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9"/>
  </p:notesMasterIdLst>
  <p:sldIdLst>
    <p:sldId id="299" r:id="rId2"/>
    <p:sldId id="368" r:id="rId3"/>
    <p:sldId id="408" r:id="rId4"/>
    <p:sldId id="407" r:id="rId5"/>
    <p:sldId id="318" r:id="rId6"/>
    <p:sldId id="358" r:id="rId7"/>
    <p:sldId id="359" r:id="rId8"/>
    <p:sldId id="361" r:id="rId9"/>
    <p:sldId id="370" r:id="rId10"/>
    <p:sldId id="360" r:id="rId11"/>
    <p:sldId id="362" r:id="rId12"/>
    <p:sldId id="405" r:id="rId13"/>
    <p:sldId id="355" r:id="rId14"/>
    <p:sldId id="409" r:id="rId15"/>
    <p:sldId id="363" r:id="rId16"/>
    <p:sldId id="364" r:id="rId17"/>
    <p:sldId id="365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06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E6EB8D-37EA-4B5D-A662-47FA79AF222A}" type="datetimeFigureOut">
              <a:rPr lang="en-US" smtClean="0"/>
              <a:pPr/>
              <a:t>12/30/2024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6B6F8B-EE24-457B-BCBA-E69C14EF2C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4906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1446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79471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851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536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37315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5425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04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77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6274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334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282296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6B6F8B-EE24-457B-BCBA-E69C14EF2CE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993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E95FD8-00A3-45B2-B699-F5D3BB28A26D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5E0048-E709-4DDE-BA02-BCB6F4587561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A26EE-D8A1-409C-878F-A87DD0DFDAFF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6DF620-4212-4C16-AF61-5E59317932EB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C4FD9-EF8E-4D61-91F9-31B0DFDD94FF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492FD0-9F00-43D8-9934-7DD426BE5820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8090B-8FF8-40A7-83BF-BAABDC08CB4F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07ACF-1970-4277-9D76-339496734024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39BCBB-BFBE-46F4-866A-B43D2AE2DEC9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62098E-087D-4102-915C-46E84E7A35CE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F73EC-8231-4B59-9E32-85ED0195AE47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03F6B-1A54-4374-B9B6-E7496BFCBB7C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C736E-3824-4E1E-9FE6-B2C0DBE63816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E2AF11-1816-46F4-BB91-561CE50952FC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CB2A4A-E5DA-4818-B730-70ED0E137778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76D538-ED96-4CF8-AD53-2AF90429FA7A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B4C8BE-3D18-4619-913F-5EC80D3AD7D8}" type="datetime1">
              <a:rPr lang="en-US" smtClean="0"/>
              <a:t>12/30/2024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Lecture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5"/>
            <a:ext cx="9395791" cy="5314122"/>
          </a:xfrm>
        </p:spPr>
        <p:txBody>
          <a:bodyPr>
            <a:noAutofit/>
          </a:bodyPr>
          <a:lstStyle/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2800" b="1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r>
              <a:rPr lang="en-US" sz="3200" b="1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Pak-India Relations </a:t>
            </a: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buNone/>
            </a:pPr>
            <a:endParaRPr lang="en-US" sz="32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32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Peace-making and Peace-Building in South Asia</a:t>
            </a:r>
            <a:endParaRPr lang="en-US" sz="3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710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Musharraf’s Four Point Kashmir Formula (2001)</a:t>
            </a:r>
            <a:br>
              <a:rPr lang="en-US" sz="3200" b="1" dirty="0">
                <a:solidFill>
                  <a:schemeClr val="tx1"/>
                </a:solidFill>
              </a:rPr>
            </a:b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Demilitarization  (Kashmir)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Self-governance (autonomy and self-rule)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Joint Mechanisms (bilateral institutions)</a:t>
            </a:r>
          </a:p>
          <a:p>
            <a:pPr algn="just"/>
            <a:endParaRPr lang="en-US" sz="2600" dirty="0">
              <a:solidFill>
                <a:schemeClr val="tx1"/>
              </a:solidFill>
            </a:endParaRPr>
          </a:p>
          <a:p>
            <a:pPr algn="just"/>
            <a:r>
              <a:rPr lang="en-US" sz="2600" dirty="0">
                <a:solidFill>
                  <a:schemeClr val="tx1"/>
                </a:solidFill>
              </a:rPr>
              <a:t>Soft Borders (free movement, people to people) 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44180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800" b="1" dirty="0">
                <a:solidFill>
                  <a:schemeClr val="tx1"/>
                </a:solidFill>
              </a:rPr>
              <a:t>Indo-Pak relations under Modi in India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Act East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Pro-active FP based on strong leadership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Soft power-based assertiveness                  </a:t>
            </a:r>
            <a:r>
              <a:rPr lang="en-US" sz="2400" dirty="0">
                <a:solidFill>
                  <a:srgbClr val="FF0000"/>
                </a:solidFill>
              </a:rPr>
              <a:t>Int. power transition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Strategic Autonomy (S. Ganguli, 2017)     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Hindu nationalism                                          </a:t>
            </a:r>
            <a:r>
              <a:rPr lang="en-US" sz="2400" dirty="0" err="1">
                <a:solidFill>
                  <a:srgbClr val="FF0000"/>
                </a:solidFill>
              </a:rPr>
              <a:t>Wishwa</a:t>
            </a:r>
            <a:r>
              <a:rPr lang="en-US" sz="2400" dirty="0">
                <a:solidFill>
                  <a:srgbClr val="FF0000"/>
                </a:solidFill>
              </a:rPr>
              <a:t> Guru</a:t>
            </a: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Neighborhood first</a:t>
            </a:r>
          </a:p>
          <a:p>
            <a:pPr algn="just"/>
            <a:endParaRPr lang="en-US" sz="2800" spc="-10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  <p:sp>
        <p:nvSpPr>
          <p:cNvPr id="6" name="Right Brace 5">
            <a:extLst>
              <a:ext uri="{FF2B5EF4-FFF2-40B4-BE49-F238E27FC236}">
                <a16:creationId xmlns:a16="http://schemas.microsoft.com/office/drawing/2014/main" id="{8DDD59D9-E3BA-3B0D-EFD5-EF538ACFE63C}"/>
              </a:ext>
            </a:extLst>
          </p:cNvPr>
          <p:cNvSpPr/>
          <p:nvPr/>
        </p:nvSpPr>
        <p:spPr>
          <a:xfrm>
            <a:off x="8126962" y="1987420"/>
            <a:ext cx="494523" cy="285516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0501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DEE8D-DD73-68A9-660A-F1E271699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465" y="624110"/>
            <a:ext cx="9656147" cy="673748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F1E0F0-E76B-6071-6A9E-48A899E3BE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8465" y="1406013"/>
            <a:ext cx="9656147" cy="517176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Relations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have touched the lowest possible point.</a:t>
            </a:r>
            <a:endParaRPr lang="en-US" sz="24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US" sz="2400" dirty="0">
                <a:solidFill>
                  <a:schemeClr val="tx1"/>
                </a:solidFill>
              </a:rPr>
              <a:t>Acts according to realist dictates – great power ambitions with assertive FP.</a:t>
            </a:r>
            <a:endParaRPr lang="en-US" sz="2400" spc="-10" dirty="0">
              <a:solidFill>
                <a:schemeClr val="tx1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spc="-10" dirty="0">
              <a:solidFill>
                <a:srgbClr val="FF000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spc="-10" dirty="0">
                <a:solidFill>
                  <a:srgbClr val="FF0000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Indian regional and global profile is rising.</a:t>
            </a:r>
            <a:r>
              <a:rPr lang="en-US" sz="26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</a:p>
          <a:p>
            <a:pPr marL="800100" lvl="2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Internally: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 </a:t>
            </a:r>
            <a:r>
              <a:rPr lang="en-US" sz="2400" spc="-10" dirty="0" err="1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Hindufication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of India. 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800100" lvl="2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Externally: 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Hegemoni</a:t>
            </a: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 aspirations with assertive FP</a:t>
            </a:r>
            <a:endParaRPr lang="en-US" sz="2800" dirty="0">
              <a:solidFill>
                <a:schemeClr val="tx1"/>
              </a:solidFill>
            </a:endParaRPr>
          </a:p>
          <a:p>
            <a:pPr algn="just"/>
            <a:r>
              <a:rPr lang="en-US" sz="2800" dirty="0">
                <a:solidFill>
                  <a:schemeClr val="tx1"/>
                </a:solidFill>
              </a:rPr>
              <a:t>Calculated risk-taking (</a:t>
            </a:r>
            <a:r>
              <a:rPr lang="en-US" sz="2800" dirty="0" err="1">
                <a:solidFill>
                  <a:schemeClr val="tx1"/>
                </a:solidFill>
              </a:rPr>
              <a:t>Doklam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Urri</a:t>
            </a:r>
            <a:r>
              <a:rPr lang="en-US" sz="2800" dirty="0">
                <a:solidFill>
                  <a:schemeClr val="tx1"/>
                </a:solidFill>
              </a:rPr>
              <a:t>, </a:t>
            </a:r>
            <a:r>
              <a:rPr lang="en-US" sz="2800" dirty="0" err="1">
                <a:solidFill>
                  <a:schemeClr val="tx1"/>
                </a:solidFill>
              </a:rPr>
              <a:t>Balakot</a:t>
            </a:r>
            <a:r>
              <a:rPr lang="en-US" sz="2800" dirty="0">
                <a:solidFill>
                  <a:schemeClr val="tx1"/>
                </a:solidFill>
              </a:rPr>
              <a:t>, Russia oil &amp; S400, and Energy from Iran, Article 370 &amp; 35 A, Modi in Moscow on NATO’s 75 Years). 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FAC949-AD24-645B-10A8-6B82138F3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0178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Genesis of the Relationship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Autofit/>
          </a:bodyPr>
          <a:lstStyle/>
          <a:p>
            <a:pPr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Hi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storically:</a:t>
            </a:r>
            <a:r>
              <a:rPr lang="en-US" sz="25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Muslim nationalism &amp; identity – a majority/minority issue </a:t>
            </a:r>
            <a:r>
              <a:rPr lang="en-US" sz="25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(after 1947 - big India and Small Pakistan). </a:t>
            </a:r>
            <a:endParaRPr lang="en-US" sz="25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Zero-Sum Nature of Relationship:</a:t>
            </a:r>
            <a:r>
              <a:rPr lang="en-US" sz="25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powerful India and weaker 	Pakistan – hence zero-sum relationship &amp; continuation of rivalry.</a:t>
            </a:r>
            <a:endParaRPr lang="en-US" sz="25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Structures of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olitical,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ecurity, and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A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dministrative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</a:t>
            </a:r>
            <a:r>
              <a:rPr lang="en-US" sz="25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nstitutions:</a:t>
            </a:r>
            <a:r>
              <a:rPr lang="en-US" sz="25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5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5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  	designed &amp; institutionalized on suspicions on both sides.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500" b="1" spc="-10" dirty="0">
                <a:solidFill>
                  <a:srgbClr val="FF0000"/>
                </a:solidFill>
                <a:ea typeface="Aptos" panose="020B0004020202020204" pitchFamily="34" charset="0"/>
                <a:cs typeface="Arial" panose="020B0604020202020204" pitchFamily="34" charset="0"/>
              </a:rPr>
              <a:t>Solution: </a:t>
            </a:r>
            <a:r>
              <a:rPr lang="en-US" sz="2500" b="1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Strong leadership </a:t>
            </a:r>
            <a:r>
              <a:rPr lang="en-US" sz="25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can defy and generate popular consensus and momentum within institutions politically and in security terms.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68251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Way out/Suggestion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 fontScale="92500" lnSpcReduction="20000"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Forget, learn, and move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Political will &amp; intent is the pre-requisite.</a:t>
            </a:r>
            <a:r>
              <a:rPr lang="en-US" sz="24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endParaRPr lang="en-US" sz="24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Track I and II, what is 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doable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and what is </a:t>
            </a:r>
            <a:r>
              <a:rPr lang="en-US" sz="2400" b="1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desirable</a:t>
            </a:r>
            <a:endParaRPr lang="en-US" sz="2400" b="1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rgbClr val="00B050"/>
                </a:solidFill>
                <a:ea typeface="Aptos" panose="020B0004020202020204" pitchFamily="34" charset="0"/>
                <a:cs typeface="Arial" panose="020B0604020202020204" pitchFamily="34" charset="0"/>
              </a:rPr>
              <a:t>Demilitarization of certain zones - Siachen</a:t>
            </a:r>
            <a:endParaRPr lang="en-US" sz="2400" b="1" spc="-10" dirty="0">
              <a:solidFill>
                <a:srgbClr val="00B050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People-to-people</a:t>
            </a: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contacts  </a:t>
            </a: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Relaxing visa regime, 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Medical visas,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Integration and connectivity Bilateral trade, SAARC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International and regional friends to be brought in.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India’s </a:t>
            </a:r>
            <a:r>
              <a:rPr lang="en-US" sz="2400" u="sng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non-contact warfare failed has failed.</a:t>
            </a: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Religious tourism (</a:t>
            </a:r>
            <a:r>
              <a:rPr lang="en-US" sz="2400" spc="-1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Kartarpura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, Hassan </a:t>
            </a:r>
            <a:r>
              <a:rPr lang="en-US" sz="2400" spc="-10" dirty="0" err="1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Abdal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, Nankana)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,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Military CBM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s (DG MOs flag meetings, frequent use of hotline),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Role of Media, Dialogue on Kashmir (taking Kashmiris as well)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b="1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Resumption of composite dialogue…. Will India? </a:t>
            </a: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algn="just"/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124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Peacemaking 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Agreeing to end active conflict/war through negotiations.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is short-term process.</a:t>
            </a:r>
            <a:endParaRPr lang="en-US" sz="24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It Involves: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Immediate focus (ceasefire through peace agreement) 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Negotiation &amp; Mediation: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R="0" lvl="1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Wingdings" panose="05000000000000000000" pitchFamily="2" charset="2"/>
              <a:buChar char="§"/>
              <a:tabLst>
                <a:tab pos="914400" algn="l"/>
              </a:tabLs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It involves direct negotiation between conflicting parties, often facilitated by third-party mediators.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Solution through 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addressing the ‘immediate’ cause.</a:t>
            </a: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  <a:tabLst>
                <a:tab pos="457200" algn="l"/>
              </a:tabLst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Diplomacy</a:t>
            </a: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 (all the stakeholders and guarantors) 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 </a:t>
            </a:r>
            <a:endParaRPr lang="en-US" sz="20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32297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marR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Peacebuilding </a:t>
            </a:r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Creating the conditions for sustainable peace by addressing 	the root causes of conflict.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dirty="0">
                <a:solidFill>
                  <a:srgbClr val="FF0000"/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is long-term process.</a:t>
            </a:r>
            <a:endParaRPr lang="en-US" sz="2400" dirty="0">
              <a:solidFill>
                <a:srgbClr val="FF0000"/>
              </a:solidFill>
              <a:effectLst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It Involves: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Reconciliation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Social Cohesion </a:t>
            </a:r>
          </a:p>
          <a:p>
            <a:pPr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Economic Development </a:t>
            </a: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  <a:ea typeface="Times New Roman" panose="02020603050405020304" pitchFamily="18" charset="0"/>
                <a:cs typeface="Arial" panose="020B0604020202020204" pitchFamily="34" charset="0"/>
              </a:rPr>
              <a:t>Through –  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Community Engagement and sustainable institutions 	(prevention)</a:t>
            </a: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9833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6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en-US" sz="3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Q/A</a:t>
            </a:r>
          </a:p>
          <a:p>
            <a:pPr marL="0" indent="0" algn="ctr">
              <a:buNone/>
            </a:pPr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Discussion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1264515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B140-579A-92B5-E855-3F0A4927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6" y="624110"/>
            <a:ext cx="9741127" cy="616861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E966-3025-FB2C-B1F8-94E15CB26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55575"/>
            <a:ext cx="9741126" cy="519715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How do you see the creation of India and Pakistan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?</a:t>
            </a:r>
          </a:p>
          <a:p>
            <a:pPr marL="0" indent="0" algn="ctr">
              <a:buNone/>
            </a:pPr>
            <a:endParaRPr lang="en-US" sz="28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CE25B-61D7-9079-3E80-09837761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0662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97B140-579A-92B5-E855-3F0A4927E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6" y="624110"/>
            <a:ext cx="9741127" cy="616861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Peace or War?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1E966-3025-FB2C-B1F8-94E15CB26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486" y="1455575"/>
            <a:ext cx="9741126" cy="519715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Co-existence or Co-destruction</a:t>
            </a:r>
          </a:p>
          <a:p>
            <a:pPr marL="0" indent="0" algn="ctr"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Peace is not the absence of conflict, it is the ability to handle conflict by peaceful means.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Peace cannot be kept by force; it can only be achieved by understanding.</a:t>
            </a:r>
          </a:p>
          <a:p>
            <a:pPr marL="0" indent="0" algn="ctr">
              <a:buNone/>
            </a:pPr>
            <a:endParaRPr lang="en-US" sz="2800" b="1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en-US" sz="2800" dirty="0">
                <a:solidFill>
                  <a:schemeClr val="tx1"/>
                </a:solidFill>
              </a:rPr>
              <a:t>If states are free to fight, they also are free to refrain from fighting. War is costly and rarely profitable; therefore, strong incentives exist to refrain from it</a:t>
            </a:r>
            <a:endParaRPr lang="en-US" sz="2800" b="1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0CE25B-61D7-9079-3E80-09837761E5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427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3C494-763A-3190-7334-62A40BAB9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4155" y="624110"/>
            <a:ext cx="9750457" cy="598200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Why Pak-India rivalry has endured?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EC5D13-8539-3566-E0A0-F7995B67E0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4155" y="1371600"/>
            <a:ext cx="9750457" cy="5309118"/>
          </a:xfrm>
        </p:spPr>
        <p:txBody>
          <a:bodyPr>
            <a:normAutofit fontScale="92500" lnSpcReduction="20000"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Realism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Enduring Security Dilemma.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Both prioritize national security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 (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arms race - nuclear weapons).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Liberalism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No e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conomic interdependence, No institutional cooperation, democratic deficit. </a:t>
            </a:r>
          </a:p>
          <a:p>
            <a:pPr marL="0" marR="0" lv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Constructivism</a:t>
            </a: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Times New Roman" panose="02020603050405020304" pitchFamily="18" charset="0"/>
              <a:buChar char="•"/>
              <a:tabLst>
                <a:tab pos="457200" algn="l"/>
              </a:tabLst>
            </a:pPr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Identity, historical narratives, and socially constructed norms.</a:t>
            </a:r>
          </a:p>
          <a:p>
            <a:pPr algn="just"/>
            <a:r>
              <a:rPr lang="en-US" sz="2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elite on both sides socialize the enemy image &amp;  perpetuate it through wars.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4EF8D11-CE07-5F77-EC0A-DF3378CB40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1874694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Pak-India Relations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The Context: A Troubling Legacy</a:t>
            </a:r>
          </a:p>
          <a:p>
            <a:pPr algn="just"/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Phenomenon that can be approached </a:t>
            </a:r>
            <a:r>
              <a:rPr lang="en-US" sz="26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from different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perspectives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(political, historical, and religious).</a:t>
            </a: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6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Relationship</a:t>
            </a:r>
            <a:r>
              <a:rPr lang="en-US" sz="26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</a:t>
            </a:r>
            <a:r>
              <a:rPr lang="en-US" sz="26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have</a:t>
            </a:r>
            <a:r>
              <a:rPr lang="en-US" sz="26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been characterized by conflict </a:t>
            </a:r>
            <a:r>
              <a:rPr lang="en-US" sz="260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&amp;</a:t>
            </a:r>
            <a:r>
              <a:rPr lang="en-US" sz="2600" dirty="0">
                <a:solidFill>
                  <a:schemeClr val="tx1"/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 lack   	of trust.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800" spc="-10" dirty="0">
                <a:solidFill>
                  <a:schemeClr val="tx1"/>
                </a:solidFill>
                <a:ea typeface="Aptos" panose="020B0004020202020204" pitchFamily="34" charset="0"/>
                <a:cs typeface="Arial" panose="020B0604020202020204" pitchFamily="34" charset="0"/>
              </a:rPr>
              <a:t>Both place NATIONALISM above everything – 	nonstarter, making the relationship a ‘ZERO-SUM.’</a:t>
            </a:r>
            <a:endParaRPr lang="en-US" sz="2800" spc="-10" dirty="0">
              <a:solidFill>
                <a:schemeClr val="tx1"/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a typeface="Aptos" panose="020B0004020202020204" pitchFamily="34" charset="0"/>
                <a:cs typeface="Arial" panose="020B0604020202020204" pitchFamily="34" charset="0"/>
              </a:rPr>
              <a:t>Despite s</a:t>
            </a:r>
            <a:r>
              <a:rPr lang="en-US" sz="2400" spc="-1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trategic asymmetry, </a:t>
            </a:r>
            <a:r>
              <a:rPr lang="en-US" sz="2400" u="sng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Pakistan looms large on the 	Indian horizon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  <a:effectLst/>
                <a:ea typeface="Aptos" panose="020B0004020202020204" pitchFamily="34" charset="0"/>
                <a:cs typeface="Arial" panose="020B0604020202020204" pitchFamily="34" charset="0"/>
              </a:rPr>
              <a:t>.</a:t>
            </a: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ffectLst/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rgbClr val="FF0000"/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400" spc="-10" dirty="0">
              <a:solidFill>
                <a:schemeClr val="tx1">
                  <a:lumMod val="95000"/>
                  <a:lumOff val="5000"/>
                </a:schemeClr>
              </a:solidFill>
              <a:ea typeface="Aptos" panose="020B0004020202020204" pitchFamily="34" charset="0"/>
              <a:cs typeface="Arial" panose="020B0604020202020204" pitchFamily="34" charset="0"/>
            </a:endParaRPr>
          </a:p>
          <a:p>
            <a:pPr marL="0" indent="0" algn="ctr">
              <a:buNone/>
            </a:pPr>
            <a:endParaRPr lang="en-US" sz="24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2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Lecture by: Dr. Zahid Mehmood Zahid, Assistant Professor of IR, Islamabad</a:t>
            </a:r>
          </a:p>
        </p:txBody>
      </p:sp>
    </p:spTree>
    <p:extLst>
      <p:ext uri="{BB962C8B-B14F-4D97-AF65-F5344CB8AC3E}">
        <p14:creationId xmlns:p14="http://schemas.microsoft.com/office/powerpoint/2010/main" val="3234679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History of occasional optimism &amp; often gloom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Pre-Partition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(Opposing Ideologies)</a:t>
            </a:r>
          </a:p>
          <a:p>
            <a:pPr algn="just"/>
            <a:endParaRPr lang="en-US" sz="26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Partition and Aftermath (identity)</a:t>
            </a:r>
          </a:p>
          <a:p>
            <a:pPr lvl="1" algn="just"/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Communalism 1.2 Million killings, Disputes over territories and assets.</a:t>
            </a:r>
          </a:p>
          <a:p>
            <a:pPr algn="just"/>
            <a:r>
              <a:rPr lang="en-US" sz="2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Cold War Geopolitics further deteriorated Indo-Pak Relations</a:t>
            </a:r>
          </a:p>
          <a:p>
            <a:pPr lvl="1" algn="just"/>
            <a:endParaRPr lang="en-US" sz="24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just"/>
            <a:r>
              <a:rPr lang="en-US" sz="2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Wars</a:t>
            </a:r>
            <a:r>
              <a:rPr lang="en-US" sz="24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6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1948, 1965, 1971, Indian nuclearization 1974, Siachen 1984, Kashmir Intifada 1989 – kept rivalry alive.</a:t>
            </a:r>
          </a:p>
          <a:p>
            <a:pPr algn="just"/>
            <a:endParaRPr lang="en-US" sz="2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774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Rare opportunities for peace – Crisis stability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algn="just"/>
            <a:r>
              <a:rPr lang="en-US" sz="2600" b="1" dirty="0">
                <a:solidFill>
                  <a:schemeClr val="tx1"/>
                </a:solidFill>
              </a:rPr>
              <a:t>Nuclearization, Balance of Threat, &amp; Regional instability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1998 Tests, Lahore Process (Bus Yatra), Kargil 1999 (Koh </a:t>
            </a:r>
            <a:r>
              <a:rPr lang="en-US" sz="2400" dirty="0" err="1">
                <a:solidFill>
                  <a:schemeClr val="tx1"/>
                </a:solidFill>
              </a:rPr>
              <a:t>Paima</a:t>
            </a:r>
            <a:r>
              <a:rPr lang="en-US" sz="2400" dirty="0">
                <a:solidFill>
                  <a:schemeClr val="tx1"/>
                </a:solidFill>
              </a:rPr>
              <a:t>), MAD, and Balance of Threat.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21</a:t>
            </a:r>
            <a:r>
              <a:rPr lang="en-US" sz="2600" b="1" baseline="30000" dirty="0">
                <a:solidFill>
                  <a:schemeClr val="tx1"/>
                </a:solidFill>
              </a:rPr>
              <a:t>st</a:t>
            </a:r>
            <a:r>
              <a:rPr lang="en-US" sz="2600" b="1" dirty="0">
                <a:solidFill>
                  <a:schemeClr val="tx1"/>
                </a:solidFill>
              </a:rPr>
              <a:t> Century and Renewed Rivalry 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Agra Summit 2001 (Musharraf 4 Point Formula), Indian Parliament Attack, Military Standoff 2001-2002, 11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SAARC summit Katmandu &amp; Golden Handshake Jan 05, 2002, SAARC 12</a:t>
            </a:r>
            <a:r>
              <a:rPr lang="en-US" sz="2400" baseline="30000" dirty="0">
                <a:solidFill>
                  <a:schemeClr val="tx1"/>
                </a:solidFill>
              </a:rPr>
              <a:t>th</a:t>
            </a:r>
            <a:r>
              <a:rPr lang="en-US" sz="2400" dirty="0">
                <a:solidFill>
                  <a:schemeClr val="tx1"/>
                </a:solidFill>
              </a:rPr>
              <a:t> Summit Islamabad 2004. </a:t>
            </a:r>
          </a:p>
          <a:p>
            <a:pPr algn="just"/>
            <a:r>
              <a:rPr lang="en-US" sz="2600" b="1" dirty="0">
                <a:solidFill>
                  <a:schemeClr val="tx1"/>
                </a:solidFill>
              </a:rPr>
              <a:t>Composite Dialogue Process 2004</a:t>
            </a:r>
            <a:endParaRPr lang="en-US" sz="2600" dirty="0">
              <a:solidFill>
                <a:schemeClr val="tx1"/>
              </a:solidFill>
            </a:endParaRPr>
          </a:p>
          <a:p>
            <a:pPr lvl="1" algn="just"/>
            <a:r>
              <a:rPr lang="en-US" sz="2400" dirty="0" err="1">
                <a:solidFill>
                  <a:schemeClr val="tx1"/>
                </a:solidFill>
              </a:rPr>
              <a:t>Samjhouta</a:t>
            </a:r>
            <a:r>
              <a:rPr lang="en-US" sz="2400" dirty="0">
                <a:solidFill>
                  <a:schemeClr val="tx1"/>
                </a:solidFill>
              </a:rPr>
              <a:t> Express Blast 2007</a:t>
            </a:r>
          </a:p>
          <a:p>
            <a:pPr lvl="1" algn="just"/>
            <a:r>
              <a:rPr lang="en-US" sz="2400" dirty="0">
                <a:solidFill>
                  <a:schemeClr val="tx1"/>
                </a:solidFill>
              </a:rPr>
              <a:t>Mumbai Attacks 2008</a:t>
            </a:r>
          </a:p>
          <a:p>
            <a:pPr marL="457200" lvl="1" indent="0" algn="just">
              <a:buNone/>
            </a:pP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3570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B035-EC43-48B1-8425-6B1824272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1809" y="624110"/>
            <a:ext cx="9622803" cy="562701"/>
          </a:xfrm>
        </p:spPr>
        <p:txBody>
          <a:bodyPr>
            <a:normAutofit fontScale="90000"/>
          </a:bodyPr>
          <a:lstStyle/>
          <a:p>
            <a:r>
              <a:rPr lang="en-US" sz="3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Eight Agenda Items of CDP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E8BF89-E4D9-4E5A-8FFB-2D61D23B71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81809" y="1311964"/>
            <a:ext cx="9622803" cy="5450785"/>
          </a:xfrm>
        </p:spPr>
        <p:txBody>
          <a:bodyPr>
            <a:normAutofit/>
          </a:bodyPr>
          <a:lstStyle/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Peace and Security including confidence-building measures (CBMs)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Jammu and Kashmir (J&amp;K)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Siachen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Wullar Barrage (</a:t>
            </a:r>
            <a:r>
              <a:rPr lang="en-US" sz="2600" dirty="0" err="1">
                <a:solidFill>
                  <a:schemeClr val="tx1"/>
                </a:solidFill>
                <a:ea typeface="+mj-ea"/>
                <a:cs typeface="+mj-cs"/>
              </a:rPr>
              <a:t>Jehlum</a:t>
            </a: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river)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Sir Creek (96 KM – Gujrat and Sindh, Thalweg principle)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Economic and commercial cooperation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Terrorism and drug trafficking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en-US" sz="2600" dirty="0">
                <a:solidFill>
                  <a:schemeClr val="tx1"/>
                </a:solidFill>
                <a:ea typeface="+mj-ea"/>
                <a:cs typeface="+mj-cs"/>
              </a:rPr>
              <a:t> Promotion of friendly exchanges in various fields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CC32B3-AF87-4EDE-BEA9-618D9B1637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7248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AEF468-13F1-D0CC-E8A8-3A5D0AB9CA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2147" y="624110"/>
            <a:ext cx="9722465" cy="635523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pic>
        <p:nvPicPr>
          <p:cNvPr id="6" name="Content Placeholder 5" descr="A map of water with red arrows and a map of water&#10;&#10;Description automatically generated">
            <a:extLst>
              <a:ext uri="{FF2B5EF4-FFF2-40B4-BE49-F238E27FC236}">
                <a16:creationId xmlns:a16="http://schemas.microsoft.com/office/drawing/2014/main" id="{008F425D-0069-2BA9-7191-6E3B49096F6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82147" y="624111"/>
            <a:ext cx="9722464" cy="6140584"/>
          </a:xfr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16000B1-A014-8811-C010-5501CB0C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Lecture by: Dr. Zahid Mehmood Zahid, Assistant Professor of IR, Islamabad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356896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13585</TotalTime>
  <Words>1150</Words>
  <Application>Microsoft Office PowerPoint</Application>
  <PresentationFormat>Widescreen</PresentationFormat>
  <Paragraphs>161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Aptos</vt:lpstr>
      <vt:lpstr>Arial</vt:lpstr>
      <vt:lpstr>Calibri</vt:lpstr>
      <vt:lpstr>Century Gothic</vt:lpstr>
      <vt:lpstr>Times New Roman</vt:lpstr>
      <vt:lpstr>Wingdings</vt:lpstr>
      <vt:lpstr>Wingdings 3</vt:lpstr>
      <vt:lpstr>Wisp</vt:lpstr>
      <vt:lpstr>Lecture 2</vt:lpstr>
      <vt:lpstr>PowerPoint Presentation</vt:lpstr>
      <vt:lpstr>Peace or War?</vt:lpstr>
      <vt:lpstr>Why Pak-India rivalry has endured?</vt:lpstr>
      <vt:lpstr>Pak-India Relations </vt:lpstr>
      <vt:lpstr>History of occasional optimism &amp; often gloom </vt:lpstr>
      <vt:lpstr>Rare opportunities for peace – Crisis stability</vt:lpstr>
      <vt:lpstr>Eight Agenda Items of CDP</vt:lpstr>
      <vt:lpstr>PowerPoint Presentation</vt:lpstr>
      <vt:lpstr>Musharraf’s Four Point Kashmir Formula (2001) </vt:lpstr>
      <vt:lpstr>PowerPoint Presentation</vt:lpstr>
      <vt:lpstr>PowerPoint Presentation</vt:lpstr>
      <vt:lpstr>Genesis of the Relationship</vt:lpstr>
      <vt:lpstr>Way out/Suggestion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Syllabus of IR</dc:title>
  <dc:creator>Zahid Mehmood</dc:creator>
  <cp:lastModifiedBy>Dr. Zahid   Mehmood Zahid</cp:lastModifiedBy>
  <cp:revision>649</cp:revision>
  <cp:lastPrinted>2022-11-28T11:55:32Z</cp:lastPrinted>
  <dcterms:created xsi:type="dcterms:W3CDTF">2016-02-14T04:35:29Z</dcterms:created>
  <dcterms:modified xsi:type="dcterms:W3CDTF">2024-12-30T14:54:57Z</dcterms:modified>
</cp:coreProperties>
</file>