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122" d="100"/>
          <a:sy n="122" d="100"/>
        </p:scale>
        <p:origin x="232" y="3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bakar Ilyas" userId="08e58344d610965c" providerId="LiveId" clId="{E1912DCA-6C3F-EC4D-85C8-3258AB43FD74}"/>
    <pc:docChg chg="custSel modSld">
      <pc:chgData name="Abubakar Ilyas" userId="08e58344d610965c" providerId="LiveId" clId="{E1912DCA-6C3F-EC4D-85C8-3258AB43FD74}" dt="2023-08-17T08:54:21.606" v="37" actId="20577"/>
      <pc:docMkLst>
        <pc:docMk/>
      </pc:docMkLst>
      <pc:sldChg chg="modSp mod">
        <pc:chgData name="Abubakar Ilyas" userId="08e58344d610965c" providerId="LiveId" clId="{E1912DCA-6C3F-EC4D-85C8-3258AB43FD74}" dt="2023-08-17T08:54:21.606" v="37" actId="20577"/>
        <pc:sldMkLst>
          <pc:docMk/>
          <pc:sldMk cId="3898274089" sldId="263"/>
        </pc:sldMkLst>
        <pc:spChg chg="mod">
          <ac:chgData name="Abubakar Ilyas" userId="08e58344d610965c" providerId="LiveId" clId="{E1912DCA-6C3F-EC4D-85C8-3258AB43FD74}" dt="2023-08-17T08:54:21.606" v="37" actId="20577"/>
          <ac:spMkLst>
            <pc:docMk/>
            <pc:sldMk cId="3898274089" sldId="263"/>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8/17/23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2" y="1316865"/>
            <a:ext cx="8915399" cy="2262781"/>
          </a:xfrm>
        </p:spPr>
        <p:txBody>
          <a:bodyPr>
            <a:normAutofit/>
          </a:bodyPr>
          <a:lstStyle/>
          <a:p>
            <a:pPr algn="ctr"/>
            <a:r>
              <a:rPr lang="en-US" dirty="0">
                <a:latin typeface="Arial" panose="020B0604020202020204" pitchFamily="34" charset="0"/>
                <a:cs typeface="Arial" panose="020B0604020202020204" pitchFamily="34" charset="0"/>
              </a:rPr>
              <a:t>SECTION 5</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ISLAM &amp; THE WORLD</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104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82718"/>
          </a:xfrm>
        </p:spPr>
        <p:txBody>
          <a:bodyPr/>
          <a:lstStyle/>
          <a:p>
            <a:pPr algn="ctr"/>
            <a:r>
              <a:rPr lang="en-US" dirty="0">
                <a:latin typeface="Arial" panose="020B0604020202020204" pitchFamily="34" charset="0"/>
                <a:cs typeface="Arial" panose="020B0604020202020204" pitchFamily="34" charset="0"/>
              </a:rPr>
              <a:t>Past Paper Questions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700011"/>
            <a:ext cx="8915400" cy="4211211"/>
          </a:xfrm>
        </p:spPr>
        <p:txBody>
          <a:bodyPr/>
          <a:lstStyle/>
          <a:p>
            <a:pPr marL="0" indent="0">
              <a:buNone/>
            </a:pPr>
            <a:r>
              <a:rPr lang="en-US" dirty="0">
                <a:latin typeface="Arial" panose="020B0604020202020204" pitchFamily="34" charset="0"/>
                <a:cs typeface="Arial" panose="020B0604020202020204" pitchFamily="34" charset="0"/>
              </a:rPr>
              <a:t>Q. What are the contemporary challenges of Muslim world? Suggest its solutions in the light of Quran and Sunnah. (2016)</a:t>
            </a:r>
          </a:p>
          <a:p>
            <a:pPr marL="0" indent="0">
              <a:buNone/>
            </a:pPr>
            <a:r>
              <a:rPr lang="en-US" dirty="0">
                <a:latin typeface="Arial" panose="020B0604020202020204" pitchFamily="34" charset="0"/>
                <a:cs typeface="Arial" panose="020B0604020202020204" pitchFamily="34" charset="0"/>
              </a:rPr>
              <a:t>Q. Enumerate the reasons of extremism in Pakistan and suggest solutions to eradicate it in the light of Islamic teachings. (2017)</a:t>
            </a:r>
          </a:p>
          <a:p>
            <a:pPr marL="0" indent="0">
              <a:buNone/>
            </a:pPr>
            <a:r>
              <a:rPr lang="en-US" dirty="0">
                <a:latin typeface="Arial" panose="020B0604020202020204" pitchFamily="34" charset="0"/>
                <a:cs typeface="Arial" panose="020B0604020202020204" pitchFamily="34" charset="0"/>
              </a:rPr>
              <a:t>Q. Point out the motives of terrorism in Pakistan. How can the society get rid of terrorism. (2018)</a:t>
            </a:r>
          </a:p>
          <a:p>
            <a:pPr marL="0" indent="0">
              <a:buNone/>
            </a:pPr>
            <a:r>
              <a:rPr lang="en-US" dirty="0">
                <a:latin typeface="Arial" panose="020B0604020202020204" pitchFamily="34" charset="0"/>
                <a:cs typeface="Arial" panose="020B0604020202020204" pitchFamily="34" charset="0"/>
              </a:rPr>
              <a:t>Q. Is extremism a challenge to Islam? Discuss in the context of contemporary challenges faced by Muslim Ummah. (2019)</a:t>
            </a:r>
          </a:p>
          <a:p>
            <a:pPr marL="0" indent="0">
              <a:buNone/>
            </a:pPr>
            <a:r>
              <a:rPr lang="en-US" dirty="0">
                <a:latin typeface="Arial" panose="020B0604020202020204" pitchFamily="34" charset="0"/>
                <a:cs typeface="Arial" panose="020B0604020202020204" pitchFamily="34" charset="0"/>
              </a:rPr>
              <a:t>Q. </a:t>
            </a:r>
            <a:r>
              <a:rPr lang="en-US" dirty="0" err="1">
                <a:latin typeface="Arial" panose="020B0604020202020204" pitchFamily="34" charset="0"/>
                <a:cs typeface="Arial" panose="020B0604020202020204" pitchFamily="34" charset="0"/>
              </a:rPr>
              <a:t>Islamophobia</a:t>
            </a:r>
            <a:r>
              <a:rPr lang="en-US" dirty="0">
                <a:latin typeface="Arial" panose="020B0604020202020204" pitchFamily="34" charset="0"/>
                <a:cs typeface="Arial" panose="020B0604020202020204" pitchFamily="34" charset="0"/>
              </a:rPr>
              <a:t> is a sign of extremism. Give suggestions for its remedy. (2021)</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2686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70272" y="1219200"/>
            <a:ext cx="8915400" cy="3777622"/>
          </a:xfrm>
        </p:spPr>
        <p:txBody>
          <a:bodyPr>
            <a:normAutofit/>
          </a:bodyPr>
          <a:lstStyle/>
          <a:p>
            <a:pPr marL="0" indent="0" algn="ctr">
              <a:buNone/>
            </a:pPr>
            <a:r>
              <a:rPr lang="en-US" sz="3600" dirty="0">
                <a:latin typeface="Arial" panose="020B0604020202020204" pitchFamily="34" charset="0"/>
                <a:cs typeface="Arial" panose="020B0604020202020204" pitchFamily="34" charset="0"/>
              </a:rPr>
              <a:t>Common Topics</a:t>
            </a:r>
          </a:p>
          <a:p>
            <a:pPr marL="0" indent="0" algn="ctr">
              <a:buNone/>
            </a:pPr>
            <a:endParaRPr lang="en-US" sz="2400" dirty="0">
              <a:latin typeface="Arial" panose="020B0604020202020204" pitchFamily="34" charset="0"/>
              <a:cs typeface="Arial" panose="020B0604020202020204" pitchFamily="34" charset="0"/>
            </a:endParaRPr>
          </a:p>
          <a:p>
            <a:pPr marL="0" indent="0" algn="ctr">
              <a:buNone/>
            </a:pPr>
            <a:r>
              <a:rPr lang="en-US" sz="3600" dirty="0">
                <a:latin typeface="Arial" panose="020B0604020202020204" pitchFamily="34" charset="0"/>
                <a:cs typeface="Arial" panose="020B0604020202020204" pitchFamily="34" charset="0"/>
              </a:rPr>
              <a:t>Extremism</a:t>
            </a:r>
          </a:p>
          <a:p>
            <a:pPr marL="0" indent="0" algn="ctr">
              <a:buNone/>
            </a:pPr>
            <a:r>
              <a:rPr lang="en-US" sz="3600" dirty="0">
                <a:latin typeface="Arial" panose="020B0604020202020204" pitchFamily="34" charset="0"/>
                <a:cs typeface="Arial" panose="020B0604020202020204" pitchFamily="34" charset="0"/>
              </a:rPr>
              <a:t>Terrorism</a:t>
            </a:r>
          </a:p>
          <a:p>
            <a:pPr marL="0" indent="0" algn="ctr">
              <a:buNone/>
            </a:pPr>
            <a:r>
              <a:rPr lang="en-US" sz="3600" dirty="0" err="1">
                <a:latin typeface="Arial" panose="020B0604020202020204" pitchFamily="34" charset="0"/>
                <a:cs typeface="Arial" panose="020B0604020202020204" pitchFamily="34" charset="0"/>
              </a:rPr>
              <a:t>Islamophobia</a:t>
            </a:r>
            <a:endParaRPr lang="en-US" sz="3600" dirty="0">
              <a:latin typeface="Arial" panose="020B0604020202020204" pitchFamily="34" charset="0"/>
              <a:cs typeface="Arial" panose="020B0604020202020204" pitchFamily="34" charset="0"/>
            </a:endParaRPr>
          </a:p>
          <a:p>
            <a:pPr marL="0" indent="0" algn="ctr">
              <a:buNone/>
            </a:pP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2095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392290"/>
            <a:ext cx="8911687" cy="934234"/>
          </a:xfrm>
        </p:spPr>
        <p:txBody>
          <a:bodyPr/>
          <a:lstStyle/>
          <a:p>
            <a:pPr algn="ctr"/>
            <a:r>
              <a:rPr lang="en-US" dirty="0">
                <a:latin typeface="Arial" panose="020B0604020202020204" pitchFamily="34" charset="0"/>
                <a:cs typeface="Arial" panose="020B0604020202020204" pitchFamily="34" charset="0"/>
              </a:rPr>
              <a:t>Some Common Remedies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326523"/>
            <a:ext cx="9096263" cy="5357611"/>
          </a:xfrm>
        </p:spPr>
        <p:txBody>
          <a:bodyPr>
            <a:noAutofit/>
          </a:bodyPr>
          <a:lstStyle/>
          <a:p>
            <a:pPr marL="457200" indent="-457200">
              <a:buAutoNum type="arabicPeriod"/>
            </a:pPr>
            <a:r>
              <a:rPr lang="en-US" sz="2000" b="1" dirty="0">
                <a:latin typeface="Arial" panose="020B0604020202020204" pitchFamily="34" charset="0"/>
                <a:cs typeface="Arial" panose="020B0604020202020204" pitchFamily="34" charset="0"/>
              </a:rPr>
              <a:t>Reforming Religious Education</a:t>
            </a:r>
          </a:p>
          <a:p>
            <a:pPr marL="0" indent="0">
              <a:buNone/>
            </a:pPr>
            <a:endParaRPr lang="en-US" sz="2000"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At Schools &amp; Colleges</a:t>
            </a:r>
          </a:p>
          <a:p>
            <a:pPr>
              <a:buFontTx/>
              <a:buChar char="-"/>
            </a:pPr>
            <a:r>
              <a:rPr lang="en-US" dirty="0" err="1">
                <a:latin typeface="Arial" panose="020B0604020202020204" pitchFamily="34" charset="0"/>
                <a:cs typeface="Arial" panose="020B0604020202020204" pitchFamily="34" charset="0"/>
              </a:rPr>
              <a:t>Seerah</a:t>
            </a:r>
            <a:r>
              <a:rPr lang="en-US" dirty="0">
                <a:latin typeface="Arial" panose="020B0604020202020204" pitchFamily="34" charset="0"/>
                <a:cs typeface="Arial" panose="020B0604020202020204" pitchFamily="34" charset="0"/>
              </a:rPr>
              <a:t> of the Prophet SAW to be taught at different levels</a:t>
            </a:r>
          </a:p>
          <a:p>
            <a:pPr>
              <a:buFontTx/>
              <a:buChar char="-"/>
            </a:pPr>
            <a:r>
              <a:rPr lang="en-US" dirty="0">
                <a:latin typeface="Arial" panose="020B0604020202020204" pitchFamily="34" charset="0"/>
                <a:cs typeface="Arial" panose="020B0604020202020204" pitchFamily="34" charset="0"/>
              </a:rPr>
              <a:t>Practical lessons from </a:t>
            </a:r>
            <a:r>
              <a:rPr lang="en-US" dirty="0" err="1">
                <a:latin typeface="Arial" panose="020B0604020202020204" pitchFamily="34" charset="0"/>
                <a:cs typeface="Arial" panose="020B0604020202020204" pitchFamily="34" charset="0"/>
              </a:rPr>
              <a:t>Seerah</a:t>
            </a:r>
            <a:r>
              <a:rPr lang="en-US" dirty="0">
                <a:latin typeface="Arial" panose="020B0604020202020204" pitchFamily="34" charset="0"/>
                <a:cs typeface="Arial" panose="020B0604020202020204" pitchFamily="34" charset="0"/>
              </a:rPr>
              <a:t> to be highlighted</a:t>
            </a:r>
          </a:p>
          <a:p>
            <a:pPr>
              <a:buFontTx/>
              <a:buChar char="-"/>
            </a:pPr>
            <a:r>
              <a:rPr lang="en-US" dirty="0">
                <a:latin typeface="Arial" panose="020B0604020202020204" pitchFamily="34" charset="0"/>
                <a:cs typeface="Arial" panose="020B0604020202020204" pitchFamily="34" charset="0"/>
              </a:rPr>
              <a:t>Emphasis on the kindness &amp; tolerance of Prophet SAW</a:t>
            </a:r>
          </a:p>
          <a:p>
            <a:pPr>
              <a:buFontTx/>
              <a:buChar char="-"/>
            </a:pPr>
            <a:r>
              <a:rPr lang="en-US" dirty="0">
                <a:latin typeface="Arial" panose="020B0604020202020204" pitchFamily="34" charset="0"/>
                <a:cs typeface="Arial" panose="020B0604020202020204" pitchFamily="34" charset="0"/>
              </a:rPr>
              <a:t>How Islam promotes moderation in everything and discourages extremism</a:t>
            </a:r>
          </a:p>
          <a:p>
            <a:pPr>
              <a:buFontTx/>
              <a:buChar char="-"/>
            </a:pPr>
            <a:r>
              <a:rPr lang="en-US" dirty="0">
                <a:latin typeface="Arial" panose="020B0604020202020204" pitchFamily="34" charset="0"/>
                <a:cs typeface="Arial" panose="020B0604020202020204" pitchFamily="34" charset="0"/>
              </a:rPr>
              <a:t>How Islam encourages to strive and earn a respectable living </a:t>
            </a:r>
          </a:p>
          <a:p>
            <a:pPr>
              <a:buFontTx/>
              <a:buChar char="-"/>
            </a:pPr>
            <a:r>
              <a:rPr lang="en-US" dirty="0">
                <a:latin typeface="Arial" panose="020B0604020202020204" pitchFamily="34" charset="0"/>
                <a:cs typeface="Arial" panose="020B0604020202020204" pitchFamily="34" charset="0"/>
              </a:rPr>
              <a:t>Islamic Studies to be taught by subject specialists. Especially at initial levels</a:t>
            </a:r>
          </a:p>
          <a:p>
            <a:pPr>
              <a:buFontTx/>
              <a:buChar char="-"/>
            </a:pPr>
            <a:r>
              <a:rPr lang="en-US" dirty="0">
                <a:latin typeface="Arial" panose="020B0604020202020204" pitchFamily="34" charset="0"/>
                <a:cs typeface="Arial" panose="020B0604020202020204" pitchFamily="34" charset="0"/>
              </a:rPr>
              <a:t>Women rights must be highlighted at initial levels</a:t>
            </a:r>
          </a:p>
          <a:p>
            <a:pPr>
              <a:buFontTx/>
              <a:buChar char="-"/>
            </a:pPr>
            <a:r>
              <a:rPr lang="en-US" dirty="0">
                <a:latin typeface="Arial" panose="020B0604020202020204" pitchFamily="34" charset="0"/>
                <a:cs typeface="Arial" panose="020B0604020202020204" pitchFamily="34" charset="0"/>
              </a:rPr>
              <a:t>Islam to be presented beyond beliefs and rituals. Must be presented as an ideal way of life</a:t>
            </a:r>
          </a:p>
          <a:p>
            <a:pPr>
              <a:buFontTx/>
              <a:buChar char="-"/>
            </a:pPr>
            <a:r>
              <a:rPr lang="en-US" dirty="0">
                <a:latin typeface="Arial" panose="020B0604020202020204" pitchFamily="34" charset="0"/>
                <a:cs typeface="Arial" panose="020B0604020202020204" pitchFamily="34" charset="0"/>
              </a:rPr>
              <a:t>How Islam is a flag bearer of human rights, regardless of religion, cast and creed</a:t>
            </a:r>
          </a:p>
          <a:p>
            <a:pPr marL="0" indent="0">
              <a:buNone/>
            </a:pP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2701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85623" y="888641"/>
            <a:ext cx="9018989" cy="5460643"/>
          </a:xfrm>
        </p:spPr>
        <p:txBody>
          <a:bodyPr>
            <a:normAutofit/>
          </a:bodyPr>
          <a:lstStyle/>
          <a:p>
            <a:pPr>
              <a:buFont typeface="Wingdings" panose="05000000000000000000" pitchFamily="2" charset="2"/>
              <a:buChar char="Ø"/>
            </a:pPr>
            <a:r>
              <a:rPr lang="en-US" sz="2000" b="1" dirty="0">
                <a:latin typeface="Arial" panose="020B0604020202020204" pitchFamily="34" charset="0"/>
                <a:cs typeface="Arial" panose="020B0604020202020204" pitchFamily="34" charset="0"/>
              </a:rPr>
              <a:t>At Seminaries (</a:t>
            </a:r>
            <a:r>
              <a:rPr lang="en-US" sz="2000" b="1" dirty="0" err="1">
                <a:latin typeface="Arial" panose="020B0604020202020204" pitchFamily="34" charset="0"/>
                <a:cs typeface="Arial" panose="020B0604020202020204" pitchFamily="34" charset="0"/>
              </a:rPr>
              <a:t>Madrassah</a:t>
            </a:r>
            <a:r>
              <a:rPr lang="en-US" sz="2000" b="1" dirty="0">
                <a:latin typeface="Arial" panose="020B0604020202020204" pitchFamily="34" charset="0"/>
                <a:cs typeface="Arial" panose="020B0604020202020204" pitchFamily="34" charset="0"/>
              </a:rPr>
              <a:t> Reforms)</a:t>
            </a:r>
          </a:p>
          <a:p>
            <a:pPr>
              <a:buFontTx/>
              <a:buChar char="-"/>
            </a:pPr>
            <a:r>
              <a:rPr lang="en-US" dirty="0" err="1">
                <a:latin typeface="Arial" panose="020B0604020202020204" pitchFamily="34" charset="0"/>
                <a:cs typeface="Arial" panose="020B0604020202020204" pitchFamily="34" charset="0"/>
              </a:rPr>
              <a:t>Seerah</a:t>
            </a:r>
            <a:r>
              <a:rPr lang="en-US" dirty="0">
                <a:latin typeface="Arial" panose="020B0604020202020204" pitchFamily="34" charset="0"/>
                <a:cs typeface="Arial" panose="020B0604020202020204" pitchFamily="34" charset="0"/>
              </a:rPr>
              <a:t> to be incorporated as a compulsory course</a:t>
            </a:r>
          </a:p>
          <a:p>
            <a:pPr>
              <a:buFontTx/>
              <a:buChar char="-"/>
            </a:pPr>
            <a:r>
              <a:rPr lang="en-US" dirty="0">
                <a:latin typeface="Arial" panose="020B0604020202020204" pitchFamily="34" charset="0"/>
                <a:cs typeface="Arial" panose="020B0604020202020204" pitchFamily="34" charset="0"/>
              </a:rPr>
              <a:t>Students to be provided with contemporary education</a:t>
            </a:r>
          </a:p>
          <a:p>
            <a:pPr>
              <a:buFontTx/>
              <a:buChar char="-"/>
            </a:pPr>
            <a:r>
              <a:rPr lang="en-US" dirty="0">
                <a:latin typeface="Arial" panose="020B0604020202020204" pitchFamily="34" charset="0"/>
                <a:cs typeface="Arial" panose="020B0604020202020204" pitchFamily="34" charset="0"/>
              </a:rPr>
              <a:t>Seminary graduates to be included in different segments of the society</a:t>
            </a:r>
          </a:p>
          <a:p>
            <a:pPr>
              <a:buFontTx/>
              <a:buChar char="-"/>
            </a:pPr>
            <a:r>
              <a:rPr lang="en-US" dirty="0">
                <a:latin typeface="Arial" panose="020B0604020202020204" pitchFamily="34" charset="0"/>
                <a:cs typeface="Arial" panose="020B0604020202020204" pitchFamily="34" charset="0"/>
              </a:rPr>
              <a:t>Formulating a strict criteria for setting up a new seminary</a:t>
            </a:r>
          </a:p>
          <a:p>
            <a:pPr>
              <a:buFontTx/>
              <a:buChar char="-"/>
            </a:pPr>
            <a:r>
              <a:rPr lang="en-US" dirty="0">
                <a:latin typeface="Arial" panose="020B0604020202020204" pitchFamily="34" charset="0"/>
                <a:cs typeface="Arial" panose="020B0604020202020204" pitchFamily="34" charset="0"/>
              </a:rPr>
              <a:t>A suitable criteria for admitting students</a:t>
            </a:r>
          </a:p>
          <a:p>
            <a:pPr>
              <a:buFontTx/>
              <a:buChar char="-"/>
            </a:pPr>
            <a:r>
              <a:rPr lang="en-US" dirty="0">
                <a:latin typeface="Arial" panose="020B0604020202020204" pitchFamily="34" charset="0"/>
                <a:cs typeface="Arial" panose="020B0604020202020204" pitchFamily="34" charset="0"/>
              </a:rPr>
              <a:t>Teachers to undergo various workshops</a:t>
            </a:r>
          </a:p>
          <a:p>
            <a:pPr>
              <a:buFontTx/>
              <a:buChar char="-"/>
            </a:pPr>
            <a:r>
              <a:rPr lang="en-US" dirty="0">
                <a:latin typeface="Arial" panose="020B0604020202020204" pitchFamily="34" charset="0"/>
                <a:cs typeface="Arial" panose="020B0604020202020204" pitchFamily="34" charset="0"/>
              </a:rPr>
              <a:t>A complete ban on inciting sectarian violence or divide</a:t>
            </a:r>
          </a:p>
          <a:p>
            <a:pPr>
              <a:buFontTx/>
              <a:buChar char="-"/>
            </a:pPr>
            <a:r>
              <a:rPr lang="en-US" dirty="0">
                <a:latin typeface="Arial" panose="020B0604020202020204" pitchFamily="34" charset="0"/>
                <a:cs typeface="Arial" panose="020B0604020202020204" pitchFamily="34" charset="0"/>
              </a:rPr>
              <a:t>Students to be taught to co-exist peacefully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7033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953037"/>
            <a:ext cx="8915400" cy="5190186"/>
          </a:xfrm>
        </p:spPr>
        <p:txBody>
          <a:bodyPr>
            <a:normAutofit/>
          </a:bodyPr>
          <a:lstStyle/>
          <a:p>
            <a:pPr marL="0" indent="0">
              <a:buNone/>
            </a:pPr>
            <a:r>
              <a:rPr lang="en-US" sz="2000" b="1" dirty="0">
                <a:latin typeface="Arial" panose="020B0604020202020204" pitchFamily="34" charset="0"/>
                <a:cs typeface="Arial" panose="020B0604020202020204" pitchFamily="34" charset="0"/>
              </a:rPr>
              <a:t>2. Government to take Religion Seriously</a:t>
            </a:r>
          </a:p>
          <a:p>
            <a:pPr>
              <a:buFontTx/>
              <a:buChar char="-"/>
            </a:pPr>
            <a:r>
              <a:rPr lang="en-US" sz="2000" dirty="0">
                <a:latin typeface="Arial" panose="020B0604020202020204" pitchFamily="34" charset="0"/>
                <a:cs typeface="Arial" panose="020B0604020202020204" pitchFamily="34" charset="0"/>
              </a:rPr>
              <a:t>Curbing the sectarian divide</a:t>
            </a:r>
          </a:p>
          <a:p>
            <a:pPr>
              <a:buFontTx/>
              <a:buChar char="-"/>
            </a:pPr>
            <a:r>
              <a:rPr lang="en-US" sz="2000" dirty="0">
                <a:latin typeface="Arial" panose="020B0604020202020204" pitchFamily="34" charset="0"/>
                <a:cs typeface="Arial" panose="020B0604020202020204" pitchFamily="34" charset="0"/>
              </a:rPr>
              <a:t>Looking after mosques &amp; seminaries</a:t>
            </a:r>
          </a:p>
          <a:p>
            <a:pPr>
              <a:buFontTx/>
              <a:buChar char="-"/>
            </a:pPr>
            <a:r>
              <a:rPr lang="en-US" sz="2000" dirty="0">
                <a:latin typeface="Arial" panose="020B0604020202020204" pitchFamily="34" charset="0"/>
                <a:cs typeface="Arial" panose="020B0604020202020204" pitchFamily="34" charset="0"/>
              </a:rPr>
              <a:t>An Imam to be appointed after undergoing proper</a:t>
            </a:r>
            <a:r>
              <a:rPr lang="en-US" sz="2000" b="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scrutiny</a:t>
            </a:r>
          </a:p>
          <a:p>
            <a:pPr>
              <a:buFontTx/>
              <a:buChar char="-"/>
            </a:pPr>
            <a:r>
              <a:rPr lang="en-US" sz="2000" dirty="0">
                <a:latin typeface="Arial" panose="020B0604020202020204" pitchFamily="34" charset="0"/>
                <a:cs typeface="Arial" panose="020B0604020202020204" pitchFamily="34" charset="0"/>
              </a:rPr>
              <a:t>Malaysia a brilliant example where state takes religion extremely seriously. This seriousness has helped them curb all kinds of sectarian divides and allowed them to inculcate the Islamic ideologies in an effective manner</a:t>
            </a:r>
          </a:p>
          <a:p>
            <a:pPr>
              <a:buFontTx/>
              <a:buChar char="-"/>
            </a:pPr>
            <a:r>
              <a:rPr lang="en-US" sz="2000" dirty="0">
                <a:latin typeface="Arial" panose="020B0604020202020204" pitchFamily="34" charset="0"/>
                <a:cs typeface="Arial" panose="020B0604020202020204" pitchFamily="34" charset="0"/>
              </a:rPr>
              <a:t>Putting an end to the use of religion for personal and political gains</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000" b="1" dirty="0">
                <a:latin typeface="Arial" panose="020B0604020202020204" pitchFamily="34" charset="0"/>
                <a:cs typeface="Arial" panose="020B0604020202020204" pitchFamily="34" charset="0"/>
              </a:rPr>
              <a:t>3. A Dire Need for the Positive Role of Media</a:t>
            </a:r>
            <a:endParaRPr lang="en-US" sz="2000"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Being sensitive to religious sentiments throughout the country</a:t>
            </a:r>
          </a:p>
          <a:p>
            <a:pPr>
              <a:buFontTx/>
              <a:buChar char="-"/>
            </a:pPr>
            <a:r>
              <a:rPr lang="en-US" sz="2000" dirty="0">
                <a:latin typeface="Arial" panose="020B0604020202020204" pitchFamily="34" charset="0"/>
                <a:cs typeface="Arial" panose="020B0604020202020204" pitchFamily="34" charset="0"/>
              </a:rPr>
              <a:t>Introducing educative religious content</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0884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953037"/>
            <a:ext cx="8915400" cy="5190186"/>
          </a:xfrm>
        </p:spPr>
        <p:txBody>
          <a:bodyPr>
            <a:normAutofit/>
          </a:bodyPr>
          <a:lstStyle/>
          <a:p>
            <a:pPr marL="0" indent="0">
              <a:buNone/>
            </a:pPr>
            <a:r>
              <a:rPr lang="en-US" sz="2000" b="1" dirty="0">
                <a:latin typeface="Arial" panose="020B0604020202020204" pitchFamily="34" charset="0"/>
                <a:cs typeface="Arial" panose="020B0604020202020204" pitchFamily="34" charset="0"/>
              </a:rPr>
              <a:t>4. The International Muslim Community to Play its Part</a:t>
            </a:r>
          </a:p>
          <a:p>
            <a:pPr>
              <a:buFontTx/>
              <a:buChar char="-"/>
            </a:pPr>
            <a:r>
              <a:rPr lang="en-US" sz="2000" dirty="0">
                <a:latin typeface="Arial" panose="020B0604020202020204" pitchFamily="34" charset="0"/>
                <a:cs typeface="Arial" panose="020B0604020202020204" pitchFamily="34" charset="0"/>
              </a:rPr>
              <a:t>OIC needs to play a proactive and effective role</a:t>
            </a:r>
          </a:p>
          <a:p>
            <a:pPr>
              <a:buFontTx/>
              <a:buChar char="-"/>
            </a:pPr>
            <a:r>
              <a:rPr lang="en-US" sz="2000" dirty="0">
                <a:latin typeface="Arial" panose="020B0604020202020204" pitchFamily="34" charset="0"/>
                <a:cs typeface="Arial" panose="020B0604020202020204" pitchFamily="34" charset="0"/>
              </a:rPr>
              <a:t>Muslim scholars to discuss the matter of unification of the Ummah</a:t>
            </a:r>
          </a:p>
          <a:p>
            <a:pPr>
              <a:buFontTx/>
              <a:buChar char="-"/>
            </a:pPr>
            <a:r>
              <a:rPr lang="en-US" sz="2000" dirty="0">
                <a:latin typeface="Arial" panose="020B0604020202020204" pitchFamily="34" charset="0"/>
                <a:cs typeface="Arial" panose="020B0604020202020204" pitchFamily="34" charset="0"/>
              </a:rPr>
              <a:t>Islam to be portrayed in its true essence through media and other modern platforms</a:t>
            </a:r>
          </a:p>
          <a:p>
            <a:pPr>
              <a:buFontTx/>
              <a:buChar char="-"/>
            </a:pPr>
            <a:r>
              <a:rPr lang="en-US" sz="2000" dirty="0">
                <a:latin typeface="Arial" panose="020B0604020202020204" pitchFamily="34" charset="0"/>
                <a:cs typeface="Arial" panose="020B0604020202020204" pitchFamily="34" charset="0"/>
              </a:rPr>
              <a:t>Muslim scholars and jurists to openly condemn any act of extremism/terrorism performed in the name of religion</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000" b="1" dirty="0">
                <a:latin typeface="Arial" panose="020B0604020202020204" pitchFamily="34" charset="0"/>
                <a:cs typeface="Arial" panose="020B0604020202020204" pitchFamily="34" charset="0"/>
              </a:rPr>
              <a:t>5. </a:t>
            </a:r>
            <a:r>
              <a:rPr lang="en-US" sz="2000" b="1" i="1" dirty="0" err="1">
                <a:latin typeface="Arial" panose="020B0604020202020204" pitchFamily="34" charset="0"/>
                <a:cs typeface="Arial" panose="020B0604020202020204" pitchFamily="34" charset="0"/>
              </a:rPr>
              <a:t>Amr</a:t>
            </a:r>
            <a:r>
              <a:rPr lang="en-US" sz="2000" b="1" i="1" dirty="0">
                <a:latin typeface="Arial" panose="020B0604020202020204" pitchFamily="34" charset="0"/>
                <a:cs typeface="Arial" panose="020B0604020202020204" pitchFamily="34" charset="0"/>
              </a:rPr>
              <a:t> bil </a:t>
            </a:r>
            <a:r>
              <a:rPr lang="en-US" sz="2000" b="1" i="1" dirty="0" err="1">
                <a:latin typeface="Arial" panose="020B0604020202020204" pitchFamily="34" charset="0"/>
                <a:cs typeface="Arial" panose="020B0604020202020204" pitchFamily="34" charset="0"/>
              </a:rPr>
              <a:t>Ma’roof</a:t>
            </a:r>
            <a:r>
              <a:rPr lang="en-US" sz="2000" b="1" i="1" dirty="0">
                <a:latin typeface="Arial" panose="020B0604020202020204" pitchFamily="34" charset="0"/>
                <a:cs typeface="Arial" panose="020B0604020202020204" pitchFamily="34" charset="0"/>
              </a:rPr>
              <a:t> </a:t>
            </a:r>
            <a:r>
              <a:rPr lang="en-US" sz="2000" b="1" i="1" dirty="0" err="1">
                <a:latin typeface="Arial" panose="020B0604020202020204" pitchFamily="34" charset="0"/>
                <a:cs typeface="Arial" panose="020B0604020202020204" pitchFamily="34" charset="0"/>
              </a:rPr>
              <a:t>wa</a:t>
            </a:r>
            <a:r>
              <a:rPr lang="en-US" sz="2000" b="1" i="1" dirty="0">
                <a:latin typeface="Arial" panose="020B0604020202020204" pitchFamily="34" charset="0"/>
                <a:cs typeface="Arial" panose="020B0604020202020204" pitchFamily="34" charset="0"/>
              </a:rPr>
              <a:t> </a:t>
            </a:r>
            <a:r>
              <a:rPr lang="en-US" sz="2000" b="1" i="1" dirty="0" err="1">
                <a:latin typeface="Arial" panose="020B0604020202020204" pitchFamily="34" charset="0"/>
                <a:cs typeface="Arial" panose="020B0604020202020204" pitchFamily="34" charset="0"/>
              </a:rPr>
              <a:t>Nahi</a:t>
            </a:r>
            <a:r>
              <a:rPr lang="en-US" sz="2000" b="1" i="1" dirty="0">
                <a:latin typeface="Arial" panose="020B0604020202020204" pitchFamily="34" charset="0"/>
                <a:cs typeface="Arial" panose="020B0604020202020204" pitchFamily="34" charset="0"/>
              </a:rPr>
              <a:t> ‘Anil </a:t>
            </a:r>
            <a:r>
              <a:rPr lang="en-US" sz="2000" b="1" i="1" dirty="0" err="1">
                <a:latin typeface="Arial" panose="020B0604020202020204" pitchFamily="34" charset="0"/>
                <a:cs typeface="Arial" panose="020B0604020202020204" pitchFamily="34" charset="0"/>
              </a:rPr>
              <a:t>Munkar</a:t>
            </a:r>
            <a:endParaRPr lang="en-US" sz="2000" b="1" i="1"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The Muslim Ummah to revive this great responsibility bestowed by the Al-Mighty</a:t>
            </a:r>
          </a:p>
          <a:p>
            <a:pPr>
              <a:buFontTx/>
              <a:buChar char="-"/>
            </a:pPr>
            <a:r>
              <a:rPr lang="en-US" sz="2000" dirty="0">
                <a:latin typeface="Arial" panose="020B0604020202020204" pitchFamily="34" charset="0"/>
                <a:cs typeface="Arial" panose="020B0604020202020204" pitchFamily="34" charset="0"/>
              </a:rPr>
              <a:t>Helps in rectification of one’s </a:t>
            </a:r>
            <a:r>
              <a:rPr lang="en-US" sz="2000" dirty="0" err="1">
                <a:latin typeface="Arial" panose="020B0604020202020204" pitchFamily="34" charset="0"/>
                <a:cs typeface="Arial" panose="020B0604020202020204" pitchFamily="34" charset="0"/>
              </a:rPr>
              <a:t>ownself</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1960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392291"/>
            <a:ext cx="8911687" cy="1075901"/>
          </a:xfrm>
        </p:spPr>
        <p:txBody>
          <a:bodyPr>
            <a:normAutofit fontScale="90000"/>
          </a:bodyPr>
          <a:lstStyle/>
          <a:p>
            <a:pPr algn="ctr"/>
            <a:r>
              <a:rPr lang="en-US" dirty="0">
                <a:latin typeface="Arial" panose="020B0604020202020204" pitchFamily="34" charset="0"/>
                <a:cs typeface="Arial" panose="020B0604020202020204" pitchFamily="34" charset="0"/>
              </a:rPr>
              <a:t>Contemporary Challenges Faced by the Islamic World </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52578" y="1617036"/>
            <a:ext cx="9361050" cy="4848673"/>
          </a:xfrm>
        </p:spPr>
        <p:txBody>
          <a:bodyPr>
            <a:normAutofit fontScale="92500"/>
          </a:bodyPr>
          <a:lstStyle/>
          <a:p>
            <a:pPr>
              <a:lnSpc>
                <a:spcPct val="150000"/>
              </a:lnSpc>
              <a:buFont typeface="+mj-lt"/>
              <a:buAutoNum type="arabicPeriod"/>
            </a:pPr>
            <a:r>
              <a:rPr lang="en-US" sz="2400" dirty="0">
                <a:latin typeface="Arial" panose="020B0604020202020204" pitchFamily="34" charset="0"/>
                <a:cs typeface="Arial" panose="020B0604020202020204" pitchFamily="34" charset="0"/>
              </a:rPr>
              <a:t>The Ummah in Tatters; Severely dis-unified</a:t>
            </a:r>
          </a:p>
          <a:p>
            <a:pPr>
              <a:lnSpc>
                <a:spcPct val="150000"/>
              </a:lnSpc>
              <a:buFont typeface="+mj-lt"/>
              <a:buAutoNum type="arabicPeriod"/>
            </a:pPr>
            <a:r>
              <a:rPr lang="en-US" sz="2400" dirty="0">
                <a:latin typeface="Arial" panose="020B0604020202020204" pitchFamily="34" charset="0"/>
                <a:cs typeface="Arial" panose="020B0604020202020204" pitchFamily="34" charset="0"/>
              </a:rPr>
              <a:t>Religious Extremism</a:t>
            </a:r>
          </a:p>
          <a:p>
            <a:pPr>
              <a:lnSpc>
                <a:spcPct val="150000"/>
              </a:lnSpc>
              <a:buFont typeface="+mj-lt"/>
              <a:buAutoNum type="arabicPeriod"/>
            </a:pPr>
            <a:r>
              <a:rPr lang="en-US" sz="2400" dirty="0">
                <a:latin typeface="Arial" panose="020B0604020202020204" pitchFamily="34" charset="0"/>
                <a:cs typeface="Arial" panose="020B0604020202020204" pitchFamily="34" charset="0"/>
              </a:rPr>
              <a:t>Terrorism in the name of religion. Rise of outfits such as ISIS, TTP etc.</a:t>
            </a:r>
          </a:p>
          <a:p>
            <a:pPr>
              <a:lnSpc>
                <a:spcPct val="150000"/>
              </a:lnSpc>
              <a:buFont typeface="+mj-lt"/>
              <a:buAutoNum type="arabicPeriod"/>
            </a:pPr>
            <a:r>
              <a:rPr lang="en-US" sz="2400" dirty="0">
                <a:latin typeface="Arial" panose="020B0604020202020204" pitchFamily="34" charset="0"/>
                <a:cs typeface="Arial" panose="020B0604020202020204" pitchFamily="34" charset="0"/>
              </a:rPr>
              <a:t>The rise of Islamophobia</a:t>
            </a:r>
          </a:p>
          <a:p>
            <a:pPr>
              <a:lnSpc>
                <a:spcPct val="150000"/>
              </a:lnSpc>
              <a:buFont typeface="+mj-lt"/>
              <a:buAutoNum type="arabicPeriod"/>
            </a:pPr>
            <a:r>
              <a:rPr lang="en-US" sz="2400" dirty="0">
                <a:latin typeface="Arial" panose="020B0604020202020204" pitchFamily="34" charset="0"/>
                <a:cs typeface="Arial" panose="020B0604020202020204" pitchFamily="34" charset="0"/>
              </a:rPr>
              <a:t>Far behind in Providing Quality Education, Religious as well </a:t>
            </a:r>
            <a:r>
              <a:rPr lang="en-US" sz="2400">
                <a:latin typeface="Arial" panose="020B0604020202020204" pitchFamily="34" charset="0"/>
                <a:cs typeface="Arial" panose="020B0604020202020204" pitchFamily="34" charset="0"/>
              </a:rPr>
              <a:t>as Contemporary</a:t>
            </a:r>
            <a:endParaRPr lang="en-US" sz="2400" dirty="0">
              <a:latin typeface="Arial" panose="020B0604020202020204" pitchFamily="34" charset="0"/>
              <a:cs typeface="Arial" panose="020B0604020202020204" pitchFamily="34" charset="0"/>
            </a:endParaRPr>
          </a:p>
          <a:p>
            <a:pPr>
              <a:lnSpc>
                <a:spcPct val="150000"/>
              </a:lnSpc>
              <a:buFont typeface="+mj-lt"/>
              <a:buAutoNum type="arabicPeriod"/>
            </a:pPr>
            <a:r>
              <a:rPr lang="en-US" sz="2400" dirty="0">
                <a:latin typeface="Arial" panose="020B0604020202020204" pitchFamily="34" charset="0"/>
                <a:cs typeface="Arial" panose="020B0604020202020204" pitchFamily="34" charset="0"/>
              </a:rPr>
              <a:t>Lagging in the Fields of Science &amp; Technology</a:t>
            </a:r>
          </a:p>
          <a:p>
            <a:pPr>
              <a:lnSpc>
                <a:spcPct val="150000"/>
              </a:lnSpc>
              <a:buFont typeface="+mj-lt"/>
              <a:buAutoNum type="arabicPeriod"/>
            </a:pPr>
            <a:r>
              <a:rPr lang="en-US" sz="2400" dirty="0">
                <a:latin typeface="Arial" panose="020B0604020202020204" pitchFamily="34" charset="0"/>
                <a:cs typeface="Arial" panose="020B0604020202020204" pitchFamily="34" charset="0"/>
              </a:rPr>
              <a:t>Nowhere Near in Competing with the Global Economic Powers</a:t>
            </a:r>
          </a:p>
        </p:txBody>
      </p:sp>
    </p:spTree>
    <p:extLst>
      <p:ext uri="{BB962C8B-B14F-4D97-AF65-F5344CB8AC3E}">
        <p14:creationId xmlns:p14="http://schemas.microsoft.com/office/powerpoint/2010/main" val="3898274089"/>
      </p:ext>
    </p:extLst>
  </p:cSld>
  <p:clrMapOvr>
    <a:masterClrMapping/>
  </p:clrMapOvr>
</p:sld>
</file>

<file path=ppt/theme/theme1.xml><?xml version="1.0" encoding="utf-8"?>
<a:theme xmlns:a="http://schemas.openxmlformats.org/drawingml/2006/main" name="Wisp">
  <a:themeElements>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553</TotalTime>
  <Words>564</Words>
  <Application>Microsoft Macintosh PowerPoint</Application>
  <PresentationFormat>Widescreen</PresentationFormat>
  <Paragraphs>62</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Wingdings</vt:lpstr>
      <vt:lpstr>Wingdings 3</vt:lpstr>
      <vt:lpstr>Wisp</vt:lpstr>
      <vt:lpstr>SECTION 5 ISLAM &amp; THE WORLD</vt:lpstr>
      <vt:lpstr>Past Paper Questions</vt:lpstr>
      <vt:lpstr>PowerPoint Presentation</vt:lpstr>
      <vt:lpstr>Some Common Remedies</vt:lpstr>
      <vt:lpstr>PowerPoint Presentation</vt:lpstr>
      <vt:lpstr>PowerPoint Presentation</vt:lpstr>
      <vt:lpstr>PowerPoint Presentation</vt:lpstr>
      <vt:lpstr>Contemporary Challenges Faced by the Islamic World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5 ISLAM &amp; THE WORLD</dc:title>
  <dc:creator>Abubakr</dc:creator>
  <cp:lastModifiedBy>Abubakar Ilyas</cp:lastModifiedBy>
  <cp:revision>9</cp:revision>
  <dcterms:created xsi:type="dcterms:W3CDTF">2021-07-24T22:13:22Z</dcterms:created>
  <dcterms:modified xsi:type="dcterms:W3CDTF">2023-08-17T08:54:31Z</dcterms:modified>
</cp:coreProperties>
</file>