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99" r:id="rId2"/>
    <p:sldId id="283" r:id="rId3"/>
    <p:sldId id="402" r:id="rId4"/>
    <p:sldId id="285" r:id="rId5"/>
    <p:sldId id="300" r:id="rId6"/>
    <p:sldId id="286" r:id="rId7"/>
    <p:sldId id="287" r:id="rId8"/>
    <p:sldId id="282" r:id="rId9"/>
    <p:sldId id="289" r:id="rId10"/>
    <p:sldId id="291" r:id="rId11"/>
    <p:sldId id="272" r:id="rId12"/>
    <p:sldId id="258" r:id="rId13"/>
    <p:sldId id="280" r:id="rId14"/>
    <p:sldId id="259" r:id="rId15"/>
    <p:sldId id="281" r:id="rId16"/>
    <p:sldId id="277" r:id="rId17"/>
    <p:sldId id="260" r:id="rId18"/>
    <p:sldId id="262" r:id="rId19"/>
    <p:sldId id="266" r:id="rId20"/>
    <p:sldId id="263" r:id="rId21"/>
    <p:sldId id="369" r:id="rId22"/>
    <p:sldId id="265" r:id="rId23"/>
    <p:sldId id="403" r:id="rId24"/>
    <p:sldId id="367" r:id="rId25"/>
    <p:sldId id="267" r:id="rId26"/>
    <p:sldId id="405" r:id="rId27"/>
    <p:sldId id="406" r:id="rId28"/>
    <p:sldId id="407" r:id="rId29"/>
    <p:sldId id="31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9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191E-3823-483A-A833-2BB62917CF4B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3AF4-89A9-4C9B-9840-A471700B2768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7B2F-10B5-44BE-ACB4-D584C86A4561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92C1-9E61-420C-8384-0944546E22F5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625-0141-4055-BF42-1EF2D788A9B2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1D23-7AEF-4475-BCB4-3CC3AC396CFB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2D82-5223-4877-809D-3AA92516E7B8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6E0-8428-4528-8A33-CC9364CC4808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7714-0EE7-402C-9CC3-77C576F10381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D2B-4666-45D2-A69A-F573654E32F6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9B9-AAC0-49B0-AD9B-57DEBAB282F9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0FC-FE1F-4589-BCA0-FA65A5A588FD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9F81-E249-4C98-B6FA-9FB22B3FB6BF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03D5-2A70-4F89-B039-6D9A6642D59A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3C4F-5824-4F07-9CA9-3FD38A5D4FAF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74B8-A9D5-4A55-B5ED-D2B49645E180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8958-D25E-4B67-B024-A4133A979FC9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US" sz="3200" b="1" dirty="0">
                <a:solidFill>
                  <a:schemeClr val="tx1"/>
                </a:solidFill>
              </a:rPr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Relationship b/w Russia and Pakistan is improving in the fluid global order. 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Strategic convergence</a:t>
            </a:r>
            <a:r>
              <a:rPr lang="en-US" sz="2600" dirty="0">
                <a:solidFill>
                  <a:schemeClr val="tx1"/>
                </a:solidFill>
              </a:rPr>
              <a:t> – Afghanistan, Terrorism, regional instability.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Constraints </a:t>
            </a:r>
            <a:r>
              <a:rPr lang="en-US" sz="2600" dirty="0">
                <a:solidFill>
                  <a:schemeClr val="tx1"/>
                </a:solidFill>
              </a:rPr>
              <a:t>– USA and Indian factors.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Regional Stability – </a:t>
            </a:r>
            <a:r>
              <a:rPr lang="en-US" sz="2600" dirty="0">
                <a:solidFill>
                  <a:schemeClr val="tx1"/>
                </a:solidFill>
              </a:rPr>
              <a:t>collaborative efforts in Afghanistan and hence regional connectivity in CARs for economic growth.</a:t>
            </a:r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836022"/>
            <a:ext cx="9519058" cy="901338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Pak-US Relations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0869" y="1483567"/>
            <a:ext cx="9453743" cy="5113175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Engagements 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Disengagements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Appraisal 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Policy recommendations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PhD (IR) NDU, NOA Islamabad.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5"/>
            <a:ext cx="9466806" cy="588834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Pak-US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6225" y="1294229"/>
            <a:ext cx="9508387" cy="55637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Background: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Cold War &amp; Decolonization.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Independence of Pakistan.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Pakistan’s options: US or Soviet Union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Why the USA?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Economic,     Material Interests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Security,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Ideological    (justification)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Technological/scientific, 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Elite’s inclination.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Zahid Mehmood Zahid, PhD (IR) NDU, NOA Islamabad. </a:t>
            </a:r>
          </a:p>
        </p:txBody>
      </p:sp>
      <p:sp>
        <p:nvSpPr>
          <p:cNvPr id="5" name="Right Bracket 4">
            <a:extLst>
              <a:ext uri="{FF2B5EF4-FFF2-40B4-BE49-F238E27FC236}">
                <a16:creationId xmlns:a16="http://schemas.microsoft.com/office/drawing/2014/main" id="{BA543D4B-082D-9A09-D955-BD7DC428C758}"/>
              </a:ext>
            </a:extLst>
          </p:cNvPr>
          <p:cNvSpPr/>
          <p:nvPr/>
        </p:nvSpPr>
        <p:spPr>
          <a:xfrm>
            <a:off x="4814595" y="4208107"/>
            <a:ext cx="146303" cy="9144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6" name="Right Bracket 5">
            <a:extLst>
              <a:ext uri="{FF2B5EF4-FFF2-40B4-BE49-F238E27FC236}">
                <a16:creationId xmlns:a16="http://schemas.microsoft.com/office/drawing/2014/main" id="{BEE3EE21-1AC8-9E07-43F8-609C35F83C8D}"/>
              </a:ext>
            </a:extLst>
          </p:cNvPr>
          <p:cNvSpPr/>
          <p:nvPr/>
        </p:nvSpPr>
        <p:spPr>
          <a:xfrm>
            <a:off x="4887747" y="5243804"/>
            <a:ext cx="73152" cy="534937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3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EC90C-6051-4C9E-A5F6-4CA78C384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5" y="781878"/>
            <a:ext cx="9649308" cy="821635"/>
          </a:xfrm>
        </p:spPr>
        <p:txBody>
          <a:bodyPr>
            <a:normAutofit/>
          </a:bodyPr>
          <a:lstStyle/>
          <a:p>
            <a:r>
              <a:rPr lang="en-US" sz="3200" b="1" dirty="0"/>
              <a:t> 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Dynamics of that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3CF57-20E5-4FFF-953E-E46B35A0F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4" y="1775791"/>
            <a:ext cx="9649308" cy="47251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USA was happy to see India under British influence,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with China’s emergence as ‘Communist State’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USA invited Nehru for a state visit to USA in 1949,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received an invitation from Moscow,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Indian refusal to join Western block, impelled the US to look to the Pakistan. (geostrategic location of Pakistan)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9ED07-FA24-4C31-926A-120EA54C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PhD (IR) NDU, NOA Islamabad.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99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0869" y="705394"/>
            <a:ext cx="9453744" cy="770708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377" y="1645920"/>
            <a:ext cx="9418235" cy="4832152"/>
          </a:xfrm>
        </p:spPr>
        <p:txBody>
          <a:bodyPr>
            <a:norm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Liaqat Ali Khan visited USA in 1950</a:t>
            </a:r>
          </a:p>
          <a:p>
            <a:pPr lvl="1" algn="just"/>
            <a:r>
              <a:rPr lang="en-AU" sz="2600" dirty="0">
                <a:solidFill>
                  <a:schemeClr val="tx1"/>
                </a:solidFill>
              </a:rPr>
              <a:t>(Kashmir, </a:t>
            </a:r>
            <a:r>
              <a:rPr lang="en-AU" sz="2600" dirty="0" err="1">
                <a:solidFill>
                  <a:schemeClr val="tx1"/>
                </a:solidFill>
              </a:rPr>
              <a:t>Pakhtunistan</a:t>
            </a:r>
            <a:r>
              <a:rPr lang="en-AU" sz="2600" dirty="0">
                <a:solidFill>
                  <a:schemeClr val="tx1"/>
                </a:solidFill>
              </a:rPr>
              <a:t> Issues were discussed)</a:t>
            </a:r>
          </a:p>
          <a:p>
            <a:pPr algn="just"/>
            <a:endParaRPr lang="en-AU" sz="2800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Mutual Defence Assistance Agreement (May1954)</a:t>
            </a:r>
          </a:p>
          <a:p>
            <a:pPr algn="just"/>
            <a:endParaRPr lang="en-AU" sz="2800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SEATO 1954, Cento 1955 </a:t>
            </a:r>
          </a:p>
          <a:p>
            <a:pPr algn="just"/>
            <a:endParaRPr lang="en-AU" sz="2800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Pakistan received 2$ billion b/w 1953-1961 in economic and military aid.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D915D-39F1-4C80-B9EB-ACA9A0135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PhD (IR) NDU, NOA Islamabad.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7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49EEF-E860-4620-A914-FB9AC69B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702365"/>
            <a:ext cx="9530038" cy="70236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SEATO-CENTO countries: Cold War Geopolitics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C4FE98-4D22-4DB7-A7A2-9A4A9E11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PhD (IR) NDU, NOA Islamabad. </a:t>
            </a:r>
            <a:endParaRPr lang="en-US" dirty="0"/>
          </a:p>
        </p:txBody>
      </p:sp>
      <p:pic>
        <p:nvPicPr>
          <p:cNvPr id="1026" name="Picture 2" descr="Member countries of SEATO - The Cold War Years">
            <a:extLst>
              <a:ext uri="{FF2B5EF4-FFF2-40B4-BE49-F238E27FC236}">
                <a16:creationId xmlns:a16="http://schemas.microsoft.com/office/drawing/2014/main" id="{3B3C64E6-AE5F-49AF-96F7-C3CD3265CA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575" y="1603513"/>
            <a:ext cx="9341123" cy="489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363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0"/>
            <a:ext cx="9558246" cy="75764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Pak-US marriages &amp; separations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737360"/>
            <a:ext cx="9597435" cy="47940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First Marriage: 1950-1962 (bipolar world order)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MDAA, SEATO &amp; CENTO signed against Soviet Union.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received military hardware. (Military)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Liaquat Ali &amp; Ghulam Muhammad visited USA. (Diplomatic)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received economic aid. (Economic)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Cost Pakistan paid: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Arabs and Soviets (U2 incident 1960) turned against Pakistan.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PhD (IR) NDU, NOA Islamabad.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0" y="796834"/>
            <a:ext cx="9401493" cy="692332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20" y="1541417"/>
            <a:ext cx="9401492" cy="50945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First Separation: 1962-1973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 military support to India during Indo-China war 1962 pushed Pakistan towards China. (Friends not Masters)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 inaction during Pak-India war 1971.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facilitated US-China relations in early 1971-72, but that did not improve Pak-US relations.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 role in US-China relations infuriated Soviets.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Arabs were not happy either over CENTO.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793DD-B206-463A-9592-7827B6D56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595872"/>
            <a:ext cx="7619999" cy="905062"/>
          </a:xfrm>
        </p:spPr>
        <p:txBody>
          <a:bodyPr/>
          <a:lstStyle/>
          <a:p>
            <a:r>
              <a:rPr lang="en-US" dirty="0"/>
              <a:t>Lecture by: Zahid Mehmood Zahid, PhD (IR) NDU, NOA Islamabad. </a:t>
            </a:r>
          </a:p>
        </p:txBody>
      </p:sp>
    </p:spTree>
    <p:extLst>
      <p:ext uri="{BB962C8B-B14F-4D97-AF65-F5344CB8AC3E}">
        <p14:creationId xmlns:p14="http://schemas.microsoft.com/office/powerpoint/2010/main" val="1846937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705395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892" y="1580606"/>
            <a:ext cx="9366719" cy="50777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800" b="1" dirty="0">
                <a:solidFill>
                  <a:schemeClr val="tx1"/>
                </a:solidFill>
              </a:rPr>
              <a:t>Second Marriage: 1979-1988 (bipolar world order)</a:t>
            </a:r>
          </a:p>
          <a:p>
            <a:r>
              <a:rPr lang="en-AU" sz="2800" dirty="0">
                <a:solidFill>
                  <a:schemeClr val="tx1"/>
                </a:solidFill>
              </a:rPr>
              <a:t>Soviets invaded Afghanistan in December 1979.</a:t>
            </a:r>
          </a:p>
          <a:p>
            <a:r>
              <a:rPr lang="en-AU" sz="2800" dirty="0">
                <a:solidFill>
                  <a:schemeClr val="tx1"/>
                </a:solidFill>
              </a:rPr>
              <a:t>US, Pakistan, KSA interests converged.</a:t>
            </a:r>
          </a:p>
          <a:p>
            <a:r>
              <a:rPr lang="en-AU" sz="2800" dirty="0">
                <a:solidFill>
                  <a:schemeClr val="tx1"/>
                </a:solidFill>
              </a:rPr>
              <a:t>Pakistan entered into ‘Afghan Jihad’</a:t>
            </a:r>
          </a:p>
          <a:p>
            <a:r>
              <a:rPr lang="en-AU" sz="2800" dirty="0">
                <a:solidFill>
                  <a:schemeClr val="tx1"/>
                </a:solidFill>
              </a:rPr>
              <a:t>Received economic &amp; military aid.</a:t>
            </a:r>
          </a:p>
          <a:p>
            <a:pPr marL="0" indent="0">
              <a:buNone/>
            </a:pPr>
            <a:r>
              <a:rPr lang="en-AU" sz="2800" b="1" dirty="0">
                <a:solidFill>
                  <a:schemeClr val="tx1"/>
                </a:solidFill>
              </a:rPr>
              <a:t>Cost Pakistan paid:</a:t>
            </a:r>
          </a:p>
          <a:p>
            <a:r>
              <a:rPr lang="en-AU" sz="2800" dirty="0">
                <a:solidFill>
                  <a:schemeClr val="tx1"/>
                </a:solidFill>
              </a:rPr>
              <a:t>US and others left Pakistan into the lurch to deal the monster.</a:t>
            </a:r>
          </a:p>
          <a:p>
            <a:r>
              <a:rPr lang="en-AU" sz="2800" dirty="0">
                <a:solidFill>
                  <a:schemeClr val="tx1"/>
                </a:solidFill>
              </a:rPr>
              <a:t>Violent extremism, Talibanization and Terrorism.</a:t>
            </a: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PhD (IR) NDU, NOA Islamabad.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32936"/>
          </a:xfrm>
        </p:spPr>
        <p:txBody>
          <a:bodyPr>
            <a:normAutofit fontScale="90000"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3223" y="1417983"/>
            <a:ext cx="8932011" cy="51526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AU" sz="2800" b="1" dirty="0">
                <a:solidFill>
                  <a:schemeClr val="tx1"/>
                </a:solidFill>
              </a:rPr>
              <a:t>Second Separation: 1988-2001 (Unipolar World)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Soviet Union was defeated with Pakistani and US became the sole super power.</a:t>
            </a:r>
          </a:p>
          <a:p>
            <a:pPr algn="just"/>
            <a:endParaRPr lang="en-AU" sz="2800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Objective was achieved &amp; Pakistan was found “of no use”.</a:t>
            </a:r>
          </a:p>
          <a:p>
            <a:pPr algn="just"/>
            <a:endParaRPr lang="en-AU" sz="2800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US pressed Pakistan over nuclear issue.</a:t>
            </a:r>
          </a:p>
          <a:p>
            <a:pPr algn="just"/>
            <a:endParaRPr lang="en-AU" sz="2800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Imposed sanctions on Pakistan and stopped civil-military aid. (Pressler Amendment 1985)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PhD (IR) NDU, NOA Islamabad.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0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Background: Cold War Era – Rivalry &amp; Alignment</a:t>
            </a:r>
            <a:b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First Phase – during Cold War!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Cold War - 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an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part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policy to perpetuate British control over India.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r>
              <a:rPr lang="en-US" sz="2800" dirty="0"/>
              <a:t>Stalin considered Indian independence movement as:</a:t>
            </a:r>
          </a:p>
          <a:p>
            <a:pPr marL="800100" lvl="2" indent="0" algn="just">
              <a:buNone/>
            </a:pPr>
            <a:r>
              <a:rPr lang="en-US" sz="2400" dirty="0">
                <a:solidFill>
                  <a:srgbClr val="FF0000"/>
                </a:solidFill>
              </a:rPr>
              <a:t>“reactionary movement. More or less Gandhism was considered an ideology directed against the revolution of the popular masses. To him, “Communism must fight against it (Gandhism) relentlessly”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 creation of Pakistan with its religious rationale was seen as even worse than India. </a:t>
            </a:r>
          </a:p>
          <a:p>
            <a:pPr marL="800100" lvl="2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731519"/>
            <a:ext cx="9519058" cy="464235"/>
          </a:xfrm>
        </p:spPr>
        <p:txBody>
          <a:bodyPr>
            <a:normAutofit fontScale="90000"/>
          </a:bodyPr>
          <a:lstStyle/>
          <a:p>
            <a:endParaRPr lang="en-A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6225" y="1364567"/>
            <a:ext cx="9508387" cy="53453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600" b="1" dirty="0">
                <a:solidFill>
                  <a:schemeClr val="tx1"/>
                </a:solidFill>
              </a:rPr>
              <a:t>Third Marriage: 2001-2011 (coercive diplomacy/mistrust)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9/11 terror attacks, US invasion of Afghanistan.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US asked Pakistan for help in “War on Terror”.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Pakistan gave US access to the Afghanistan.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Intelligence, military, and logistic support was also accorded.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Pak received CSF for the sacrifices/services it paid.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Pakistan was asked to ‘do more’ &amp; blamed for duplicity.</a:t>
            </a:r>
          </a:p>
          <a:p>
            <a:pPr marL="0" indent="0" algn="just">
              <a:buNone/>
            </a:pPr>
            <a:r>
              <a:rPr lang="en-AU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A499F5-3247-41AD-BE96-5DF7E619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</a:t>
            </a:r>
            <a:r>
              <a:rPr lang="en-US" dirty="0" err="1"/>
              <a:t>Zahid</a:t>
            </a:r>
            <a:r>
              <a:rPr lang="en-US" dirty="0"/>
              <a:t> </a:t>
            </a:r>
            <a:r>
              <a:rPr lang="en-US" dirty="0" err="1"/>
              <a:t>Mehmood</a:t>
            </a:r>
            <a:r>
              <a:rPr lang="en-US" dirty="0"/>
              <a:t> </a:t>
            </a:r>
            <a:r>
              <a:rPr lang="en-US" dirty="0" err="1"/>
              <a:t>Zahid</a:t>
            </a:r>
            <a:r>
              <a:rPr lang="en-US" dirty="0"/>
              <a:t>, PhD (IR) NDU, NOA Islamabad. </a:t>
            </a:r>
          </a:p>
        </p:txBody>
      </p:sp>
    </p:spTree>
    <p:extLst>
      <p:ext uri="{BB962C8B-B14F-4D97-AF65-F5344CB8AC3E}">
        <p14:creationId xmlns:p14="http://schemas.microsoft.com/office/powerpoint/2010/main" val="2251458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sz="2800" dirty="0">
                <a:solidFill>
                  <a:srgbClr val="FF0000"/>
                </a:solidFill>
              </a:rPr>
              <a:t>Pakistan played a key role in Taliban-US-</a:t>
            </a:r>
            <a:r>
              <a:rPr lang="en-AU" sz="2800" dirty="0" err="1">
                <a:solidFill>
                  <a:srgbClr val="FF0000"/>
                </a:solidFill>
              </a:rPr>
              <a:t>Afghn</a:t>
            </a:r>
            <a:r>
              <a:rPr lang="en-AU" sz="2800" dirty="0">
                <a:solidFill>
                  <a:srgbClr val="FF0000"/>
                </a:solidFill>
              </a:rPr>
              <a:t> govt dialogue – resulted in US withdrawal from Afghanistan.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Obama, Trump, Biden accused Pakistan for not living up to the hopes of the USA.  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/>
                </a:solidFill>
              </a:rPr>
              <a:t>Cost Pakistan paid: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Pakistan became casualty of </a:t>
            </a:r>
            <a:r>
              <a:rPr lang="en-AU" sz="2800" dirty="0" err="1">
                <a:solidFill>
                  <a:schemeClr val="tx1"/>
                </a:solidFill>
              </a:rPr>
              <a:t>WoT</a:t>
            </a:r>
            <a:r>
              <a:rPr lang="en-AU" sz="2800" dirty="0">
                <a:solidFill>
                  <a:schemeClr val="tx1"/>
                </a:solidFill>
              </a:rPr>
              <a:t>: incited Pashtun nationalism, unleashed Jihad, class/cultural war, anti-US &amp; anti Pak-Army sentiments.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 73k human &amp;150 BUS$  Eco loss, two front war, self-esteem, image </a:t>
            </a:r>
          </a:p>
          <a:p>
            <a:pPr algn="just"/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921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1" y="624110"/>
            <a:ext cx="9492932" cy="721364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490" y="1528354"/>
            <a:ext cx="9532121" cy="496388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Third Separation: 2011- onward.</a:t>
            </a:r>
          </a:p>
          <a:p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US-India growing ties against China.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Salalah post, Raymond Davis, Abbot Abad raid, Indian role in Afghanistan, Blaming Pakistan for duplicity with Taliban.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responded by stopping US/NATO supplies to Afghanistan.</a:t>
            </a:r>
          </a:p>
          <a:p>
            <a:pPr lvl="1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was threatened to stay away from China.</a:t>
            </a:r>
          </a:p>
          <a:p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Suspension of aid programs by the US.</a:t>
            </a:r>
          </a:p>
          <a:p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Pushing Pakistan towards China.</a:t>
            </a:r>
          </a:p>
          <a:p>
            <a:pPr marL="0" indent="0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9024D-324D-4C08-BCAE-B27E54B8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Zahid Mehmood Zahid, PhD (IR) NDU, NOA Islamabad. </a:t>
            </a:r>
          </a:p>
        </p:txBody>
      </p:sp>
    </p:spTree>
    <p:extLst>
      <p:ext uri="{BB962C8B-B14F-4D97-AF65-F5344CB8AC3E}">
        <p14:creationId xmlns:p14="http://schemas.microsoft.com/office/powerpoint/2010/main" val="1386470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55E1D-CC92-41E1-A0A9-E6B9F0F7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861391"/>
            <a:ext cx="9521823" cy="3975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9663B-38EB-4D75-BBC4-80683EE6C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484243"/>
            <a:ext cx="9521823" cy="51550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Explanation: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doesn’t fit into US future grand strategy, but India does.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tragedy (for US) has further deepened the gulf.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During 1947-2019, Pakistan received 70 Billion US Dollars in economic aid.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Lost 70 plus thousand human lives and more than 150 $Billion in economic.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C49CE5-7DDA-4927-A984-758370D49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Zahid Mehmood Zahid, PhD (IR) NDU, NOA Islamabad. </a:t>
            </a:r>
          </a:p>
        </p:txBody>
      </p:sp>
    </p:spTree>
    <p:extLst>
      <p:ext uri="{BB962C8B-B14F-4D97-AF65-F5344CB8AC3E}">
        <p14:creationId xmlns:p14="http://schemas.microsoft.com/office/powerpoint/2010/main" val="3878560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4A402-1521-44CE-9521-3B5B11C8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67460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60E-FC1E-49F1-9945-834F49770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052" y="1417983"/>
            <a:ext cx="9662560" cy="52081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Geopolitical vision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Pakistan’s South Asian dilemma.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USA’s global aspirations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Afghanistan, Terrorism, &amp; Taliban.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Both want(ed) stability of their suiting.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Clash of narratives (cost-Pakistan: Aid-USA)</a:t>
            </a:r>
          </a:p>
          <a:p>
            <a:pPr marL="5715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Role in Afghanistan, US wanted to accommodate and punish Pakistan.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sees China as a source of economic well-being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 wants Pakistan to be distant from China. 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D3812-4DC1-4C53-BFCF-122FC76F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Zahid Mehmood Zahid, PhD (IR) NDU, NOA Islamabad. </a:t>
            </a:r>
          </a:p>
        </p:txBody>
      </p:sp>
    </p:spTree>
    <p:extLst>
      <p:ext uri="{BB962C8B-B14F-4D97-AF65-F5344CB8AC3E}">
        <p14:creationId xmlns:p14="http://schemas.microsoft.com/office/powerpoint/2010/main" val="1046759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783770"/>
            <a:ext cx="9519058" cy="86214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Appraisal of Pak-US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491" y="1645919"/>
            <a:ext cx="9532121" cy="496388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security centric relations.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Hard to term this relationship </a:t>
            </a:r>
            <a:r>
              <a:rPr lang="en-US" sz="2800" u="sng" dirty="0">
                <a:solidFill>
                  <a:schemeClr val="tx1"/>
                </a:solidFill>
              </a:rPr>
              <a:t>‘comprehensive &amp; strategic’.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Turned Pakistan from an </a:t>
            </a:r>
            <a:r>
              <a:rPr lang="en-US" sz="2800" u="sng" dirty="0">
                <a:solidFill>
                  <a:schemeClr val="tx1"/>
                </a:solidFill>
              </a:rPr>
              <a:t>‘aid dependent to aid addicted’</a:t>
            </a:r>
            <a:r>
              <a:rPr lang="en-US" sz="2800" dirty="0">
                <a:solidFill>
                  <a:schemeClr val="tx1"/>
                </a:solidFill>
              </a:rPr>
              <a:t> country.</a:t>
            </a:r>
          </a:p>
          <a:p>
            <a:r>
              <a:rPr lang="en-US" sz="2800" dirty="0">
                <a:solidFill>
                  <a:schemeClr val="tx1"/>
                </a:solidFill>
              </a:rPr>
              <a:t>US help strengthened Pakistan’s military apparatus.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But, that too came with a massive price.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</a:rPr>
              <a:t>There have been marriages and separations but no divorce.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</a:t>
            </a:r>
            <a:r>
              <a:rPr lang="en-US" dirty="0" err="1"/>
              <a:t>Zahid</a:t>
            </a:r>
            <a:r>
              <a:rPr lang="en-US" dirty="0"/>
              <a:t> </a:t>
            </a:r>
            <a:r>
              <a:rPr lang="en-US" dirty="0" err="1"/>
              <a:t>Mehmood</a:t>
            </a:r>
            <a:r>
              <a:rPr lang="en-US" dirty="0"/>
              <a:t> </a:t>
            </a:r>
            <a:r>
              <a:rPr lang="en-US" dirty="0" err="1"/>
              <a:t>Zahid</a:t>
            </a:r>
            <a:r>
              <a:rPr lang="en-US" dirty="0"/>
              <a:t>, PhD (IR) NDU, NOA Islamabad.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05076-B0BD-41E2-AE0D-A04F1D29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071" y="624110"/>
            <a:ext cx="9619541" cy="641982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How do US-Pakistan go about?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D7524-9CC0-445A-9621-6E23C3B9B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071" y="1266092"/>
            <a:ext cx="9619541" cy="5416062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Pakistan and US need a ‘reset’ &amp; far broader relations beyond Afghanistan (recent tragedy).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wants a comprehensive partnership, consistent with its new-found geo-economic vision, by burying the past.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 has shown openness to the West, that goes beyond the lens of CPEC.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Its relationship with China is not zero-sum at the expense of US interests.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not be seen through the prism of Afghanistan, India, Terrorism, &amp; China.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83A9B-37F8-4E77-B7B9-34F595CE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Assistant Professsor Zahid Mehmood Zahid, PhD (IR).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03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91EC5-1F15-4965-9E1D-B11A0D549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7" y="624110"/>
            <a:ext cx="9521825" cy="634847"/>
          </a:xfrm>
        </p:spPr>
        <p:txBody>
          <a:bodyPr>
            <a:normAutofit fontScale="90000"/>
          </a:bodyPr>
          <a:lstStyle/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F25B7-2291-44EC-8147-ED22562CD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8" y="1378226"/>
            <a:ext cx="9521823" cy="5274365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/>
                </a:solidFill>
              </a:rPr>
              <a:t>A comprehensive approach from US is the requisite for the long-term relationship.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Should boost economic bilateralism (US is Pakistan’s top export destination).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US can help fix Pakistan’s climate vulnerabilities, science &amp; Technology deficits.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Both can cooperate on Afghanistan (Indian question).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Disengagement and sanctions may satisfy hawks in Washington, but will be dangerous idea to alienate Pakistan.</a:t>
            </a:r>
          </a:p>
          <a:p>
            <a:pPr algn="just"/>
            <a:endParaRPr lang="en-US" sz="2700" dirty="0">
              <a:solidFill>
                <a:schemeClr val="tx1"/>
              </a:solidFill>
            </a:endParaRPr>
          </a:p>
          <a:p>
            <a:pPr algn="just"/>
            <a:endParaRPr lang="en-US" sz="2700" dirty="0">
              <a:solidFill>
                <a:schemeClr val="tx1"/>
              </a:solidFill>
            </a:endParaRPr>
          </a:p>
          <a:p>
            <a:pPr algn="just"/>
            <a:endParaRPr lang="en-US" sz="2700" dirty="0">
              <a:solidFill>
                <a:schemeClr val="tx1"/>
              </a:solidFill>
            </a:endParaRPr>
          </a:p>
          <a:p>
            <a:pPr algn="just"/>
            <a:endParaRPr lang="en-US" sz="2700" dirty="0">
              <a:solidFill>
                <a:schemeClr val="tx1"/>
              </a:solidFill>
            </a:endParaRPr>
          </a:p>
          <a:p>
            <a:pPr algn="just"/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D5982-3DBC-4B02-BE8F-FEBAAB965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Assistant Professsor Zahid Mehmood Zahid, PhD (IR).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02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7D47F-0F40-4289-AE62-5E61F762A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215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DF38-910C-40C5-B9D4-384BC9AB6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391477"/>
            <a:ext cx="9596299" cy="523460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will reduce US leverage in Pakistan – Indo-Pak war.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Disengagement will push Pakistan to the other camp.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Sanctions have not worked in 1990s, nor would work now.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Constructive US-Pak engagement will help both – regionally and globally. 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42AC5-5973-454A-A25E-74E7E88C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Assistant Professsor Zahid Mehmood Zahid, PhD (IR).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31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 India prompted Moscow to look towards Pakistan (Ally-Seeking for </a:t>
            </a:r>
            <a:r>
              <a:rPr lang="en-US" sz="2600" dirty="0" err="1">
                <a:solidFill>
                  <a:schemeClr val="tx1"/>
                </a:solidFill>
              </a:rPr>
              <a:t>BoP</a:t>
            </a:r>
            <a:r>
              <a:rPr lang="en-US" sz="26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Pakistan sought to normalize with the Soviets and its allies (oil trade </a:t>
            </a:r>
            <a:r>
              <a:rPr lang="en-US" sz="2800" i="1" dirty="0">
                <a:solidFill>
                  <a:srgbClr val="FF0000"/>
                </a:solidFill>
              </a:rPr>
              <a:t>agreement 1960, &amp; </a:t>
            </a:r>
            <a:r>
              <a:rPr lang="en-US" sz="2800" dirty="0">
                <a:solidFill>
                  <a:srgbClr val="FF0000"/>
                </a:solidFill>
              </a:rPr>
              <a:t>Pak-China border settlement 1963).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 or Balancing Act: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Phase – Post-Cold War!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a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the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– Indian factor.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chemeClr val="tx1"/>
                </a:solidFill>
              </a:rPr>
              <a:t>Third Phase – After 9/11!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 Ukrainian crisis in 2006 and US EU sanctions prompted Russia to pursue a ‘</a:t>
            </a:r>
            <a:r>
              <a:rPr lang="en-US" sz="2700" u="sng" dirty="0">
                <a:solidFill>
                  <a:schemeClr val="tx1"/>
                </a:solidFill>
              </a:rPr>
              <a:t>Reaching East</a:t>
            </a:r>
            <a:r>
              <a:rPr lang="en-US" sz="27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700" b="1" dirty="0">
                <a:solidFill>
                  <a:schemeClr val="tx1"/>
                </a:solidFill>
              </a:rPr>
              <a:t>Diplomatic &amp; Multilateral Engagements:</a:t>
            </a: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Russian PM visited Pakistan in April 2007.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Military &amp; Counter-terrorism Cooperation: </a:t>
            </a:r>
            <a:r>
              <a:rPr lang="en-US" sz="28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‘</a:t>
            </a:r>
            <a:r>
              <a:rPr lang="en-US" sz="2800" dirty="0" err="1">
                <a:solidFill>
                  <a:schemeClr val="tx1"/>
                </a:solidFill>
              </a:rPr>
              <a:t>Druzhba</a:t>
            </a:r>
            <a:r>
              <a:rPr lang="en-US" sz="2800" dirty="0">
                <a:solidFill>
                  <a:schemeClr val="tx1"/>
                </a:solidFill>
              </a:rPr>
              <a:t>’ series of Joint military exercises for CT.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Fourth Phase – Afghan End game and changing global order!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Here Comes the Strategic Convergence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 &amp; Pakistan wish to build a defense capacity around Afghanistan to prevent the </a:t>
            </a:r>
            <a:r>
              <a:rPr lang="en-US" sz="2800" dirty="0">
                <a:solidFill>
                  <a:srgbClr val="FF0000"/>
                </a:solidFill>
              </a:rPr>
              <a:t>spread of unrest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is the guarantor for Pakistani interests in the region and beyond in Central Asia.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 2022, Refusal to join Democracy Summit 2021, and Finally the visit to Moscow 2022 …..!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 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7863</TotalTime>
  <Words>2138</Words>
  <Application>Microsoft Office PowerPoint</Application>
  <PresentationFormat>Widescreen</PresentationFormat>
  <Paragraphs>245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Century Gothic</vt:lpstr>
      <vt:lpstr>Wingdings</vt:lpstr>
      <vt:lpstr>Wingdings 3</vt:lpstr>
      <vt:lpstr>Wisp</vt:lpstr>
      <vt:lpstr>Lecture 3</vt:lpstr>
      <vt:lpstr>  Background: Cold War Era – Rivalry &amp; Alignment </vt:lpstr>
      <vt:lpstr>PowerPoint Presentation</vt:lpstr>
      <vt:lpstr>PowerPoint Presentation</vt:lpstr>
      <vt:lpstr> </vt:lpstr>
      <vt:lpstr> </vt:lpstr>
      <vt:lpstr> </vt:lpstr>
      <vt:lpstr>PowerPoint Presentation</vt:lpstr>
      <vt:lpstr>PowerPoint Presentation</vt:lpstr>
      <vt:lpstr>   Conclusion:</vt:lpstr>
      <vt:lpstr>Pak-US Relations</vt:lpstr>
      <vt:lpstr>Pak-US Relations</vt:lpstr>
      <vt:lpstr>  Dynamics of that Era</vt:lpstr>
      <vt:lpstr>PowerPoint Presentation</vt:lpstr>
      <vt:lpstr>SEATO-CENTO countries: Cold War Geopolitics</vt:lpstr>
      <vt:lpstr>Pak-US marriages &amp; separations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Complicating Factors</vt:lpstr>
      <vt:lpstr>  Appraisal of Pak-US relations</vt:lpstr>
      <vt:lpstr> How do US-Pakistan go about?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548</cp:revision>
  <cp:lastPrinted>2022-11-28T11:55:32Z</cp:lastPrinted>
  <dcterms:created xsi:type="dcterms:W3CDTF">2016-02-14T04:35:29Z</dcterms:created>
  <dcterms:modified xsi:type="dcterms:W3CDTF">2025-01-25T09:38:20Z</dcterms:modified>
</cp:coreProperties>
</file>