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5" r:id="rId1"/>
  </p:sldMasterIdLst>
  <p:sldIdLst>
    <p:sldId id="256" r:id="rId2"/>
    <p:sldId id="297" r:id="rId3"/>
    <p:sldId id="304" r:id="rId4"/>
    <p:sldId id="257" r:id="rId5"/>
    <p:sldId id="258" r:id="rId6"/>
    <p:sldId id="298" r:id="rId7"/>
    <p:sldId id="259" r:id="rId8"/>
    <p:sldId id="260" r:id="rId9"/>
    <p:sldId id="299" r:id="rId10"/>
    <p:sldId id="265" r:id="rId11"/>
    <p:sldId id="262" r:id="rId12"/>
    <p:sldId id="263" r:id="rId13"/>
    <p:sldId id="267" r:id="rId14"/>
    <p:sldId id="268" r:id="rId15"/>
    <p:sldId id="300" r:id="rId16"/>
    <p:sldId id="285" r:id="rId17"/>
    <p:sldId id="269" r:id="rId18"/>
    <p:sldId id="301" r:id="rId19"/>
    <p:sldId id="302" r:id="rId20"/>
    <p:sldId id="303" r:id="rId21"/>
    <p:sldId id="270" r:id="rId22"/>
    <p:sldId id="276" r:id="rId23"/>
    <p:sldId id="296"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autoAdjust="0"/>
  </p:normalViewPr>
  <p:slideViewPr>
    <p:cSldViewPr snapToGrid="0">
      <p:cViewPr varScale="1">
        <p:scale>
          <a:sx n="74" d="100"/>
          <a:sy n="74" d="100"/>
        </p:scale>
        <p:origin x="-582"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98348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7/22/2023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40163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73049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726262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744626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7/22/2023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38563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7/22/2023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3719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60411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145164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5240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35535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5645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6235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52809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13229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38878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9667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2839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3" Type="http://schemas.openxmlformats.org/officeDocument/2006/relationships/slideLayout" Target="../slideLayouts/slideLayout3.xml" /><Relationship Id="rId21" Type="http://schemas.openxmlformats.org/officeDocument/2006/relationships/image" Target="../media/image3.png"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image" Target="../media/image2.pn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23" Type="http://schemas.openxmlformats.org/officeDocument/2006/relationships/image" Target="../media/image5.png" /><Relationship Id="rId10" Type="http://schemas.openxmlformats.org/officeDocument/2006/relationships/slideLayout" Target="../slideLayouts/slideLayout10.xml" /><Relationship Id="rId19" Type="http://schemas.openxmlformats.org/officeDocument/2006/relationships/theme" Target="../theme/theme1.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image" Target="../media/image4.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7/22/2023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75021208"/>
      </p:ext>
    </p:extLst>
  </p:cSld>
  <p:clrMap bg1="dk1" tx1="lt1" bg2="dk2" tx2="lt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 id="2147483803" r:id="rId18"/>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ED0ED-0F17-706B-C9F1-D0FF5533C2C6}"/>
              </a:ext>
            </a:extLst>
          </p:cNvPr>
          <p:cNvSpPr>
            <a:spLocks noGrp="1"/>
          </p:cNvSpPr>
          <p:nvPr>
            <p:ph type="ctrTitle"/>
          </p:nvPr>
        </p:nvSpPr>
        <p:spPr>
          <a:xfrm>
            <a:off x="2084241" y="1413162"/>
            <a:ext cx="8791575" cy="3560619"/>
          </a:xfrm>
        </p:spPr>
        <p:txBody>
          <a:bodyPr/>
          <a:lstStyle/>
          <a:p>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Pakistan Affairs </a:t>
            </a:r>
            <a:b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(Constitution)</a:t>
            </a:r>
            <a:endParaRPr lang="en-US" dirty="0">
              <a:solidFill>
                <a:schemeClr val="tx1"/>
              </a:solidFill>
            </a:endParaRPr>
          </a:p>
        </p:txBody>
      </p:sp>
    </p:spTree>
    <p:extLst>
      <p:ext uri="{BB962C8B-B14F-4D97-AF65-F5344CB8AC3E}">
        <p14:creationId xmlns:p14="http://schemas.microsoft.com/office/powerpoint/2010/main" val="2219269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105880E-4FA6-BB66-C517-1004EB3D392F}"/>
              </a:ext>
            </a:extLst>
          </p:cNvPr>
          <p:cNvSpPr>
            <a:spLocks noGrp="1"/>
          </p:cNvSpPr>
          <p:nvPr>
            <p:ph idx="1"/>
          </p:nvPr>
        </p:nvSpPr>
        <p:spPr>
          <a:xfrm>
            <a:off x="296214" y="244699"/>
            <a:ext cx="10689466" cy="6310648"/>
          </a:xfrm>
        </p:spPr>
        <p:txBody>
          <a:bodyPr>
            <a:normAutofit/>
          </a:bodyPr>
          <a:lstStyle/>
          <a:p>
            <a:pPr marL="0" indent="0">
              <a:buNone/>
            </a:pPr>
            <a:r>
              <a:rPr lang="en-US" sz="2400" b="1" dirty="0">
                <a:latin typeface="Times New Roman" pitchFamily="18" charset="0"/>
                <a:cs typeface="Times New Roman" pitchFamily="18" charset="0"/>
              </a:rPr>
              <a:t>				</a:t>
            </a:r>
            <a:r>
              <a:rPr lang="en-US" sz="2400" b="1" u="sng" dirty="0">
                <a:latin typeface="Times New Roman" pitchFamily="18" charset="0"/>
                <a:cs typeface="Times New Roman" pitchFamily="18" charset="0"/>
              </a:rPr>
              <a:t>MAULVI TAMIZUDDIN KHAN’S CASE</a:t>
            </a:r>
            <a:endParaRPr lang="en-US" sz="2400" dirty="0">
              <a:latin typeface="Times New Roman" pitchFamily="18" charset="0"/>
              <a:cs typeface="Times New Roman" pitchFamily="18" charset="0"/>
            </a:endParaRPr>
          </a:p>
          <a:p>
            <a:pPr marL="0" indent="0">
              <a:buNone/>
            </a:pPr>
            <a:r>
              <a:rPr lang="en-US" b="1" dirty="0">
                <a:latin typeface="Times New Roman" pitchFamily="18" charset="0"/>
                <a:cs typeface="Times New Roman" pitchFamily="18" charset="0"/>
              </a:rPr>
              <a:t> </a:t>
            </a:r>
            <a:r>
              <a:rPr lang="en-US" sz="2400" dirty="0">
                <a:latin typeface="Times New Roman" pitchFamily="18" charset="0"/>
                <a:cs typeface="Times New Roman" pitchFamily="18" charset="0"/>
              </a:rPr>
              <a:t>Maulvi Tamizuddin Khan, being the president of the Constituent Assembly challenged the proclamation of the Governor General in the chief court of Sindh as unconstitutional, illegal, ultra vires without jurisdiction and inoperative. </a:t>
            </a:r>
          </a:p>
          <a:p>
            <a:pPr marL="0" indent="0">
              <a:buNone/>
            </a:pPr>
            <a:r>
              <a:rPr lang="en-US" sz="2400" dirty="0">
                <a:latin typeface="Times New Roman" pitchFamily="18" charset="0"/>
                <a:cs typeface="Times New Roman" pitchFamily="18" charset="0"/>
              </a:rPr>
              <a:t>He asked for </a:t>
            </a:r>
            <a:r>
              <a:rPr lang="en-US" sz="2400" b="1" u="sng" dirty="0">
                <a:latin typeface="Times New Roman" pitchFamily="18" charset="0"/>
                <a:cs typeface="Times New Roman" pitchFamily="18" charset="0"/>
              </a:rPr>
              <a:t>writ of mandamus</a:t>
            </a:r>
            <a:r>
              <a:rPr lang="en-US" sz="2400" dirty="0">
                <a:latin typeface="Times New Roman" pitchFamily="18" charset="0"/>
                <a:cs typeface="Times New Roman" pitchFamily="18" charset="0"/>
              </a:rPr>
              <a:t> and a </a:t>
            </a:r>
            <a:r>
              <a:rPr lang="en-US" sz="2400" b="1" u="sng" dirty="0">
                <a:latin typeface="Times New Roman" pitchFamily="18" charset="0"/>
                <a:cs typeface="Times New Roman" pitchFamily="18" charset="0"/>
              </a:rPr>
              <a:t>writ of quo </a:t>
            </a:r>
            <a:r>
              <a:rPr lang="en-US" sz="2400" b="1" u="sng" dirty="0" err="1">
                <a:latin typeface="Times New Roman" pitchFamily="18" charset="0"/>
                <a:cs typeface="Times New Roman" pitchFamily="18" charset="0"/>
              </a:rPr>
              <a:t>warranto</a:t>
            </a:r>
            <a:endParaRPr lang="en-US" sz="2400" b="1" u="sng" dirty="0">
              <a:latin typeface="Times New Roman" pitchFamily="18" charset="0"/>
              <a:cs typeface="Times New Roman" pitchFamily="18" charset="0"/>
            </a:endParaRPr>
          </a:p>
          <a:p>
            <a:pPr marL="0" indent="0">
              <a:buNone/>
            </a:pPr>
            <a:endParaRPr lang="en-US" sz="2400" b="1" u="sng" dirty="0">
              <a:solidFill>
                <a:schemeClr val="bg1"/>
              </a:solidFill>
              <a:latin typeface="Times New Roman" pitchFamily="18" charset="0"/>
              <a:cs typeface="Times New Roman" pitchFamily="18" charset="0"/>
            </a:endParaRPr>
          </a:p>
          <a:p>
            <a:pPr marL="0" indent="0">
              <a:buNone/>
            </a:pPr>
            <a:r>
              <a:rPr lang="en-US" sz="2400" b="1" u="sng" dirty="0">
                <a:latin typeface="Times New Roman" pitchFamily="18" charset="0"/>
                <a:cs typeface="Times New Roman" pitchFamily="18" charset="0"/>
              </a:rPr>
              <a:t>JUDGMENT CHIEF COURT OF SINDH </a:t>
            </a:r>
          </a:p>
          <a:p>
            <a:pPr marL="0" indent="0">
              <a:buNone/>
            </a:pPr>
            <a:r>
              <a:rPr lang="en-US" sz="2400" dirty="0">
                <a:latin typeface="Times New Roman" pitchFamily="18" charset="0"/>
                <a:cs typeface="Times New Roman" pitchFamily="18" charset="0"/>
              </a:rPr>
              <a:t>The full bench of chief court of Sindh decided unanimously in favour of MTK and allowed his writ petition ( discuss grounds of acceptance )</a:t>
            </a:r>
          </a:p>
          <a:p>
            <a:pPr marL="0" indent="0">
              <a:buNone/>
            </a:pPr>
            <a:endParaRPr lang="en-US" sz="2400" dirty="0">
              <a:latin typeface="Times New Roman" pitchFamily="18" charset="0"/>
              <a:cs typeface="Times New Roman" pitchFamily="18" charset="0"/>
            </a:endParaRPr>
          </a:p>
          <a:p>
            <a:pPr marL="0" indent="0">
              <a:buNone/>
            </a:pPr>
            <a:r>
              <a:rPr lang="en-US" sz="2400" b="1" u="sng" dirty="0">
                <a:latin typeface="Times New Roman" pitchFamily="18" charset="0"/>
                <a:cs typeface="Times New Roman" pitchFamily="18" charset="0"/>
              </a:rPr>
              <a:t>FEDERAL COURT JUDGMENT</a:t>
            </a:r>
            <a:endParaRPr lang="en-US" sz="2400" u="sng"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The federal court, decided on 21</a:t>
            </a:r>
            <a:r>
              <a:rPr lang="en-US" sz="2400" baseline="30000" dirty="0">
                <a:latin typeface="Times New Roman" pitchFamily="18" charset="0"/>
                <a:cs typeface="Times New Roman" pitchFamily="18" charset="0"/>
              </a:rPr>
              <a:t>st</a:t>
            </a:r>
            <a:r>
              <a:rPr lang="en-US" sz="2400" dirty="0">
                <a:latin typeface="Times New Roman" pitchFamily="18" charset="0"/>
                <a:cs typeface="Times New Roman" pitchFamily="18" charset="0"/>
              </a:rPr>
              <a:t> March, 1955 in favour of </a:t>
            </a:r>
            <a:r>
              <a:rPr lang="en-US" sz="2400" dirty="0" err="1">
                <a:latin typeface="Times New Roman" pitchFamily="18" charset="0"/>
                <a:cs typeface="Times New Roman" pitchFamily="18" charset="0"/>
              </a:rPr>
              <a:t>Govt</a:t>
            </a:r>
            <a:r>
              <a:rPr lang="en-US" sz="2400" dirty="0">
                <a:latin typeface="Times New Roman" pitchFamily="18" charset="0"/>
                <a:cs typeface="Times New Roman" pitchFamily="18" charset="0"/>
              </a:rPr>
              <a:t> and reject the writ petition of MTK. ( discuss grounds of rejection)</a:t>
            </a:r>
          </a:p>
          <a:p>
            <a:pPr marL="0" indent="0">
              <a:buNone/>
            </a:pPr>
            <a:endParaRPr lang="en-US" sz="2400" dirty="0">
              <a:latin typeface="Times New Roman" pitchFamily="18" charset="0"/>
              <a:cs typeface="Times New Roman" pitchFamily="18" charset="0"/>
            </a:endParaRPr>
          </a:p>
          <a:p>
            <a:pPr marL="0" indent="0">
              <a:buNone/>
            </a:pPr>
            <a:endParaRPr lang="en-US" dirty="0"/>
          </a:p>
        </p:txBody>
      </p:sp>
    </p:spTree>
    <p:extLst>
      <p:ext uri="{BB962C8B-B14F-4D97-AF65-F5344CB8AC3E}">
        <p14:creationId xmlns:p14="http://schemas.microsoft.com/office/powerpoint/2010/main" val="784469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6D1BFB-27D6-50E6-CF41-041B383C4DD1}"/>
              </a:ext>
            </a:extLst>
          </p:cNvPr>
          <p:cNvSpPr>
            <a:spLocks noGrp="1"/>
          </p:cNvSpPr>
          <p:nvPr>
            <p:ph idx="1"/>
          </p:nvPr>
        </p:nvSpPr>
        <p:spPr>
          <a:xfrm>
            <a:off x="530088" y="425003"/>
            <a:ext cx="10774016" cy="6284890"/>
          </a:xfrm>
        </p:spPr>
        <p:txBody>
          <a:bodyPr>
            <a:noAutofit/>
          </a:bodyPr>
          <a:lstStyle/>
          <a:p>
            <a:pPr marL="0" indent="0">
              <a:buNone/>
            </a:pPr>
            <a:r>
              <a:rPr lang="en-US" sz="2400" b="1" dirty="0">
                <a:latin typeface="Times New Roman" pitchFamily="18" charset="0"/>
                <a:cs typeface="Times New Roman" pitchFamily="18" charset="0"/>
              </a:rPr>
              <a:t>				</a:t>
            </a:r>
            <a:r>
              <a:rPr lang="en-US" sz="2400" b="1" u="sng" dirty="0">
                <a:latin typeface="Times New Roman" pitchFamily="18" charset="0"/>
                <a:cs typeface="Times New Roman" pitchFamily="18" charset="0"/>
              </a:rPr>
              <a:t>USIF PATEL’S CASE “USIF Patel ...VS... The Crown”</a:t>
            </a:r>
          </a:p>
          <a:p>
            <a:pPr marL="0" indent="0">
              <a:buNone/>
            </a:pPr>
            <a:endParaRPr lang="en-US" sz="2400"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Six days after the MTK judgment the GG promulgated Emergency Powers Ordinance IX of 1955 and assumed powers to:</a:t>
            </a:r>
          </a:p>
          <a:p>
            <a:pPr marL="514350" lvl="0" indent="-514350">
              <a:buFont typeface="+mj-lt"/>
              <a:buAutoNum type="romanLcPeriod"/>
            </a:pPr>
            <a:r>
              <a:rPr lang="en-US" sz="2400" dirty="0">
                <a:latin typeface="Times New Roman" pitchFamily="18" charset="0"/>
                <a:cs typeface="Times New Roman" pitchFamily="18" charset="0"/>
              </a:rPr>
              <a:t>Make provisions for framing the constitution of Pakistan.</a:t>
            </a:r>
          </a:p>
          <a:p>
            <a:pPr marL="514350" lvl="0" indent="-514350">
              <a:buFont typeface="+mj-lt"/>
              <a:buAutoNum type="romanLcPeriod"/>
            </a:pPr>
            <a:r>
              <a:rPr lang="en-US" sz="2400" dirty="0">
                <a:latin typeface="Times New Roman" pitchFamily="18" charset="0"/>
                <a:cs typeface="Times New Roman" pitchFamily="18" charset="0"/>
              </a:rPr>
              <a:t>Make provisions to constitute province of West Pakistan.</a:t>
            </a:r>
          </a:p>
          <a:p>
            <a:pPr marL="514350" lvl="0" indent="-514350">
              <a:buFont typeface="+mj-lt"/>
              <a:buAutoNum type="romanLcPeriod"/>
            </a:pPr>
            <a:r>
              <a:rPr lang="en-US" sz="2400" dirty="0">
                <a:latin typeface="Times New Roman" pitchFamily="18" charset="0"/>
                <a:cs typeface="Times New Roman" pitchFamily="18" charset="0"/>
              </a:rPr>
              <a:t>Validate laws which had been passed by CA but had not received the assent of GG.</a:t>
            </a:r>
          </a:p>
          <a:p>
            <a:pPr marL="514350" lvl="0" indent="-514350">
              <a:buFont typeface="+mj-lt"/>
              <a:buAutoNum type="romanLcPeriod"/>
            </a:pPr>
            <a:r>
              <a:rPr lang="en-US" sz="2400" dirty="0">
                <a:latin typeface="Times New Roman" pitchFamily="18" charset="0"/>
                <a:cs typeface="Times New Roman" pitchFamily="18" charset="0"/>
              </a:rPr>
              <a:t>Authenticate the central budget.</a:t>
            </a:r>
          </a:p>
          <a:p>
            <a:pPr marL="514350" lvl="0" indent="-514350">
              <a:buFont typeface="+mj-lt"/>
              <a:buAutoNum type="romanLcPeriod"/>
            </a:pPr>
            <a:r>
              <a:rPr lang="en-US" sz="2400" dirty="0">
                <a:latin typeface="Times New Roman" pitchFamily="18" charset="0"/>
                <a:cs typeface="Times New Roman" pitchFamily="18" charset="0"/>
              </a:rPr>
              <a:t>Name east Bengal as east Pakistan.</a:t>
            </a:r>
          </a:p>
          <a:p>
            <a:pPr marL="0" lvl="0" indent="0">
              <a:buNone/>
            </a:pPr>
            <a:endParaRPr lang="en-US" sz="2400" dirty="0">
              <a:latin typeface="Times New Roman" pitchFamily="18" charset="0"/>
              <a:cs typeface="Times New Roman" pitchFamily="18" charset="0"/>
            </a:endParaRPr>
          </a:p>
          <a:p>
            <a:pPr lvl="0">
              <a:buFont typeface="Wingdings" pitchFamily="2" charset="2"/>
              <a:buChar char="Ø"/>
            </a:pPr>
            <a:r>
              <a:rPr lang="en-US" sz="2400" dirty="0">
                <a:latin typeface="Times New Roman" pitchFamily="18" charset="0"/>
                <a:cs typeface="Times New Roman" pitchFamily="18" charset="0"/>
              </a:rPr>
              <a:t>Moreover, GG added Section 92-A to the </a:t>
            </a:r>
            <a:r>
              <a:rPr lang="en-US" sz="2400" dirty="0" err="1">
                <a:latin typeface="Times New Roman" pitchFamily="18" charset="0"/>
                <a:cs typeface="Times New Roman" pitchFamily="18" charset="0"/>
              </a:rPr>
              <a:t>Govt</a:t>
            </a:r>
            <a:r>
              <a:rPr lang="en-US" sz="2400" dirty="0">
                <a:latin typeface="Times New Roman" pitchFamily="18" charset="0"/>
                <a:cs typeface="Times New Roman" pitchFamily="18" charset="0"/>
              </a:rPr>
              <a:t> of Indian Act 1935</a:t>
            </a:r>
          </a:p>
          <a:p>
            <a:pPr lvl="0">
              <a:buFont typeface="Wingdings" pitchFamily="2" charset="2"/>
              <a:buChar char="Ø"/>
            </a:pPr>
            <a:r>
              <a:rPr lang="en-US" sz="2400" dirty="0">
                <a:latin typeface="Times New Roman" pitchFamily="18" charset="0"/>
                <a:cs typeface="Times New Roman" pitchFamily="18" charset="0"/>
              </a:rPr>
              <a:t>Governor of Sindh enacted a law called </a:t>
            </a:r>
            <a:r>
              <a:rPr lang="en-US" sz="2400" b="1" u="sng" dirty="0">
                <a:latin typeface="Times New Roman" pitchFamily="18" charset="0"/>
                <a:cs typeface="Times New Roman" pitchFamily="18" charset="0"/>
              </a:rPr>
              <a:t>The Sindh control of Goondas Act, 1952.</a:t>
            </a:r>
          </a:p>
          <a:p>
            <a:pPr marL="0" indent="0">
              <a:buNone/>
            </a:pPr>
            <a:endParaRPr lang="en-US" sz="2400" b="1" u="sng" dirty="0">
              <a:latin typeface="Times New Roman" pitchFamily="18" charset="0"/>
              <a:cs typeface="Times New Roman" pitchFamily="18" charset="0"/>
            </a:endParaRPr>
          </a:p>
        </p:txBody>
      </p:sp>
    </p:spTree>
    <p:extLst>
      <p:ext uri="{BB962C8B-B14F-4D97-AF65-F5344CB8AC3E}">
        <p14:creationId xmlns:p14="http://schemas.microsoft.com/office/powerpoint/2010/main" val="2820301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5DC331-C178-43D6-1B6C-E57A069E7358}"/>
              </a:ext>
            </a:extLst>
          </p:cNvPr>
          <p:cNvSpPr>
            <a:spLocks noGrp="1"/>
          </p:cNvSpPr>
          <p:nvPr>
            <p:ph idx="1"/>
          </p:nvPr>
        </p:nvSpPr>
        <p:spPr>
          <a:xfrm>
            <a:off x="755374" y="1249251"/>
            <a:ext cx="10893287" cy="5310576"/>
          </a:xfrm>
        </p:spPr>
        <p:txBody>
          <a:bodyPr>
            <a:normAutofit/>
          </a:bodyPr>
          <a:lstStyle/>
          <a:p>
            <a:pPr marL="0" indent="0">
              <a:buNone/>
            </a:pPr>
            <a:r>
              <a:rPr lang="en-US" sz="2800" b="1" u="sng" dirty="0">
                <a:latin typeface="Times New Roman" pitchFamily="18" charset="0"/>
                <a:cs typeface="Times New Roman" pitchFamily="18" charset="0"/>
              </a:rPr>
              <a:t>FEDERAL COURT JUDGMENT</a:t>
            </a:r>
            <a:endParaRPr lang="en-US" sz="2800" u="sng" dirty="0">
              <a:latin typeface="Times New Roman" pitchFamily="18" charset="0"/>
              <a:cs typeface="Times New Roman" pitchFamily="18" charset="0"/>
            </a:endParaRPr>
          </a:p>
          <a:p>
            <a:r>
              <a:rPr lang="en-US" sz="2800" dirty="0">
                <a:latin typeface="Times New Roman" pitchFamily="18" charset="0"/>
                <a:cs typeface="Times New Roman" pitchFamily="18" charset="0"/>
              </a:rPr>
              <a:t>Power to make provisions to the constitution of the country could not be exercised by the GG by means of Ordinance</a:t>
            </a:r>
          </a:p>
          <a:p>
            <a:r>
              <a:rPr lang="en-US" sz="2800" dirty="0">
                <a:latin typeface="Times New Roman" pitchFamily="18" charset="0"/>
                <a:cs typeface="Times New Roman" pitchFamily="18" charset="0"/>
              </a:rPr>
              <a:t>Held Section of the Ordinance as Ultra vires </a:t>
            </a:r>
          </a:p>
          <a:p>
            <a:r>
              <a:rPr lang="en-US" sz="2800" dirty="0">
                <a:latin typeface="Times New Roman" pitchFamily="18" charset="0"/>
                <a:cs typeface="Times New Roman" pitchFamily="18" charset="0"/>
              </a:rPr>
              <a:t>Further, it was held that legislation could only be passed by CA though with the assent of GG.</a:t>
            </a:r>
          </a:p>
          <a:p>
            <a:r>
              <a:rPr lang="en-US" sz="2800" dirty="0">
                <a:latin typeface="Times New Roman" pitchFamily="18" charset="0"/>
                <a:cs typeface="Times New Roman" pitchFamily="18" charset="0"/>
              </a:rPr>
              <a:t>The said judgment presented the country with a constitutional crises of greater magnitude then when the GG had dissolved the CA</a:t>
            </a:r>
          </a:p>
          <a:p>
            <a:pPr marL="0" lvl="0" indent="0" algn="ctr">
              <a:lnSpc>
                <a:spcPct val="115000"/>
              </a:lnSpc>
              <a:spcAft>
                <a:spcPts val="1000"/>
              </a:spcAft>
              <a:buNone/>
            </a:pPr>
            <a:endParaRPr lang="en-US" sz="28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577626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a:spLocks noGrp="1"/>
          </p:cNvSpPr>
          <p:nvPr>
            <p:ph idx="1"/>
          </p:nvPr>
        </p:nvSpPr>
        <p:spPr>
          <a:xfrm>
            <a:off x="837127" y="1378040"/>
            <a:ext cx="8422783" cy="4533364"/>
          </a:xfrm>
        </p:spPr>
        <p:txBody>
          <a:bodyPr>
            <a:noAutofit/>
          </a:bodyPr>
          <a:lstStyle/>
          <a:p>
            <a:pPr marL="0" indent="0" algn="just">
              <a:buNone/>
            </a:pPr>
            <a:endParaRPr lang="en-US" sz="2400" b="1" u="sng" dirty="0">
              <a:latin typeface="Times New Roman" pitchFamily="18" charset="0"/>
              <a:cs typeface="Times New Roman" pitchFamily="18" charset="0"/>
            </a:endParaRPr>
          </a:p>
          <a:p>
            <a:pPr marL="0" indent="0" algn="just">
              <a:buNone/>
            </a:pPr>
            <a:r>
              <a:rPr lang="en-US" sz="2400" b="1" u="sng" dirty="0">
                <a:latin typeface="Times New Roman" pitchFamily="18" charset="0"/>
                <a:cs typeface="Times New Roman" pitchFamily="18" charset="0"/>
              </a:rPr>
              <a:t>Repercussions of </a:t>
            </a:r>
            <a:r>
              <a:rPr lang="en-US" sz="2400" b="1" u="sng" dirty="0" err="1">
                <a:latin typeface="Times New Roman" pitchFamily="18" charset="0"/>
                <a:cs typeface="Times New Roman" pitchFamily="18" charset="0"/>
              </a:rPr>
              <a:t>Usif</a:t>
            </a:r>
            <a:r>
              <a:rPr lang="en-US" sz="2400" b="1" u="sng" dirty="0">
                <a:latin typeface="Times New Roman" pitchFamily="18" charset="0"/>
                <a:cs typeface="Times New Roman" pitchFamily="18" charset="0"/>
              </a:rPr>
              <a:t> Patel case:</a:t>
            </a:r>
          </a:p>
          <a:p>
            <a:pPr marL="0" indent="0" algn="just">
              <a:buNone/>
            </a:pPr>
            <a:r>
              <a:rPr lang="en-US" sz="2400" dirty="0">
                <a:latin typeface="Times New Roman" pitchFamily="18" charset="0"/>
                <a:cs typeface="Times New Roman" pitchFamily="18" charset="0"/>
              </a:rPr>
              <a:t>No federal legislature in existence to validate laws</a:t>
            </a:r>
          </a:p>
          <a:p>
            <a:pPr marL="0" indent="0" algn="just">
              <a:buNone/>
            </a:pPr>
            <a:endParaRPr lang="en-US" sz="2400" b="1" u="sng" dirty="0">
              <a:latin typeface="Times New Roman" pitchFamily="18" charset="0"/>
              <a:cs typeface="Times New Roman" pitchFamily="18" charset="0"/>
            </a:endParaRPr>
          </a:p>
          <a:p>
            <a:pPr marL="0" indent="0" algn="just">
              <a:buNone/>
            </a:pPr>
            <a:r>
              <a:rPr lang="en-US" sz="2400" b="1" u="sng" dirty="0">
                <a:latin typeface="Times New Roman" pitchFamily="18" charset="0"/>
                <a:cs typeface="Times New Roman" pitchFamily="18" charset="0"/>
              </a:rPr>
              <a:t>Doctrine of Law of necessity:</a:t>
            </a:r>
            <a:endParaRPr lang="en-US" sz="2400" dirty="0">
              <a:latin typeface="Times New Roman" pitchFamily="18" charset="0"/>
              <a:cs typeface="Times New Roman" pitchFamily="18" charset="0"/>
            </a:endParaRPr>
          </a:p>
          <a:p>
            <a:pPr marL="0" indent="0" algn="just">
              <a:buNone/>
            </a:pPr>
            <a:r>
              <a:rPr lang="en-US" sz="2400" dirty="0">
                <a:latin typeface="Times New Roman" pitchFamily="18" charset="0"/>
                <a:cs typeface="Times New Roman" pitchFamily="18" charset="0"/>
              </a:rPr>
              <a:t>Validate the laws listed in the schedule of emergency power ordinance 1955</a:t>
            </a: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73683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6FEBBF-49BA-BB57-C678-1C5410BFD0F9}"/>
              </a:ext>
            </a:extLst>
          </p:cNvPr>
          <p:cNvSpPr>
            <a:spLocks noGrp="1"/>
          </p:cNvSpPr>
          <p:nvPr>
            <p:ph idx="1"/>
          </p:nvPr>
        </p:nvSpPr>
        <p:spPr>
          <a:xfrm>
            <a:off x="1133341" y="927280"/>
            <a:ext cx="9350062" cy="4803820"/>
          </a:xfrm>
        </p:spPr>
        <p:txBody>
          <a:bodyPr>
            <a:normAutofit/>
          </a:bodyPr>
          <a:lstStyle/>
          <a:p>
            <a:pPr marL="0" indent="0">
              <a:buNone/>
            </a:pPr>
            <a:r>
              <a:rPr lang="en-US" sz="2400" b="1" u="sng" dirty="0">
                <a:latin typeface="Times New Roman" pitchFamily="18" charset="0"/>
                <a:cs typeface="Times New Roman" pitchFamily="18" charset="0"/>
              </a:rPr>
              <a:t>Second Constituent Assembly And Constitution of 1956:</a:t>
            </a:r>
          </a:p>
          <a:p>
            <a:pPr marL="0" indent="0">
              <a:buNone/>
            </a:pPr>
            <a:endParaRPr lang="en-US" sz="2400" b="1" u="sng" dirty="0">
              <a:latin typeface="Times New Roman" pitchFamily="18" charset="0"/>
              <a:cs typeface="Times New Roman" pitchFamily="18" charset="0"/>
            </a:endParaRPr>
          </a:p>
          <a:p>
            <a:pPr marL="0" indent="0">
              <a:buNone/>
            </a:pPr>
            <a:endParaRPr lang="en-US" sz="2400" dirty="0">
              <a:latin typeface="Times New Roman" pitchFamily="18" charset="0"/>
              <a:cs typeface="Times New Roman" pitchFamily="18" charset="0"/>
            </a:endParaRPr>
          </a:p>
          <a:p>
            <a:pPr marL="457200" indent="-457200">
              <a:buFont typeface="+mj-lt"/>
              <a:buAutoNum type="arabicPeriod"/>
            </a:pPr>
            <a:r>
              <a:rPr lang="en-US" sz="2400" dirty="0">
                <a:latin typeface="Times New Roman" pitchFamily="18" charset="0"/>
                <a:cs typeface="Times New Roman" pitchFamily="18" charset="0"/>
              </a:rPr>
              <a:t>The federal court’s decision in the reference by the GG cleared the way for summoning the second CA.</a:t>
            </a:r>
          </a:p>
          <a:p>
            <a:pPr marL="457200" indent="-457200">
              <a:buFont typeface="+mj-lt"/>
              <a:buAutoNum type="arabicPeriod"/>
            </a:pPr>
            <a:endParaRPr lang="en-US" sz="2400" dirty="0">
              <a:latin typeface="Times New Roman" pitchFamily="18" charset="0"/>
              <a:cs typeface="Times New Roman" pitchFamily="18" charset="0"/>
            </a:endParaRPr>
          </a:p>
          <a:p>
            <a:pPr marL="457200" indent="-457200">
              <a:buFont typeface="+mj-lt"/>
              <a:buAutoNum type="arabicPeriod"/>
            </a:pPr>
            <a:r>
              <a:rPr lang="en-US" sz="2400" dirty="0">
                <a:latin typeface="Times New Roman" pitchFamily="18" charset="0"/>
                <a:cs typeface="Times New Roman" pitchFamily="18" charset="0"/>
              </a:rPr>
              <a:t>The federal court unanimously declared that the task of framing the constitution had to be performed by CA.</a:t>
            </a: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364073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004" y="1056068"/>
            <a:ext cx="9981126" cy="5679584"/>
          </a:xfrm>
        </p:spPr>
        <p:txBody>
          <a:bodyPr>
            <a:normAutofit/>
          </a:bodyPr>
          <a:lstStyle/>
          <a:p>
            <a:r>
              <a:rPr lang="en-US" sz="2400" dirty="0">
                <a:latin typeface="Times New Roman" pitchFamily="18" charset="0"/>
                <a:cs typeface="Times New Roman" pitchFamily="18" charset="0"/>
              </a:rPr>
              <a:t>Federal Court decision and Second Constituent Assembly </a:t>
            </a:r>
          </a:p>
          <a:p>
            <a:r>
              <a:rPr lang="en-US" sz="2400" dirty="0" err="1">
                <a:latin typeface="Times New Roman" pitchFamily="18" charset="0"/>
                <a:cs typeface="Times New Roman" pitchFamily="18" charset="0"/>
              </a:rPr>
              <a:t>Gulam</a:t>
            </a:r>
            <a:r>
              <a:rPr lang="en-US" sz="2400" dirty="0">
                <a:latin typeface="Times New Roman" pitchFamily="18" charset="0"/>
                <a:cs typeface="Times New Roman" pitchFamily="18" charset="0"/>
              </a:rPr>
              <a:t> Muhammad, Muhammad Ali </a:t>
            </a:r>
            <a:r>
              <a:rPr lang="en-US" sz="2400" dirty="0" err="1">
                <a:latin typeface="Times New Roman" pitchFamily="18" charset="0"/>
                <a:cs typeface="Times New Roman" pitchFamily="18" charset="0"/>
              </a:rPr>
              <a:t>Bogra</a:t>
            </a:r>
            <a:r>
              <a:rPr lang="en-US" sz="2400" dirty="0">
                <a:latin typeface="Times New Roman" pitchFamily="18" charset="0"/>
                <a:cs typeface="Times New Roman" pitchFamily="18" charset="0"/>
              </a:rPr>
              <a:t> and Cabinet</a:t>
            </a:r>
          </a:p>
          <a:p>
            <a:r>
              <a:rPr lang="en-US" sz="2400" dirty="0">
                <a:latin typeface="Times New Roman" pitchFamily="18" charset="0"/>
                <a:cs typeface="Times New Roman" pitchFamily="18" charset="0"/>
              </a:rPr>
              <a:t>Resignation of </a:t>
            </a:r>
            <a:r>
              <a:rPr lang="en-US" sz="2400" dirty="0" err="1">
                <a:latin typeface="Times New Roman" pitchFamily="18" charset="0"/>
                <a:cs typeface="Times New Roman" pitchFamily="18" charset="0"/>
              </a:rPr>
              <a:t>Gulam</a:t>
            </a:r>
            <a:r>
              <a:rPr lang="en-US" sz="2400" dirty="0">
                <a:latin typeface="Times New Roman" pitchFamily="18" charset="0"/>
                <a:cs typeface="Times New Roman" pitchFamily="18" charset="0"/>
              </a:rPr>
              <a:t> Muhammad and entry of Major General </a:t>
            </a:r>
            <a:r>
              <a:rPr lang="en-US" sz="2400" dirty="0" err="1">
                <a:latin typeface="Times New Roman" pitchFamily="18" charset="0"/>
                <a:cs typeface="Times New Roman" pitchFamily="18" charset="0"/>
              </a:rPr>
              <a:t>Sikandar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Mirza</a:t>
            </a:r>
            <a:r>
              <a:rPr lang="en-US" sz="2400" dirty="0">
                <a:latin typeface="Times New Roman" pitchFamily="18" charset="0"/>
                <a:cs typeface="Times New Roman" pitchFamily="18" charset="0"/>
              </a:rPr>
              <a:t> as the 4</a:t>
            </a:r>
            <a:r>
              <a:rPr lang="en-US" sz="2400" baseline="30000" dirty="0">
                <a:latin typeface="Times New Roman" pitchFamily="18" charset="0"/>
                <a:cs typeface="Times New Roman" pitchFamily="18" charset="0"/>
              </a:rPr>
              <a:t>th</a:t>
            </a:r>
            <a:r>
              <a:rPr lang="en-US" sz="2400" dirty="0">
                <a:latin typeface="Times New Roman" pitchFamily="18" charset="0"/>
                <a:cs typeface="Times New Roman" pitchFamily="18" charset="0"/>
              </a:rPr>
              <a:t> and the last GG.</a:t>
            </a:r>
          </a:p>
          <a:p>
            <a:r>
              <a:rPr lang="en-US" sz="2400" dirty="0" err="1">
                <a:latin typeface="Times New Roman" pitchFamily="18" charset="0"/>
                <a:cs typeface="Times New Roman" pitchFamily="18" charset="0"/>
              </a:rPr>
              <a:t>Chaudary</a:t>
            </a:r>
            <a:r>
              <a:rPr lang="en-US" sz="2400" dirty="0">
                <a:latin typeface="Times New Roman" pitchFamily="18" charset="0"/>
                <a:cs typeface="Times New Roman" pitchFamily="18" charset="0"/>
              </a:rPr>
              <a:t> Muhammad Ali as the 4</a:t>
            </a:r>
            <a:r>
              <a:rPr lang="en-US" sz="2400" baseline="30000" dirty="0">
                <a:latin typeface="Times New Roman" pitchFamily="18" charset="0"/>
                <a:cs typeface="Times New Roman" pitchFamily="18" charset="0"/>
              </a:rPr>
              <a:t>th</a:t>
            </a:r>
            <a:r>
              <a:rPr lang="en-US" sz="2400" dirty="0">
                <a:latin typeface="Times New Roman" pitchFamily="18" charset="0"/>
                <a:cs typeface="Times New Roman" pitchFamily="18" charset="0"/>
              </a:rPr>
              <a:t> PM of Pakistan</a:t>
            </a:r>
          </a:p>
          <a:p>
            <a:r>
              <a:rPr lang="en-US" sz="2400" dirty="0">
                <a:latin typeface="Times New Roman" pitchFamily="18" charset="0"/>
                <a:cs typeface="Times New Roman" pitchFamily="18" charset="0"/>
              </a:rPr>
              <a:t>First Constitution on 23 March 1956</a:t>
            </a:r>
          </a:p>
          <a:p>
            <a:r>
              <a:rPr lang="en-US" sz="2400" dirty="0">
                <a:latin typeface="Times New Roman" pitchFamily="18" charset="0"/>
                <a:cs typeface="Times New Roman" pitchFamily="18" charset="0"/>
              </a:rPr>
              <a:t>Major General </a:t>
            </a:r>
            <a:r>
              <a:rPr lang="en-US" sz="2400" dirty="0" err="1">
                <a:latin typeface="Times New Roman" pitchFamily="18" charset="0"/>
                <a:cs typeface="Times New Roman" pitchFamily="18" charset="0"/>
              </a:rPr>
              <a:t>Sikandar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Mirza</a:t>
            </a:r>
            <a:r>
              <a:rPr lang="en-US" sz="2400" dirty="0">
                <a:latin typeface="Times New Roman" pitchFamily="18" charset="0"/>
                <a:cs typeface="Times New Roman" pitchFamily="18" charset="0"/>
              </a:rPr>
              <a:t>—the First President after the constitution, 1956</a:t>
            </a:r>
          </a:p>
          <a:p>
            <a:r>
              <a:rPr lang="en-US" sz="2400" dirty="0" err="1">
                <a:latin typeface="Times New Roman" pitchFamily="18" charset="0"/>
                <a:cs typeface="Times New Roman" pitchFamily="18" charset="0"/>
              </a:rPr>
              <a:t>Chaudary</a:t>
            </a:r>
            <a:r>
              <a:rPr lang="en-US" sz="2400" dirty="0">
                <a:latin typeface="Times New Roman" pitchFamily="18" charset="0"/>
                <a:cs typeface="Times New Roman" pitchFamily="18" charset="0"/>
              </a:rPr>
              <a:t> Muhammad Ali as the 4th PM of Pakistan</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642358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927" y="231820"/>
            <a:ext cx="10597145" cy="1133341"/>
          </a:xfrm>
        </p:spPr>
        <p:txBody>
          <a:bodyPr/>
          <a:lstStyle/>
          <a:p>
            <a:pPr algn="ctr"/>
            <a:r>
              <a:rPr lang="en-US" sz="2800" b="1" dirty="0"/>
              <a:t>CHALLENGES BEFORE THE CONSTITUENT ASSEMBLY AND CAUSE OF DELAY IN FRAMING CONSTITUTION</a:t>
            </a:r>
            <a:endParaRPr lang="en-US" sz="2800" dirty="0"/>
          </a:p>
        </p:txBody>
      </p:sp>
      <p:sp>
        <p:nvSpPr>
          <p:cNvPr id="3" name="Content Placeholder 2"/>
          <p:cNvSpPr>
            <a:spLocks noGrp="1"/>
          </p:cNvSpPr>
          <p:nvPr>
            <p:ph idx="1"/>
          </p:nvPr>
        </p:nvSpPr>
        <p:spPr>
          <a:xfrm>
            <a:off x="515155" y="1365161"/>
            <a:ext cx="10032642" cy="5177307"/>
          </a:xfrm>
        </p:spPr>
        <p:txBody>
          <a:bodyPr>
            <a:normAutofit/>
          </a:bodyPr>
          <a:lstStyle/>
          <a:p>
            <a:pPr marL="514350" indent="-514350">
              <a:buFont typeface="+mj-lt"/>
              <a:buAutoNum type="arabicPeriod"/>
            </a:pPr>
            <a:r>
              <a:rPr lang="en-US" sz="2400" dirty="0">
                <a:latin typeface="Times New Roman" pitchFamily="18" charset="0"/>
                <a:cs typeface="Times New Roman" pitchFamily="18" charset="0"/>
              </a:rPr>
              <a:t>Form of government  </a:t>
            </a:r>
          </a:p>
          <a:p>
            <a:pPr marL="514350" indent="-514350">
              <a:buFont typeface="+mj-lt"/>
              <a:buAutoNum type="arabicPeriod"/>
            </a:pPr>
            <a:r>
              <a:rPr lang="en-US" sz="2400" dirty="0">
                <a:latin typeface="Times New Roman" pitchFamily="18" charset="0"/>
                <a:cs typeface="Times New Roman" pitchFamily="18" charset="0"/>
              </a:rPr>
              <a:t>Controversy of provincial autonomy and strong center</a:t>
            </a:r>
          </a:p>
          <a:p>
            <a:pPr marL="514350" indent="-514350">
              <a:buFont typeface="+mj-lt"/>
              <a:buAutoNum type="arabicPeriod"/>
            </a:pPr>
            <a:r>
              <a:rPr lang="en-US" sz="2400" dirty="0">
                <a:latin typeface="Times New Roman" pitchFamily="18" charset="0"/>
                <a:cs typeface="Times New Roman" pitchFamily="18" charset="0"/>
              </a:rPr>
              <a:t>Units and federal divisions of powers </a:t>
            </a:r>
          </a:p>
          <a:p>
            <a:pPr marL="514350" indent="-514350">
              <a:buFont typeface="+mj-lt"/>
              <a:buAutoNum type="arabicPeriod"/>
            </a:pPr>
            <a:r>
              <a:rPr lang="en-US" sz="2400" dirty="0">
                <a:latin typeface="Times New Roman" pitchFamily="18" charset="0"/>
                <a:cs typeface="Times New Roman" pitchFamily="18" charset="0"/>
              </a:rPr>
              <a:t>Distribution of seats of federal legislature </a:t>
            </a:r>
          </a:p>
          <a:p>
            <a:pPr marL="514350" indent="-514350">
              <a:buFont typeface="+mj-lt"/>
              <a:buAutoNum type="arabicPeriod"/>
            </a:pPr>
            <a:r>
              <a:rPr lang="en-US" sz="2400" dirty="0">
                <a:latin typeface="Times New Roman" pitchFamily="18" charset="0"/>
                <a:cs typeface="Times New Roman" pitchFamily="18" charset="0"/>
              </a:rPr>
              <a:t>Distrust between East and west Pakistan and issue of regionalism and provincialism</a:t>
            </a:r>
          </a:p>
          <a:p>
            <a:pPr marL="514350" indent="-514350">
              <a:buFont typeface="+mj-lt"/>
              <a:buAutoNum type="arabicPeriod"/>
            </a:pPr>
            <a:r>
              <a:rPr lang="en-US" sz="2400" dirty="0">
                <a:latin typeface="Times New Roman" pitchFamily="18" charset="0"/>
                <a:cs typeface="Times New Roman" pitchFamily="18" charset="0"/>
              </a:rPr>
              <a:t>Amendments in PARODA Act and Government of Indian ACT 1935</a:t>
            </a:r>
          </a:p>
          <a:p>
            <a:pPr marL="514350" lvl="0" indent="-514350">
              <a:buFont typeface="+mj-lt"/>
              <a:buAutoNum type="arabicPeriod"/>
            </a:pPr>
            <a:r>
              <a:rPr lang="en-US" sz="2400" dirty="0">
                <a:latin typeface="Times New Roman" pitchFamily="18" charset="0"/>
                <a:cs typeface="Times New Roman" pitchFamily="18" charset="0"/>
              </a:rPr>
              <a:t>Political and financial issues </a:t>
            </a:r>
          </a:p>
          <a:p>
            <a:pPr marL="514350" lvl="0" indent="-514350">
              <a:buFont typeface="+mj-lt"/>
              <a:buAutoNum type="arabicPeriod"/>
            </a:pPr>
            <a:r>
              <a:rPr lang="en-US" sz="2400" dirty="0">
                <a:latin typeface="Times New Roman" pitchFamily="18" charset="0"/>
                <a:cs typeface="Times New Roman" pitchFamily="18" charset="0"/>
              </a:rPr>
              <a:t>Military intervention </a:t>
            </a:r>
          </a:p>
          <a:p>
            <a:pPr marL="0" indent="0" algn="just">
              <a:lnSpc>
                <a:spcPct val="150000"/>
              </a:lnSpc>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983777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264680A-7BDD-1EA2-3B8A-94D102D012F3}"/>
              </a:ext>
            </a:extLst>
          </p:cNvPr>
          <p:cNvSpPr>
            <a:spLocks noGrp="1"/>
          </p:cNvSpPr>
          <p:nvPr>
            <p:ph idx="1"/>
          </p:nvPr>
        </p:nvSpPr>
        <p:spPr>
          <a:xfrm>
            <a:off x="425003" y="476518"/>
            <a:ext cx="10341736" cy="6220496"/>
          </a:xfrm>
        </p:spPr>
        <p:txBody>
          <a:bodyPr>
            <a:normAutofit/>
          </a:bodyPr>
          <a:lstStyle/>
          <a:p>
            <a:pPr marL="0" lvl="0" indent="0" algn="just">
              <a:buNone/>
            </a:pPr>
            <a:r>
              <a:rPr lang="en-US" sz="2400" b="1"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marL="457200" lvl="0" indent="-457200" algn="just">
              <a:buAutoNum type="arabicPeriod" startAt="9"/>
            </a:pPr>
            <a:r>
              <a:rPr lang="en-US" sz="2400" dirty="0"/>
              <a:t>Dissolution of First Constitutional Assembly</a:t>
            </a:r>
          </a:p>
          <a:p>
            <a:pPr marL="457200" lvl="0" indent="-457200" algn="just">
              <a:buAutoNum type="arabicPeriod" startAt="9"/>
            </a:pPr>
            <a:r>
              <a:rPr lang="en-US" sz="2400" dirty="0"/>
              <a:t>Role of Judiciary and Doctrine of necessity</a:t>
            </a:r>
          </a:p>
          <a:p>
            <a:pPr marL="457200" lvl="0" indent="-457200" algn="just">
              <a:buAutoNum type="arabicPeriod" startAt="9"/>
            </a:pPr>
            <a:r>
              <a:rPr lang="en-US" sz="2400" dirty="0"/>
              <a:t>Administrative issues of Pakistan</a:t>
            </a:r>
          </a:p>
          <a:p>
            <a:pPr marL="457200" lvl="0" indent="-457200" algn="just">
              <a:buAutoNum type="arabicPeriod" startAt="9"/>
            </a:pPr>
            <a:r>
              <a:rPr lang="en-US" sz="2400" dirty="0"/>
              <a:t>Objective resolution </a:t>
            </a:r>
          </a:p>
          <a:p>
            <a:pPr marL="457200" lvl="0" indent="-457200" algn="just">
              <a:buAutoNum type="arabicPeriod" startAt="9"/>
            </a:pPr>
            <a:r>
              <a:rPr lang="en-US" sz="2400" dirty="0"/>
              <a:t>Murder of Liaquat Ali Khan</a:t>
            </a:r>
          </a:p>
          <a:p>
            <a:pPr marL="457200" lvl="0" indent="-457200" algn="just">
              <a:buAutoNum type="arabicPeriod" startAt="9"/>
            </a:pPr>
            <a:r>
              <a:rPr lang="en-US" sz="2400" dirty="0"/>
              <a:t>Role of religion </a:t>
            </a:r>
          </a:p>
          <a:p>
            <a:pPr marL="457200" lvl="0" indent="-457200" algn="just">
              <a:buAutoNum type="arabicPeriod" startAt="9"/>
            </a:pPr>
            <a:r>
              <a:rPr lang="en-US" sz="2400" dirty="0"/>
              <a:t>Right of minorities </a:t>
            </a:r>
          </a:p>
          <a:p>
            <a:pPr marL="457200" lvl="0" indent="-457200" algn="just">
              <a:buAutoNum type="arabicPeriod" startAt="9"/>
            </a:pPr>
            <a:r>
              <a:rPr lang="en-US" sz="2400" dirty="0"/>
              <a:t>National Language </a:t>
            </a:r>
          </a:p>
          <a:p>
            <a:pPr marL="457200" lvl="0" indent="-457200" algn="just">
              <a:buAutoNum type="arabicPeriod" startAt="9"/>
            </a:pPr>
            <a:r>
              <a:rPr lang="en-US" sz="2400" dirty="0"/>
              <a:t>Franchise/Suffrage issue </a:t>
            </a:r>
          </a:p>
          <a:p>
            <a:pPr marL="457200" lvl="0" indent="-457200" algn="just">
              <a:buAutoNum type="arabicPeriod" startAt="9"/>
            </a:pPr>
            <a:r>
              <a:rPr lang="en-US" sz="2400" dirty="0"/>
              <a:t>Status of princely states </a:t>
            </a:r>
          </a:p>
          <a:p>
            <a:pPr marL="457200" lvl="0" indent="-457200" algn="just">
              <a:buAutoNum type="arabicPeriod" startAt="9"/>
            </a:pPr>
            <a:r>
              <a:rPr lang="en-US" sz="2400" dirty="0"/>
              <a:t>Hostile neighbor and Kashmir war</a:t>
            </a:r>
          </a:p>
          <a:p>
            <a:pPr marL="1885950" indent="-457200" algn="just">
              <a:lnSpc>
                <a:spcPct val="115000"/>
              </a:lnSpc>
              <a:spcAft>
                <a:spcPts val="1000"/>
              </a:spcAft>
              <a:buFont typeface="+mj-lt"/>
              <a:buAutoNum type="arabicPeriod"/>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318641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518" y="515156"/>
            <a:ext cx="10238705" cy="5937160"/>
          </a:xfrm>
        </p:spPr>
        <p:txBody>
          <a:bodyPr>
            <a:normAutofit lnSpcReduction="10000"/>
          </a:bodyPr>
          <a:lstStyle/>
          <a:p>
            <a:r>
              <a:rPr lang="en-US" sz="2400" dirty="0">
                <a:latin typeface="Times New Roman" pitchFamily="18" charset="0"/>
                <a:cs typeface="Times New Roman" pitchFamily="18" charset="0"/>
              </a:rPr>
              <a:t>First Martial law</a:t>
            </a:r>
          </a:p>
          <a:p>
            <a:r>
              <a:rPr lang="en-US" sz="2400" dirty="0">
                <a:latin typeface="Times New Roman" pitchFamily="18" charset="0"/>
                <a:cs typeface="Times New Roman" pitchFamily="18" charset="0"/>
              </a:rPr>
              <a:t>General Muhammad </a:t>
            </a:r>
            <a:r>
              <a:rPr lang="en-US" sz="2400" dirty="0" err="1">
                <a:latin typeface="Times New Roman" pitchFamily="18" charset="0"/>
                <a:cs typeface="Times New Roman" pitchFamily="18" charset="0"/>
              </a:rPr>
              <a:t>Ayub</a:t>
            </a:r>
            <a:r>
              <a:rPr lang="en-US" sz="2400" dirty="0">
                <a:latin typeface="Times New Roman" pitchFamily="18" charset="0"/>
                <a:cs typeface="Times New Roman" pitchFamily="18" charset="0"/>
              </a:rPr>
              <a:t> Khan as the Chief Martial Law Administrator</a:t>
            </a:r>
          </a:p>
          <a:p>
            <a:r>
              <a:rPr lang="en-US" sz="2400" dirty="0">
                <a:latin typeface="Times New Roman" pitchFamily="18" charset="0"/>
                <a:cs typeface="Times New Roman" pitchFamily="18" charset="0"/>
              </a:rPr>
              <a:t>General </a:t>
            </a:r>
            <a:r>
              <a:rPr lang="en-US" sz="2400" dirty="0" err="1">
                <a:latin typeface="Times New Roman" pitchFamily="18" charset="0"/>
                <a:cs typeface="Times New Roman" pitchFamily="18" charset="0"/>
              </a:rPr>
              <a:t>Ayub</a:t>
            </a:r>
            <a:r>
              <a:rPr lang="en-US" sz="2400" dirty="0">
                <a:latin typeface="Times New Roman" pitchFamily="18" charset="0"/>
                <a:cs typeface="Times New Roman" pitchFamily="18" charset="0"/>
              </a:rPr>
              <a:t> deposed </a:t>
            </a:r>
            <a:r>
              <a:rPr lang="en-US" sz="2400" dirty="0" err="1">
                <a:latin typeface="Times New Roman" pitchFamily="18" charset="0"/>
                <a:cs typeface="Times New Roman" pitchFamily="18" charset="0"/>
              </a:rPr>
              <a:t>Iskandar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Mirza</a:t>
            </a:r>
            <a:endParaRPr lang="en-US" sz="2400" dirty="0">
              <a:latin typeface="Times New Roman" pitchFamily="18" charset="0"/>
              <a:cs typeface="Times New Roman" pitchFamily="18" charset="0"/>
            </a:endParaRPr>
          </a:p>
          <a:p>
            <a:r>
              <a:rPr lang="en-US" sz="2400" dirty="0" err="1">
                <a:latin typeface="Times New Roman" pitchFamily="18" charset="0"/>
                <a:cs typeface="Times New Roman" pitchFamily="18" charset="0"/>
              </a:rPr>
              <a:t>Dosso</a:t>
            </a:r>
            <a:r>
              <a:rPr lang="en-US" sz="2400" dirty="0">
                <a:latin typeface="Times New Roman" pitchFamily="18" charset="0"/>
                <a:cs typeface="Times New Roman" pitchFamily="18" charset="0"/>
              </a:rPr>
              <a:t> Case- Conviction under FCR-LHC decision and SC decision</a:t>
            </a:r>
          </a:p>
          <a:p>
            <a:r>
              <a:rPr lang="en-US" sz="2400" dirty="0">
                <a:latin typeface="Times New Roman" pitchFamily="18" charset="0"/>
                <a:cs typeface="Times New Roman" pitchFamily="18" charset="0"/>
              </a:rPr>
              <a:t>General </a:t>
            </a:r>
            <a:r>
              <a:rPr lang="en-US" sz="2400" dirty="0" err="1">
                <a:latin typeface="Times New Roman" pitchFamily="18" charset="0"/>
                <a:cs typeface="Times New Roman" pitchFamily="18" charset="0"/>
              </a:rPr>
              <a:t>Ayub</a:t>
            </a:r>
            <a:r>
              <a:rPr lang="en-US" sz="2400" dirty="0">
                <a:latin typeface="Times New Roman" pitchFamily="18" charset="0"/>
                <a:cs typeface="Times New Roman" pitchFamily="18" charset="0"/>
              </a:rPr>
              <a:t> Khan appointed a Constitution of the commission under the supervision of Justice </a:t>
            </a:r>
            <a:r>
              <a:rPr lang="en-US" sz="2400" dirty="0" err="1">
                <a:latin typeface="Times New Roman" pitchFamily="18" charset="0"/>
                <a:cs typeface="Times New Roman" pitchFamily="18" charset="0"/>
              </a:rPr>
              <a:t>Shahab</a:t>
            </a:r>
            <a:r>
              <a:rPr lang="en-US" sz="2400" dirty="0">
                <a:latin typeface="Times New Roman" pitchFamily="18" charset="0"/>
                <a:cs typeface="Times New Roman" pitchFamily="18" charset="0"/>
              </a:rPr>
              <a:t> u Din</a:t>
            </a:r>
          </a:p>
          <a:p>
            <a:r>
              <a:rPr lang="en-US" sz="2400" dirty="0">
                <a:latin typeface="Times New Roman" pitchFamily="18" charset="0"/>
                <a:cs typeface="Times New Roman" pitchFamily="18" charset="0"/>
              </a:rPr>
              <a:t>Second Constitution of Pak on 8 June 1962 </a:t>
            </a:r>
          </a:p>
          <a:p>
            <a:r>
              <a:rPr lang="en-US" sz="2400" dirty="0">
                <a:latin typeface="Times New Roman" pitchFamily="18" charset="0"/>
                <a:cs typeface="Times New Roman" pitchFamily="18" charset="0"/>
              </a:rPr>
              <a:t>General election was held and </a:t>
            </a:r>
            <a:r>
              <a:rPr lang="en-US" sz="2400" dirty="0" err="1">
                <a:latin typeface="Times New Roman" pitchFamily="18" charset="0"/>
                <a:cs typeface="Times New Roman" pitchFamily="18" charset="0"/>
              </a:rPr>
              <a:t>Ayub</a:t>
            </a:r>
            <a:r>
              <a:rPr lang="en-US" sz="2400" dirty="0">
                <a:latin typeface="Times New Roman" pitchFamily="18" charset="0"/>
                <a:cs typeface="Times New Roman" pitchFamily="18" charset="0"/>
              </a:rPr>
              <a:t> won and elected as president</a:t>
            </a:r>
          </a:p>
          <a:p>
            <a:r>
              <a:rPr lang="en-US" sz="2400" dirty="0">
                <a:latin typeface="Times New Roman" pitchFamily="18" charset="0"/>
                <a:cs typeface="Times New Roman" pitchFamily="18" charset="0"/>
              </a:rPr>
              <a:t>1965 Indo-Pak</a:t>
            </a:r>
          </a:p>
          <a:p>
            <a:r>
              <a:rPr lang="en-US" sz="2400" dirty="0">
                <a:latin typeface="Times New Roman" pitchFamily="18" charset="0"/>
                <a:cs typeface="Times New Roman" pitchFamily="18" charset="0"/>
              </a:rPr>
              <a:t>Entry of PPP- Z.A Bhutto</a:t>
            </a:r>
          </a:p>
          <a:p>
            <a:r>
              <a:rPr lang="en-US" sz="2400" dirty="0">
                <a:latin typeface="Times New Roman" pitchFamily="18" charset="0"/>
                <a:cs typeface="Times New Roman" pitchFamily="18" charset="0"/>
              </a:rPr>
              <a:t>General </a:t>
            </a:r>
            <a:r>
              <a:rPr lang="en-US" sz="2400" dirty="0" err="1">
                <a:latin typeface="Times New Roman" pitchFamily="18" charset="0"/>
                <a:cs typeface="Times New Roman" pitchFamily="18" charset="0"/>
              </a:rPr>
              <a:t>Ayub</a:t>
            </a:r>
            <a:r>
              <a:rPr lang="en-US" sz="2400" dirty="0">
                <a:latin typeface="Times New Roman" pitchFamily="18" charset="0"/>
                <a:cs typeface="Times New Roman" pitchFamily="18" charset="0"/>
              </a:rPr>
              <a:t> Khan handed over power to the army commander-in-chief General </a:t>
            </a:r>
            <a:r>
              <a:rPr lang="en-US" sz="2400" dirty="0" err="1">
                <a:latin typeface="Times New Roman" pitchFamily="18" charset="0"/>
                <a:cs typeface="Times New Roman" pitchFamily="18" charset="0"/>
              </a:rPr>
              <a:t>Yahya</a:t>
            </a: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General </a:t>
            </a:r>
            <a:r>
              <a:rPr lang="en-US" sz="2400" dirty="0" err="1">
                <a:latin typeface="Times New Roman" pitchFamily="18" charset="0"/>
                <a:cs typeface="Times New Roman" pitchFamily="18" charset="0"/>
              </a:rPr>
              <a:t>Yahya</a:t>
            </a:r>
            <a:r>
              <a:rPr lang="en-US" sz="2400" dirty="0">
                <a:latin typeface="Times New Roman" pitchFamily="18" charset="0"/>
                <a:cs typeface="Times New Roman" pitchFamily="18" charset="0"/>
              </a:rPr>
              <a:t> Khan -3rd President</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815401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003" y="463639"/>
            <a:ext cx="10406129" cy="6078829"/>
          </a:xfrm>
        </p:spPr>
        <p:txBody>
          <a:bodyPr>
            <a:noAutofit/>
          </a:bodyPr>
          <a:lstStyle/>
          <a:p>
            <a:r>
              <a:rPr lang="en-US" sz="2400" dirty="0">
                <a:latin typeface="Times New Roman" pitchFamily="18" charset="0"/>
                <a:cs typeface="Times New Roman" pitchFamily="18" charset="0"/>
              </a:rPr>
              <a:t>Second Martial law</a:t>
            </a:r>
          </a:p>
          <a:p>
            <a:r>
              <a:rPr lang="en-US" sz="2400" dirty="0">
                <a:latin typeface="Times New Roman" pitchFamily="18" charset="0"/>
                <a:cs typeface="Times New Roman" pitchFamily="18" charset="0"/>
              </a:rPr>
              <a:t>Legal Framework Order, 1970 (LFO)</a:t>
            </a:r>
          </a:p>
          <a:p>
            <a:r>
              <a:rPr lang="en-US" sz="2400" dirty="0">
                <a:latin typeface="Times New Roman" pitchFamily="18" charset="0"/>
                <a:cs typeface="Times New Roman" pitchFamily="18" charset="0"/>
              </a:rPr>
              <a:t>General election of 1970</a:t>
            </a:r>
          </a:p>
          <a:p>
            <a:r>
              <a:rPr lang="en-US" sz="2400" dirty="0" err="1">
                <a:latin typeface="Times New Roman" pitchFamily="18" charset="0"/>
                <a:cs typeface="Times New Roman" pitchFamily="18" charset="0"/>
              </a:rPr>
              <a:t>Awami</a:t>
            </a:r>
            <a:r>
              <a:rPr lang="en-US" sz="2400" dirty="0">
                <a:latin typeface="Times New Roman" pitchFamily="18" charset="0"/>
                <a:cs typeface="Times New Roman" pitchFamily="18" charset="0"/>
              </a:rPr>
              <a:t> League (AL) secured the mandate of East Pakistan </a:t>
            </a:r>
          </a:p>
          <a:p>
            <a:r>
              <a:rPr lang="en-US" sz="2400" dirty="0">
                <a:latin typeface="Times New Roman" pitchFamily="18" charset="0"/>
                <a:cs typeface="Times New Roman" pitchFamily="18" charset="0"/>
              </a:rPr>
              <a:t>Pakistan People's Party (PPP) gained a mandate in Punjab and Sindh </a:t>
            </a:r>
          </a:p>
          <a:p>
            <a:r>
              <a:rPr lang="en-US" sz="2400" dirty="0">
                <a:latin typeface="Times New Roman" pitchFamily="18" charset="0"/>
                <a:cs typeface="Times New Roman" pitchFamily="18" charset="0"/>
              </a:rPr>
              <a:t>AL won majority general seats over PPP</a:t>
            </a:r>
          </a:p>
          <a:p>
            <a:r>
              <a:rPr lang="en-US" sz="2400" dirty="0">
                <a:latin typeface="Times New Roman" pitchFamily="18" charset="0"/>
                <a:cs typeface="Times New Roman" pitchFamily="18" charset="0"/>
              </a:rPr>
              <a:t>Under pressure by the PPP, President </a:t>
            </a:r>
            <a:r>
              <a:rPr lang="en-US" sz="2400" dirty="0" err="1">
                <a:latin typeface="Times New Roman" pitchFamily="18" charset="0"/>
                <a:cs typeface="Times New Roman" pitchFamily="18" charset="0"/>
              </a:rPr>
              <a:t>Yahya</a:t>
            </a:r>
            <a:r>
              <a:rPr lang="en-US" sz="2400" dirty="0">
                <a:latin typeface="Times New Roman" pitchFamily="18" charset="0"/>
                <a:cs typeface="Times New Roman" pitchFamily="18" charset="0"/>
              </a:rPr>
              <a:t> postponed the National Assembly session so government was not transferred to the </a:t>
            </a:r>
            <a:r>
              <a:rPr lang="en-US" sz="2400" dirty="0" err="1">
                <a:latin typeface="Times New Roman" pitchFamily="18" charset="0"/>
                <a:cs typeface="Times New Roman" pitchFamily="18" charset="0"/>
              </a:rPr>
              <a:t>Awami</a:t>
            </a:r>
            <a:r>
              <a:rPr lang="en-US" sz="2400" dirty="0">
                <a:latin typeface="Times New Roman" pitchFamily="18" charset="0"/>
                <a:cs typeface="Times New Roman" pitchFamily="18" charset="0"/>
              </a:rPr>
              <a:t> League  and resulted in destruction of national unity </a:t>
            </a:r>
          </a:p>
          <a:p>
            <a:r>
              <a:rPr lang="en-US" sz="2400" dirty="0">
                <a:latin typeface="Times New Roman" pitchFamily="18" charset="0"/>
                <a:cs typeface="Times New Roman" pitchFamily="18" charset="0"/>
              </a:rPr>
              <a:t>Sheikh </a:t>
            </a:r>
            <a:r>
              <a:rPr lang="en-US" sz="2400" dirty="0" err="1">
                <a:latin typeface="Times New Roman" pitchFamily="18" charset="0"/>
                <a:cs typeface="Times New Roman" pitchFamily="18" charset="0"/>
              </a:rPr>
              <a:t>mujeeb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rehman</a:t>
            </a:r>
            <a:r>
              <a:rPr lang="en-US" sz="2400" dirty="0">
                <a:latin typeface="Times New Roman" pitchFamily="18" charset="0"/>
                <a:cs typeface="Times New Roman" pitchFamily="18" charset="0"/>
              </a:rPr>
              <a:t> six points</a:t>
            </a:r>
          </a:p>
          <a:p>
            <a:r>
              <a:rPr lang="en-US" sz="2400" dirty="0" err="1">
                <a:latin typeface="Times New Roman" pitchFamily="18" charset="0"/>
                <a:cs typeface="Times New Roman" pitchFamily="18" charset="0"/>
              </a:rPr>
              <a:t>Awami</a:t>
            </a:r>
            <a:r>
              <a:rPr lang="en-US" sz="2400" dirty="0">
                <a:latin typeface="Times New Roman" pitchFamily="18" charset="0"/>
                <a:cs typeface="Times New Roman" pitchFamily="18" charset="0"/>
              </a:rPr>
              <a:t> League launched a non-co-operation movement </a:t>
            </a:r>
          </a:p>
          <a:p>
            <a:r>
              <a:rPr lang="en-US" sz="2400" dirty="0">
                <a:latin typeface="Times New Roman" pitchFamily="18" charset="0"/>
                <a:cs typeface="Times New Roman" pitchFamily="18" charset="0"/>
              </a:rPr>
              <a:t>Military intervention in East </a:t>
            </a:r>
            <a:r>
              <a:rPr lang="en-US" sz="2400" dirty="0" err="1">
                <a:latin typeface="Times New Roman" pitchFamily="18" charset="0"/>
                <a:cs typeface="Times New Roman" pitchFamily="18" charset="0"/>
              </a:rPr>
              <a:t>pak</a:t>
            </a:r>
            <a:r>
              <a:rPr lang="en-US" sz="2400" dirty="0">
                <a:latin typeface="Times New Roman" pitchFamily="18" charset="0"/>
                <a:cs typeface="Times New Roman" pitchFamily="18" charset="0"/>
              </a:rPr>
              <a:t> and Operation Searchlight</a:t>
            </a:r>
          </a:p>
          <a:p>
            <a:r>
              <a:rPr lang="en-US" sz="2400" dirty="0">
                <a:latin typeface="Times New Roman" pitchFamily="18" charset="0"/>
                <a:cs typeface="Times New Roman" pitchFamily="18" charset="0"/>
              </a:rPr>
              <a:t>Indo-</a:t>
            </a:r>
            <a:r>
              <a:rPr lang="en-US" sz="2400" dirty="0" err="1">
                <a:latin typeface="Times New Roman" pitchFamily="18" charset="0"/>
                <a:cs typeface="Times New Roman" pitchFamily="18" charset="0"/>
              </a:rPr>
              <a:t>pak</a:t>
            </a:r>
            <a:r>
              <a:rPr lang="en-US" sz="2400" dirty="0">
                <a:latin typeface="Times New Roman" pitchFamily="18" charset="0"/>
                <a:cs typeface="Times New Roman" pitchFamily="18" charset="0"/>
              </a:rPr>
              <a:t> war and creation of Bangladesh</a:t>
            </a:r>
          </a:p>
        </p:txBody>
      </p:sp>
    </p:spTree>
    <p:extLst>
      <p:ext uri="{BB962C8B-B14F-4D97-AF65-F5344CB8AC3E}">
        <p14:creationId xmlns:p14="http://schemas.microsoft.com/office/powerpoint/2010/main" val="751556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474" y="0"/>
            <a:ext cx="9404723" cy="526076"/>
          </a:xfrm>
        </p:spPr>
        <p:txBody>
          <a:bodyPr/>
          <a:lstStyle/>
          <a:p>
            <a:r>
              <a:rPr lang="en-US" sz="2800" dirty="0"/>
              <a:t>						</a:t>
            </a:r>
            <a:r>
              <a:rPr lang="en-US" sz="2800" b="1" u="sng" dirty="0"/>
              <a:t>LECTURE # 2</a:t>
            </a:r>
          </a:p>
        </p:txBody>
      </p:sp>
      <p:sp>
        <p:nvSpPr>
          <p:cNvPr id="3" name="Content Placeholder 2"/>
          <p:cNvSpPr>
            <a:spLocks noGrp="1"/>
          </p:cNvSpPr>
          <p:nvPr>
            <p:ph idx="1"/>
          </p:nvPr>
        </p:nvSpPr>
        <p:spPr>
          <a:xfrm>
            <a:off x="669702" y="566671"/>
            <a:ext cx="9380152" cy="6027312"/>
          </a:xfrm>
        </p:spPr>
        <p:txBody>
          <a:bodyPr>
            <a:noAutofit/>
          </a:bodyPr>
          <a:lstStyle/>
          <a:p>
            <a:pPr marL="457200" indent="-457200" algn="just">
              <a:buFont typeface="+mj-lt"/>
              <a:buAutoNum type="arabicPeriod"/>
            </a:pPr>
            <a:r>
              <a:rPr lang="en-US" sz="1800" b="1" dirty="0">
                <a:latin typeface="Times New Roman" pitchFamily="18" charset="0"/>
                <a:cs typeface="Times New Roman" pitchFamily="18" charset="0"/>
              </a:rPr>
              <a:t>Types of writs</a:t>
            </a:r>
          </a:p>
          <a:p>
            <a:pPr marL="457200" indent="-457200" algn="just">
              <a:buFont typeface="+mj-lt"/>
              <a:buAutoNum type="arabicPeriod"/>
            </a:pPr>
            <a:r>
              <a:rPr lang="en-US" sz="1800" b="1" dirty="0">
                <a:latin typeface="Times New Roman" pitchFamily="18" charset="0"/>
                <a:cs typeface="Times New Roman" pitchFamily="18" charset="0"/>
              </a:rPr>
              <a:t>Constitutional and Political history</a:t>
            </a:r>
          </a:p>
          <a:p>
            <a:pPr marL="457200" indent="-457200" algn="just">
              <a:buFont typeface="+mj-lt"/>
              <a:buAutoNum type="arabicPeriod"/>
            </a:pPr>
            <a:r>
              <a:rPr lang="en-US" sz="1800" b="1" dirty="0">
                <a:latin typeface="Times New Roman" pitchFamily="18" charset="0"/>
                <a:cs typeface="Times New Roman" pitchFamily="18" charset="0"/>
              </a:rPr>
              <a:t>Interim constitution</a:t>
            </a:r>
          </a:p>
          <a:p>
            <a:pPr marL="457200" indent="-457200" algn="just">
              <a:buFont typeface="+mj-lt"/>
              <a:buAutoNum type="arabicPeriod"/>
            </a:pPr>
            <a:r>
              <a:rPr lang="en-US" sz="1800" b="1" dirty="0">
                <a:latin typeface="Times New Roman" pitchFamily="18" charset="0"/>
                <a:cs typeface="Times New Roman" pitchFamily="18" charset="0"/>
              </a:rPr>
              <a:t>Basic principle committee</a:t>
            </a:r>
          </a:p>
          <a:p>
            <a:pPr marL="457200" indent="-457200" algn="just">
              <a:buFont typeface="+mj-lt"/>
              <a:buAutoNum type="arabicPeriod"/>
            </a:pPr>
            <a:r>
              <a:rPr lang="en-US" sz="1800" b="1" dirty="0">
                <a:latin typeface="Times New Roman" pitchFamily="18" charset="0"/>
                <a:cs typeface="Times New Roman" pitchFamily="18" charset="0"/>
              </a:rPr>
              <a:t>Objective resolution, 1949</a:t>
            </a:r>
          </a:p>
          <a:p>
            <a:pPr marL="457200" indent="-457200" algn="just">
              <a:buFont typeface="+mj-lt"/>
              <a:buAutoNum type="arabicPeriod"/>
            </a:pPr>
            <a:r>
              <a:rPr lang="en-US" sz="1800" b="1" dirty="0">
                <a:latin typeface="Times New Roman" pitchFamily="18" charset="0"/>
                <a:cs typeface="Times New Roman" pitchFamily="18" charset="0"/>
              </a:rPr>
              <a:t>Assignation of </a:t>
            </a:r>
            <a:r>
              <a:rPr lang="en-US" sz="1800" b="1" dirty="0" err="1">
                <a:latin typeface="Times New Roman" pitchFamily="18" charset="0"/>
                <a:cs typeface="Times New Roman" pitchFamily="18" charset="0"/>
              </a:rPr>
              <a:t>Liquat</a:t>
            </a:r>
            <a:r>
              <a:rPr lang="en-US" sz="1800" b="1" dirty="0">
                <a:latin typeface="Times New Roman" pitchFamily="18" charset="0"/>
                <a:cs typeface="Times New Roman" pitchFamily="18" charset="0"/>
              </a:rPr>
              <a:t> Ali Khan</a:t>
            </a:r>
          </a:p>
          <a:p>
            <a:pPr marL="457200" indent="-457200" algn="just">
              <a:buFont typeface="+mj-lt"/>
              <a:buAutoNum type="arabicPeriod"/>
            </a:pPr>
            <a:r>
              <a:rPr lang="en-US" sz="1800" b="1" dirty="0" err="1">
                <a:latin typeface="Times New Roman" pitchFamily="18" charset="0"/>
                <a:cs typeface="Times New Roman" pitchFamily="18" charset="0"/>
              </a:rPr>
              <a:t>Gulam</a:t>
            </a:r>
            <a:r>
              <a:rPr lang="en-US" sz="1800" b="1" dirty="0">
                <a:latin typeface="Times New Roman" pitchFamily="18" charset="0"/>
                <a:cs typeface="Times New Roman" pitchFamily="18" charset="0"/>
              </a:rPr>
              <a:t> Muhammad in power and dismissal of </a:t>
            </a:r>
            <a:r>
              <a:rPr lang="en-US" sz="1800" b="1" dirty="0" err="1">
                <a:latin typeface="Times New Roman" pitchFamily="18" charset="0"/>
                <a:cs typeface="Times New Roman" pitchFamily="18" charset="0"/>
              </a:rPr>
              <a:t>Khwaja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Nazmudin</a:t>
            </a:r>
            <a:endParaRPr lang="en-US" sz="1800" b="1" dirty="0">
              <a:latin typeface="Times New Roman" pitchFamily="18" charset="0"/>
              <a:cs typeface="Times New Roman" pitchFamily="18" charset="0"/>
            </a:endParaRPr>
          </a:p>
          <a:p>
            <a:pPr marL="457200" indent="-457200" algn="just">
              <a:buFont typeface="+mj-lt"/>
              <a:buAutoNum type="arabicPeriod"/>
            </a:pPr>
            <a:r>
              <a:rPr lang="en-US" sz="1800" b="1" dirty="0">
                <a:latin typeface="Times New Roman" pitchFamily="18" charset="0"/>
                <a:cs typeface="Times New Roman" pitchFamily="18" charset="0"/>
              </a:rPr>
              <a:t>Muhammad Ali Formula</a:t>
            </a:r>
          </a:p>
          <a:p>
            <a:pPr marL="457200" indent="-457200" algn="just">
              <a:buFont typeface="+mj-lt"/>
              <a:buAutoNum type="arabicPeriod"/>
            </a:pPr>
            <a:r>
              <a:rPr lang="en-US" sz="1800" b="1" dirty="0">
                <a:latin typeface="Times New Roman" pitchFamily="18" charset="0"/>
                <a:cs typeface="Times New Roman" pitchFamily="18" charset="0"/>
              </a:rPr>
              <a:t>Dissolution of the constituent assembly and proclamation of state of emergency</a:t>
            </a:r>
          </a:p>
          <a:p>
            <a:pPr marL="457200" indent="-457200" algn="just">
              <a:buFont typeface="+mj-lt"/>
              <a:buAutoNum type="arabicPeriod"/>
            </a:pPr>
            <a:r>
              <a:rPr lang="en-US" sz="1800" b="1" dirty="0">
                <a:latin typeface="Times New Roman" pitchFamily="18" charset="0"/>
                <a:cs typeface="Times New Roman" pitchFamily="18" charset="0"/>
              </a:rPr>
              <a:t>Maulvi Tamizuddin khan’s case</a:t>
            </a:r>
          </a:p>
          <a:p>
            <a:pPr marL="457200" indent="-457200" algn="just">
              <a:buFont typeface="+mj-lt"/>
              <a:buAutoNum type="arabicPeriod"/>
            </a:pPr>
            <a:r>
              <a:rPr lang="en-US" sz="1800" b="1" dirty="0" err="1">
                <a:latin typeface="Times New Roman" pitchFamily="18" charset="0"/>
                <a:cs typeface="Times New Roman" pitchFamily="18" charset="0"/>
              </a:rPr>
              <a:t>Usif</a:t>
            </a:r>
            <a:r>
              <a:rPr lang="en-US" sz="1800" b="1" dirty="0">
                <a:latin typeface="Times New Roman" pitchFamily="18" charset="0"/>
                <a:cs typeface="Times New Roman" pitchFamily="18" charset="0"/>
              </a:rPr>
              <a:t> Patel’s case </a:t>
            </a:r>
          </a:p>
          <a:p>
            <a:pPr marL="457200" indent="-457200" algn="just">
              <a:buFont typeface="+mj-lt"/>
              <a:buAutoNum type="arabicPeriod"/>
            </a:pPr>
            <a:r>
              <a:rPr lang="en-US" sz="1800" b="1" dirty="0">
                <a:latin typeface="Times New Roman" pitchFamily="18" charset="0"/>
                <a:cs typeface="Times New Roman" pitchFamily="18" charset="0"/>
              </a:rPr>
              <a:t>Second constituent assembly and constitution of 1956</a:t>
            </a:r>
          </a:p>
          <a:p>
            <a:pPr marL="457200" indent="-457200" algn="just">
              <a:buFont typeface="+mj-lt"/>
              <a:buAutoNum type="arabicPeriod"/>
            </a:pPr>
            <a:r>
              <a:rPr lang="en-US" sz="1800" b="1" dirty="0">
                <a:latin typeface="Times New Roman" pitchFamily="18" charset="0"/>
                <a:cs typeface="Times New Roman" pitchFamily="18" charset="0"/>
              </a:rPr>
              <a:t>First Constitution</a:t>
            </a:r>
          </a:p>
          <a:p>
            <a:pPr marL="457200" indent="-457200" algn="just">
              <a:buFont typeface="+mj-lt"/>
              <a:buAutoNum type="arabicPeriod"/>
            </a:pPr>
            <a:r>
              <a:rPr lang="en-US" sz="1800" b="1" dirty="0">
                <a:latin typeface="Times New Roman" pitchFamily="18" charset="0"/>
                <a:cs typeface="Times New Roman" pitchFamily="18" charset="0"/>
              </a:rPr>
              <a:t>Challenges before the constituent assembly and cause of delay in framing constitution</a:t>
            </a:r>
          </a:p>
          <a:p>
            <a:pPr marL="457200" indent="-457200" algn="just">
              <a:buFont typeface="+mj-lt"/>
              <a:buAutoNum type="arabicPeriod"/>
            </a:pPr>
            <a:r>
              <a:rPr lang="en-US" sz="1800" b="1" dirty="0">
                <a:latin typeface="Times New Roman" pitchFamily="18" charset="0"/>
                <a:cs typeface="Times New Roman" pitchFamily="18" charset="0"/>
              </a:rPr>
              <a:t>First Martial law</a:t>
            </a:r>
          </a:p>
          <a:p>
            <a:pPr marL="457200" indent="-457200" algn="just">
              <a:buFont typeface="+mj-lt"/>
              <a:buAutoNum type="arabicPeriod"/>
            </a:pPr>
            <a:endParaRPr lang="en-US" sz="1800" b="1" dirty="0">
              <a:latin typeface="Times New Roman" pitchFamily="18" charset="0"/>
              <a:cs typeface="Times New Roman" pitchFamily="18" charset="0"/>
            </a:endParaRPr>
          </a:p>
          <a:p>
            <a:pPr marL="0" indent="0" algn="just">
              <a:buNone/>
            </a:pP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29303119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4247" y="540913"/>
            <a:ext cx="9929611" cy="5318974"/>
          </a:xfrm>
        </p:spPr>
        <p:txBody>
          <a:bodyPr>
            <a:normAutofit fontScale="70000" lnSpcReduction="20000"/>
          </a:bodyPr>
          <a:lstStyle/>
          <a:p>
            <a:r>
              <a:rPr lang="en-US" sz="2800" dirty="0" err="1">
                <a:latin typeface="Times New Roman" pitchFamily="18" charset="0"/>
                <a:cs typeface="Times New Roman" pitchFamily="18" charset="0"/>
              </a:rPr>
              <a:t>Yahya</a:t>
            </a:r>
            <a:r>
              <a:rPr lang="en-US" sz="2800" dirty="0">
                <a:latin typeface="Times New Roman" pitchFamily="18" charset="0"/>
                <a:cs typeface="Times New Roman" pitchFamily="18" charset="0"/>
              </a:rPr>
              <a:t> handed over the national power to the PPP</a:t>
            </a:r>
          </a:p>
          <a:p>
            <a:r>
              <a:rPr lang="en-US" sz="2800" dirty="0" err="1">
                <a:latin typeface="Times New Roman" pitchFamily="18" charset="0"/>
                <a:cs typeface="Times New Roman" pitchFamily="18" charset="0"/>
              </a:rPr>
              <a:t>Zulfikar</a:t>
            </a:r>
            <a:r>
              <a:rPr lang="en-US" sz="2800" dirty="0">
                <a:latin typeface="Times New Roman" pitchFamily="18" charset="0"/>
                <a:cs typeface="Times New Roman" pitchFamily="18" charset="0"/>
              </a:rPr>
              <a:t> Ali Bhutto took the oath of PM</a:t>
            </a:r>
          </a:p>
          <a:p>
            <a:r>
              <a:rPr lang="en-US" sz="2800" dirty="0">
                <a:latin typeface="Times New Roman" pitchFamily="18" charset="0"/>
                <a:cs typeface="Times New Roman" pitchFamily="18" charset="0"/>
              </a:rPr>
              <a:t>3</a:t>
            </a:r>
            <a:r>
              <a:rPr lang="en-US" sz="2800" baseline="30000" dirty="0">
                <a:latin typeface="Times New Roman" pitchFamily="18" charset="0"/>
                <a:cs typeface="Times New Roman" pitchFamily="18" charset="0"/>
              </a:rPr>
              <a:t>rd</a:t>
            </a:r>
            <a:r>
              <a:rPr lang="en-US" sz="2800" dirty="0">
                <a:latin typeface="Times New Roman" pitchFamily="18" charset="0"/>
                <a:cs typeface="Times New Roman" pitchFamily="18" charset="0"/>
              </a:rPr>
              <a:t> Constitution of Pak</a:t>
            </a:r>
          </a:p>
          <a:p>
            <a:r>
              <a:rPr lang="en-US" sz="2800" dirty="0">
                <a:latin typeface="Times New Roman" pitchFamily="18" charset="0"/>
                <a:cs typeface="Times New Roman" pitchFamily="18" charset="0"/>
              </a:rPr>
              <a:t>Z.A. Bhutto appointed Zia </a:t>
            </a:r>
            <a:r>
              <a:rPr lang="en-US" sz="2800" dirty="0" err="1">
                <a:latin typeface="Times New Roman" pitchFamily="18" charset="0"/>
                <a:cs typeface="Times New Roman" pitchFamily="18" charset="0"/>
              </a:rPr>
              <a:t>ul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haq</a:t>
            </a:r>
            <a:r>
              <a:rPr lang="en-US" sz="2800" dirty="0">
                <a:latin typeface="Times New Roman" pitchFamily="18" charset="0"/>
                <a:cs typeface="Times New Roman" pitchFamily="18" charset="0"/>
              </a:rPr>
              <a:t> Army chief </a:t>
            </a:r>
          </a:p>
          <a:p>
            <a:r>
              <a:rPr lang="en-US" sz="2800" dirty="0">
                <a:latin typeface="Times New Roman" pitchFamily="18" charset="0"/>
                <a:cs typeface="Times New Roman" pitchFamily="18" charset="0"/>
              </a:rPr>
              <a:t>Third Marshal law</a:t>
            </a:r>
          </a:p>
          <a:p>
            <a:r>
              <a:rPr lang="en-US" sz="2800" dirty="0">
                <a:latin typeface="Times New Roman" pitchFamily="18" charset="0"/>
                <a:cs typeface="Times New Roman" pitchFamily="18" charset="0"/>
              </a:rPr>
              <a:t>Zia announced elections</a:t>
            </a:r>
          </a:p>
          <a:p>
            <a:r>
              <a:rPr lang="en-US" sz="2800" dirty="0">
                <a:latin typeface="Times New Roman" pitchFamily="18" charset="0"/>
                <a:cs typeface="Times New Roman" pitchFamily="18" charset="0"/>
              </a:rPr>
              <a:t>Arrest of Bhutto </a:t>
            </a:r>
          </a:p>
          <a:p>
            <a:r>
              <a:rPr lang="en-US" sz="2800" dirty="0" err="1">
                <a:latin typeface="Times New Roman" pitchFamily="18" charset="0"/>
                <a:cs typeface="Times New Roman" pitchFamily="18" charset="0"/>
              </a:rPr>
              <a:t>Nusrat</a:t>
            </a:r>
            <a:r>
              <a:rPr lang="en-US" sz="2800" dirty="0">
                <a:latin typeface="Times New Roman" pitchFamily="18" charset="0"/>
                <a:cs typeface="Times New Roman" pitchFamily="18" charset="0"/>
              </a:rPr>
              <a:t> Bhutto case</a:t>
            </a:r>
          </a:p>
          <a:p>
            <a:r>
              <a:rPr lang="en-US" sz="2800" dirty="0">
                <a:latin typeface="Times New Roman" pitchFamily="18" charset="0"/>
                <a:cs typeface="Times New Roman" pitchFamily="18" charset="0"/>
              </a:rPr>
              <a:t>8th amendment </a:t>
            </a:r>
          </a:p>
          <a:p>
            <a:r>
              <a:rPr lang="en-US" sz="2800" dirty="0">
                <a:latin typeface="Times New Roman" pitchFamily="18" charset="0"/>
                <a:cs typeface="Times New Roman" pitchFamily="18" charset="0"/>
              </a:rPr>
              <a:t>9th amendment </a:t>
            </a:r>
          </a:p>
          <a:p>
            <a:r>
              <a:rPr lang="en-US" sz="2800" dirty="0">
                <a:latin typeface="Times New Roman" pitchFamily="18" charset="0"/>
                <a:cs typeface="Times New Roman" pitchFamily="18" charset="0"/>
              </a:rPr>
              <a:t>Death of Zia</a:t>
            </a:r>
          </a:p>
          <a:p>
            <a:r>
              <a:rPr lang="en-US" sz="2800" dirty="0">
                <a:latin typeface="Times New Roman" pitchFamily="18" charset="0"/>
                <a:cs typeface="Times New Roman" pitchFamily="18" charset="0"/>
              </a:rPr>
              <a:t>PPP- Benazir</a:t>
            </a:r>
          </a:p>
          <a:p>
            <a:r>
              <a:rPr lang="en-US" sz="2800" dirty="0">
                <a:latin typeface="Times New Roman" pitchFamily="18" charset="0"/>
                <a:cs typeface="Times New Roman" pitchFamily="18" charset="0"/>
              </a:rPr>
              <a:t>PML- Nawaz Sharif</a:t>
            </a:r>
          </a:p>
          <a:p>
            <a:r>
              <a:rPr lang="en-US" sz="2800" dirty="0">
                <a:latin typeface="Times New Roman" pitchFamily="18" charset="0"/>
                <a:cs typeface="Times New Roman" pitchFamily="18" charset="0"/>
              </a:rPr>
              <a:t>Discuss governments till present</a:t>
            </a:r>
          </a:p>
        </p:txBody>
      </p:sp>
    </p:spTree>
    <p:extLst>
      <p:ext uri="{BB962C8B-B14F-4D97-AF65-F5344CB8AC3E}">
        <p14:creationId xmlns:p14="http://schemas.microsoft.com/office/powerpoint/2010/main" val="22989637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B03D1CF-1E00-97EF-6AF1-BE71B8A86442}"/>
              </a:ext>
            </a:extLst>
          </p:cNvPr>
          <p:cNvSpPr>
            <a:spLocks noGrp="1"/>
          </p:cNvSpPr>
          <p:nvPr>
            <p:ph idx="1"/>
          </p:nvPr>
        </p:nvSpPr>
        <p:spPr>
          <a:xfrm>
            <a:off x="1103313" y="592428"/>
            <a:ext cx="8947150" cy="5655972"/>
          </a:xfrm>
        </p:spPr>
        <p:txBody>
          <a:bodyPr>
            <a:noAutofit/>
          </a:bodyPr>
          <a:lstStyle/>
          <a:p>
            <a:pPr marL="0" lvl="0" indent="0">
              <a:buNone/>
            </a:pPr>
            <a:r>
              <a:rPr lang="en-US" sz="2400" b="1" dirty="0">
                <a:latin typeface="Times New Roman" pitchFamily="18" charset="0"/>
                <a:cs typeface="Times New Roman" pitchFamily="18" charset="0"/>
              </a:rPr>
              <a:t>			</a:t>
            </a:r>
            <a:r>
              <a:rPr lang="en-US" sz="3200" b="1" u="sng" dirty="0">
                <a:latin typeface="Times New Roman" pitchFamily="18" charset="0"/>
                <a:cs typeface="Times New Roman" pitchFamily="18" charset="0"/>
              </a:rPr>
              <a:t>CONSTITUTIONAL CASES</a:t>
            </a:r>
          </a:p>
          <a:p>
            <a:pPr marL="0" lvl="0" indent="0">
              <a:buNone/>
            </a:pPr>
            <a:endParaRPr lang="en-US" sz="2400" b="1" u="sng" dirty="0">
              <a:latin typeface="Times New Roman" pitchFamily="18" charset="0"/>
              <a:cs typeface="Times New Roman" pitchFamily="18" charset="0"/>
            </a:endParaRPr>
          </a:p>
          <a:p>
            <a:pPr marL="0" lvl="0" indent="0">
              <a:buNone/>
            </a:pPr>
            <a:endParaRPr lang="en-US" sz="2400" dirty="0">
              <a:latin typeface="Times New Roman" pitchFamily="18" charset="0"/>
              <a:cs typeface="Times New Roman" pitchFamily="18" charset="0"/>
            </a:endParaRPr>
          </a:p>
          <a:p>
            <a:pPr marL="457200" lvl="0" indent="-457200">
              <a:lnSpc>
                <a:spcPct val="150000"/>
              </a:lnSpc>
              <a:buFont typeface="+mj-lt"/>
              <a:buAutoNum type="arabicPeriod"/>
            </a:pPr>
            <a:r>
              <a:rPr lang="en-US" sz="2400" dirty="0">
                <a:latin typeface="Times New Roman" pitchFamily="18" charset="0"/>
                <a:cs typeface="Times New Roman" pitchFamily="18" charset="0"/>
              </a:rPr>
              <a:t>MOLVI TAMEEZUDDIN CASE: PLD 1955 FC 240</a:t>
            </a:r>
          </a:p>
          <a:p>
            <a:pPr marL="457200" lvl="0" indent="-457200">
              <a:lnSpc>
                <a:spcPct val="150000"/>
              </a:lnSpc>
              <a:buFont typeface="+mj-lt"/>
              <a:buAutoNum type="arabicPeriod"/>
            </a:pPr>
            <a:r>
              <a:rPr lang="en-US" sz="2400" dirty="0">
                <a:latin typeface="Times New Roman" pitchFamily="18" charset="0"/>
                <a:cs typeface="Times New Roman" pitchFamily="18" charset="0"/>
              </a:rPr>
              <a:t>DOSSO CASE: PLD 1958 SC 533</a:t>
            </a:r>
          </a:p>
          <a:p>
            <a:pPr marL="457200" lvl="0" indent="-457200">
              <a:lnSpc>
                <a:spcPct val="150000"/>
              </a:lnSpc>
              <a:buFont typeface="+mj-lt"/>
              <a:buAutoNum type="arabicPeriod"/>
            </a:pPr>
            <a:r>
              <a:rPr lang="en-US" sz="2400" dirty="0">
                <a:latin typeface="Times New Roman" pitchFamily="18" charset="0"/>
                <a:cs typeface="Times New Roman" pitchFamily="18" charset="0"/>
              </a:rPr>
              <a:t>ASMA JILLANI CASE: PLD1972 SC139</a:t>
            </a:r>
          </a:p>
          <a:p>
            <a:pPr marL="457200" lvl="0" indent="-457200">
              <a:lnSpc>
                <a:spcPct val="150000"/>
              </a:lnSpc>
              <a:buFont typeface="+mj-lt"/>
              <a:buAutoNum type="arabicPeriod"/>
            </a:pPr>
            <a:r>
              <a:rPr lang="en-US" sz="2400" dirty="0">
                <a:latin typeface="Times New Roman" pitchFamily="18" charset="0"/>
                <a:cs typeface="Times New Roman" pitchFamily="18" charset="0"/>
              </a:rPr>
              <a:t>NUSRAT BHUTTO CASE: PLD 1977 SC 657</a:t>
            </a:r>
          </a:p>
          <a:p>
            <a:pPr marL="457200" lvl="0" indent="-457200">
              <a:lnSpc>
                <a:spcPct val="150000"/>
              </a:lnSpc>
              <a:buFont typeface="+mj-lt"/>
              <a:buAutoNum type="arabicPeriod"/>
            </a:pPr>
            <a:r>
              <a:rPr lang="en-US" sz="2400" dirty="0">
                <a:latin typeface="Times New Roman" pitchFamily="18" charset="0"/>
                <a:cs typeface="Times New Roman" pitchFamily="18" charset="0"/>
              </a:rPr>
              <a:t>ZULFIQAR ALI BHUTTO CASE: PLD 1979 SC 53</a:t>
            </a:r>
          </a:p>
          <a:p>
            <a:pPr marL="457200" lvl="0" indent="-457200">
              <a:lnSpc>
                <a:spcPct val="150000"/>
              </a:lnSpc>
              <a:buFont typeface="+mj-lt"/>
              <a:buAutoNum type="arabicPeriod"/>
            </a:pPr>
            <a:r>
              <a:rPr lang="en-US" sz="2400" dirty="0">
                <a:latin typeface="Times New Roman" pitchFamily="18" charset="0"/>
                <a:cs typeface="Times New Roman" pitchFamily="18" charset="0"/>
              </a:rPr>
              <a:t>ZAFAR ALI SHAH CASE: PLD 2000 SC 689 </a:t>
            </a:r>
          </a:p>
          <a:p>
            <a:pPr>
              <a:lnSpc>
                <a:spcPct val="150000"/>
              </a:lnSpc>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886814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6DA13D-5B15-9D39-808E-22790F6C24DD}"/>
              </a:ext>
            </a:extLst>
          </p:cNvPr>
          <p:cNvSpPr>
            <a:spLocks noGrp="1"/>
          </p:cNvSpPr>
          <p:nvPr>
            <p:ph idx="1"/>
          </p:nvPr>
        </p:nvSpPr>
        <p:spPr>
          <a:xfrm>
            <a:off x="347730" y="206062"/>
            <a:ext cx="10264463" cy="6375042"/>
          </a:xfrm>
        </p:spPr>
        <p:txBody>
          <a:bodyPr>
            <a:noAutofit/>
          </a:bodyPr>
          <a:lstStyle/>
          <a:p>
            <a:pPr marL="0" lvl="0" indent="0">
              <a:buNone/>
            </a:pPr>
            <a:r>
              <a:rPr lang="en-US" sz="2400" b="1" u="sng" dirty="0">
                <a:latin typeface="Times New Roman" pitchFamily="18" charset="0"/>
                <a:cs typeface="Times New Roman" pitchFamily="18" charset="0"/>
              </a:rPr>
              <a:t>ASMA JILLANI CASE: PLD1972 SC139</a:t>
            </a:r>
          </a:p>
          <a:p>
            <a:pPr marL="0" indent="0">
              <a:buNone/>
            </a:pPr>
            <a:r>
              <a:rPr lang="en-US" sz="2400" dirty="0">
                <a:latin typeface="Times New Roman" pitchFamily="18" charset="0"/>
                <a:cs typeface="Times New Roman" pitchFamily="18" charset="0"/>
              </a:rPr>
              <a:t>Supreme Court held that </a:t>
            </a:r>
            <a:r>
              <a:rPr lang="en-US" sz="2400" dirty="0" err="1">
                <a:latin typeface="Times New Roman" pitchFamily="18" charset="0"/>
                <a:cs typeface="Times New Roman" pitchFamily="18" charset="0"/>
              </a:rPr>
              <a:t>Yahya</a:t>
            </a:r>
            <a:r>
              <a:rPr lang="en-US" sz="2400" dirty="0">
                <a:latin typeface="Times New Roman" pitchFamily="18" charset="0"/>
                <a:cs typeface="Times New Roman" pitchFamily="18" charset="0"/>
              </a:rPr>
              <a:t> khan is usurper and all his actions were also declared illegal. </a:t>
            </a:r>
            <a:r>
              <a:rPr lang="en-US" sz="2400" dirty="0" err="1">
                <a:latin typeface="Times New Roman" pitchFamily="18" charset="0"/>
                <a:cs typeface="Times New Roman" pitchFamily="18" charset="0"/>
              </a:rPr>
              <a:t>Asma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Jilani's</a:t>
            </a:r>
            <a:r>
              <a:rPr lang="en-US" sz="2400" dirty="0">
                <a:latin typeface="Times New Roman" pitchFamily="18" charset="0"/>
                <a:cs typeface="Times New Roman" pitchFamily="18" charset="0"/>
              </a:rPr>
              <a:t> case paved the way for the restoration of democracy in the country.</a:t>
            </a:r>
          </a:p>
          <a:p>
            <a:pPr marL="0" indent="0">
              <a:buNone/>
            </a:pPr>
            <a:r>
              <a:rPr lang="en-US" sz="2400" b="1" u="sng" dirty="0">
                <a:latin typeface="Times New Roman" pitchFamily="18" charset="0"/>
                <a:cs typeface="Times New Roman" pitchFamily="18" charset="0"/>
              </a:rPr>
              <a:t>NUSRAT BHUTTO CASE: PLD 1977 SC 657</a:t>
            </a:r>
            <a:endParaRPr lang="en-US" sz="2400"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On November 10, 1977 the Supreme Court unanimously validated the imposition of martial law by Zia </a:t>
            </a:r>
            <a:r>
              <a:rPr lang="en-US" sz="2400" dirty="0" err="1">
                <a:latin typeface="Times New Roman" pitchFamily="18" charset="0"/>
                <a:cs typeface="Times New Roman" pitchFamily="18" charset="0"/>
              </a:rPr>
              <a:t>Ul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Haq</a:t>
            </a:r>
            <a:r>
              <a:rPr lang="en-US" sz="2400" dirty="0">
                <a:latin typeface="Times New Roman" pitchFamily="18" charset="0"/>
                <a:cs typeface="Times New Roman" pitchFamily="18" charset="0"/>
              </a:rPr>
              <a:t> , under the doctrine of necessity</a:t>
            </a:r>
          </a:p>
          <a:p>
            <a:pPr marL="0" indent="0">
              <a:buNone/>
            </a:pPr>
            <a:r>
              <a:rPr lang="en-US" sz="2400" b="1" u="sng" dirty="0">
                <a:latin typeface="Times New Roman" pitchFamily="18" charset="0"/>
                <a:cs typeface="Times New Roman" pitchFamily="18" charset="0"/>
              </a:rPr>
              <a:t>ZULFIQAR ALI BHUTTO CASE: PLD 1979 SC 53</a:t>
            </a:r>
            <a:endParaRPr lang="en-US" sz="2400"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Pakistan's Supreme Court rejected an appeal to lift the death sentence against former Prime Minister </a:t>
            </a:r>
            <a:r>
              <a:rPr lang="en-US" sz="2400" dirty="0" err="1">
                <a:latin typeface="Times New Roman" pitchFamily="18" charset="0"/>
                <a:cs typeface="Times New Roman" pitchFamily="18" charset="0"/>
              </a:rPr>
              <a:t>Zulfikar</a:t>
            </a:r>
            <a:r>
              <a:rPr lang="en-US" sz="2400" dirty="0">
                <a:latin typeface="Times New Roman" pitchFamily="18" charset="0"/>
                <a:cs typeface="Times New Roman" pitchFamily="18" charset="0"/>
              </a:rPr>
              <a:t> Ali Bhutto. The court uphold Bhutto's death sentence and conviction on charges of having ordered the murder of a political opponent.</a:t>
            </a:r>
          </a:p>
          <a:p>
            <a:pPr marL="0" lvl="0" indent="0">
              <a:buNone/>
            </a:pPr>
            <a:r>
              <a:rPr lang="en-US" sz="2400" b="1" u="sng" dirty="0">
                <a:latin typeface="Times New Roman" pitchFamily="18" charset="0"/>
                <a:cs typeface="Times New Roman" pitchFamily="18" charset="0"/>
              </a:rPr>
              <a:t>ZAFAR ALI SHAH CASE: PLD 2000 SC 689</a:t>
            </a:r>
            <a:endParaRPr lang="en-US" sz="2400"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Supreme Court validated the military takeover by Pervez Musharraf by restoring the doctrine of necessity (Hens </a:t>
            </a:r>
            <a:r>
              <a:rPr lang="en-US" sz="2400" dirty="0" err="1">
                <a:latin typeface="Times New Roman" pitchFamily="18" charset="0"/>
                <a:cs typeface="Times New Roman" pitchFamily="18" charset="0"/>
              </a:rPr>
              <a:t>Kelson</a:t>
            </a:r>
            <a:r>
              <a:rPr lang="en-US" sz="2400" dirty="0">
                <a:latin typeface="Times New Roman" pitchFamily="18" charset="0"/>
                <a:cs typeface="Times New Roman" pitchFamily="18" charset="0"/>
              </a:rPr>
              <a:t> theory).</a:t>
            </a:r>
          </a:p>
          <a:p>
            <a:pPr marL="0" lvl="0" indent="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486877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8957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276" y="283335"/>
            <a:ext cx="9646276" cy="6400800"/>
          </a:xfrm>
        </p:spPr>
        <p:txBody>
          <a:bodyPr>
            <a:normAutofit fontScale="92500" lnSpcReduction="10000"/>
          </a:bodyPr>
          <a:lstStyle/>
          <a:p>
            <a:pPr marL="457200" indent="-457200" algn="just">
              <a:buAutoNum type="arabicPeriod" startAt="12"/>
            </a:pPr>
            <a:r>
              <a:rPr lang="en-US" b="1" dirty="0">
                <a:latin typeface="Times New Roman" pitchFamily="18" charset="0"/>
                <a:cs typeface="Times New Roman" pitchFamily="18" charset="0"/>
              </a:rPr>
              <a:t>Second Constitution</a:t>
            </a:r>
          </a:p>
          <a:p>
            <a:pPr marL="457200" indent="-457200" algn="just">
              <a:buAutoNum type="arabicPeriod" startAt="12"/>
            </a:pPr>
            <a:r>
              <a:rPr lang="en-US" b="1" dirty="0">
                <a:latin typeface="Times New Roman" pitchFamily="18" charset="0"/>
                <a:cs typeface="Times New Roman" pitchFamily="18" charset="0"/>
              </a:rPr>
              <a:t>Indo -Pak war 1965</a:t>
            </a:r>
          </a:p>
          <a:p>
            <a:pPr marL="457200" indent="-457200" algn="just">
              <a:buAutoNum type="arabicPeriod" startAt="12"/>
            </a:pPr>
            <a:r>
              <a:rPr lang="en-US" b="1" dirty="0">
                <a:latin typeface="Times New Roman" pitchFamily="18" charset="0"/>
                <a:cs typeface="Times New Roman" pitchFamily="18" charset="0"/>
              </a:rPr>
              <a:t>Entry of PPP</a:t>
            </a:r>
          </a:p>
          <a:p>
            <a:pPr marL="457200" indent="-457200" algn="just">
              <a:buAutoNum type="arabicPeriod" startAt="12"/>
            </a:pPr>
            <a:r>
              <a:rPr lang="en-US" b="1" dirty="0">
                <a:latin typeface="Times New Roman" pitchFamily="18" charset="0"/>
                <a:cs typeface="Times New Roman" pitchFamily="18" charset="0"/>
              </a:rPr>
              <a:t>Second Martial law</a:t>
            </a:r>
          </a:p>
          <a:p>
            <a:pPr marL="457200" indent="-457200" algn="just">
              <a:buAutoNum type="arabicPeriod" startAt="12"/>
            </a:pPr>
            <a:r>
              <a:rPr lang="en-US" b="1" dirty="0">
                <a:latin typeface="Times New Roman" pitchFamily="18" charset="0"/>
                <a:cs typeface="Times New Roman" pitchFamily="18" charset="0"/>
              </a:rPr>
              <a:t>LFO 1970</a:t>
            </a:r>
          </a:p>
          <a:p>
            <a:pPr marL="457200" indent="-457200" algn="just">
              <a:buAutoNum type="arabicPeriod" startAt="12"/>
            </a:pPr>
            <a:r>
              <a:rPr lang="en-US" b="1" dirty="0">
                <a:latin typeface="Times New Roman" pitchFamily="18" charset="0"/>
                <a:cs typeface="Times New Roman" pitchFamily="18" charset="0"/>
              </a:rPr>
              <a:t>General election and victory of </a:t>
            </a:r>
            <a:r>
              <a:rPr lang="en-US" b="1" dirty="0" err="1">
                <a:latin typeface="Times New Roman" pitchFamily="18" charset="0"/>
                <a:cs typeface="Times New Roman" pitchFamily="18" charset="0"/>
              </a:rPr>
              <a:t>Awami</a:t>
            </a:r>
            <a:r>
              <a:rPr lang="en-US" b="1" dirty="0">
                <a:latin typeface="Times New Roman" pitchFamily="18" charset="0"/>
                <a:cs typeface="Times New Roman" pitchFamily="18" charset="0"/>
              </a:rPr>
              <a:t> League</a:t>
            </a:r>
          </a:p>
          <a:p>
            <a:pPr marL="457200" indent="-457200" algn="just">
              <a:buAutoNum type="arabicPeriod" startAt="12"/>
            </a:pPr>
            <a:r>
              <a:rPr lang="en-US" b="1" dirty="0">
                <a:latin typeface="Times New Roman" pitchFamily="18" charset="0"/>
                <a:cs typeface="Times New Roman" pitchFamily="18" charset="0"/>
              </a:rPr>
              <a:t>Unrest in East Pak and non-co-operation movement</a:t>
            </a:r>
          </a:p>
          <a:p>
            <a:pPr marL="457200" indent="-457200" algn="just">
              <a:buAutoNum type="arabicPeriod" startAt="12"/>
            </a:pPr>
            <a:r>
              <a:rPr lang="en-US" b="1" dirty="0" err="1">
                <a:latin typeface="Times New Roman" pitchFamily="18" charset="0"/>
                <a:cs typeface="Times New Roman" pitchFamily="18" charset="0"/>
              </a:rPr>
              <a:t>Mujeeb</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ur</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Rehaman</a:t>
            </a:r>
            <a:r>
              <a:rPr lang="en-US" b="1" dirty="0">
                <a:latin typeface="Times New Roman" pitchFamily="18" charset="0"/>
                <a:cs typeface="Times New Roman" pitchFamily="18" charset="0"/>
              </a:rPr>
              <a:t> 6 points</a:t>
            </a:r>
          </a:p>
          <a:p>
            <a:pPr marL="457200" indent="-457200" algn="just">
              <a:buAutoNum type="arabicPeriod" startAt="12"/>
            </a:pPr>
            <a:r>
              <a:rPr lang="en-US" b="1" dirty="0">
                <a:latin typeface="Times New Roman" pitchFamily="18" charset="0"/>
                <a:cs typeface="Times New Roman" pitchFamily="18" charset="0"/>
              </a:rPr>
              <a:t>Operation Searchlight</a:t>
            </a:r>
          </a:p>
          <a:p>
            <a:pPr marL="457200" indent="-457200" algn="just">
              <a:buAutoNum type="arabicPeriod" startAt="12"/>
            </a:pPr>
            <a:r>
              <a:rPr lang="en-US" b="1" dirty="0">
                <a:latin typeface="Times New Roman" pitchFamily="18" charset="0"/>
                <a:cs typeface="Times New Roman" pitchFamily="18" charset="0"/>
              </a:rPr>
              <a:t>Indo-Pak war and creation of Bangladesh</a:t>
            </a:r>
          </a:p>
          <a:p>
            <a:pPr marL="457200" indent="-457200" algn="just">
              <a:buAutoNum type="arabicPeriod" startAt="12"/>
            </a:pPr>
            <a:r>
              <a:rPr lang="en-US" b="1" dirty="0">
                <a:latin typeface="Times New Roman" pitchFamily="18" charset="0"/>
                <a:cs typeface="Times New Roman" pitchFamily="18" charset="0"/>
              </a:rPr>
              <a:t>Z.A Bhutto in power</a:t>
            </a:r>
          </a:p>
          <a:p>
            <a:pPr marL="457200" indent="-457200" algn="just">
              <a:buAutoNum type="arabicPeriod" startAt="12"/>
            </a:pPr>
            <a:r>
              <a:rPr lang="en-US" b="1" dirty="0">
                <a:latin typeface="Times New Roman" pitchFamily="18" charset="0"/>
                <a:cs typeface="Times New Roman" pitchFamily="18" charset="0"/>
              </a:rPr>
              <a:t>Arrest of Bhutto and Zia </a:t>
            </a:r>
            <a:r>
              <a:rPr lang="en-US" b="1" dirty="0" err="1">
                <a:latin typeface="Times New Roman" pitchFamily="18" charset="0"/>
                <a:cs typeface="Times New Roman" pitchFamily="18" charset="0"/>
              </a:rPr>
              <a:t>ul</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Haq</a:t>
            </a:r>
            <a:r>
              <a:rPr lang="en-US" b="1" dirty="0">
                <a:latin typeface="Times New Roman" pitchFamily="18" charset="0"/>
                <a:cs typeface="Times New Roman" pitchFamily="18" charset="0"/>
              </a:rPr>
              <a:t> in power</a:t>
            </a:r>
          </a:p>
          <a:p>
            <a:pPr marL="457200" indent="-457200" algn="just">
              <a:buAutoNum type="arabicPeriod" startAt="12"/>
            </a:pPr>
            <a:r>
              <a:rPr lang="en-US" b="1" dirty="0">
                <a:latin typeface="Times New Roman" pitchFamily="18" charset="0"/>
                <a:cs typeface="Times New Roman" pitchFamily="18" charset="0"/>
              </a:rPr>
              <a:t>Third Marshal  law</a:t>
            </a:r>
          </a:p>
          <a:p>
            <a:pPr marL="457200" indent="-457200" algn="just">
              <a:buAutoNum type="arabicPeriod" startAt="12"/>
            </a:pPr>
            <a:r>
              <a:rPr lang="en-US" b="1" dirty="0">
                <a:latin typeface="Times New Roman" pitchFamily="18" charset="0"/>
                <a:cs typeface="Times New Roman" pitchFamily="18" charset="0"/>
              </a:rPr>
              <a:t>PPP- Benazir in Power</a:t>
            </a:r>
          </a:p>
          <a:p>
            <a:pPr marL="457200" indent="-457200" algn="just">
              <a:buAutoNum type="arabicPeriod" startAt="12"/>
            </a:pPr>
            <a:r>
              <a:rPr lang="en-US" b="1" dirty="0">
                <a:latin typeface="Times New Roman" pitchFamily="18" charset="0"/>
                <a:cs typeface="Times New Roman" pitchFamily="18" charset="0"/>
              </a:rPr>
              <a:t>PML- Nawaz in power till present</a:t>
            </a:r>
          </a:p>
          <a:p>
            <a:pPr marL="457200" indent="-457200" algn="just">
              <a:buAutoNum type="arabicPeriod" startAt="12"/>
            </a:pPr>
            <a:r>
              <a:rPr lang="en-US" b="1" dirty="0">
                <a:latin typeface="Times New Roman" pitchFamily="18" charset="0"/>
                <a:cs typeface="Times New Roman" pitchFamily="18" charset="0"/>
              </a:rPr>
              <a:t>Constitutional cases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087636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9961C-4D55-E8D5-47FE-B409265B2FBA}"/>
              </a:ext>
            </a:extLst>
          </p:cNvPr>
          <p:cNvSpPr>
            <a:spLocks noGrp="1"/>
          </p:cNvSpPr>
          <p:nvPr>
            <p:ph type="ctrTitle"/>
          </p:nvPr>
        </p:nvSpPr>
        <p:spPr>
          <a:xfrm>
            <a:off x="2061954" y="146534"/>
            <a:ext cx="8791575" cy="991704"/>
          </a:xfrm>
        </p:spPr>
        <p:txBody>
          <a:bodyPr/>
          <a:lstStyle/>
          <a:p>
            <a:r>
              <a:rPr lang="en-US" dirty="0">
                <a:solidFill>
                  <a:schemeClr val="tx1"/>
                </a:solidFill>
              </a:rPr>
              <a:t>	    </a:t>
            </a:r>
            <a:r>
              <a:rPr lang="en-US" sz="4000" b="1" dirty="0">
                <a:solidFill>
                  <a:schemeClr val="tx1"/>
                </a:solidFill>
              </a:rPr>
              <a:t>TYPES OF WRITS</a:t>
            </a:r>
            <a:endParaRPr lang="en-US" sz="4000" dirty="0">
              <a:solidFill>
                <a:schemeClr val="tx1"/>
              </a:solidFill>
            </a:endParaRPr>
          </a:p>
        </p:txBody>
      </p:sp>
      <p:sp>
        <p:nvSpPr>
          <p:cNvPr id="3" name="Subtitle 2">
            <a:extLst>
              <a:ext uri="{FF2B5EF4-FFF2-40B4-BE49-F238E27FC236}">
                <a16:creationId xmlns:a16="http://schemas.microsoft.com/office/drawing/2014/main" id="{BAB138FE-9AC0-65F2-EAF8-989B6EFB83B9}"/>
              </a:ext>
            </a:extLst>
          </p:cNvPr>
          <p:cNvSpPr>
            <a:spLocks noGrp="1"/>
          </p:cNvSpPr>
          <p:nvPr>
            <p:ph type="subTitle" idx="1"/>
          </p:nvPr>
        </p:nvSpPr>
        <p:spPr>
          <a:xfrm>
            <a:off x="2061954" y="2131046"/>
            <a:ext cx="8791575" cy="3487876"/>
          </a:xfrm>
        </p:spPr>
        <p:txBody>
          <a:bodyPr>
            <a:normAutofit fontScale="92500" lnSpcReduction="10000"/>
          </a:bodyPr>
          <a:lstStyle/>
          <a:p>
            <a:pPr marL="514350" lvl="0" indent="-514350" algn="just">
              <a:lnSpc>
                <a:spcPct val="150000"/>
              </a:lnSpc>
              <a:buFont typeface="+mj-lt"/>
              <a:buAutoNum type="arabicPeriod"/>
            </a:pPr>
            <a:r>
              <a:rPr lang="en-US" sz="2800" b="1" cap="none" dirty="0">
                <a:solidFill>
                  <a:schemeClr val="tx1"/>
                </a:solidFill>
                <a:latin typeface="Times New Roman" pitchFamily="18" charset="0"/>
                <a:cs typeface="Times New Roman" pitchFamily="18" charset="0"/>
              </a:rPr>
              <a:t>Writ of prohibition</a:t>
            </a:r>
          </a:p>
          <a:p>
            <a:pPr marL="514350" lvl="0" indent="-514350" algn="just">
              <a:lnSpc>
                <a:spcPct val="150000"/>
              </a:lnSpc>
              <a:buFont typeface="+mj-lt"/>
              <a:buAutoNum type="arabicPeriod"/>
            </a:pPr>
            <a:r>
              <a:rPr lang="en-US" sz="2800" b="1" cap="none" dirty="0">
                <a:solidFill>
                  <a:schemeClr val="tx1"/>
                </a:solidFill>
                <a:latin typeface="Times New Roman" pitchFamily="18" charset="0"/>
                <a:cs typeface="Times New Roman" pitchFamily="18" charset="0"/>
              </a:rPr>
              <a:t>Writ of  mandamus</a:t>
            </a:r>
          </a:p>
          <a:p>
            <a:pPr marL="514350" lvl="0" indent="-514350" algn="just">
              <a:lnSpc>
                <a:spcPct val="150000"/>
              </a:lnSpc>
              <a:buFont typeface="+mj-lt"/>
              <a:buAutoNum type="arabicPeriod"/>
            </a:pPr>
            <a:r>
              <a:rPr lang="en-US" sz="2800" b="1" cap="none" dirty="0">
                <a:solidFill>
                  <a:schemeClr val="tx1"/>
                </a:solidFill>
                <a:latin typeface="Times New Roman" pitchFamily="18" charset="0"/>
                <a:cs typeface="Times New Roman" pitchFamily="18" charset="0"/>
              </a:rPr>
              <a:t>Writ of certiorari </a:t>
            </a:r>
          </a:p>
          <a:p>
            <a:pPr marL="514350" lvl="0" indent="-514350" algn="just">
              <a:lnSpc>
                <a:spcPct val="150000"/>
              </a:lnSpc>
              <a:buFont typeface="+mj-lt"/>
              <a:buAutoNum type="arabicPeriod"/>
            </a:pPr>
            <a:r>
              <a:rPr lang="en-US" sz="2800" b="1" cap="none" dirty="0">
                <a:solidFill>
                  <a:schemeClr val="tx1"/>
                </a:solidFill>
                <a:latin typeface="Times New Roman" pitchFamily="18" charset="0"/>
                <a:cs typeface="Times New Roman" pitchFamily="18" charset="0"/>
              </a:rPr>
              <a:t>Writ of quo-</a:t>
            </a:r>
            <a:r>
              <a:rPr lang="en-US" sz="2800" b="1" cap="none" dirty="0" err="1">
                <a:solidFill>
                  <a:schemeClr val="tx1"/>
                </a:solidFill>
                <a:latin typeface="Times New Roman" pitchFamily="18" charset="0"/>
                <a:cs typeface="Times New Roman" pitchFamily="18" charset="0"/>
              </a:rPr>
              <a:t>warranto</a:t>
            </a:r>
            <a:r>
              <a:rPr lang="en-US" sz="2800" b="1" cap="none" dirty="0">
                <a:solidFill>
                  <a:schemeClr val="tx1"/>
                </a:solidFill>
                <a:latin typeface="Times New Roman" pitchFamily="18" charset="0"/>
                <a:cs typeface="Times New Roman" pitchFamily="18" charset="0"/>
              </a:rPr>
              <a:t> </a:t>
            </a:r>
          </a:p>
          <a:p>
            <a:pPr marL="514350" lvl="0" indent="-514350" algn="just">
              <a:lnSpc>
                <a:spcPct val="150000"/>
              </a:lnSpc>
              <a:buFont typeface="+mj-lt"/>
              <a:buAutoNum type="arabicPeriod"/>
            </a:pPr>
            <a:r>
              <a:rPr lang="en-US" sz="2800" b="1" cap="none" dirty="0">
                <a:solidFill>
                  <a:schemeClr val="tx1"/>
                </a:solidFill>
                <a:latin typeface="Times New Roman" pitchFamily="18" charset="0"/>
                <a:cs typeface="Times New Roman" pitchFamily="18" charset="0"/>
              </a:rPr>
              <a:t>Writ of </a:t>
            </a:r>
            <a:r>
              <a:rPr lang="en-US" sz="2800" b="1" cap="none" dirty="0" err="1">
                <a:solidFill>
                  <a:schemeClr val="tx1"/>
                </a:solidFill>
                <a:latin typeface="Times New Roman" pitchFamily="18" charset="0"/>
                <a:cs typeface="Times New Roman" pitchFamily="18" charset="0"/>
              </a:rPr>
              <a:t>hebeas</a:t>
            </a:r>
            <a:r>
              <a:rPr lang="en-US" sz="2800" b="1" cap="none" dirty="0">
                <a:solidFill>
                  <a:schemeClr val="tx1"/>
                </a:solidFill>
                <a:latin typeface="Times New Roman" pitchFamily="18" charset="0"/>
                <a:cs typeface="Times New Roman" pitchFamily="18" charset="0"/>
              </a:rPr>
              <a:t> corpus</a:t>
            </a:r>
          </a:p>
        </p:txBody>
      </p:sp>
    </p:spTree>
    <p:extLst>
      <p:ext uri="{BB962C8B-B14F-4D97-AF65-F5344CB8AC3E}">
        <p14:creationId xmlns:p14="http://schemas.microsoft.com/office/powerpoint/2010/main" val="2951914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B176569-B916-B5E5-17C3-6A63AB08C842}"/>
              </a:ext>
            </a:extLst>
          </p:cNvPr>
          <p:cNvSpPr>
            <a:spLocks noGrp="1"/>
          </p:cNvSpPr>
          <p:nvPr>
            <p:ph type="body" sz="half" idx="2"/>
          </p:nvPr>
        </p:nvSpPr>
        <p:spPr>
          <a:xfrm>
            <a:off x="682580" y="386367"/>
            <a:ext cx="9684913" cy="5821250"/>
          </a:xfrm>
        </p:spPr>
        <p:txBody>
          <a:bodyPr>
            <a:normAutofit/>
          </a:bodyPr>
          <a:lstStyle/>
          <a:p>
            <a:endParaRPr lang="en-US" sz="2800" u="sng" dirty="0">
              <a:latin typeface="Times New Roman" pitchFamily="18" charset="0"/>
              <a:cs typeface="Times New Roman" pitchFamily="18" charset="0"/>
            </a:endParaRPr>
          </a:p>
          <a:p>
            <a:pPr algn="ctr"/>
            <a:r>
              <a:rPr lang="en-US" sz="2800" b="1" u="sng" dirty="0">
                <a:latin typeface="Times New Roman" pitchFamily="18" charset="0"/>
                <a:cs typeface="Times New Roman" pitchFamily="18" charset="0"/>
              </a:rPr>
              <a:t>Interim constitution: adaptation of government of </a:t>
            </a:r>
            <a:r>
              <a:rPr lang="en-US" sz="2800" b="1" u="sng" dirty="0" err="1">
                <a:latin typeface="Times New Roman" pitchFamily="18" charset="0"/>
                <a:cs typeface="Times New Roman" pitchFamily="18" charset="0"/>
              </a:rPr>
              <a:t>indian</a:t>
            </a:r>
            <a:r>
              <a:rPr lang="en-US" sz="2800" b="1" u="sng" dirty="0">
                <a:latin typeface="Times New Roman" pitchFamily="18" charset="0"/>
                <a:cs typeface="Times New Roman" pitchFamily="18" charset="0"/>
              </a:rPr>
              <a:t> act, 1935</a:t>
            </a:r>
            <a:endParaRPr lang="en-US" sz="2800" b="1" dirty="0">
              <a:latin typeface="Times New Roman" pitchFamily="18" charset="0"/>
              <a:cs typeface="Times New Roman" pitchFamily="18" charset="0"/>
            </a:endParaRPr>
          </a:p>
          <a:p>
            <a:pPr marL="457200" indent="-457200">
              <a:lnSpc>
                <a:spcPct val="150000"/>
              </a:lnSpc>
              <a:buFont typeface="Wingdings" pitchFamily="2" charset="2"/>
              <a:buChar char="Ø"/>
            </a:pPr>
            <a:r>
              <a:rPr lang="en-US" sz="2800" dirty="0">
                <a:latin typeface="Times New Roman" pitchFamily="18" charset="0"/>
                <a:cs typeface="Times New Roman" pitchFamily="18" charset="0"/>
              </a:rPr>
              <a:t>Under the provisions of the Indian independence act, 1947, the government of Indian act, 1935 became with certain adaptations, the working constitution of Pakistan.</a:t>
            </a:r>
          </a:p>
          <a:p>
            <a:pPr marL="457200" indent="-457200">
              <a:lnSpc>
                <a:spcPct val="150000"/>
              </a:lnSpc>
              <a:buFont typeface="Wingdings" pitchFamily="2" charset="2"/>
              <a:buChar char="Ø"/>
            </a:pPr>
            <a:r>
              <a:rPr lang="en-US" sz="2800" dirty="0">
                <a:latin typeface="Times New Roman" pitchFamily="18" charset="0"/>
                <a:cs typeface="Times New Roman" pitchFamily="18" charset="0"/>
              </a:rPr>
              <a:t>Role of Governor General</a:t>
            </a:r>
          </a:p>
          <a:p>
            <a:pPr marL="457200" indent="-457200">
              <a:lnSpc>
                <a:spcPct val="150000"/>
              </a:lnSpc>
              <a:buFont typeface="Wingdings" pitchFamily="2" charset="2"/>
              <a:buChar char="Ø"/>
            </a:pPr>
            <a:r>
              <a:rPr lang="en-US" sz="2800" dirty="0">
                <a:latin typeface="Times New Roman" pitchFamily="18" charset="0"/>
                <a:cs typeface="Times New Roman" pitchFamily="18" charset="0"/>
              </a:rPr>
              <a:t>Role of Constituent Assembly</a:t>
            </a:r>
          </a:p>
        </p:txBody>
      </p:sp>
    </p:spTree>
    <p:extLst>
      <p:ext uri="{BB962C8B-B14F-4D97-AF65-F5344CB8AC3E}">
        <p14:creationId xmlns:p14="http://schemas.microsoft.com/office/powerpoint/2010/main" val="3816404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1673" y="233777"/>
            <a:ext cx="9020524" cy="680623"/>
          </a:xfrm>
        </p:spPr>
        <p:txBody>
          <a:bodyPr/>
          <a:lstStyle/>
          <a:p>
            <a:r>
              <a:rPr lang="en-US" dirty="0"/>
              <a:t>Constitutional and Political History</a:t>
            </a:r>
          </a:p>
        </p:txBody>
      </p:sp>
      <p:sp>
        <p:nvSpPr>
          <p:cNvPr id="3" name="Content Placeholder 2"/>
          <p:cNvSpPr>
            <a:spLocks noGrp="1"/>
          </p:cNvSpPr>
          <p:nvPr>
            <p:ph idx="1"/>
          </p:nvPr>
        </p:nvSpPr>
        <p:spPr>
          <a:xfrm>
            <a:off x="618186" y="1197735"/>
            <a:ext cx="9736428" cy="5254579"/>
          </a:xfrm>
        </p:spPr>
        <p:txBody>
          <a:bodyPr>
            <a:normAutofit/>
          </a:bodyPr>
          <a:lstStyle/>
          <a:p>
            <a:pPr algn="just">
              <a:lnSpc>
                <a:spcPct val="150000"/>
              </a:lnSpc>
            </a:pPr>
            <a:r>
              <a:rPr lang="en-US" dirty="0">
                <a:latin typeface="Times New Roman" pitchFamily="18" charset="0"/>
                <a:cs typeface="Times New Roman" pitchFamily="18" charset="0"/>
              </a:rPr>
              <a:t>Quaid-e- Azam was the First GG and the first President of CA</a:t>
            </a:r>
          </a:p>
          <a:p>
            <a:pPr algn="just">
              <a:lnSpc>
                <a:spcPct val="150000"/>
              </a:lnSpc>
            </a:pPr>
            <a:r>
              <a:rPr lang="en-US" dirty="0">
                <a:latin typeface="Times New Roman" pitchFamily="18" charset="0"/>
                <a:cs typeface="Times New Roman" pitchFamily="18" charset="0"/>
              </a:rPr>
              <a:t>Liaquat Ali khan was the first PM .</a:t>
            </a:r>
          </a:p>
          <a:p>
            <a:pPr algn="just">
              <a:lnSpc>
                <a:spcPct val="150000"/>
              </a:lnSpc>
            </a:pPr>
            <a:r>
              <a:rPr lang="en-US" dirty="0">
                <a:latin typeface="Times New Roman" pitchFamily="18" charset="0"/>
                <a:cs typeface="Times New Roman" pitchFamily="18" charset="0"/>
              </a:rPr>
              <a:t> After death of Quaid in 1948, second GG was khawaja Nazimuddin and Maulvi Tamizuddin was second president of CA. </a:t>
            </a:r>
          </a:p>
          <a:p>
            <a:pPr lvl="0"/>
            <a:r>
              <a:rPr lang="en-US" b="1" u="sng" dirty="0">
                <a:latin typeface="Times New Roman" pitchFamily="18" charset="0"/>
                <a:cs typeface="Times New Roman" pitchFamily="18" charset="0"/>
              </a:rPr>
              <a:t>Basic principles and other important committees</a:t>
            </a:r>
            <a:endParaRPr lang="en-US" u="sng"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The constituent assembly setup several committees and sub committees, amongst these was the basic principles committees, </a:t>
            </a:r>
          </a:p>
          <a:p>
            <a:r>
              <a:rPr lang="en-US" dirty="0">
                <a:latin typeface="Times New Roman" pitchFamily="18" charset="0"/>
                <a:cs typeface="Times New Roman" pitchFamily="18" charset="0"/>
              </a:rPr>
              <a:t>It was appointed on 12</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march, 1949 when the objective resolution was passed by the constituent assembly. </a:t>
            </a:r>
          </a:p>
          <a:p>
            <a:r>
              <a:rPr lang="en-US" dirty="0">
                <a:latin typeface="Times New Roman" pitchFamily="18" charset="0"/>
                <a:cs typeface="Times New Roman" pitchFamily="18" charset="0"/>
              </a:rPr>
              <a:t>Its task was to report in accordance with the objective resolution on the main principles of future constitutions. </a:t>
            </a:r>
          </a:p>
          <a:p>
            <a:pPr algn="just">
              <a:lnSpc>
                <a:spcPct val="150000"/>
              </a:lnSpc>
            </a:pPr>
            <a:endParaRPr lang="en-US" dirty="0">
              <a:latin typeface="Times New Roman" pitchFamily="18" charset="0"/>
              <a:cs typeface="Times New Roman" pitchFamily="18" charset="0"/>
            </a:endParaRPr>
          </a:p>
          <a:p>
            <a:pPr algn="just">
              <a:lnSpc>
                <a:spcPct val="150000"/>
              </a:lnSpc>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41293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4E5E102-4B68-B979-511B-AE490823C88E}"/>
              </a:ext>
            </a:extLst>
          </p:cNvPr>
          <p:cNvSpPr>
            <a:spLocks noGrp="1"/>
          </p:cNvSpPr>
          <p:nvPr>
            <p:ph type="body" sz="half" idx="2"/>
          </p:nvPr>
        </p:nvSpPr>
        <p:spPr>
          <a:xfrm>
            <a:off x="631066" y="1020417"/>
            <a:ext cx="10414804" cy="5328868"/>
          </a:xfrm>
        </p:spPr>
        <p:txBody>
          <a:bodyPr>
            <a:noAutofit/>
          </a:bodyPr>
          <a:lstStyle/>
          <a:p>
            <a:endParaRPr lang="en-US" sz="2400" b="1" u="sng" dirty="0">
              <a:latin typeface="Times New Roman" pitchFamily="18" charset="0"/>
              <a:cs typeface="Times New Roman" pitchFamily="18" charset="0"/>
            </a:endParaRPr>
          </a:p>
          <a:p>
            <a:r>
              <a:rPr lang="en-US" sz="2400" b="1" u="sng" dirty="0">
                <a:latin typeface="Times New Roman" pitchFamily="18" charset="0"/>
                <a:cs typeface="Times New Roman" pitchFamily="18" charset="0"/>
              </a:rPr>
              <a:t>BASIC PRINCIPLE COMMITTEE</a:t>
            </a: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The basic principle committee consists of 24 members and setup three sub committees;</a:t>
            </a:r>
          </a:p>
          <a:p>
            <a:pPr marL="514350" lvl="0" indent="-514350">
              <a:buFont typeface="+mj-lt"/>
              <a:buAutoNum type="romanUcPeriod"/>
            </a:pPr>
            <a:r>
              <a:rPr lang="en-US" sz="2400" dirty="0">
                <a:latin typeface="Times New Roman" pitchFamily="18" charset="0"/>
                <a:cs typeface="Times New Roman" pitchFamily="18" charset="0"/>
              </a:rPr>
              <a:t>Sub committees on federal and provincial constitutions and distribution of powers.</a:t>
            </a:r>
          </a:p>
          <a:p>
            <a:pPr marL="514350" lvl="0" indent="-514350">
              <a:buFont typeface="+mj-lt"/>
              <a:buAutoNum type="romanUcPeriod"/>
            </a:pPr>
            <a:r>
              <a:rPr lang="en-US" sz="2400" dirty="0">
                <a:latin typeface="Times New Roman" pitchFamily="18" charset="0"/>
                <a:cs typeface="Times New Roman" pitchFamily="18" charset="0"/>
              </a:rPr>
              <a:t>Sub committees on franchise</a:t>
            </a:r>
          </a:p>
          <a:p>
            <a:pPr marL="514350" lvl="0" indent="-514350">
              <a:buFont typeface="+mj-lt"/>
              <a:buAutoNum type="romanUcPeriod"/>
            </a:pPr>
            <a:r>
              <a:rPr lang="en-US" sz="2400" dirty="0">
                <a:latin typeface="Times New Roman" pitchFamily="18" charset="0"/>
                <a:cs typeface="Times New Roman" pitchFamily="18" charset="0"/>
              </a:rPr>
              <a:t>Sub committees on judiciary</a:t>
            </a:r>
          </a:p>
          <a:p>
            <a:r>
              <a:rPr lang="en-US" sz="2400" dirty="0">
                <a:latin typeface="Times New Roman" pitchFamily="18" charset="0"/>
                <a:cs typeface="Times New Roman" pitchFamily="18" charset="0"/>
              </a:rPr>
              <a:t>Basic principle committee submitted its interim report on 07</a:t>
            </a:r>
            <a:r>
              <a:rPr lang="en-US" sz="2400" baseline="30000" dirty="0">
                <a:latin typeface="Times New Roman" pitchFamily="18" charset="0"/>
                <a:cs typeface="Times New Roman" pitchFamily="18" charset="0"/>
              </a:rPr>
              <a:t>th</a:t>
            </a:r>
            <a:r>
              <a:rPr lang="en-US" sz="2400" dirty="0">
                <a:latin typeface="Times New Roman" pitchFamily="18" charset="0"/>
                <a:cs typeface="Times New Roman" pitchFamily="18" charset="0"/>
              </a:rPr>
              <a:t> September, 1950 and its final report in December, 1952.</a:t>
            </a:r>
          </a:p>
        </p:txBody>
      </p:sp>
    </p:spTree>
    <p:extLst>
      <p:ext uri="{BB962C8B-B14F-4D97-AF65-F5344CB8AC3E}">
        <p14:creationId xmlns:p14="http://schemas.microsoft.com/office/powerpoint/2010/main" val="3845495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0907B98-79FA-83D5-0146-39515EAC749B}"/>
              </a:ext>
            </a:extLst>
          </p:cNvPr>
          <p:cNvSpPr>
            <a:spLocks noGrp="1"/>
          </p:cNvSpPr>
          <p:nvPr>
            <p:ph type="body" sz="half" idx="2"/>
          </p:nvPr>
        </p:nvSpPr>
        <p:spPr>
          <a:xfrm>
            <a:off x="856532" y="1068946"/>
            <a:ext cx="9904505" cy="5485654"/>
          </a:xfrm>
        </p:spPr>
        <p:txBody>
          <a:bodyPr>
            <a:noAutofit/>
          </a:bodyPr>
          <a:lstStyle/>
          <a:p>
            <a:pPr algn="just"/>
            <a:r>
              <a:rPr lang="en-US" sz="2400" b="1" u="sng" dirty="0">
                <a:latin typeface="Times New Roman" pitchFamily="18" charset="0"/>
                <a:cs typeface="Times New Roman" pitchFamily="18" charset="0"/>
              </a:rPr>
              <a:t>OBJECTIVE RESOLUTION, 1949:</a:t>
            </a:r>
          </a:p>
          <a:p>
            <a:pPr algn="just"/>
            <a:endParaRPr lang="en-US" sz="2400" dirty="0">
              <a:latin typeface="Times New Roman" pitchFamily="18" charset="0"/>
              <a:cs typeface="Times New Roman" pitchFamily="18" charset="0"/>
            </a:endParaRPr>
          </a:p>
          <a:p>
            <a:pPr marL="342900" indent="-342900" algn="just">
              <a:buFont typeface="Wingdings" pitchFamily="2" charset="2"/>
              <a:buChar char="Ø"/>
            </a:pPr>
            <a:r>
              <a:rPr lang="en-US" sz="2400" dirty="0" err="1">
                <a:latin typeface="Times New Roman" pitchFamily="18" charset="0"/>
                <a:cs typeface="Times New Roman" pitchFamily="18" charset="0"/>
              </a:rPr>
              <a:t>Liaqat</a:t>
            </a:r>
            <a:r>
              <a:rPr lang="en-US" sz="2400" dirty="0">
                <a:latin typeface="Times New Roman" pitchFamily="18" charset="0"/>
                <a:cs typeface="Times New Roman" pitchFamily="18" charset="0"/>
              </a:rPr>
              <a:t> Ali Khan moved the resolution and resolution was adopted on 12</a:t>
            </a:r>
            <a:r>
              <a:rPr lang="en-US" sz="2400" baseline="30000" dirty="0">
                <a:latin typeface="Times New Roman" pitchFamily="18" charset="0"/>
                <a:cs typeface="Times New Roman" pitchFamily="18" charset="0"/>
              </a:rPr>
              <a:t>th</a:t>
            </a:r>
            <a:r>
              <a:rPr lang="en-US" sz="2400" dirty="0">
                <a:latin typeface="Times New Roman" pitchFamily="18" charset="0"/>
                <a:cs typeface="Times New Roman" pitchFamily="18" charset="0"/>
              </a:rPr>
              <a:t> March, 1949.</a:t>
            </a:r>
          </a:p>
          <a:p>
            <a:pPr marL="342900" indent="-342900" algn="just">
              <a:buFont typeface="Wingdings" pitchFamily="2" charset="2"/>
              <a:buChar char="Ø"/>
            </a:pPr>
            <a:r>
              <a:rPr lang="en-US" sz="2400" dirty="0">
                <a:latin typeface="Times New Roman" pitchFamily="18" charset="0"/>
                <a:cs typeface="Times New Roman" pitchFamily="18" charset="0"/>
              </a:rPr>
              <a:t>Aims and objectives of the Constitution</a:t>
            </a:r>
          </a:p>
          <a:p>
            <a:pPr marL="342900" indent="-342900" algn="just">
              <a:buFont typeface="Wingdings" pitchFamily="2" charset="2"/>
              <a:buChar char="Ø"/>
            </a:pPr>
            <a:r>
              <a:rPr lang="en-US" sz="2400" dirty="0">
                <a:latin typeface="Times New Roman" pitchFamily="18" charset="0"/>
                <a:cs typeface="Times New Roman" pitchFamily="18" charset="0"/>
              </a:rPr>
              <a:t>It laid the foundation of the Constitution and indicated the broad outlines of its structure. </a:t>
            </a:r>
          </a:p>
          <a:p>
            <a:pPr marL="342900" indent="-342900" algn="just">
              <a:buFont typeface="Wingdings" pitchFamily="2" charset="2"/>
              <a:buChar char="Ø"/>
            </a:pPr>
            <a:r>
              <a:rPr lang="en-US" sz="2400" dirty="0">
                <a:latin typeface="Times New Roman" pitchFamily="18" charset="0"/>
                <a:cs typeface="Times New Roman" pitchFamily="18" charset="0"/>
              </a:rPr>
              <a:t>Initially, Objectives Resolution was part of preamble of the Constitution of Pakistan  and later on incorporated in Article 2A of the Constitution</a:t>
            </a:r>
          </a:p>
          <a:p>
            <a:pPr marL="342900" indent="-342900" algn="just">
              <a:buFont typeface="Wingdings" pitchFamily="2" charset="2"/>
              <a:buChar char="Ø"/>
            </a:pPr>
            <a:r>
              <a:rPr lang="en-US" sz="2400" dirty="0">
                <a:latin typeface="Times New Roman" pitchFamily="18" charset="0"/>
                <a:cs typeface="Times New Roman" pitchFamily="18" charset="0"/>
              </a:rPr>
              <a:t>Salient futures of the Objective Resolution. </a:t>
            </a:r>
          </a:p>
          <a:p>
            <a:pPr marL="342900" indent="-342900" algn="just">
              <a:buFont typeface="Wingdings" pitchFamily="2" charset="2"/>
              <a:buChar char="Ø"/>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90037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7577" y="244699"/>
            <a:ext cx="10045522" cy="6040192"/>
          </a:xfrm>
        </p:spPr>
        <p:txBody>
          <a:bodyPr>
            <a:normAutofit/>
          </a:bodyPr>
          <a:lstStyle/>
          <a:p>
            <a:r>
              <a:rPr lang="en-US" sz="2800" dirty="0">
                <a:latin typeface="Times New Roman" pitchFamily="18" charset="0"/>
                <a:cs typeface="Times New Roman" pitchFamily="18" charset="0"/>
              </a:rPr>
              <a:t>Assignation of Liaquat Ali Khan</a:t>
            </a:r>
          </a:p>
          <a:p>
            <a:r>
              <a:rPr lang="en-US" sz="2800" dirty="0">
                <a:latin typeface="Times New Roman" pitchFamily="18" charset="0"/>
                <a:cs typeface="Times New Roman" pitchFamily="18" charset="0"/>
              </a:rPr>
              <a:t>Role of khawaja Nazimuddin</a:t>
            </a:r>
          </a:p>
          <a:p>
            <a:r>
              <a:rPr lang="en-US" sz="2800" dirty="0">
                <a:latin typeface="Times New Roman" pitchFamily="18" charset="0"/>
                <a:cs typeface="Times New Roman" pitchFamily="18" charset="0"/>
              </a:rPr>
              <a:t>Lahore Martial law and dismissal of </a:t>
            </a:r>
            <a:r>
              <a:rPr lang="en-US" sz="2800" dirty="0" err="1">
                <a:latin typeface="Times New Roman" pitchFamily="18" charset="0"/>
                <a:cs typeface="Times New Roman" pitchFamily="18" charset="0"/>
              </a:rPr>
              <a:t>govt</a:t>
            </a:r>
            <a:r>
              <a:rPr lang="en-US" sz="2800" dirty="0">
                <a:latin typeface="Times New Roman" pitchFamily="18" charset="0"/>
                <a:cs typeface="Times New Roman" pitchFamily="18" charset="0"/>
              </a:rPr>
              <a:t> of khawaja Nazimuddin by </a:t>
            </a:r>
            <a:r>
              <a:rPr lang="en-US" sz="2800" dirty="0" err="1">
                <a:latin typeface="Times New Roman" pitchFamily="18" charset="0"/>
                <a:cs typeface="Times New Roman" pitchFamily="18" charset="0"/>
              </a:rPr>
              <a:t>Gulam</a:t>
            </a:r>
            <a:r>
              <a:rPr lang="en-US" sz="2800" dirty="0">
                <a:latin typeface="Times New Roman" pitchFamily="18" charset="0"/>
                <a:cs typeface="Times New Roman" pitchFamily="18" charset="0"/>
              </a:rPr>
              <a:t> Muhammad</a:t>
            </a:r>
          </a:p>
          <a:p>
            <a:r>
              <a:rPr lang="en-US" sz="2800" dirty="0">
                <a:latin typeface="Times New Roman" pitchFamily="18" charset="0"/>
                <a:cs typeface="Times New Roman" pitchFamily="18" charset="0"/>
              </a:rPr>
              <a:t>Muhammad Ali </a:t>
            </a:r>
            <a:r>
              <a:rPr lang="en-US" sz="2800" dirty="0" err="1">
                <a:latin typeface="Times New Roman" pitchFamily="18" charset="0"/>
                <a:cs typeface="Times New Roman" pitchFamily="18" charset="0"/>
              </a:rPr>
              <a:t>Bogra</a:t>
            </a:r>
            <a:r>
              <a:rPr lang="en-US" sz="2800" dirty="0">
                <a:latin typeface="Times New Roman" pitchFamily="18" charset="0"/>
                <a:cs typeface="Times New Roman" pitchFamily="18" charset="0"/>
              </a:rPr>
              <a:t> the 3</a:t>
            </a:r>
            <a:r>
              <a:rPr lang="en-US" sz="2800" baseline="30000" dirty="0">
                <a:latin typeface="Times New Roman" pitchFamily="18" charset="0"/>
                <a:cs typeface="Times New Roman" pitchFamily="18" charset="0"/>
              </a:rPr>
              <a:t>rd</a:t>
            </a:r>
            <a:r>
              <a:rPr lang="en-US" sz="2800" dirty="0">
                <a:latin typeface="Times New Roman" pitchFamily="18" charset="0"/>
                <a:cs typeface="Times New Roman" pitchFamily="18" charset="0"/>
              </a:rPr>
              <a:t> PM</a:t>
            </a:r>
          </a:p>
          <a:p>
            <a:r>
              <a:rPr lang="en-US" sz="2800" dirty="0">
                <a:latin typeface="Times New Roman" pitchFamily="18" charset="0"/>
                <a:cs typeface="Times New Roman" pitchFamily="18" charset="0"/>
              </a:rPr>
              <a:t>Muhammad Ali </a:t>
            </a:r>
            <a:r>
              <a:rPr lang="en-US" sz="2800" dirty="0" err="1">
                <a:latin typeface="Times New Roman" pitchFamily="18" charset="0"/>
                <a:cs typeface="Times New Roman" pitchFamily="18" charset="0"/>
              </a:rPr>
              <a:t>Bogra</a:t>
            </a:r>
            <a:r>
              <a:rPr lang="en-US" sz="2800" dirty="0">
                <a:latin typeface="Times New Roman" pitchFamily="18" charset="0"/>
                <a:cs typeface="Times New Roman" pitchFamily="18" charset="0"/>
              </a:rPr>
              <a:t> formula </a:t>
            </a:r>
          </a:p>
          <a:p>
            <a:r>
              <a:rPr lang="en-US" sz="2800" dirty="0">
                <a:latin typeface="Times New Roman" pitchFamily="18" charset="0"/>
                <a:cs typeface="Times New Roman" pitchFamily="18" charset="0"/>
              </a:rPr>
              <a:t>Amendment in the Government of Indian Act and dissolution of the Constituent Assembly</a:t>
            </a:r>
          </a:p>
          <a:p>
            <a:r>
              <a:rPr lang="en-US" sz="2800" dirty="0">
                <a:latin typeface="Times New Roman" pitchFamily="18" charset="0"/>
                <a:cs typeface="Times New Roman" pitchFamily="18" charset="0"/>
              </a:rPr>
              <a:t>Proclamation of state of emergency by Gulam Muhammad</a:t>
            </a:r>
          </a:p>
          <a:p>
            <a:r>
              <a:rPr lang="en-US" sz="2800" dirty="0">
                <a:latin typeface="Times New Roman" pitchFamily="18" charset="0"/>
                <a:cs typeface="Times New Roman" pitchFamily="18" charset="0"/>
              </a:rPr>
              <a:t>Maulvi Tamizuddin case</a:t>
            </a:r>
          </a:p>
        </p:txBody>
      </p:sp>
    </p:spTree>
    <p:extLst>
      <p:ext uri="{BB962C8B-B14F-4D97-AF65-F5344CB8AC3E}">
        <p14:creationId xmlns:p14="http://schemas.microsoft.com/office/powerpoint/2010/main" val="38771190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3713</TotalTime>
  <Words>1184</Words>
  <Application>Microsoft Office PowerPoint</Application>
  <PresentationFormat>Widescreen</PresentationFormat>
  <Paragraphs>194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Ion</vt:lpstr>
      <vt:lpstr>           Pakistan Affairs                      (Constitution)</vt:lpstr>
      <vt:lpstr>      LECTURE # 2</vt:lpstr>
      <vt:lpstr>PowerPoint Presentation</vt:lpstr>
      <vt:lpstr>     TYPES OF WRITS</vt:lpstr>
      <vt:lpstr>PowerPoint Presentation</vt:lpstr>
      <vt:lpstr>Constitutional and Political History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CHALLENGES BEFORE THE CONSTITUENT ASSEMBLY AND CAUSE OF DELAY IN FRAMING CONSTITUTION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Pakistan Affairs                      Constitution</dc:title>
  <dc:creator>BKT</dc:creator>
  <cp:lastModifiedBy>Unknown User</cp:lastModifiedBy>
  <cp:revision>225</cp:revision>
  <dcterms:created xsi:type="dcterms:W3CDTF">2022-11-17T06:41:20Z</dcterms:created>
  <dcterms:modified xsi:type="dcterms:W3CDTF">2023-07-22T09:18:17Z</dcterms:modified>
</cp:coreProperties>
</file>