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sldIdLst>
    <p:sldId id="256" r:id="rId2"/>
    <p:sldId id="257" r:id="rId3"/>
    <p:sldId id="278" r:id="rId4"/>
    <p:sldId id="258" r:id="rId5"/>
    <p:sldId id="259" r:id="rId6"/>
    <p:sldId id="260" r:id="rId7"/>
    <p:sldId id="261" r:id="rId8"/>
    <p:sldId id="262" r:id="rId9"/>
    <p:sldId id="280" r:id="rId10"/>
    <p:sldId id="274" r:id="rId11"/>
    <p:sldId id="275" r:id="rId12"/>
    <p:sldId id="279" r:id="rId13"/>
    <p:sldId id="276" r:id="rId14"/>
    <p:sldId id="263" r:id="rId15"/>
    <p:sldId id="264" r:id="rId16"/>
    <p:sldId id="265" r:id="rId17"/>
    <p:sldId id="277" r:id="rId18"/>
    <p:sldId id="266" r:id="rId19"/>
    <p:sldId id="267" r:id="rId20"/>
    <p:sldId id="281" r:id="rId21"/>
    <p:sldId id="268" r:id="rId22"/>
    <p:sldId id="270" r:id="rId23"/>
    <p:sldId id="269" r:id="rId24"/>
    <p:sldId id="271" r:id="rId25"/>
    <p:sldId id="272" r:id="rId26"/>
    <p:sldId id="273"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16" autoAdjust="0"/>
    <p:restoredTop sz="94660"/>
  </p:normalViewPr>
  <p:slideViewPr>
    <p:cSldViewPr snapToGrid="0">
      <p:cViewPr varScale="1">
        <p:scale>
          <a:sx n="160" d="100"/>
          <a:sy n="160" d="100"/>
        </p:scale>
        <p:origin x="115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ubakar Ilyas" userId="08e58344d610965c" providerId="LiveId" clId="{0FD034BF-E863-BF45-9B0D-4A6E53CED163}"/>
    <pc:docChg chg="undo custSel addSld modSld">
      <pc:chgData name="Abubakar Ilyas" userId="08e58344d610965c" providerId="LiveId" clId="{0FD034BF-E863-BF45-9B0D-4A6E53CED163}" dt="2024-08-08T14:49:17.563" v="2135" actId="20577"/>
      <pc:docMkLst>
        <pc:docMk/>
      </pc:docMkLst>
      <pc:sldChg chg="modSp mod">
        <pc:chgData name="Abubakar Ilyas" userId="08e58344d610965c" providerId="LiveId" clId="{0FD034BF-E863-BF45-9B0D-4A6E53CED163}" dt="2024-08-07T06:01:21.367" v="381" actId="20577"/>
        <pc:sldMkLst>
          <pc:docMk/>
          <pc:sldMk cId="1080741723" sldId="264"/>
        </pc:sldMkLst>
        <pc:spChg chg="mod">
          <ac:chgData name="Abubakar Ilyas" userId="08e58344d610965c" providerId="LiveId" clId="{0FD034BF-E863-BF45-9B0D-4A6E53CED163}" dt="2024-08-07T06:01:21.367" v="381" actId="20577"/>
          <ac:spMkLst>
            <pc:docMk/>
            <pc:sldMk cId="1080741723" sldId="264"/>
            <ac:spMk id="3" creationId="{00000000-0000-0000-0000-000000000000}"/>
          </ac:spMkLst>
        </pc:spChg>
      </pc:sldChg>
      <pc:sldChg chg="modSp mod">
        <pc:chgData name="Abubakar Ilyas" userId="08e58344d610965c" providerId="LiveId" clId="{0FD034BF-E863-BF45-9B0D-4A6E53CED163}" dt="2024-08-07T06:01:56.686" v="406" actId="27636"/>
        <pc:sldMkLst>
          <pc:docMk/>
          <pc:sldMk cId="1201782880" sldId="265"/>
        </pc:sldMkLst>
        <pc:spChg chg="mod">
          <ac:chgData name="Abubakar Ilyas" userId="08e58344d610965c" providerId="LiveId" clId="{0FD034BF-E863-BF45-9B0D-4A6E53CED163}" dt="2024-08-07T06:01:56.686" v="406" actId="27636"/>
          <ac:spMkLst>
            <pc:docMk/>
            <pc:sldMk cId="1201782880" sldId="265"/>
            <ac:spMk id="3" creationId="{00000000-0000-0000-0000-000000000000}"/>
          </ac:spMkLst>
        </pc:spChg>
      </pc:sldChg>
      <pc:sldChg chg="modSp mod">
        <pc:chgData name="Abubakar Ilyas" userId="08e58344d610965c" providerId="LiveId" clId="{0FD034BF-E863-BF45-9B0D-4A6E53CED163}" dt="2024-08-07T06:08:07.640" v="1125" actId="20577"/>
        <pc:sldMkLst>
          <pc:docMk/>
          <pc:sldMk cId="2476393575" sldId="267"/>
        </pc:sldMkLst>
        <pc:spChg chg="mod">
          <ac:chgData name="Abubakar Ilyas" userId="08e58344d610965c" providerId="LiveId" clId="{0FD034BF-E863-BF45-9B0D-4A6E53CED163}" dt="2024-08-07T06:08:07.640" v="1125" actId="20577"/>
          <ac:spMkLst>
            <pc:docMk/>
            <pc:sldMk cId="2476393575" sldId="267"/>
            <ac:spMk id="3" creationId="{00000000-0000-0000-0000-000000000000}"/>
          </ac:spMkLst>
        </pc:spChg>
      </pc:sldChg>
      <pc:sldChg chg="modSp mod">
        <pc:chgData name="Abubakar Ilyas" userId="08e58344d610965c" providerId="LiveId" clId="{0FD034BF-E863-BF45-9B0D-4A6E53CED163}" dt="2024-08-07T06:20:32.027" v="2124" actId="14100"/>
        <pc:sldMkLst>
          <pc:docMk/>
          <pc:sldMk cId="3869885342" sldId="269"/>
        </pc:sldMkLst>
        <pc:spChg chg="mod">
          <ac:chgData name="Abubakar Ilyas" userId="08e58344d610965c" providerId="LiveId" clId="{0FD034BF-E863-BF45-9B0D-4A6E53CED163}" dt="2024-08-07T06:20:32.027" v="2124" actId="14100"/>
          <ac:spMkLst>
            <pc:docMk/>
            <pc:sldMk cId="3869885342" sldId="269"/>
            <ac:spMk id="3" creationId="{00000000-0000-0000-0000-000000000000}"/>
          </ac:spMkLst>
        </pc:spChg>
      </pc:sldChg>
      <pc:sldChg chg="modSp mod">
        <pc:chgData name="Abubakar Ilyas" userId="08e58344d610965c" providerId="LiveId" clId="{0FD034BF-E863-BF45-9B0D-4A6E53CED163}" dt="2024-08-07T06:20:42.446" v="2125" actId="113"/>
        <pc:sldMkLst>
          <pc:docMk/>
          <pc:sldMk cId="2806080170" sldId="273"/>
        </pc:sldMkLst>
        <pc:spChg chg="mod">
          <ac:chgData name="Abubakar Ilyas" userId="08e58344d610965c" providerId="LiveId" clId="{0FD034BF-E863-BF45-9B0D-4A6E53CED163}" dt="2024-08-07T06:20:42.446" v="2125" actId="113"/>
          <ac:spMkLst>
            <pc:docMk/>
            <pc:sldMk cId="2806080170" sldId="273"/>
            <ac:spMk id="3" creationId="{00000000-0000-0000-0000-000000000000}"/>
          </ac:spMkLst>
        </pc:spChg>
      </pc:sldChg>
      <pc:sldChg chg="modSp mod">
        <pc:chgData name="Abubakar Ilyas" userId="08e58344d610965c" providerId="LiveId" clId="{0FD034BF-E863-BF45-9B0D-4A6E53CED163}" dt="2024-08-07T05:50:44.452" v="252" actId="20577"/>
        <pc:sldMkLst>
          <pc:docMk/>
          <pc:sldMk cId="4222788073" sldId="275"/>
        </pc:sldMkLst>
        <pc:spChg chg="mod">
          <ac:chgData name="Abubakar Ilyas" userId="08e58344d610965c" providerId="LiveId" clId="{0FD034BF-E863-BF45-9B0D-4A6E53CED163}" dt="2024-08-07T05:50:44.452" v="252" actId="20577"/>
          <ac:spMkLst>
            <pc:docMk/>
            <pc:sldMk cId="4222788073" sldId="275"/>
            <ac:spMk id="3" creationId="{00000000-0000-0000-0000-000000000000}"/>
          </ac:spMkLst>
        </pc:spChg>
      </pc:sldChg>
      <pc:sldChg chg="modSp mod">
        <pc:chgData name="Abubakar Ilyas" userId="08e58344d610965c" providerId="LiveId" clId="{0FD034BF-E863-BF45-9B0D-4A6E53CED163}" dt="2024-08-08T14:49:17.563" v="2135" actId="20577"/>
        <pc:sldMkLst>
          <pc:docMk/>
          <pc:sldMk cId="99934821" sldId="276"/>
        </pc:sldMkLst>
        <pc:spChg chg="mod">
          <ac:chgData name="Abubakar Ilyas" userId="08e58344d610965c" providerId="LiveId" clId="{0FD034BF-E863-BF45-9B0D-4A6E53CED163}" dt="2024-08-08T14:49:17.563" v="2135" actId="20577"/>
          <ac:spMkLst>
            <pc:docMk/>
            <pc:sldMk cId="99934821" sldId="276"/>
            <ac:spMk id="3" creationId="{00000000-0000-0000-0000-000000000000}"/>
          </ac:spMkLst>
        </pc:spChg>
      </pc:sldChg>
      <pc:sldChg chg="modSp mod">
        <pc:chgData name="Abubakar Ilyas" userId="08e58344d610965c" providerId="LiveId" clId="{0FD034BF-E863-BF45-9B0D-4A6E53CED163}" dt="2024-08-07T05:58:25.941" v="330" actId="20577"/>
        <pc:sldMkLst>
          <pc:docMk/>
          <pc:sldMk cId="3628898743" sldId="279"/>
        </pc:sldMkLst>
        <pc:spChg chg="mod">
          <ac:chgData name="Abubakar Ilyas" userId="08e58344d610965c" providerId="LiveId" clId="{0FD034BF-E863-BF45-9B0D-4A6E53CED163}" dt="2024-08-07T05:58:25.941" v="330" actId="20577"/>
          <ac:spMkLst>
            <pc:docMk/>
            <pc:sldMk cId="3628898743" sldId="279"/>
            <ac:spMk id="3" creationId="{00000000-0000-0000-0000-000000000000}"/>
          </ac:spMkLst>
        </pc:spChg>
      </pc:sldChg>
      <pc:sldChg chg="modSp add mod">
        <pc:chgData name="Abubakar Ilyas" userId="08e58344d610965c" providerId="LiveId" clId="{0FD034BF-E863-BF45-9B0D-4A6E53CED163}" dt="2024-08-07T06:22:57.629" v="2127" actId="20577"/>
        <pc:sldMkLst>
          <pc:docMk/>
          <pc:sldMk cId="3333744117" sldId="281"/>
        </pc:sldMkLst>
        <pc:spChg chg="mod">
          <ac:chgData name="Abubakar Ilyas" userId="08e58344d610965c" providerId="LiveId" clId="{0FD034BF-E863-BF45-9B0D-4A6E53CED163}" dt="2024-08-07T06:22:57.629" v="2127" actId="20577"/>
          <ac:spMkLst>
            <pc:docMk/>
            <pc:sldMk cId="3333744117" sldId="281"/>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62408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54719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923087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093934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890336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912931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482643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62120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29312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89538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8/8/24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47618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8/8/24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8490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8/8/24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99988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8/8/24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6443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748599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31756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8/8/24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58814402"/>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73303" y="721217"/>
            <a:ext cx="8915399" cy="1481070"/>
          </a:xfrm>
        </p:spPr>
        <p:txBody>
          <a:bodyPr>
            <a:normAutofit fontScale="90000"/>
          </a:bodyPr>
          <a:lstStyle/>
          <a:p>
            <a:pPr algn="ctr"/>
            <a:r>
              <a:rPr lang="en-US">
                <a:latin typeface="Arial" panose="020B0604020202020204" pitchFamily="34" charset="0"/>
                <a:cs typeface="Arial" panose="020B0604020202020204" pitchFamily="34" charset="0"/>
              </a:rPr>
              <a:t>Section 2</a:t>
            </a:r>
            <a:br>
              <a:rPr lang="en-US">
                <a:latin typeface="Arial" panose="020B0604020202020204" pitchFamily="34" charset="0"/>
                <a:cs typeface="Arial" panose="020B0604020202020204" pitchFamily="34" charset="0"/>
              </a:rPr>
            </a:br>
            <a:r>
              <a:rPr lang="en-US">
                <a:latin typeface="Arial" panose="020B0604020202020204" pitchFamily="34" charset="0"/>
                <a:cs typeface="Arial" panose="020B0604020202020204" pitchFamily="34" charset="0"/>
              </a:rPr>
              <a:t>Seerah of the Prophet (SAW)</a:t>
            </a:r>
            <a:endParaRPr lang="en-GB"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2589213" y="3361387"/>
            <a:ext cx="8915399" cy="3296990"/>
          </a:xfrm>
        </p:spPr>
        <p:txBody>
          <a:bodyPr>
            <a:normAutofit/>
          </a:bodyPr>
          <a:lstStyle/>
          <a:p>
            <a:r>
              <a:rPr lang="en-US" sz="2400" b="1">
                <a:latin typeface="Arial" panose="020B0604020202020204" pitchFamily="34" charset="0"/>
                <a:cs typeface="Arial" panose="020B0604020202020204" pitchFamily="34" charset="0"/>
              </a:rPr>
              <a:t>Prophet Muhammad (SAW) as a role model for;</a:t>
            </a:r>
          </a:p>
          <a:p>
            <a:pPr marL="342900" indent="-342900">
              <a:buAutoNum type="arabicPeriod"/>
            </a:pPr>
            <a:r>
              <a:rPr lang="en-US" sz="2400" b="1">
                <a:latin typeface="Arial" panose="020B0604020202020204" pitchFamily="34" charset="0"/>
                <a:cs typeface="Arial" panose="020B0604020202020204" pitchFamily="34" charset="0"/>
              </a:rPr>
              <a:t>Individual</a:t>
            </a:r>
          </a:p>
          <a:p>
            <a:pPr marL="342900" indent="-342900">
              <a:buAutoNum type="arabicPeriod"/>
            </a:pPr>
            <a:r>
              <a:rPr lang="en-US" sz="2400" b="1">
                <a:latin typeface="Arial" panose="020B0604020202020204" pitchFamily="34" charset="0"/>
                <a:cs typeface="Arial" panose="020B0604020202020204" pitchFamily="34" charset="0"/>
              </a:rPr>
              <a:t>Educator</a:t>
            </a:r>
          </a:p>
          <a:p>
            <a:pPr marL="342900" indent="-342900">
              <a:buAutoNum type="arabicPeriod"/>
            </a:pPr>
            <a:r>
              <a:rPr lang="en-US" sz="2400" b="1">
                <a:latin typeface="Arial" panose="020B0604020202020204" pitchFamily="34" charset="0"/>
                <a:cs typeface="Arial" panose="020B0604020202020204" pitchFamily="34" charset="0"/>
              </a:rPr>
              <a:t>Military Strategist</a:t>
            </a:r>
          </a:p>
          <a:p>
            <a:pPr marL="342900" indent="-342900">
              <a:buAutoNum type="arabicPeriod"/>
            </a:pPr>
            <a:r>
              <a:rPr lang="en-US" sz="2400" b="1">
                <a:latin typeface="Arial" panose="020B0604020202020204" pitchFamily="34" charset="0"/>
                <a:cs typeface="Arial" panose="020B0604020202020204" pitchFamily="34" charset="0"/>
              </a:rPr>
              <a:t>Diplomat</a:t>
            </a:r>
          </a:p>
          <a:p>
            <a:pPr marL="342900" indent="-342900">
              <a:buAutoNum type="arabicPeriod"/>
            </a:pPr>
            <a:r>
              <a:rPr lang="en-US" sz="2400" b="1">
                <a:latin typeface="Arial" panose="020B0604020202020204" pitchFamily="34" charset="0"/>
                <a:cs typeface="Arial" panose="020B0604020202020204" pitchFamily="34" charset="0"/>
              </a:rPr>
              <a:t>Peace Maker</a:t>
            </a:r>
          </a:p>
          <a:p>
            <a:pPr marL="342900" indent="-342900">
              <a:buAutoNum type="arabicPeriod"/>
            </a:pPr>
            <a:endParaRPr lang="en-US">
              <a:latin typeface="Arial" panose="020B0604020202020204" pitchFamily="34" charset="0"/>
              <a:cs typeface="Arial" panose="020B0604020202020204" pitchFamily="34" charset="0"/>
            </a:endParaRPr>
          </a:p>
          <a:p>
            <a:pPr marL="342900" indent="-342900">
              <a:buAutoNum type="arabicPeriod"/>
            </a:pPr>
            <a:endParaRPr lang="en-GB" dirty="0"/>
          </a:p>
        </p:txBody>
      </p:sp>
    </p:spTree>
    <p:extLst>
      <p:ext uri="{BB962C8B-B14F-4D97-AF65-F5344CB8AC3E}">
        <p14:creationId xmlns:p14="http://schemas.microsoft.com/office/powerpoint/2010/main" val="18569114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79561" y="631065"/>
            <a:ext cx="9362940" cy="5924281"/>
          </a:xfrm>
        </p:spPr>
        <p:txBody>
          <a:bodyPr>
            <a:normAutofit/>
          </a:bodyPr>
          <a:lstStyle/>
          <a:p>
            <a:pPr marL="0" indent="0" algn="ctr">
              <a:buNone/>
            </a:pPr>
            <a:r>
              <a:rPr lang="en-US" sz="2400" dirty="0">
                <a:solidFill>
                  <a:schemeClr val="accent2">
                    <a:lumMod val="75000"/>
                  </a:schemeClr>
                </a:solidFill>
                <a:latin typeface="Arial" panose="020B0604020202020204" pitchFamily="34" charset="0"/>
                <a:ea typeface="+mj-ea"/>
                <a:cs typeface="Arial" panose="020B0604020202020204" pitchFamily="34" charset="0"/>
              </a:rPr>
              <a:t>The Prophet SAW as an Educationist</a:t>
            </a:r>
          </a:p>
          <a:p>
            <a:pPr marL="0" indent="0" algn="ctr">
              <a:buNone/>
            </a:pPr>
            <a:endParaRPr lang="en-US" sz="2000" b="1"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Promoted Education without Gender Discrimination</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Seeking knowledge is obligatory on every Muslim.</a:t>
            </a:r>
            <a:r>
              <a:rPr lang="en-US" dirty="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(Ibn e </a:t>
            </a:r>
            <a:r>
              <a:rPr lang="en-US" sz="1800" dirty="0" err="1">
                <a:latin typeface="Arial" panose="020B0604020202020204" pitchFamily="34" charset="0"/>
                <a:cs typeface="Arial" panose="020B0604020202020204" pitchFamily="34" charset="0"/>
              </a:rPr>
              <a:t>Maajah</a:t>
            </a:r>
            <a:r>
              <a:rPr lang="en-US" sz="1800" dirty="0">
                <a:latin typeface="Arial" panose="020B0604020202020204" pitchFamily="34" charset="0"/>
                <a:cs typeface="Arial" panose="020B0604020202020204" pitchFamily="34" charset="0"/>
              </a:rPr>
              <a:t> - 224)</a:t>
            </a:r>
          </a:p>
          <a:p>
            <a:pPr marL="0" indent="0">
              <a:buNone/>
            </a:pPr>
            <a:r>
              <a:rPr lang="en-US" i="1" dirty="0">
                <a:latin typeface="Arial" panose="020B0604020202020204" pitchFamily="34" charset="0"/>
                <a:cs typeface="Arial" panose="020B0604020202020204" pitchFamily="34" charset="0"/>
              </a:rPr>
              <a:t>(includes all Muslims regardless of any gender)</a:t>
            </a:r>
          </a:p>
          <a:p>
            <a:pPr>
              <a:buFontTx/>
              <a:buChar char="-"/>
            </a:pPr>
            <a:r>
              <a:rPr lang="en-US" dirty="0">
                <a:latin typeface="Arial" panose="020B0604020202020204" pitchFamily="34" charset="0"/>
                <a:cs typeface="Arial" panose="020B0604020202020204" pitchFamily="34" charset="0"/>
              </a:rPr>
              <a:t>Primary reason to marry Aisha R.A. was to expand knowledge to women</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2. Promoted Writing as Part of Learning</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Preserve knowledge by writing it.” </a:t>
            </a:r>
            <a:r>
              <a:rPr lang="en-US" dirty="0">
                <a:latin typeface="Arial" panose="020B0604020202020204" pitchFamily="34" charset="0"/>
                <a:cs typeface="Arial" panose="020B0604020202020204" pitchFamily="34" charset="0"/>
              </a:rPr>
              <a:t>(</a:t>
            </a:r>
            <a:r>
              <a:rPr lang="en-US" dirty="0" err="1">
                <a:latin typeface="Arial" panose="020B0604020202020204" pitchFamily="34" charset="0"/>
                <a:cs typeface="Arial" panose="020B0604020202020204" pitchFamily="34" charset="0"/>
              </a:rPr>
              <a:t>Daarmi</a:t>
            </a:r>
            <a:r>
              <a:rPr lang="en-US" dirty="0">
                <a:latin typeface="Arial" panose="020B0604020202020204" pitchFamily="34" charset="0"/>
                <a:cs typeface="Arial" panose="020B0604020202020204" pitchFamily="34" charset="0"/>
              </a:rPr>
              <a:t> - 514)</a:t>
            </a:r>
          </a:p>
          <a:p>
            <a:pPr>
              <a:buFontTx/>
              <a:buChar char="-"/>
            </a:pPr>
            <a:r>
              <a:rPr lang="en-US" dirty="0">
                <a:latin typeface="Arial" panose="020B0604020202020204" pitchFamily="34" charset="0"/>
                <a:cs typeface="Arial" panose="020B0604020202020204" pitchFamily="34" charset="0"/>
              </a:rPr>
              <a:t>Used to instruct his companions to write Quran under his supervision</a:t>
            </a:r>
          </a:p>
          <a:p>
            <a:pPr marL="0" indent="0">
              <a:buNone/>
            </a:pPr>
            <a:r>
              <a:rPr lang="en-US" dirty="0">
                <a:latin typeface="Arial" panose="020B0604020202020204" pitchFamily="34" charset="0"/>
                <a:cs typeface="Arial" panose="020B0604020202020204" pitchFamily="34" charset="0"/>
              </a:rPr>
              <a:t> (The Scribes of Revelation)</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3. Encouraged Contemporary Education As Well</a:t>
            </a:r>
          </a:p>
          <a:p>
            <a:pPr marL="0" indent="0">
              <a:buNone/>
            </a:pPr>
            <a:r>
              <a:rPr lang="en-US" dirty="0">
                <a:latin typeface="Arial" panose="020B0604020202020204" pitchFamily="34" charset="0"/>
                <a:cs typeface="Arial" panose="020B0604020202020204" pitchFamily="34" charset="0"/>
              </a:rPr>
              <a:t>The Prophet SAW himself asked Zaid bin Thabit R.A. to learn Hebrew language</a:t>
            </a:r>
          </a:p>
        </p:txBody>
      </p:sp>
    </p:spTree>
    <p:extLst>
      <p:ext uri="{BB962C8B-B14F-4D97-AF65-F5344CB8AC3E}">
        <p14:creationId xmlns:p14="http://schemas.microsoft.com/office/powerpoint/2010/main" val="1030669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52551" y="291403"/>
            <a:ext cx="9789950" cy="6453782"/>
          </a:xfrm>
        </p:spPr>
        <p:txBody>
          <a:bodyPr>
            <a:normAutofit fontScale="92500" lnSpcReduction="20000"/>
          </a:bodyPr>
          <a:lstStyle/>
          <a:p>
            <a:pPr marL="0" indent="0">
              <a:buNone/>
            </a:pPr>
            <a:r>
              <a:rPr lang="en-US" b="1" dirty="0">
                <a:latin typeface="Arial" panose="020B0604020202020204" pitchFamily="34" charset="0"/>
                <a:cs typeface="Arial" panose="020B0604020202020204" pitchFamily="34" charset="0"/>
              </a:rPr>
              <a:t>4. Encouraged Physical Education</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O children of Ismael! Throw (arrows), for your father was an archer. I am on the side of Bani so and so," meaning one of the two teams. The other team stopped throwing, whereupon the Prophet SAW said, "What has happened to them?" They replied, "How shall we throw while you are with Bani so and so?" He said, "Throw for I am with all of you.</a:t>
            </a:r>
            <a:r>
              <a:rPr lang="en-US" dirty="0">
                <a:latin typeface="Arial" panose="020B0604020202020204" pitchFamily="34" charset="0"/>
                <a:cs typeface="Arial" panose="020B0604020202020204" pitchFamily="34" charset="0"/>
              </a:rPr>
              <a:t>” (Bukhari - 3507)</a:t>
            </a:r>
          </a:p>
          <a:p>
            <a:pPr marL="0" indent="0">
              <a:buNone/>
            </a:pPr>
            <a:r>
              <a:rPr lang="en-US" sz="1900" i="1" dirty="0">
                <a:latin typeface="Arial" panose="020B0604020202020204" pitchFamily="34" charset="0"/>
                <a:cs typeface="Arial" panose="020B0604020202020204" pitchFamily="34" charset="0"/>
              </a:rPr>
              <a:t>“Practice archery and practice riding.” </a:t>
            </a:r>
            <a:r>
              <a:rPr lang="en-US" sz="1900" dirty="0">
                <a:latin typeface="Arial" panose="020B0604020202020204" pitchFamily="34" charset="0"/>
                <a:cs typeface="Arial" panose="020B0604020202020204" pitchFamily="34" charset="0"/>
              </a:rPr>
              <a:t>(Tirmizi - 1637)</a:t>
            </a:r>
            <a:endParaRPr lang="en-US" sz="1900" i="1"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The stronger believer is better and more beloved to Allah than the weak believer, although both are good.” </a:t>
            </a:r>
            <a:r>
              <a:rPr lang="en-US" dirty="0">
                <a:latin typeface="Arial" panose="020B0604020202020204" pitchFamily="34" charset="0"/>
                <a:cs typeface="Arial" panose="020B0604020202020204" pitchFamily="34" charset="0"/>
              </a:rPr>
              <a:t>(Ibn </a:t>
            </a:r>
            <a:r>
              <a:rPr lang="en-US" dirty="0" err="1">
                <a:latin typeface="Arial" panose="020B0604020202020204" pitchFamily="34" charset="0"/>
                <a:cs typeface="Arial" panose="020B0604020202020204" pitchFamily="34" charset="0"/>
              </a:rPr>
              <a:t>Maajah</a:t>
            </a:r>
            <a:r>
              <a:rPr lang="en-US" dirty="0">
                <a:latin typeface="Arial" panose="020B0604020202020204" pitchFamily="34" charset="0"/>
                <a:cs typeface="Arial" panose="020B0604020202020204" pitchFamily="34" charset="0"/>
              </a:rPr>
              <a:t> - 4168)</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5. Taught Manners &amp; Etiquettes</a:t>
            </a:r>
          </a:p>
          <a:p>
            <a:pPr marL="0" indent="0">
              <a:buNone/>
            </a:pPr>
            <a:r>
              <a:rPr lang="en-US" dirty="0">
                <a:latin typeface="Arial" panose="020B0604020202020204" pitchFamily="34" charset="0"/>
                <a:cs typeface="Arial" panose="020B0604020202020204" pitchFamily="34" charset="0"/>
              </a:rPr>
              <a:t>“</a:t>
            </a:r>
            <a:r>
              <a:rPr lang="en-GB" i="1" dirty="0">
                <a:latin typeface="Arial" panose="020B0604020202020204" pitchFamily="34" charset="0"/>
                <a:cs typeface="Arial" panose="020B0604020202020204" pitchFamily="34" charset="0"/>
              </a:rPr>
              <a:t>Umar bin Abi </a:t>
            </a:r>
            <a:r>
              <a:rPr lang="en-GB" i="1" dirty="0" err="1">
                <a:latin typeface="Arial" panose="020B0604020202020204" pitchFamily="34" charset="0"/>
                <a:cs typeface="Arial" panose="020B0604020202020204" pitchFamily="34" charset="0"/>
              </a:rPr>
              <a:t>Salama</a:t>
            </a:r>
            <a:r>
              <a:rPr lang="en-GB" i="1" dirty="0">
                <a:latin typeface="Arial" panose="020B0604020202020204" pitchFamily="34" charset="0"/>
                <a:cs typeface="Arial" panose="020B0604020202020204" pitchFamily="34" charset="0"/>
              </a:rPr>
              <a:t> says</a:t>
            </a:r>
            <a:r>
              <a:rPr lang="en-GB" b="1" i="1" dirty="0">
                <a:latin typeface="Arial" panose="020B0604020202020204" pitchFamily="34" charset="0"/>
                <a:cs typeface="Arial" panose="020B0604020202020204" pitchFamily="34" charset="0"/>
              </a:rPr>
              <a:t>: </a:t>
            </a:r>
            <a:r>
              <a:rPr lang="en-GB" i="1" dirty="0">
                <a:latin typeface="Arial" panose="020B0604020202020204" pitchFamily="34" charset="0"/>
                <a:cs typeface="Arial" panose="020B0604020202020204" pitchFamily="34" charset="0"/>
              </a:rPr>
              <a:t>I was a boy under the care of Allah's Messenger</a:t>
            </a:r>
            <a:r>
              <a:rPr lang="ar-SA" i="1" dirty="0">
                <a:latin typeface="Arial" panose="020B0604020202020204" pitchFamily="34" charset="0"/>
                <a:cs typeface="Arial" panose="020B0604020202020204" pitchFamily="34" charset="0"/>
              </a:rPr>
              <a:t> </a:t>
            </a:r>
            <a:r>
              <a:rPr lang="en-GB" i="1" dirty="0">
                <a:latin typeface="Arial" panose="020B0604020202020204" pitchFamily="34" charset="0"/>
                <a:cs typeface="Arial" panose="020B0604020202020204" pitchFamily="34" charset="0"/>
              </a:rPr>
              <a:t>and my hand used to go around the dish while I was eating. So Allah's Messenger said to me, 'O boy! Mention the Name of Allah and eat with your right hand, and eat of the dish what is nearer to you.” </a:t>
            </a:r>
            <a:r>
              <a:rPr lang="en-GB" dirty="0">
                <a:latin typeface="Arial" panose="020B0604020202020204" pitchFamily="34" charset="0"/>
                <a:cs typeface="Arial" panose="020B0604020202020204" pitchFamily="34" charset="0"/>
              </a:rPr>
              <a:t>(Bukhari - 5376)</a:t>
            </a:r>
          </a:p>
          <a:p>
            <a:pPr marL="0" indent="0">
              <a:buNone/>
            </a:pPr>
            <a:r>
              <a:rPr lang="en-GB" dirty="0">
                <a:latin typeface="Arial" panose="020B0604020202020204" pitchFamily="34" charset="0"/>
                <a:cs typeface="Arial" panose="020B0604020202020204" pitchFamily="34" charset="0"/>
              </a:rPr>
              <a:t>“</a:t>
            </a:r>
            <a:r>
              <a:rPr lang="en-GB" i="1" dirty="0">
                <a:latin typeface="Arial" panose="020B0604020202020204" pitchFamily="34" charset="0"/>
                <a:cs typeface="Arial" panose="020B0604020202020204" pitchFamily="34" charset="0"/>
              </a:rPr>
              <a:t>The rights of a Muslim on the Muslims are five: to respond to the salaam, visiting the sick, to follow the funeral processions, to accept an invitation, and to reply to those who sneeze.</a:t>
            </a:r>
            <a:r>
              <a:rPr lang="en-GB" dirty="0">
                <a:latin typeface="Arial" panose="020B0604020202020204" pitchFamily="34" charset="0"/>
                <a:cs typeface="Arial" panose="020B0604020202020204" pitchFamily="34" charset="0"/>
              </a:rPr>
              <a:t>” (Bukhari - 1240)</a:t>
            </a:r>
            <a:endParaRPr lang="en-GB" i="1"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a:p>
            <a:pPr marL="0" indent="0">
              <a:buNone/>
            </a:pPr>
            <a:r>
              <a:rPr lang="en-GB" b="1" dirty="0">
                <a:latin typeface="Arial" panose="020B0604020202020204" pitchFamily="34" charset="0"/>
                <a:cs typeface="Arial" panose="020B0604020202020204" pitchFamily="34" charset="0"/>
              </a:rPr>
              <a:t>6. Taught by Action</a:t>
            </a:r>
          </a:p>
          <a:p>
            <a:pPr>
              <a:buFontTx/>
              <a:buChar char="-"/>
            </a:pPr>
            <a:r>
              <a:rPr lang="en-US" dirty="0">
                <a:latin typeface="Arial" panose="020B0604020202020204" pitchFamily="34" charset="0"/>
                <a:cs typeface="Arial" panose="020B0604020202020204" pitchFamily="34" charset="0"/>
              </a:rPr>
              <a:t>If he wanted some action to be followed, he would first perform it himself. Then his companions used to imitate his action as much as they could.</a:t>
            </a:r>
          </a:p>
          <a:p>
            <a:pPr>
              <a:buFontTx/>
              <a:buChar char="-"/>
            </a:pPr>
            <a:r>
              <a:rPr lang="en-US" dirty="0">
                <a:latin typeface="Arial" panose="020B0604020202020204" pitchFamily="34" charset="0"/>
                <a:cs typeface="Arial" panose="020B0604020202020204" pitchFamily="34" charset="0"/>
              </a:rPr>
              <a:t>No one would find any contradiction between his sayings and his actions</a:t>
            </a:r>
          </a:p>
          <a:p>
            <a:pPr>
              <a:buFontTx/>
              <a:buChar char="-"/>
            </a:pPr>
            <a:r>
              <a:rPr lang="en-US" dirty="0">
                <a:latin typeface="Arial" panose="020B0604020202020204" pitchFamily="34" charset="0"/>
                <a:cs typeface="Arial" panose="020B0604020202020204" pitchFamily="34" charset="0"/>
              </a:rPr>
              <a:t>When Aishah R.A. was asked about the character of the prophet SAW, she replied:</a:t>
            </a:r>
          </a:p>
          <a:p>
            <a:pPr marL="0" indent="0">
              <a:buNone/>
            </a:pPr>
            <a:r>
              <a:rPr lang="en-US" i="1" dirty="0">
                <a:latin typeface="Arial" panose="020B0604020202020204" pitchFamily="34" charset="0"/>
                <a:cs typeface="Arial" panose="020B0604020202020204" pitchFamily="34" charset="0"/>
              </a:rPr>
              <a:t>“The character of the Prophet SAW was the Quran</a:t>
            </a:r>
            <a:r>
              <a:rPr lang="en-US" dirty="0">
                <a:latin typeface="Arial" panose="020B0604020202020204" pitchFamily="34" charset="0"/>
                <a:cs typeface="Arial" panose="020B0604020202020204" pitchFamily="34" charset="0"/>
              </a:rPr>
              <a:t>.”</a:t>
            </a:r>
            <a:r>
              <a:rPr lang="ar-SA"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 (Muslim - 746)</a:t>
            </a:r>
          </a:p>
        </p:txBody>
      </p:sp>
    </p:spTree>
    <p:extLst>
      <p:ext uri="{BB962C8B-B14F-4D97-AF65-F5344CB8AC3E}">
        <p14:creationId xmlns:p14="http://schemas.microsoft.com/office/powerpoint/2010/main" val="42227880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79561" y="211015"/>
            <a:ext cx="9808606" cy="6646985"/>
          </a:xfrm>
        </p:spPr>
        <p:txBody>
          <a:bodyPr>
            <a:normAutofit lnSpcReduction="10000"/>
          </a:bodyPr>
          <a:lstStyle/>
          <a:p>
            <a:pPr marL="0" indent="0">
              <a:buNone/>
            </a:pPr>
            <a:r>
              <a:rPr lang="en-US" b="1" dirty="0">
                <a:latin typeface="Arial" panose="020B0604020202020204" pitchFamily="34" charset="0"/>
                <a:cs typeface="Arial" panose="020B0604020202020204" pitchFamily="34" charset="0"/>
              </a:rPr>
              <a:t>7. Always Took a Gradual Approach in Imparting Knowledge</a:t>
            </a:r>
          </a:p>
          <a:p>
            <a:pPr>
              <a:buFontTx/>
              <a:buChar char="-"/>
            </a:pPr>
            <a:r>
              <a:rPr lang="en-GB" dirty="0">
                <a:solidFill>
                  <a:srgbClr val="111111"/>
                </a:solidFill>
                <a:latin typeface="Arial" panose="020B0604020202020204" pitchFamily="34" charset="0"/>
                <a:cs typeface="Arial" panose="020B0604020202020204" pitchFamily="34" charset="0"/>
              </a:rPr>
              <a:t>T</a:t>
            </a:r>
            <a:r>
              <a:rPr lang="en-GB" b="0" i="0" u="none" strike="noStrike" dirty="0">
                <a:solidFill>
                  <a:srgbClr val="111111"/>
                </a:solidFill>
                <a:effectLst/>
                <a:latin typeface="Arial" panose="020B0604020202020204" pitchFamily="34" charset="0"/>
                <a:cs typeface="Arial" panose="020B0604020202020204" pitchFamily="34" charset="0"/>
              </a:rPr>
              <a:t>he Prophet was mindful of the circumstances of his Companions</a:t>
            </a:r>
          </a:p>
          <a:p>
            <a:pPr>
              <a:buFontTx/>
              <a:buChar char="-"/>
            </a:pPr>
            <a:r>
              <a:rPr lang="en-GB" b="0" i="0" u="none" strike="noStrike" dirty="0">
                <a:solidFill>
                  <a:srgbClr val="111111"/>
                </a:solidFill>
                <a:effectLst/>
                <a:latin typeface="Arial" panose="020B0604020202020204" pitchFamily="34" charset="0"/>
                <a:cs typeface="Arial" panose="020B0604020202020204" pitchFamily="34" charset="0"/>
              </a:rPr>
              <a:t>A gradual and systematic approach would help the student to absorb and understand better before moving on to the next part of the lesson</a:t>
            </a:r>
            <a:endParaRPr lang="en-GB" dirty="0">
              <a:solidFill>
                <a:srgbClr val="111111"/>
              </a:solidFill>
              <a:latin typeface="Arial" panose="020B0604020202020204" pitchFamily="34" charset="0"/>
              <a:cs typeface="Arial" panose="020B0604020202020204" pitchFamily="34" charset="0"/>
            </a:endParaRPr>
          </a:p>
          <a:p>
            <a:pPr>
              <a:buFontTx/>
              <a:buChar char="-"/>
            </a:pPr>
            <a:r>
              <a:rPr lang="en-GB" b="0" i="0" u="none" strike="noStrike" dirty="0">
                <a:solidFill>
                  <a:srgbClr val="111111"/>
                </a:solidFill>
                <a:effectLst/>
                <a:latin typeface="Arial" panose="020B0604020202020204" pitchFamily="34" charset="0"/>
                <a:cs typeface="Arial" panose="020B0604020202020204" pitchFamily="34" charset="0"/>
              </a:rPr>
              <a:t>A heavy input might overwhelm the person or worse, create more confusion.</a:t>
            </a:r>
            <a:endParaRPr lang="en-PK" b="1"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We learned faith before we could learn Quran. </a:t>
            </a:r>
            <a:r>
              <a:rPr lang="en-GB" i="1" dirty="0">
                <a:latin typeface="Arial" panose="020B0604020202020204" pitchFamily="34" charset="0"/>
                <a:cs typeface="Arial" panose="020B0604020202020204" pitchFamily="34" charset="0"/>
              </a:rPr>
              <a:t>Then we learned Quran and our faith increased thereby</a:t>
            </a:r>
            <a:r>
              <a:rPr lang="en-GB" b="0" i="0" u="none" strike="noStrike" dirty="0">
                <a:solidFill>
                  <a:srgbClr val="08081A"/>
                </a:solidFill>
                <a:effectLst/>
                <a:latin typeface="Akzidenz Roman"/>
              </a:rPr>
              <a:t>.</a:t>
            </a:r>
            <a:r>
              <a:rPr lang="en-US" dirty="0">
                <a:latin typeface="Arial" panose="020B0604020202020204" pitchFamily="34" charset="0"/>
                <a:cs typeface="Arial" panose="020B0604020202020204" pitchFamily="34" charset="0"/>
              </a:rPr>
              <a:t>” (Ibn e </a:t>
            </a:r>
            <a:r>
              <a:rPr lang="en-US" dirty="0" err="1">
                <a:latin typeface="Arial" panose="020B0604020202020204" pitchFamily="34" charset="0"/>
                <a:cs typeface="Arial" panose="020B0604020202020204" pitchFamily="34" charset="0"/>
              </a:rPr>
              <a:t>Maajah</a:t>
            </a:r>
            <a:r>
              <a:rPr lang="en-US" dirty="0">
                <a:latin typeface="Arial" panose="020B0604020202020204" pitchFamily="34" charset="0"/>
                <a:cs typeface="Arial" panose="020B0604020202020204" pitchFamily="34" charset="0"/>
              </a:rPr>
              <a:t> - 61)</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8. Encouraged Mutual Questioning &amp; Dialogue</a:t>
            </a:r>
          </a:p>
          <a:p>
            <a:pPr>
              <a:buFontTx/>
              <a:buChar char="-"/>
            </a:pPr>
            <a:r>
              <a:rPr lang="en-GB" dirty="0">
                <a:solidFill>
                  <a:srgbClr val="111111"/>
                </a:solidFill>
                <a:latin typeface="Arial" panose="020B0604020202020204" pitchFamily="34" charset="0"/>
                <a:cs typeface="Arial" panose="020B0604020202020204" pitchFamily="34" charset="0"/>
              </a:rPr>
              <a:t>The Prophet SAW encouraged his companions to engage in discussions</a:t>
            </a:r>
          </a:p>
          <a:p>
            <a:pPr>
              <a:buFontTx/>
              <a:buChar char="-"/>
            </a:pPr>
            <a:r>
              <a:rPr lang="en-US" dirty="0">
                <a:solidFill>
                  <a:srgbClr val="111111"/>
                </a:solidFill>
                <a:latin typeface="Arial" panose="020B0604020202020204" pitchFamily="34" charset="0"/>
                <a:cs typeface="Arial" panose="020B0604020202020204" pitchFamily="34" charset="0"/>
              </a:rPr>
              <a:t>At times he would pose questions to them so that they could think over them themselves</a:t>
            </a:r>
          </a:p>
          <a:p>
            <a:pPr marL="0" indent="0">
              <a:buNone/>
            </a:pPr>
            <a:r>
              <a:rPr lang="en-US" dirty="0">
                <a:solidFill>
                  <a:srgbClr val="111111"/>
                </a:solidFill>
                <a:latin typeface="Arial" panose="020B0604020202020204" pitchFamily="34" charset="0"/>
                <a:cs typeface="Arial" panose="020B0604020202020204" pitchFamily="34" charset="0"/>
              </a:rPr>
              <a:t>“</a:t>
            </a:r>
            <a:r>
              <a:rPr lang="en-US" i="1" dirty="0">
                <a:solidFill>
                  <a:srgbClr val="111111"/>
                </a:solidFill>
                <a:latin typeface="Arial" panose="020B0604020202020204" pitchFamily="34" charset="0"/>
                <a:cs typeface="Arial" panose="020B0604020202020204" pitchFamily="34" charset="0"/>
              </a:rPr>
              <a:t>Do you think that is there was a river by the door of any one of you, and he bathed in it five times each day, would there be any trace of dirt left on him?…..</a:t>
            </a:r>
            <a:r>
              <a:rPr lang="en-US" dirty="0">
                <a:solidFill>
                  <a:srgbClr val="111111"/>
                </a:solidFill>
                <a:latin typeface="Arial" panose="020B0604020202020204" pitchFamily="34" charset="0"/>
                <a:cs typeface="Arial" panose="020B0604020202020204" pitchFamily="34" charset="0"/>
              </a:rPr>
              <a:t>.” (</a:t>
            </a:r>
            <a:r>
              <a:rPr lang="en-US" dirty="0" err="1">
                <a:solidFill>
                  <a:srgbClr val="111111"/>
                </a:solidFill>
                <a:latin typeface="Arial" panose="020B0604020202020204" pitchFamily="34" charset="0"/>
                <a:cs typeface="Arial" panose="020B0604020202020204" pitchFamily="34" charset="0"/>
              </a:rPr>
              <a:t>Nasaai</a:t>
            </a:r>
            <a:r>
              <a:rPr lang="en-US" dirty="0">
                <a:solidFill>
                  <a:srgbClr val="111111"/>
                </a:solidFill>
                <a:latin typeface="Arial" panose="020B0604020202020204" pitchFamily="34" charset="0"/>
                <a:cs typeface="Arial" panose="020B0604020202020204" pitchFamily="34" charset="0"/>
              </a:rPr>
              <a:t> - 462)</a:t>
            </a:r>
            <a:endParaRPr lang="en-US" i="1" dirty="0">
              <a:solidFill>
                <a:srgbClr val="111111"/>
              </a:solidFill>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9. Ordered Expansion of Knowledge</a:t>
            </a:r>
          </a:p>
          <a:p>
            <a:pPr marL="0" indent="0">
              <a:buNone/>
            </a:pPr>
            <a:r>
              <a:rPr lang="en-US" sz="1700" b="1" dirty="0">
                <a:latin typeface="Arial" panose="020B0604020202020204" pitchFamily="34" charset="0"/>
                <a:cs typeface="Arial" panose="020B0604020202020204" pitchFamily="34" charset="0"/>
              </a:rPr>
              <a:t>“</a:t>
            </a:r>
            <a:r>
              <a:rPr lang="en-US" sz="1700" i="1" dirty="0">
                <a:latin typeface="Arial" panose="020B0604020202020204" pitchFamily="34" charset="0"/>
                <a:cs typeface="Arial" panose="020B0604020202020204" pitchFamily="34" charset="0"/>
              </a:rPr>
              <a:t>May Allah gladden a man who hears something from us, so he conveys it as he heard it. Perhaps the one it is conveyed to is more understanding than the one who heard it.”</a:t>
            </a:r>
            <a:r>
              <a:rPr lang="en-US" sz="1700"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(Tirmizi - 2657)</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Pass on information from me, even if it is only a verse of the Qur’an.” </a:t>
            </a:r>
            <a:r>
              <a:rPr lang="en-US" dirty="0">
                <a:latin typeface="Arial" panose="020B0604020202020204" pitchFamily="34" charset="0"/>
                <a:cs typeface="Arial" panose="020B0604020202020204" pitchFamily="34" charset="0"/>
              </a:rPr>
              <a:t>(</a:t>
            </a:r>
            <a:r>
              <a:rPr lang="en-US" dirty="0" err="1">
                <a:latin typeface="Arial" panose="020B0604020202020204" pitchFamily="34" charset="0"/>
                <a:cs typeface="Arial" panose="020B0604020202020204" pitchFamily="34" charset="0"/>
              </a:rPr>
              <a:t>Mishkaat</a:t>
            </a:r>
            <a:r>
              <a:rPr lang="en-US" dirty="0">
                <a:latin typeface="Arial" panose="020B0604020202020204" pitchFamily="34" charset="0"/>
                <a:cs typeface="Arial" panose="020B0604020202020204" pitchFamily="34" charset="0"/>
              </a:rPr>
              <a:t> - 198)</a:t>
            </a:r>
            <a:endParaRPr lang="en-US" i="1"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288987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66808"/>
          </a:xfrm>
        </p:spPr>
        <p:txBody>
          <a:bodyPr/>
          <a:lstStyle/>
          <a:p>
            <a:pPr algn="ctr"/>
            <a:r>
              <a:rPr lang="en-US" dirty="0">
                <a:latin typeface="Arial" panose="020B0604020202020204" pitchFamily="34" charset="0"/>
                <a:cs typeface="Arial" panose="020B0604020202020204" pitchFamily="34" charset="0"/>
              </a:rPr>
              <a:t>Role Model for a Military Strategist</a:t>
            </a:r>
            <a:endParaRPr lang="en-GB" dirty="0"/>
          </a:p>
        </p:txBody>
      </p:sp>
      <p:sp>
        <p:nvSpPr>
          <p:cNvPr id="3" name="Content Placeholder 2"/>
          <p:cNvSpPr>
            <a:spLocks noGrp="1"/>
          </p:cNvSpPr>
          <p:nvPr>
            <p:ph idx="1"/>
          </p:nvPr>
        </p:nvSpPr>
        <p:spPr>
          <a:xfrm>
            <a:off x="2356833" y="1519706"/>
            <a:ext cx="9311425" cy="5338293"/>
          </a:xfrm>
        </p:spPr>
        <p:txBody>
          <a:bodyPr>
            <a:normAutofit fontScale="92500" lnSpcReduction="20000"/>
          </a:bodyPr>
          <a:lstStyle/>
          <a:p>
            <a:pPr marL="0" indent="0">
              <a:buNone/>
            </a:pPr>
            <a:endParaRPr lang="en-US" sz="2000" b="1" dirty="0">
              <a:latin typeface="Arial" panose="020B0604020202020204" pitchFamily="34" charset="0"/>
              <a:cs typeface="Arial" panose="020B0604020202020204" pitchFamily="34" charset="0"/>
            </a:endParaRPr>
          </a:p>
          <a:p>
            <a:pPr marL="0" indent="0" algn="ctr">
              <a:buNone/>
            </a:pPr>
            <a:r>
              <a:rPr lang="en-US" sz="3000" dirty="0">
                <a:solidFill>
                  <a:schemeClr val="accent2">
                    <a:lumMod val="75000"/>
                  </a:schemeClr>
                </a:solidFill>
                <a:latin typeface="Arial" panose="020B0604020202020204" pitchFamily="34" charset="0"/>
                <a:ea typeface="+mj-ea"/>
                <a:cs typeface="Arial" panose="020B0604020202020204" pitchFamily="34" charset="0"/>
              </a:rPr>
              <a:t>The Prophet SAW Introduced 2 New Concepts for Battlefields</a:t>
            </a:r>
          </a:p>
          <a:p>
            <a:pPr marL="0" indent="0">
              <a:buNone/>
            </a:pPr>
            <a:endParaRPr lang="en-US" sz="2000" b="1" dirty="0">
              <a:latin typeface="Arial" panose="020B0604020202020204" pitchFamily="34" charset="0"/>
              <a:cs typeface="Arial" panose="020B0604020202020204" pitchFamily="34" charset="0"/>
            </a:endParaRPr>
          </a:p>
          <a:p>
            <a:pPr marL="457200" indent="-457200">
              <a:buAutoNum type="arabicPeriod"/>
            </a:pPr>
            <a:r>
              <a:rPr lang="en-US" sz="2000" b="1" dirty="0">
                <a:latin typeface="Arial" panose="020B0604020202020204" pitchFamily="34" charset="0"/>
                <a:cs typeface="Arial" panose="020B0604020202020204" pitchFamily="34" charset="0"/>
              </a:rPr>
              <a:t>Jihad Fi Sabeel </a:t>
            </a:r>
            <a:r>
              <a:rPr lang="en-US" sz="2000" b="1" dirty="0" err="1">
                <a:latin typeface="Arial" panose="020B0604020202020204" pitchFamily="34" charset="0"/>
                <a:cs typeface="Arial" panose="020B0604020202020204" pitchFamily="34" charset="0"/>
              </a:rPr>
              <a:t>Lillah</a:t>
            </a:r>
            <a:endParaRPr lang="en-US" sz="2000" b="1"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The word; ‘Jihad’ in literal sense means utilizing one’s all strength for the sake of Islam.</a:t>
            </a:r>
          </a:p>
          <a:p>
            <a:pPr>
              <a:buFontTx/>
              <a:buChar char="-"/>
            </a:pPr>
            <a:r>
              <a:rPr lang="en-US" dirty="0">
                <a:latin typeface="Arial" panose="020B0604020202020204" pitchFamily="34" charset="0"/>
                <a:cs typeface="Arial" panose="020B0604020202020204" pitchFamily="34" charset="0"/>
              </a:rPr>
              <a:t>Can be through knowledge as well as waging war against non-Muslims</a:t>
            </a:r>
          </a:p>
          <a:p>
            <a:pPr>
              <a:buFontTx/>
              <a:buChar char="-"/>
            </a:pPr>
            <a:r>
              <a:rPr lang="en-US" dirty="0">
                <a:latin typeface="Arial" panose="020B0604020202020204" pitchFamily="34" charset="0"/>
                <a:cs typeface="Arial" panose="020B0604020202020204" pitchFamily="34" charset="0"/>
              </a:rPr>
              <a:t>Jihad will only be considered actual Jihad if it is for the sake of Allah</a:t>
            </a:r>
          </a:p>
          <a:p>
            <a:pPr marL="0" indent="0">
              <a:buNone/>
            </a:pPr>
            <a:r>
              <a:rPr lang="en-US" dirty="0">
                <a:latin typeface="Arial" panose="020B0604020202020204" pitchFamily="34" charset="0"/>
                <a:cs typeface="Arial" panose="020B0604020202020204" pitchFamily="34" charset="0"/>
              </a:rPr>
              <a:t>“A man asked the Messenger of Allah about fighting in the way of Allah, the Exalted and Majestic, a man who fights out of rage or out of family pride. He raised his head towards him-and he did so because the man was standing and said: “</a:t>
            </a:r>
            <a:r>
              <a:rPr lang="en-US" b="1" i="1" dirty="0">
                <a:latin typeface="Arial" panose="020B0604020202020204" pitchFamily="34" charset="0"/>
                <a:cs typeface="Arial" panose="020B0604020202020204" pitchFamily="34" charset="0"/>
              </a:rPr>
              <a:t>Who fights that the word of Allah be exalted, fights in the way of Allah</a:t>
            </a:r>
            <a:r>
              <a:rPr lang="en-US" dirty="0">
                <a:latin typeface="Arial" panose="020B0604020202020204" pitchFamily="34" charset="0"/>
                <a:cs typeface="Arial" panose="020B0604020202020204" pitchFamily="34" charset="0"/>
              </a:rPr>
              <a:t>.” (Muslim - 1904)</a:t>
            </a:r>
          </a:p>
          <a:p>
            <a:pPr marL="0" indent="0">
              <a:buNone/>
            </a:pPr>
            <a:endParaRPr lang="en-US" dirty="0">
              <a:latin typeface="Arial" panose="020B0604020202020204" pitchFamily="34" charset="0"/>
              <a:cs typeface="Arial" panose="020B0604020202020204" pitchFamily="34" charset="0"/>
            </a:endParaRPr>
          </a:p>
          <a:p>
            <a:pPr marL="0" indent="0">
              <a:buNone/>
            </a:pPr>
            <a:r>
              <a:rPr lang="en-US" sz="1900" b="1" dirty="0">
                <a:latin typeface="Arial" panose="020B0604020202020204" pitchFamily="34" charset="0"/>
                <a:cs typeface="Arial" panose="020B0604020202020204" pitchFamily="34" charset="0"/>
              </a:rPr>
              <a:t>2.</a:t>
            </a:r>
            <a:r>
              <a:rPr lang="en-US" sz="1900" dirty="0">
                <a:latin typeface="Arial" panose="020B0604020202020204" pitchFamily="34" charset="0"/>
                <a:cs typeface="Arial" panose="020B0604020202020204" pitchFamily="34" charset="0"/>
              </a:rPr>
              <a:t> 	</a:t>
            </a:r>
            <a:r>
              <a:rPr lang="en-US" sz="1900" b="1" dirty="0">
                <a:latin typeface="Arial" panose="020B0604020202020204" pitchFamily="34" charset="0"/>
                <a:cs typeface="Arial" panose="020B0604020202020204" pitchFamily="34" charset="0"/>
              </a:rPr>
              <a:t>Emphasized that a win in battlefield will only be by the grace of the Almighty. </a:t>
            </a:r>
          </a:p>
          <a:p>
            <a:pPr>
              <a:buFontTx/>
              <a:buChar char="-"/>
            </a:pPr>
            <a:r>
              <a:rPr lang="en-US" sz="1900" dirty="0">
                <a:latin typeface="Arial" panose="020B0604020202020204" pitchFamily="34" charset="0"/>
                <a:cs typeface="Arial" panose="020B0604020202020204" pitchFamily="34" charset="0"/>
              </a:rPr>
              <a:t>He Himself remained in </a:t>
            </a:r>
            <a:r>
              <a:rPr lang="en-US" sz="1900" dirty="0" err="1">
                <a:latin typeface="Arial" panose="020B0604020202020204" pitchFamily="34" charset="0"/>
                <a:cs typeface="Arial" panose="020B0604020202020204" pitchFamily="34" charset="0"/>
              </a:rPr>
              <a:t>dua</a:t>
            </a:r>
            <a:r>
              <a:rPr lang="en-US" sz="1900" dirty="0">
                <a:latin typeface="Arial" panose="020B0604020202020204" pitchFamily="34" charset="0"/>
                <a:cs typeface="Arial" panose="020B0604020202020204" pitchFamily="34" charset="0"/>
              </a:rPr>
              <a:t> during the battle of </a:t>
            </a:r>
            <a:r>
              <a:rPr lang="en-US" sz="1900" dirty="0" err="1">
                <a:latin typeface="Arial" panose="020B0604020202020204" pitchFamily="34" charset="0"/>
                <a:cs typeface="Arial" panose="020B0604020202020204" pitchFamily="34" charset="0"/>
              </a:rPr>
              <a:t>Badr</a:t>
            </a:r>
            <a:endParaRPr lang="en-US" sz="1900"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999348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53803" y="1313645"/>
            <a:ext cx="9491729" cy="5074276"/>
          </a:xfrm>
        </p:spPr>
        <p:txBody>
          <a:bodyPr>
            <a:normAutofit/>
          </a:bodyPr>
          <a:lstStyle/>
          <a:p>
            <a:pPr>
              <a:buAutoNum type="arabicPeriod"/>
            </a:pPr>
            <a:r>
              <a:rPr lang="en-US" b="1" dirty="0">
                <a:latin typeface="Arial" panose="020B0604020202020204" pitchFamily="34" charset="0"/>
                <a:cs typeface="Arial" panose="020B0604020202020204" pitchFamily="34" charset="0"/>
              </a:rPr>
              <a:t>Used to consult his companions before every battle</a:t>
            </a:r>
          </a:p>
          <a:p>
            <a:pPr marL="0" indent="0">
              <a:buNone/>
            </a:pPr>
            <a:r>
              <a:rPr lang="en-US" dirty="0">
                <a:latin typeface="Arial" panose="020B0604020202020204" pitchFamily="34" charset="0"/>
                <a:cs typeface="Arial" panose="020B0604020202020204" pitchFamily="34" charset="0"/>
              </a:rPr>
              <a:t>     - </a:t>
            </a:r>
            <a:r>
              <a:rPr lang="en-US" dirty="0" err="1">
                <a:latin typeface="Arial" panose="020B0604020202020204" pitchFamily="34" charset="0"/>
                <a:cs typeface="Arial" panose="020B0604020202020204" pitchFamily="34" charset="0"/>
              </a:rPr>
              <a:t>Badr</a:t>
            </a:r>
            <a:r>
              <a:rPr lang="en-US" dirty="0">
                <a:latin typeface="Arial" panose="020B0604020202020204" pitchFamily="34" charset="0"/>
                <a:cs typeface="Arial" panose="020B0604020202020204" pitchFamily="34" charset="0"/>
              </a:rPr>
              <a:t> – Whether to fight or not</a:t>
            </a:r>
          </a:p>
          <a:p>
            <a:pPr marL="0" indent="0">
              <a:buNone/>
            </a:pPr>
            <a:r>
              <a:rPr lang="en-US" dirty="0">
                <a:latin typeface="Arial" panose="020B0604020202020204" pitchFamily="34" charset="0"/>
                <a:cs typeface="Arial" panose="020B0604020202020204" pitchFamily="34" charset="0"/>
              </a:rPr>
              <a:t>     - </a:t>
            </a:r>
            <a:r>
              <a:rPr lang="en-US" dirty="0" err="1">
                <a:latin typeface="Arial" panose="020B0604020202020204" pitchFamily="34" charset="0"/>
                <a:cs typeface="Arial" panose="020B0604020202020204" pitchFamily="34" charset="0"/>
              </a:rPr>
              <a:t>Uhud</a:t>
            </a:r>
            <a:r>
              <a:rPr lang="en-US" dirty="0">
                <a:latin typeface="Arial" panose="020B0604020202020204" pitchFamily="34" charset="0"/>
                <a:cs typeface="Arial" panose="020B0604020202020204" pitchFamily="34" charset="0"/>
              </a:rPr>
              <a:t> – Whether to fight inside or outside Madinah </a:t>
            </a:r>
          </a:p>
          <a:p>
            <a:pPr marL="0" indent="0">
              <a:buNone/>
            </a:pPr>
            <a:r>
              <a:rPr lang="en-US" dirty="0">
                <a:latin typeface="Arial" panose="020B0604020202020204" pitchFamily="34" charset="0"/>
                <a:cs typeface="Arial" panose="020B0604020202020204" pitchFamily="34" charset="0"/>
              </a:rPr>
              <a:t>     - </a:t>
            </a:r>
            <a:r>
              <a:rPr lang="en-US" dirty="0" err="1">
                <a:latin typeface="Arial" panose="020B0604020202020204" pitchFamily="34" charset="0"/>
                <a:cs typeface="Arial" panose="020B0604020202020204" pitchFamily="34" charset="0"/>
              </a:rPr>
              <a:t>Khandaq</a:t>
            </a:r>
            <a:r>
              <a:rPr lang="en-US" dirty="0">
                <a:latin typeface="Arial" panose="020B0604020202020204" pitchFamily="34" charset="0"/>
                <a:cs typeface="Arial" panose="020B0604020202020204" pitchFamily="34" charset="0"/>
              </a:rPr>
              <a:t> – How to tackle the large numbers of the enemy</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2. Espionage &amp; Intelligence activities</a:t>
            </a:r>
          </a:p>
          <a:p>
            <a:pPr>
              <a:buFontTx/>
              <a:buChar char="-"/>
            </a:pPr>
            <a:r>
              <a:rPr lang="en-US" dirty="0">
                <a:latin typeface="Arial" panose="020B0604020202020204" pitchFamily="34" charset="0"/>
                <a:cs typeface="Arial" panose="020B0604020202020204" pitchFamily="34" charset="0"/>
              </a:rPr>
              <a:t>Acted as a spy himself before </a:t>
            </a:r>
            <a:r>
              <a:rPr lang="en-US" dirty="0" err="1">
                <a:latin typeface="Arial" panose="020B0604020202020204" pitchFamily="34" charset="0"/>
                <a:cs typeface="Arial" panose="020B0604020202020204" pitchFamily="34" charset="0"/>
              </a:rPr>
              <a:t>Badr</a:t>
            </a: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Sent </a:t>
            </a:r>
            <a:r>
              <a:rPr lang="en-US" dirty="0" err="1">
                <a:latin typeface="Arial" panose="020B0604020202020204" pitchFamily="34" charset="0"/>
                <a:cs typeface="Arial" panose="020B0604020202020204" pitchFamily="34" charset="0"/>
              </a:rPr>
              <a:t>Huzaifa</a:t>
            </a:r>
            <a:r>
              <a:rPr lang="en-US" dirty="0">
                <a:latin typeface="Arial" panose="020B0604020202020204" pitchFamily="34" charset="0"/>
                <a:cs typeface="Arial" panose="020B0604020202020204" pitchFamily="34" charset="0"/>
              </a:rPr>
              <a:t> R.A as a spy during </a:t>
            </a:r>
            <a:r>
              <a:rPr lang="en-US" dirty="0" err="1">
                <a:latin typeface="Arial" panose="020B0604020202020204" pitchFamily="34" charset="0"/>
                <a:cs typeface="Arial" panose="020B0604020202020204" pitchFamily="34" charset="0"/>
              </a:rPr>
              <a:t>Khandaq</a:t>
            </a: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Dr. </a:t>
            </a:r>
            <a:r>
              <a:rPr lang="en-US" dirty="0" err="1">
                <a:latin typeface="Arial" panose="020B0604020202020204" pitchFamily="34" charset="0"/>
                <a:cs typeface="Arial" panose="020B0604020202020204" pitchFamily="34" charset="0"/>
              </a:rPr>
              <a:t>Hamidullah’s</a:t>
            </a:r>
            <a:r>
              <a:rPr lang="en-US" dirty="0">
                <a:latin typeface="Arial" panose="020B0604020202020204" pitchFamily="34" charset="0"/>
                <a:cs typeface="Arial" panose="020B0604020202020204" pitchFamily="34" charset="0"/>
              </a:rPr>
              <a:t> paper; </a:t>
            </a:r>
            <a:r>
              <a:rPr lang="en-US" b="1" i="1" dirty="0">
                <a:latin typeface="Arial" panose="020B0604020202020204" pitchFamily="34" charset="0"/>
                <a:cs typeface="Arial" panose="020B0604020202020204" pitchFamily="34" charset="0"/>
              </a:rPr>
              <a:t>“Military intelligence during the lifetime of the Prophet SAW”</a:t>
            </a:r>
            <a:r>
              <a:rPr lang="en-US" dirty="0">
                <a:latin typeface="Arial" panose="020B0604020202020204" pitchFamily="34" charset="0"/>
                <a:cs typeface="Arial" panose="020B0604020202020204" pitchFamily="34" charset="0"/>
              </a:rPr>
              <a:t> </a:t>
            </a:r>
          </a:p>
          <a:p>
            <a:pPr>
              <a:buFontTx/>
              <a:buChar char="-"/>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3. Extremely Secretive</a:t>
            </a:r>
          </a:p>
          <a:p>
            <a:pPr marL="0" indent="0">
              <a:buNone/>
            </a:pPr>
            <a:r>
              <a:rPr lang="en-US" dirty="0">
                <a:latin typeface="Arial" panose="020B0604020202020204" pitchFamily="34" charset="0"/>
                <a:cs typeface="Arial" panose="020B0604020202020204" pitchFamily="34" charset="0"/>
              </a:rPr>
              <a:t>    - Never used to describe his route except to the closest of his companions </a:t>
            </a:r>
            <a:endParaRPr lang="en-GB" dirty="0">
              <a:latin typeface="Arial" panose="020B0604020202020204" pitchFamily="34" charset="0"/>
              <a:cs typeface="Arial" panose="020B0604020202020204" pitchFamily="34" charset="0"/>
            </a:endParaRPr>
          </a:p>
        </p:txBody>
      </p:sp>
      <p:sp>
        <p:nvSpPr>
          <p:cNvPr id="4" name="Title 1"/>
          <p:cNvSpPr>
            <a:spLocks noGrp="1"/>
          </p:cNvSpPr>
          <p:nvPr>
            <p:ph type="title"/>
          </p:nvPr>
        </p:nvSpPr>
        <p:spPr>
          <a:xfrm>
            <a:off x="2592925" y="482442"/>
            <a:ext cx="8911687" cy="741051"/>
          </a:xfrm>
        </p:spPr>
        <p:txBody>
          <a:bodyPr/>
          <a:lstStyle/>
          <a:p>
            <a:r>
              <a:rPr lang="en-US" dirty="0">
                <a:latin typeface="Arial" panose="020B0604020202020204" pitchFamily="34" charset="0"/>
                <a:cs typeface="Arial" panose="020B0604020202020204" pitchFamily="34" charset="0"/>
              </a:rPr>
              <a:t>Role Model for a Military Strategist</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894595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66682" y="682580"/>
            <a:ext cx="9478850" cy="5718220"/>
          </a:xfrm>
        </p:spPr>
        <p:txBody>
          <a:bodyPr>
            <a:normAutofit lnSpcReduction="10000"/>
          </a:bodyPr>
          <a:lstStyle/>
          <a:p>
            <a:pPr marL="0" indent="0">
              <a:buNone/>
            </a:pPr>
            <a:r>
              <a:rPr lang="en-US" b="1" dirty="0">
                <a:latin typeface="Arial" panose="020B0604020202020204" pitchFamily="34" charset="0"/>
                <a:cs typeface="Arial" panose="020B0604020202020204" pitchFamily="34" charset="0"/>
              </a:rPr>
              <a:t>4. A staunch believer in Meritocracy</a:t>
            </a:r>
          </a:p>
          <a:p>
            <a:pPr marL="0" indent="0">
              <a:buNone/>
            </a:pPr>
            <a:r>
              <a:rPr lang="en-US" dirty="0">
                <a:latin typeface="Arial" panose="020B0604020202020204" pitchFamily="34" charset="0"/>
                <a:cs typeface="Arial" panose="020B0604020202020204" pitchFamily="34" charset="0"/>
              </a:rPr>
              <a:t>    - The commanders appointed were always those who had expertise in military expeditions, even if they accepted Islam late, such as Khalid bin </a:t>
            </a:r>
            <a:r>
              <a:rPr lang="en-US" dirty="0" err="1">
                <a:latin typeface="Arial" panose="020B0604020202020204" pitchFamily="34" charset="0"/>
                <a:cs typeface="Arial" panose="020B0604020202020204" pitchFamily="34" charset="0"/>
              </a:rPr>
              <a:t>Waleed</a:t>
            </a:r>
            <a:r>
              <a:rPr lang="en-US" dirty="0">
                <a:latin typeface="Arial" panose="020B0604020202020204" pitchFamily="34" charset="0"/>
                <a:cs typeface="Arial" panose="020B0604020202020204" pitchFamily="34" charset="0"/>
              </a:rPr>
              <a:t> and Amar bin Aas R.A</a:t>
            </a:r>
          </a:p>
          <a:p>
            <a:pPr marL="0" indent="0">
              <a:buNone/>
            </a:pPr>
            <a:r>
              <a:rPr lang="en-US" dirty="0">
                <a:latin typeface="Arial" panose="020B0604020202020204" pitchFamily="34" charset="0"/>
                <a:cs typeface="Arial" panose="020B0604020202020204" pitchFamily="34" charset="0"/>
              </a:rPr>
              <a:t>    - Appointed </a:t>
            </a:r>
            <a:r>
              <a:rPr lang="en-US" dirty="0" err="1">
                <a:latin typeface="Arial" panose="020B0604020202020204" pitchFamily="34" charset="0"/>
                <a:cs typeface="Arial" panose="020B0604020202020204" pitchFamily="34" charset="0"/>
              </a:rPr>
              <a:t>Usama</a:t>
            </a:r>
            <a:r>
              <a:rPr lang="en-US" dirty="0">
                <a:latin typeface="Arial" panose="020B0604020202020204" pitchFamily="34" charset="0"/>
                <a:cs typeface="Arial" panose="020B0604020202020204" pitchFamily="34" charset="0"/>
              </a:rPr>
              <a:t> bin Zaid R.A as a commander of an extremely important battle even though he was just 18 years old, and even though the army consisted of many senior companions.</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5. Acknowledged the fact that the use of trickery is valid in war</a:t>
            </a:r>
          </a:p>
          <a:p>
            <a:pPr marL="0" indent="0">
              <a:buNone/>
            </a:pPr>
            <a:r>
              <a:rPr lang="en-US" dirty="0">
                <a:latin typeface="Arial" panose="020B0604020202020204" pitchFamily="34" charset="0"/>
                <a:cs typeface="Arial" panose="020B0604020202020204" pitchFamily="34" charset="0"/>
              </a:rPr>
              <a:t>    - “</a:t>
            </a:r>
            <a:r>
              <a:rPr lang="en-US" i="1" dirty="0">
                <a:latin typeface="Arial" panose="020B0604020202020204" pitchFamily="34" charset="0"/>
                <a:cs typeface="Arial" panose="020B0604020202020204" pitchFamily="34" charset="0"/>
              </a:rPr>
              <a:t>War is deception</a:t>
            </a:r>
            <a:r>
              <a:rPr lang="en-US" dirty="0">
                <a:latin typeface="Arial" panose="020B0604020202020204" pitchFamily="34" charset="0"/>
                <a:cs typeface="Arial" panose="020B0604020202020204" pitchFamily="34" charset="0"/>
              </a:rPr>
              <a:t>.” (Abu Dawood - 2636)</a:t>
            </a:r>
            <a:r>
              <a:rPr lang="ar-SA"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 </a:t>
            </a:r>
          </a:p>
          <a:p>
            <a:pPr marL="0" indent="0">
              <a:buNone/>
            </a:pPr>
            <a:r>
              <a:rPr lang="en-US" dirty="0">
                <a:latin typeface="Arial" panose="020B0604020202020204" pitchFamily="34" charset="0"/>
                <a:cs typeface="Arial" panose="020B0604020202020204" pitchFamily="34" charset="0"/>
              </a:rPr>
              <a:t>    - One of the main reasons behind victory in </a:t>
            </a:r>
            <a:r>
              <a:rPr lang="en-US" dirty="0" err="1">
                <a:latin typeface="Arial" panose="020B0604020202020204" pitchFamily="34" charset="0"/>
                <a:cs typeface="Arial" panose="020B0604020202020204" pitchFamily="34" charset="0"/>
              </a:rPr>
              <a:t>Khandaq</a:t>
            </a:r>
            <a:r>
              <a:rPr lang="en-US" dirty="0">
                <a:latin typeface="Arial" panose="020B0604020202020204" pitchFamily="34" charset="0"/>
                <a:cs typeface="Arial" panose="020B0604020202020204" pitchFamily="34" charset="0"/>
              </a:rPr>
              <a:t> (apart from divine intervention)</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6. Encouraged and commanded material preparation for a war</a:t>
            </a:r>
          </a:p>
          <a:p>
            <a:pPr marL="0" indent="0">
              <a:buNone/>
            </a:pPr>
            <a:r>
              <a:rPr lang="en-US" dirty="0">
                <a:latin typeface="Arial" panose="020B0604020202020204" pitchFamily="34" charset="0"/>
                <a:cs typeface="Arial" panose="020B0604020202020204" pitchFamily="34" charset="0"/>
              </a:rPr>
              <a:t>    - “Prepare against them whatever force you can, and the trained horses whereby you frighten Allah’s enemy and your own enemy.” (Al-Anfal - 60)</a:t>
            </a:r>
          </a:p>
          <a:p>
            <a:pPr marL="0" indent="0">
              <a:buNone/>
            </a:pPr>
            <a:r>
              <a:rPr lang="en-US" dirty="0">
                <a:latin typeface="Arial" panose="020B0604020202020204" pitchFamily="34" charset="0"/>
                <a:cs typeface="Arial" panose="020B0604020202020204" pitchFamily="34" charset="0"/>
              </a:rPr>
              <a:t>   - Called for donations before </a:t>
            </a:r>
            <a:r>
              <a:rPr lang="en-US" dirty="0" err="1">
                <a:latin typeface="Arial" panose="020B0604020202020204" pitchFamily="34" charset="0"/>
                <a:cs typeface="Arial" panose="020B0604020202020204" pitchFamily="34" charset="0"/>
              </a:rPr>
              <a:t>Tabuk</a:t>
            </a:r>
            <a:r>
              <a:rPr lang="en-US" dirty="0">
                <a:latin typeface="Arial" panose="020B0604020202020204" pitchFamily="34" charset="0"/>
                <a:cs typeface="Arial" panose="020B0604020202020204" pitchFamily="34" charset="0"/>
              </a:rPr>
              <a:t> expedition</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07417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17040" y="682580"/>
            <a:ext cx="10332720" cy="5962060"/>
          </a:xfrm>
        </p:spPr>
        <p:txBody>
          <a:bodyPr>
            <a:normAutofit fontScale="85000" lnSpcReduction="10000"/>
          </a:bodyPr>
          <a:lstStyle/>
          <a:p>
            <a:pPr marL="0" indent="0">
              <a:buNone/>
            </a:pPr>
            <a:r>
              <a:rPr lang="en-US" b="1" dirty="0">
                <a:latin typeface="Arial" panose="020B0604020202020204" pitchFamily="34" charset="0"/>
                <a:cs typeface="Arial" panose="020B0604020202020204" pitchFamily="34" charset="0"/>
              </a:rPr>
              <a:t>7. Praised his companions who fought bravely</a:t>
            </a:r>
          </a:p>
          <a:p>
            <a:pPr marL="0" indent="0">
              <a:buNone/>
            </a:pPr>
            <a:r>
              <a:rPr lang="en-US" dirty="0">
                <a:latin typeface="Arial" panose="020B0604020202020204" pitchFamily="34" charset="0"/>
                <a:cs typeface="Arial" panose="020B0604020202020204" pitchFamily="34" charset="0"/>
              </a:rPr>
              <a:t>    - “</a:t>
            </a:r>
            <a:r>
              <a:rPr lang="en-US" i="1" dirty="0">
                <a:latin typeface="Arial" panose="020B0604020202020204" pitchFamily="34" charset="0"/>
                <a:cs typeface="Arial" panose="020B0604020202020204" pitchFamily="34" charset="0"/>
              </a:rPr>
              <a:t>O </a:t>
            </a:r>
            <a:r>
              <a:rPr lang="en-US" i="1" dirty="0" err="1">
                <a:latin typeface="Arial" panose="020B0604020202020204" pitchFamily="34" charset="0"/>
                <a:cs typeface="Arial" panose="020B0604020202020204" pitchFamily="34" charset="0"/>
              </a:rPr>
              <a:t>Sa`d</a:t>
            </a:r>
            <a:r>
              <a:rPr lang="en-US" i="1" dirty="0">
                <a:latin typeface="Arial" panose="020B0604020202020204" pitchFamily="34" charset="0"/>
                <a:cs typeface="Arial" panose="020B0604020202020204" pitchFamily="34" charset="0"/>
              </a:rPr>
              <a:t> throw (arrows)! Let my father and mother be sacrificed for you.” </a:t>
            </a:r>
            <a:r>
              <a:rPr lang="en-US" dirty="0">
                <a:latin typeface="Arial" panose="020B0604020202020204" pitchFamily="34" charset="0"/>
                <a:cs typeface="Arial" panose="020B0604020202020204" pitchFamily="34" charset="0"/>
              </a:rPr>
              <a:t>(Bukhari - 4059)</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8. Accepted innovative ways of battle even if they were invented by non-Muslims</a:t>
            </a:r>
          </a:p>
          <a:p>
            <a:pPr marL="0" indent="0">
              <a:buNone/>
            </a:pPr>
            <a:r>
              <a:rPr lang="en-US" dirty="0">
                <a:latin typeface="Arial" panose="020B0604020202020204" pitchFamily="34" charset="0"/>
                <a:cs typeface="Arial" panose="020B0604020202020204" pitchFamily="34" charset="0"/>
              </a:rPr>
              <a:t>   - The digging of trench in </a:t>
            </a:r>
            <a:r>
              <a:rPr lang="en-US" dirty="0" err="1">
                <a:latin typeface="Arial" panose="020B0604020202020204" pitchFamily="34" charset="0"/>
                <a:cs typeface="Arial" panose="020B0604020202020204" pitchFamily="34" charset="0"/>
              </a:rPr>
              <a:t>Khandaq</a:t>
            </a: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   - Use of catapult during the siege of Taif</a:t>
            </a:r>
          </a:p>
          <a:p>
            <a:pPr>
              <a:buFontTx/>
              <a:buChar char="-"/>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9. Taught Manners of War to his Companions</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O you who believe! When you meet a force, stand firm, and remember God much, so that you may prevail. And obey God and His Messenger, and do not dispute, lest you falter and lose your courage. And be steadfast. God is with the steadfast. And do not be like those who left their homes boastfully, showing off before the people, and barring others from the path of God. God comprehends what they do.” </a:t>
            </a:r>
            <a:r>
              <a:rPr lang="en-US" dirty="0">
                <a:latin typeface="Arial" panose="020B0604020202020204" pitchFamily="34" charset="0"/>
                <a:cs typeface="Arial" panose="020B0604020202020204" pitchFamily="34" charset="0"/>
              </a:rPr>
              <a:t>(Al-Anfal: 45 – 47)</a:t>
            </a:r>
            <a:endParaRPr lang="en-US" i="1" dirty="0">
              <a:latin typeface="Arial" panose="020B0604020202020204" pitchFamily="34" charset="0"/>
              <a:cs typeface="Arial" panose="020B0604020202020204" pitchFamily="34" charset="0"/>
            </a:endParaRPr>
          </a:p>
          <a:p>
            <a:pPr marL="0" indent="0">
              <a:buNone/>
            </a:pPr>
            <a:r>
              <a:rPr lang="en-US" b="1" u="sng" dirty="0">
                <a:latin typeface="Arial" panose="020B0604020202020204" pitchFamily="34" charset="0"/>
                <a:cs typeface="Arial" panose="020B0604020202020204" pitchFamily="34" charset="0"/>
              </a:rPr>
              <a:t>Manners</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Stand firm</a:t>
            </a:r>
          </a:p>
          <a:p>
            <a:pPr>
              <a:buFont typeface="Wingdings" panose="05000000000000000000" pitchFamily="2" charset="2"/>
              <a:buChar char="Ø"/>
            </a:pPr>
            <a:r>
              <a:rPr lang="en-US" i="1" dirty="0">
                <a:latin typeface="Arial" panose="020B0604020202020204" pitchFamily="34" charset="0"/>
                <a:cs typeface="Arial" panose="020B0604020202020204" pitchFamily="34" charset="0"/>
              </a:rPr>
              <a:t>Remember Allah</a:t>
            </a:r>
          </a:p>
          <a:p>
            <a:pPr>
              <a:buFont typeface="Wingdings" panose="05000000000000000000" pitchFamily="2" charset="2"/>
              <a:buChar char="Ø"/>
            </a:pPr>
            <a:r>
              <a:rPr lang="en-US" i="1" dirty="0">
                <a:latin typeface="Arial" panose="020B0604020202020204" pitchFamily="34" charset="0"/>
                <a:cs typeface="Arial" panose="020B0604020202020204" pitchFamily="34" charset="0"/>
              </a:rPr>
              <a:t>Obedience to Allah and His Messenger SAW</a:t>
            </a:r>
          </a:p>
          <a:p>
            <a:pPr>
              <a:buFont typeface="Wingdings" panose="05000000000000000000" pitchFamily="2" charset="2"/>
              <a:buChar char="Ø"/>
            </a:pPr>
            <a:r>
              <a:rPr lang="en-US" i="1" dirty="0">
                <a:latin typeface="Arial" panose="020B0604020202020204" pitchFamily="34" charset="0"/>
                <a:cs typeface="Arial" panose="020B0604020202020204" pitchFamily="34" charset="0"/>
              </a:rPr>
              <a:t>Do not dispute</a:t>
            </a:r>
          </a:p>
          <a:p>
            <a:pPr>
              <a:buFont typeface="Wingdings" panose="05000000000000000000" pitchFamily="2" charset="2"/>
              <a:buChar char="Ø"/>
            </a:pPr>
            <a:r>
              <a:rPr lang="en-US" i="1" dirty="0">
                <a:latin typeface="Arial" panose="020B0604020202020204" pitchFamily="34" charset="0"/>
                <a:cs typeface="Arial" panose="020B0604020202020204" pitchFamily="34" charset="0"/>
              </a:rPr>
              <a:t>Patience</a:t>
            </a:r>
          </a:p>
          <a:p>
            <a:pPr>
              <a:buFont typeface="Wingdings" panose="05000000000000000000" pitchFamily="2" charset="2"/>
              <a:buChar char="Ø"/>
            </a:pPr>
            <a:r>
              <a:rPr lang="en-US" i="1" dirty="0">
                <a:latin typeface="Arial" panose="020B0604020202020204" pitchFamily="34" charset="0"/>
                <a:cs typeface="Arial" panose="020B0604020202020204" pitchFamily="34" charset="0"/>
              </a:rPr>
              <a:t>Do not boast  </a:t>
            </a:r>
            <a:endParaRPr lang="en-GB" i="1"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2017828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79561" y="824247"/>
            <a:ext cx="9607639" cy="5743977"/>
          </a:xfrm>
        </p:spPr>
        <p:txBody>
          <a:bodyPr/>
          <a:lstStyle/>
          <a:p>
            <a:pPr>
              <a:buFontTx/>
              <a:buChar char="-"/>
            </a:pPr>
            <a:r>
              <a:rPr lang="en-GB" dirty="0">
                <a:latin typeface="Arial" panose="020B0604020202020204" pitchFamily="34" charset="0"/>
                <a:cs typeface="Arial" panose="020B0604020202020204" pitchFamily="34" charset="0"/>
              </a:rPr>
              <a:t>Other manners such as;</a:t>
            </a:r>
          </a:p>
          <a:p>
            <a:r>
              <a:rPr lang="en-GB" dirty="0">
                <a:latin typeface="Arial" panose="020B0604020202020204" pitchFamily="34" charset="0"/>
                <a:cs typeface="Arial" panose="020B0604020202020204" pitchFamily="34" charset="0"/>
              </a:rPr>
              <a:t>Do not confront women, children and the elderly</a:t>
            </a:r>
          </a:p>
          <a:p>
            <a:r>
              <a:rPr lang="en-GB" dirty="0">
                <a:latin typeface="Arial" panose="020B0604020202020204" pitchFamily="34" charset="0"/>
                <a:cs typeface="Arial" panose="020B0604020202020204" pitchFamily="34" charset="0"/>
              </a:rPr>
              <a:t>Do not confront those who surrender to you</a:t>
            </a:r>
          </a:p>
          <a:p>
            <a:r>
              <a:rPr lang="en-GB" dirty="0">
                <a:latin typeface="Arial" panose="020B0604020202020204" pitchFamily="34" charset="0"/>
                <a:cs typeface="Arial" panose="020B0604020202020204" pitchFamily="34" charset="0"/>
              </a:rPr>
              <a:t>Do not cut down trees and ready crops</a:t>
            </a:r>
          </a:p>
          <a:p>
            <a:r>
              <a:rPr lang="en-GB" dirty="0">
                <a:latin typeface="Arial" panose="020B0604020202020204" pitchFamily="34" charset="0"/>
                <a:cs typeface="Arial" panose="020B0604020202020204" pitchFamily="34" charset="0"/>
              </a:rPr>
              <a:t>Do not mutilate the enemies’ bodies</a:t>
            </a:r>
          </a:p>
          <a:p>
            <a:r>
              <a:rPr lang="en-GB" dirty="0">
                <a:latin typeface="Arial" panose="020B0604020202020204" pitchFamily="34" charset="0"/>
                <a:cs typeface="Arial" panose="020B0604020202020204" pitchFamily="34" charset="0"/>
              </a:rPr>
              <a:t>Do not attack at night</a:t>
            </a: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59354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4440" y="263501"/>
            <a:ext cx="8911687" cy="689535"/>
          </a:xfrm>
        </p:spPr>
        <p:txBody>
          <a:bodyPr/>
          <a:lstStyle/>
          <a:p>
            <a:r>
              <a:rPr lang="en-US" dirty="0">
                <a:latin typeface="Arial" panose="020B0604020202020204" pitchFamily="34" charset="0"/>
                <a:cs typeface="Arial" panose="020B0604020202020204" pitchFamily="34" charset="0"/>
              </a:rPr>
              <a:t>Role Model for a Diplomat</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15166" y="1249251"/>
            <a:ext cx="9517488" cy="5499279"/>
          </a:xfrm>
        </p:spPr>
        <p:txBody>
          <a:bodyPr>
            <a:normAutofit lnSpcReduction="10000"/>
          </a:bodyPr>
          <a:lstStyle/>
          <a:p>
            <a:pPr marL="0" indent="0">
              <a:buNone/>
            </a:pPr>
            <a:r>
              <a:rPr lang="en-US" sz="1900" b="1" dirty="0">
                <a:latin typeface="Arial" panose="020B0604020202020204" pitchFamily="34" charset="0"/>
                <a:cs typeface="Arial" panose="020B0604020202020204" pitchFamily="34" charset="0"/>
              </a:rPr>
              <a:t>Diplomacy - </a:t>
            </a:r>
            <a:r>
              <a:rPr lang="en-US" sz="1900" dirty="0">
                <a:latin typeface="Arial" panose="020B0604020202020204" pitchFamily="34" charset="0"/>
                <a:cs typeface="Arial" panose="020B0604020202020204" pitchFamily="34" charset="0"/>
              </a:rPr>
              <a:t>the profession, activity, or skill of managing international relations, typically by a country's representatives abroad.</a:t>
            </a:r>
          </a:p>
          <a:p>
            <a:pPr marL="0" indent="0">
              <a:buNone/>
            </a:pPr>
            <a:endParaRPr lang="en-US" sz="1900" b="1" dirty="0">
              <a:latin typeface="Arial" panose="020B0604020202020204" pitchFamily="34" charset="0"/>
              <a:cs typeface="Arial" panose="020B0604020202020204" pitchFamily="34" charset="0"/>
            </a:endParaRPr>
          </a:p>
          <a:p>
            <a:pPr>
              <a:buFontTx/>
              <a:buChar char="-"/>
            </a:pPr>
            <a:r>
              <a:rPr lang="en-US" sz="1900" dirty="0">
                <a:latin typeface="Arial" panose="020B0604020202020204" pitchFamily="34" charset="0"/>
                <a:cs typeface="Arial" panose="020B0604020202020204" pitchFamily="34" charset="0"/>
              </a:rPr>
              <a:t>The Prophet SAW was a highly skilled diplomat</a:t>
            </a:r>
          </a:p>
          <a:p>
            <a:pPr>
              <a:buFontTx/>
              <a:buChar char="-"/>
            </a:pPr>
            <a:r>
              <a:rPr lang="en-US" sz="1900" dirty="0">
                <a:latin typeface="Arial" panose="020B0604020202020204" pitchFamily="34" charset="0"/>
                <a:cs typeface="Arial" panose="020B0604020202020204" pitchFamily="34" charset="0"/>
              </a:rPr>
              <a:t>Portrayed his diplomatic activities during his propagation of Islam through writing letters, sending gifts and ambassadors to other tribes and countries.</a:t>
            </a:r>
          </a:p>
          <a:p>
            <a:pPr>
              <a:buFontTx/>
              <a:buChar char="-"/>
            </a:pPr>
            <a:r>
              <a:rPr lang="en-US" sz="1900" dirty="0">
                <a:latin typeface="Arial" panose="020B0604020202020204" pitchFamily="34" charset="0"/>
                <a:cs typeface="Arial" panose="020B0604020202020204" pitchFamily="34" charset="0"/>
              </a:rPr>
              <a:t>While he remained diplomatic in Makkah as well, his actual prowess in diplomacy was seen after his migration to Madinah when he himself established an Islamic state.</a:t>
            </a:r>
          </a:p>
          <a:p>
            <a:pPr>
              <a:buFontTx/>
              <a:buChar char="-"/>
            </a:pPr>
            <a:endParaRPr lang="en-US" sz="1900" dirty="0">
              <a:latin typeface="Arial" panose="020B0604020202020204" pitchFamily="34" charset="0"/>
              <a:cs typeface="Arial" panose="020B0604020202020204" pitchFamily="34" charset="0"/>
            </a:endParaRPr>
          </a:p>
          <a:p>
            <a:pPr>
              <a:buFont typeface="Wingdings" panose="05000000000000000000" pitchFamily="2" charset="2"/>
              <a:buChar char="v"/>
            </a:pPr>
            <a:r>
              <a:rPr lang="en-US" sz="1900" b="1" dirty="0">
                <a:latin typeface="Arial" panose="020B0604020202020204" pitchFamily="34" charset="0"/>
                <a:cs typeface="Arial" panose="020B0604020202020204" pitchFamily="34" charset="0"/>
              </a:rPr>
              <a:t>Diplomatic Activities in Makkah</a:t>
            </a:r>
          </a:p>
          <a:p>
            <a:pPr marL="0" indent="0">
              <a:buNone/>
            </a:pPr>
            <a:r>
              <a:rPr lang="en-US" sz="1900" b="1" dirty="0">
                <a:latin typeface="Arial" panose="020B0604020202020204" pitchFamily="34" charset="0"/>
                <a:cs typeface="Arial" panose="020B0604020202020204" pitchFamily="34" charset="0"/>
              </a:rPr>
              <a:t>1. </a:t>
            </a:r>
            <a:r>
              <a:rPr lang="en-US" sz="1900" b="1" dirty="0" err="1">
                <a:latin typeface="Arial" panose="020B0604020202020204" pitchFamily="34" charset="0"/>
                <a:cs typeface="Arial" panose="020B0604020202020204" pitchFamily="34" charset="0"/>
              </a:rPr>
              <a:t>Hilf</a:t>
            </a:r>
            <a:r>
              <a:rPr lang="en-US" sz="1900" b="1" dirty="0">
                <a:latin typeface="Arial" panose="020B0604020202020204" pitchFamily="34" charset="0"/>
                <a:cs typeface="Arial" panose="020B0604020202020204" pitchFamily="34" charset="0"/>
              </a:rPr>
              <a:t> ul </a:t>
            </a:r>
            <a:r>
              <a:rPr lang="en-US" sz="1900" b="1" dirty="0" err="1">
                <a:latin typeface="Arial" panose="020B0604020202020204" pitchFamily="34" charset="0"/>
                <a:cs typeface="Arial" panose="020B0604020202020204" pitchFamily="34" charset="0"/>
              </a:rPr>
              <a:t>Fudool</a:t>
            </a:r>
            <a:endParaRPr lang="en-US" sz="1900" b="1" dirty="0">
              <a:latin typeface="Arial" panose="020B0604020202020204" pitchFamily="34" charset="0"/>
              <a:cs typeface="Arial" panose="020B0604020202020204" pitchFamily="34" charset="0"/>
            </a:endParaRPr>
          </a:p>
          <a:p>
            <a:pPr marL="0" indent="0">
              <a:buNone/>
            </a:pPr>
            <a:r>
              <a:rPr lang="en-US" sz="1900" dirty="0">
                <a:latin typeface="Arial" panose="020B0604020202020204" pitchFamily="34" charset="0"/>
                <a:cs typeface="Arial" panose="020B0604020202020204" pitchFamily="34" charset="0"/>
              </a:rPr>
              <a:t>     Single point agenda; “the oppressed will be provided with justice.” </a:t>
            </a:r>
          </a:p>
          <a:p>
            <a:pPr marL="0" indent="0">
              <a:buNone/>
            </a:pPr>
            <a:r>
              <a:rPr lang="en-US" sz="1900" dirty="0">
                <a:latin typeface="Arial" panose="020B0604020202020204" pitchFamily="34" charset="0"/>
                <a:cs typeface="Arial" panose="020B0604020202020204" pitchFamily="34" charset="0"/>
              </a:rPr>
              <a:t>     The Prophet SAW was a part of it while he was a teenager, and remained honored all his life to have been a part of such a pact. Used to say that if I were called to another such pact, I’ll surely attend it.</a:t>
            </a:r>
            <a:r>
              <a:rPr lang="en-US"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9214092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09103" y="656823"/>
            <a:ext cx="9684913" cy="6091707"/>
          </a:xfrm>
        </p:spPr>
        <p:txBody>
          <a:bodyPr>
            <a:normAutofit fontScale="92500" lnSpcReduction="10000"/>
          </a:bodyPr>
          <a:lstStyle/>
          <a:p>
            <a:pPr marL="0" indent="0">
              <a:buNone/>
            </a:pPr>
            <a:r>
              <a:rPr lang="en-US" b="1" dirty="0">
                <a:latin typeface="Arial" panose="020B0604020202020204" pitchFamily="34" charset="0"/>
                <a:cs typeface="Arial" panose="020B0604020202020204" pitchFamily="34" charset="0"/>
              </a:rPr>
              <a:t>2. Start of Da’wah</a:t>
            </a:r>
          </a:p>
          <a:p>
            <a:pPr>
              <a:buFontTx/>
              <a:buChar char="-"/>
            </a:pPr>
            <a:r>
              <a:rPr lang="en-US" dirty="0">
                <a:latin typeface="Arial" panose="020B0604020202020204" pitchFamily="34" charset="0"/>
                <a:cs typeface="Arial" panose="020B0604020202020204" pitchFamily="34" charset="0"/>
              </a:rPr>
              <a:t>Remained extremely secretive for 3 years despite possessing the ultimate truth</a:t>
            </a:r>
          </a:p>
          <a:p>
            <a:pPr>
              <a:buFontTx/>
              <a:buChar char="-"/>
            </a:pPr>
            <a:r>
              <a:rPr lang="en-US" dirty="0">
                <a:latin typeface="Arial" panose="020B0604020202020204" pitchFamily="34" charset="0"/>
                <a:cs typeface="Arial" panose="020B0604020202020204" pitchFamily="34" charset="0"/>
              </a:rPr>
              <a:t>The reason behind this secrecy was to avoid conflict and confrontations in the early stages</a:t>
            </a:r>
          </a:p>
          <a:p>
            <a:pPr>
              <a:buFontTx/>
              <a:buChar char="-"/>
            </a:pPr>
            <a:r>
              <a:rPr lang="en-US" dirty="0">
                <a:latin typeface="Arial" panose="020B0604020202020204" pitchFamily="34" charset="0"/>
                <a:cs typeface="Arial" panose="020B0604020202020204" pitchFamily="34" charset="0"/>
              </a:rPr>
              <a:t>Only approached those regarding whom he was convinced that they would accept or even if they deny, they would deny without causing any disruption </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3. How he Declared his Prophethood to his family</a:t>
            </a:r>
          </a:p>
          <a:p>
            <a:pPr>
              <a:buFontTx/>
              <a:buChar char="-"/>
            </a:pPr>
            <a:r>
              <a:rPr lang="en-US" dirty="0">
                <a:latin typeface="Arial" panose="020B0604020202020204" pitchFamily="34" charset="0"/>
                <a:cs typeface="Arial" panose="020B0604020202020204" pitchFamily="34" charset="0"/>
              </a:rPr>
              <a:t>Invited his family members over a meal to talk to them about Allah and his prophethood</a:t>
            </a:r>
          </a:p>
          <a:p>
            <a:pPr>
              <a:buFontTx/>
              <a:buChar char="-"/>
            </a:pPr>
            <a:r>
              <a:rPr lang="en-US" dirty="0">
                <a:latin typeface="Arial" panose="020B0604020202020204" pitchFamily="34" charset="0"/>
                <a:cs typeface="Arial" panose="020B0604020202020204" pitchFamily="34" charset="0"/>
              </a:rPr>
              <a:t>Even told Ali R.A. the menu of the meal</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4. How he Declared his Prophethood in front of all of Makkah</a:t>
            </a:r>
          </a:p>
          <a:p>
            <a:pPr>
              <a:buFontTx/>
              <a:buChar char="-"/>
            </a:pPr>
            <a:r>
              <a:rPr lang="en-US" dirty="0">
                <a:latin typeface="Arial" panose="020B0604020202020204" pitchFamily="34" charset="0"/>
                <a:cs typeface="Arial" panose="020B0604020202020204" pitchFamily="34" charset="0"/>
              </a:rPr>
              <a:t>Gathered people after he himself climbed on Mount </a:t>
            </a:r>
            <a:r>
              <a:rPr lang="en-US" dirty="0" err="1">
                <a:latin typeface="Arial" panose="020B0604020202020204" pitchFamily="34" charset="0"/>
                <a:cs typeface="Arial" panose="020B0604020202020204" pitchFamily="34" charset="0"/>
              </a:rPr>
              <a:t>Safaa</a:t>
            </a: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How he first proved to them his truthfulness</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5. Remained in Constant Contact with Pilgrims who came to Makkah in </a:t>
            </a:r>
            <a:r>
              <a:rPr lang="en-US" b="1" dirty="0" err="1">
                <a:latin typeface="Arial" panose="020B0604020202020204" pitchFamily="34" charset="0"/>
                <a:cs typeface="Arial" panose="020B0604020202020204" pitchFamily="34" charset="0"/>
              </a:rPr>
              <a:t>Zil</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Hijjah</a:t>
            </a:r>
            <a:endParaRPr lang="en-US" b="1"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When he saw that the majority of the people of Makkah are not embracing Islam</a:t>
            </a:r>
          </a:p>
          <a:p>
            <a:pPr>
              <a:buFontTx/>
              <a:buChar char="-"/>
            </a:pPr>
            <a:r>
              <a:rPr lang="en-US" dirty="0">
                <a:latin typeface="Arial" panose="020B0604020202020204" pitchFamily="34" charset="0"/>
                <a:cs typeface="Arial" panose="020B0604020202020204" pitchFamily="34" charset="0"/>
              </a:rPr>
              <a:t>Started meeting pilgrims secretly and invited them to Islam</a:t>
            </a:r>
            <a:r>
              <a:rPr lang="en-US" b="1" dirty="0"/>
              <a:t>    </a:t>
            </a:r>
            <a:endParaRPr lang="en-GB" b="1" dirty="0"/>
          </a:p>
        </p:txBody>
      </p:sp>
    </p:spTree>
    <p:extLst>
      <p:ext uri="{BB962C8B-B14F-4D97-AF65-F5344CB8AC3E}">
        <p14:creationId xmlns:p14="http://schemas.microsoft.com/office/powerpoint/2010/main" val="2476393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Arial" panose="020B0604020202020204" pitchFamily="34" charset="0"/>
                <a:cs typeface="Arial" panose="020B0604020202020204" pitchFamily="34" charset="0"/>
              </a:rPr>
              <a:t>Past Paper Questions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36800" y="1661375"/>
            <a:ext cx="9167812" cy="4997002"/>
          </a:xfrm>
        </p:spPr>
        <p:txBody>
          <a:bodyPr>
            <a:normAutofit/>
          </a:bodyPr>
          <a:lstStyle/>
          <a:p>
            <a:r>
              <a:rPr lang="en-US" sz="2000">
                <a:latin typeface="Arial" panose="020B0604020202020204" pitchFamily="34" charset="0"/>
                <a:cs typeface="Arial" panose="020B0604020202020204" pitchFamily="34" charset="0"/>
              </a:rPr>
              <a:t>Describe the characteristics of Military strategist in the light of Seerah of Muhammad (PBUH) with arguments. (2016)</a:t>
            </a:r>
          </a:p>
          <a:p>
            <a:r>
              <a:rPr lang="en-US" sz="2000">
                <a:latin typeface="Arial" panose="020B0604020202020204" pitchFamily="34" charset="0"/>
                <a:cs typeface="Arial" panose="020B0604020202020204" pitchFamily="34" charset="0"/>
              </a:rPr>
              <a:t>Elucidate how the Prophet of Islam (Peace be upon him) exemplified him as the greatest peace maker in the world by making reconciliation with pagans, Jews and Christians. (2017)</a:t>
            </a:r>
          </a:p>
          <a:p>
            <a:r>
              <a:rPr lang="en-US" sz="2000">
                <a:latin typeface="Arial" panose="020B0604020202020204" pitchFamily="34" charset="0"/>
                <a:cs typeface="Arial" panose="020B0604020202020204" pitchFamily="34" charset="0"/>
              </a:rPr>
              <a:t>The Holy Prophet is the prophet of peace and safety. Explain with arguments. (2018)</a:t>
            </a:r>
          </a:p>
          <a:p>
            <a:r>
              <a:rPr lang="en-US" sz="2000">
                <a:latin typeface="Arial" panose="020B0604020202020204" pitchFamily="34" charset="0"/>
                <a:cs typeface="Arial" panose="020B0604020202020204" pitchFamily="34" charset="0"/>
              </a:rPr>
              <a:t>Give a general estimate of Holy Prophet's (pbuh) character in the battle fields as commander. (2019)</a:t>
            </a:r>
          </a:p>
          <a:p>
            <a:r>
              <a:rPr lang="en-US" sz="2000">
                <a:latin typeface="Arial" panose="020B0604020202020204" pitchFamily="34" charset="0"/>
                <a:cs typeface="Arial" panose="020B0604020202020204" pitchFamily="34" charset="0"/>
              </a:rPr>
              <a:t>Discuss the status and grade of “Tolerance and Forgiveness” in the life of the Holy Prophet. (2020)</a:t>
            </a:r>
          </a:p>
          <a:p>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33302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09103" y="170823"/>
            <a:ext cx="9684913" cy="6577708"/>
          </a:xfrm>
        </p:spPr>
        <p:txBody>
          <a:bodyPr>
            <a:normAutofit lnSpcReduction="10000"/>
          </a:bodyPr>
          <a:lstStyle/>
          <a:p>
            <a:pPr marL="0" indent="0">
              <a:buNone/>
            </a:pPr>
            <a:r>
              <a:rPr lang="en-US" b="1" dirty="0">
                <a:latin typeface="Arial" panose="020B0604020202020204" pitchFamily="34" charset="0"/>
                <a:cs typeface="Arial" panose="020B0604020202020204" pitchFamily="34" charset="0"/>
              </a:rPr>
              <a:t>6. Displayed height of tolerance &amp; patience</a:t>
            </a:r>
          </a:p>
          <a:p>
            <a:pPr>
              <a:buFontTx/>
              <a:buChar char="-"/>
            </a:pPr>
            <a:r>
              <a:rPr lang="en-US" dirty="0">
                <a:latin typeface="Arial" panose="020B0604020202020204" pitchFamily="34" charset="0"/>
                <a:cs typeface="Arial" panose="020B0604020202020204" pitchFamily="34" charset="0"/>
              </a:rPr>
              <a:t>Did not create any anarchy</a:t>
            </a:r>
          </a:p>
          <a:p>
            <a:pPr>
              <a:buFontTx/>
              <a:buChar char="-"/>
            </a:pPr>
            <a:r>
              <a:rPr lang="en-US" dirty="0">
                <a:latin typeface="Arial" panose="020B0604020202020204" pitchFamily="34" charset="0"/>
                <a:cs typeface="Arial" panose="020B0604020202020204" pitchFamily="34" charset="0"/>
              </a:rPr>
              <a:t>Did not push his companions to revolt against the Chiefs of Makkah</a:t>
            </a:r>
          </a:p>
          <a:p>
            <a:pPr>
              <a:buFontTx/>
              <a:buChar char="-"/>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7. Journey to Taif - </a:t>
            </a:r>
            <a:r>
              <a:rPr lang="en-US" b="1" i="1" dirty="0">
                <a:latin typeface="Arial" panose="020B0604020202020204" pitchFamily="34" charset="0"/>
                <a:cs typeface="Arial" panose="020B0604020202020204" pitchFamily="34" charset="0"/>
              </a:rPr>
              <a:t>Search for a New Home Begins</a:t>
            </a:r>
          </a:p>
          <a:p>
            <a:pPr>
              <a:buFontTx/>
              <a:buChar char="-"/>
            </a:pPr>
            <a:r>
              <a:rPr lang="en-US" dirty="0">
                <a:latin typeface="Arial" panose="020B0604020202020204" pitchFamily="34" charset="0"/>
                <a:cs typeface="Arial" panose="020B0604020202020204" pitchFamily="34" charset="0"/>
              </a:rPr>
              <a:t>Chose Taif over Yathrib for their hospitality</a:t>
            </a:r>
          </a:p>
          <a:p>
            <a:pPr>
              <a:buFontTx/>
              <a:buChar char="-"/>
            </a:pPr>
            <a:r>
              <a:rPr lang="en-US" dirty="0">
                <a:latin typeface="Arial" panose="020B0604020202020204" pitchFamily="34" charset="0"/>
                <a:cs typeface="Arial" panose="020B0604020202020204" pitchFamily="34" charset="0"/>
              </a:rPr>
              <a:t>And because Taif was the second most important city after Makkah in the Arabian Peninsula</a:t>
            </a:r>
          </a:p>
          <a:p>
            <a:pPr>
              <a:buFontTx/>
              <a:buChar char="-"/>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8. The Planning of Hijrah </a:t>
            </a:r>
            <a:endParaRPr lang="ar-SA" b="1" dirty="0">
              <a:latin typeface="Arial" panose="020B0604020202020204" pitchFamily="34" charset="0"/>
              <a:cs typeface="Arial" panose="020B0604020202020204" pitchFamily="34" charset="0"/>
            </a:endParaRPr>
          </a:p>
          <a:p>
            <a:pPr>
              <a:buFontTx/>
              <a:buChar char="-"/>
            </a:pPr>
            <a:r>
              <a:rPr lang="en-US" b="1" dirty="0">
                <a:latin typeface="Arial" panose="020B0604020202020204" pitchFamily="34" charset="0"/>
                <a:cs typeface="Arial" panose="020B0604020202020204" pitchFamily="34" charset="0"/>
              </a:rPr>
              <a:t>11</a:t>
            </a:r>
            <a:r>
              <a:rPr lang="en-US" b="1" baseline="30000" dirty="0">
                <a:latin typeface="Arial" panose="020B0604020202020204" pitchFamily="34" charset="0"/>
                <a:cs typeface="Arial" panose="020B0604020202020204" pitchFamily="34" charset="0"/>
              </a:rPr>
              <a:t>th</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Nabavi</a:t>
            </a: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 5 people from Yathrib came and accepted Islam</a:t>
            </a:r>
          </a:p>
          <a:p>
            <a:pPr>
              <a:buFontTx/>
              <a:buChar char="-"/>
            </a:pPr>
            <a:r>
              <a:rPr lang="en-US" b="1" dirty="0">
                <a:latin typeface="Arial" panose="020B0604020202020204" pitchFamily="34" charset="0"/>
                <a:cs typeface="Arial" panose="020B0604020202020204" pitchFamily="34" charset="0"/>
              </a:rPr>
              <a:t>12</a:t>
            </a:r>
            <a:r>
              <a:rPr lang="en-US" b="1" baseline="30000" dirty="0">
                <a:latin typeface="Arial" panose="020B0604020202020204" pitchFamily="34" charset="0"/>
                <a:cs typeface="Arial" panose="020B0604020202020204" pitchFamily="34" charset="0"/>
              </a:rPr>
              <a:t>th</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Nabavi</a:t>
            </a: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 12 people from Yathrib came and accepted Islam </a:t>
            </a:r>
            <a:r>
              <a:rPr lang="en-US" b="1" dirty="0">
                <a:latin typeface="Arial" panose="020B0604020202020204" pitchFamily="34" charset="0"/>
                <a:cs typeface="Arial" panose="020B0604020202020204" pitchFamily="34" charset="0"/>
              </a:rPr>
              <a:t>(The First Pledge of </a:t>
            </a:r>
            <a:r>
              <a:rPr lang="en-US" b="1" dirty="0" err="1">
                <a:latin typeface="Arial" panose="020B0604020202020204" pitchFamily="34" charset="0"/>
                <a:cs typeface="Arial" panose="020B0604020202020204" pitchFamily="34" charset="0"/>
              </a:rPr>
              <a:t>Aqabah</a:t>
            </a:r>
            <a:endParaRPr lang="en-US" b="1" dirty="0">
              <a:latin typeface="Arial" panose="020B0604020202020204" pitchFamily="34" charset="0"/>
              <a:cs typeface="Arial" panose="020B0604020202020204" pitchFamily="34" charset="0"/>
            </a:endParaRPr>
          </a:p>
          <a:p>
            <a:pPr>
              <a:buFontTx/>
              <a:buChar char="-"/>
            </a:pPr>
            <a:r>
              <a:rPr lang="en-US" b="1" dirty="0">
                <a:latin typeface="Arial" panose="020B0604020202020204" pitchFamily="34" charset="0"/>
                <a:cs typeface="Arial" panose="020B0604020202020204" pitchFamily="34" charset="0"/>
              </a:rPr>
              <a:t>13</a:t>
            </a:r>
            <a:r>
              <a:rPr lang="en-US" b="1" baseline="30000" dirty="0">
                <a:latin typeface="Arial" panose="020B0604020202020204" pitchFamily="34" charset="0"/>
                <a:cs typeface="Arial" panose="020B0604020202020204" pitchFamily="34" charset="0"/>
              </a:rPr>
              <a:t>th</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Nabavi</a:t>
            </a:r>
            <a:r>
              <a:rPr lang="en-US" b="1" dirty="0">
                <a:latin typeface="Arial" panose="020B0604020202020204" pitchFamily="34" charset="0"/>
                <a:cs typeface="Arial" panose="020B0604020202020204" pitchFamily="34" charset="0"/>
              </a:rPr>
              <a:t> - </a:t>
            </a:r>
            <a:r>
              <a:rPr lang="en-US" dirty="0">
                <a:latin typeface="Arial" panose="020B0604020202020204" pitchFamily="34" charset="0"/>
                <a:cs typeface="Arial" panose="020B0604020202020204" pitchFamily="34" charset="0"/>
              </a:rPr>
              <a:t>75 people</a:t>
            </a: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from Yathrib came and accepted Islam and invited the Prophet SAW to their town. </a:t>
            </a:r>
            <a:r>
              <a:rPr lang="en-US" b="1" dirty="0">
                <a:latin typeface="Arial" panose="020B0604020202020204" pitchFamily="34" charset="0"/>
                <a:cs typeface="Arial" panose="020B0604020202020204" pitchFamily="34" charset="0"/>
              </a:rPr>
              <a:t>(The Second Pledge of </a:t>
            </a:r>
            <a:r>
              <a:rPr lang="en-US" b="1" dirty="0" err="1">
                <a:latin typeface="Arial" panose="020B0604020202020204" pitchFamily="34" charset="0"/>
                <a:cs typeface="Arial" panose="020B0604020202020204" pitchFamily="34" charset="0"/>
              </a:rPr>
              <a:t>Aqabah</a:t>
            </a:r>
            <a:r>
              <a:rPr lang="en-US" b="1" dirty="0">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 </a:t>
            </a:r>
          </a:p>
          <a:p>
            <a:r>
              <a:rPr lang="en-US" dirty="0">
                <a:latin typeface="Arial" panose="020B0604020202020204" pitchFamily="34" charset="0"/>
                <a:cs typeface="Arial" panose="020B0604020202020204" pitchFamily="34" charset="0"/>
              </a:rPr>
              <a:t>The Prophet asked them for complete submission &amp; that they will protect him at all costs.</a:t>
            </a:r>
          </a:p>
          <a:p>
            <a:r>
              <a:rPr lang="en-US" dirty="0">
                <a:latin typeface="Arial" panose="020B0604020202020204" pitchFamily="34" charset="0"/>
                <a:cs typeface="Arial" panose="020B0604020202020204" pitchFamily="34" charset="0"/>
              </a:rPr>
              <a:t>And in return, assured them that they will be rewarded with Jannah and that he would always remain with them</a:t>
            </a:r>
            <a:endParaRPr lang="en-US" b="1" dirty="0">
              <a:latin typeface="Arial" panose="020B0604020202020204" pitchFamily="34" charset="0"/>
              <a:cs typeface="Arial" panose="020B0604020202020204" pitchFamily="34" charset="0"/>
            </a:endParaRPr>
          </a:p>
          <a:p>
            <a:pPr marL="0" indent="0">
              <a:buNone/>
            </a:pPr>
            <a:r>
              <a:rPr lang="en-US" b="1" dirty="0"/>
              <a:t>    </a:t>
            </a:r>
            <a:endParaRPr lang="en-GB" b="1" dirty="0"/>
          </a:p>
        </p:txBody>
      </p:sp>
    </p:spTree>
    <p:extLst>
      <p:ext uri="{BB962C8B-B14F-4D97-AF65-F5344CB8AC3E}">
        <p14:creationId xmlns:p14="http://schemas.microsoft.com/office/powerpoint/2010/main" val="33337441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7893" y="489397"/>
            <a:ext cx="9620518" cy="6283192"/>
          </a:xfrm>
        </p:spPr>
        <p:txBody>
          <a:bodyPr>
            <a:normAutofit fontScale="85000" lnSpcReduction="10000"/>
          </a:bodyPr>
          <a:lstStyle/>
          <a:p>
            <a:pPr>
              <a:buFont typeface="Wingdings" panose="05000000000000000000" pitchFamily="2" charset="2"/>
              <a:buChar char="v"/>
            </a:pPr>
            <a:r>
              <a:rPr lang="en-US" b="1" dirty="0">
                <a:latin typeface="Arial" panose="020B0604020202020204" pitchFamily="34" charset="0"/>
                <a:cs typeface="Arial" panose="020B0604020202020204" pitchFamily="34" charset="0"/>
              </a:rPr>
              <a:t>Diplomatic Activities at Madinah</a:t>
            </a:r>
          </a:p>
          <a:p>
            <a:pPr>
              <a:buAutoNum type="arabicPeriod"/>
            </a:pPr>
            <a:r>
              <a:rPr lang="en-US" b="1" dirty="0">
                <a:latin typeface="Arial" panose="020B0604020202020204" pitchFamily="34" charset="0"/>
                <a:cs typeface="Arial" panose="020B0604020202020204" pitchFamily="34" charset="0"/>
              </a:rPr>
              <a:t>Charter of Madinah</a:t>
            </a:r>
          </a:p>
          <a:p>
            <a:pPr>
              <a:buFontTx/>
              <a:buChar char="-"/>
            </a:pPr>
            <a:r>
              <a:rPr lang="en-US" dirty="0">
                <a:latin typeface="Arial" panose="020B0604020202020204" pitchFamily="34" charset="0"/>
                <a:cs typeface="Arial" panose="020B0604020202020204" pitchFamily="34" charset="0"/>
              </a:rPr>
              <a:t>First one between him and his companions.</a:t>
            </a:r>
          </a:p>
          <a:p>
            <a:pPr>
              <a:buFontTx/>
              <a:buChar char="-"/>
            </a:pPr>
            <a:r>
              <a:rPr lang="en-US" dirty="0">
                <a:latin typeface="Arial" panose="020B0604020202020204" pitchFamily="34" charset="0"/>
                <a:cs typeface="Arial" panose="020B0604020202020204" pitchFamily="34" charset="0"/>
              </a:rPr>
              <a:t>Consisted of 25 articles</a:t>
            </a:r>
          </a:p>
          <a:p>
            <a:pPr>
              <a:buFontTx/>
              <a:buChar char="-"/>
            </a:pPr>
            <a:r>
              <a:rPr lang="en-US" dirty="0">
                <a:latin typeface="Arial" panose="020B0604020202020204" pitchFamily="34" charset="0"/>
                <a:cs typeface="Arial" panose="020B0604020202020204" pitchFamily="34" charset="0"/>
              </a:rPr>
              <a:t>Many modern scholars have termed it as the first ever written constitution in human history</a:t>
            </a:r>
          </a:p>
          <a:p>
            <a:pPr>
              <a:buFontTx/>
              <a:buChar char="-"/>
            </a:pPr>
            <a:r>
              <a:rPr lang="en-US" dirty="0">
                <a:latin typeface="Arial" panose="020B0604020202020204" pitchFamily="34" charset="0"/>
                <a:cs typeface="Arial" panose="020B0604020202020204" pitchFamily="34" charset="0"/>
              </a:rPr>
              <a:t>1</a:t>
            </a:r>
            <a:r>
              <a:rPr lang="en-US" baseline="30000" dirty="0">
                <a:latin typeface="Arial" panose="020B0604020202020204" pitchFamily="34" charset="0"/>
                <a:cs typeface="Arial" panose="020B0604020202020204" pitchFamily="34" charset="0"/>
              </a:rPr>
              <a:t>st</a:t>
            </a:r>
            <a:r>
              <a:rPr lang="en-US" dirty="0">
                <a:latin typeface="Arial" panose="020B0604020202020204" pitchFamily="34" charset="0"/>
                <a:cs typeface="Arial" panose="020B0604020202020204" pitchFamily="34" charset="0"/>
              </a:rPr>
              <a:t> article ensured unity, and the last article confirmed the Prophet’s person as the final authority.</a:t>
            </a:r>
          </a:p>
          <a:p>
            <a:pPr>
              <a:buFontTx/>
              <a:buChar char="-"/>
            </a:pPr>
            <a:r>
              <a:rPr lang="en-US" dirty="0">
                <a:latin typeface="Arial" panose="020B0604020202020204" pitchFamily="34" charset="0"/>
                <a:cs typeface="Arial" panose="020B0604020202020204" pitchFamily="34" charset="0"/>
              </a:rPr>
              <a:t>Second charter included the Jews living in the outskirts of Madinah</a:t>
            </a:r>
          </a:p>
          <a:p>
            <a:pPr>
              <a:buFontTx/>
              <a:buChar char="-"/>
            </a:pPr>
            <a:r>
              <a:rPr lang="en-US" dirty="0">
                <a:latin typeface="Arial" panose="020B0604020202020204" pitchFamily="34" charset="0"/>
                <a:cs typeface="Arial" panose="020B0604020202020204" pitchFamily="34" charset="0"/>
              </a:rPr>
              <a:t>Added 24 articles</a:t>
            </a:r>
          </a:p>
          <a:p>
            <a:pPr>
              <a:buFontTx/>
              <a:buChar char="-"/>
            </a:pPr>
            <a:r>
              <a:rPr lang="en-US" dirty="0">
                <a:latin typeface="Arial" panose="020B0604020202020204" pitchFamily="34" charset="0"/>
                <a:cs typeface="Arial" panose="020B0604020202020204" pitchFamily="34" charset="0"/>
              </a:rPr>
              <a:t>In such a manner, he succeeded in creating Madinah a multi-religious, multi-cultural and multi-tribal society.</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2. Established Brotherhood Between </a:t>
            </a:r>
            <a:r>
              <a:rPr lang="en-US" b="1" dirty="0" err="1">
                <a:latin typeface="Arial" panose="020B0604020202020204" pitchFamily="34" charset="0"/>
                <a:cs typeface="Arial" panose="020B0604020202020204" pitchFamily="34" charset="0"/>
              </a:rPr>
              <a:t>Muhajireen</a:t>
            </a:r>
            <a:r>
              <a:rPr lang="en-US" b="1" dirty="0">
                <a:latin typeface="Arial" panose="020B0604020202020204" pitchFamily="34" charset="0"/>
                <a:cs typeface="Arial" panose="020B0604020202020204" pitchFamily="34" charset="0"/>
              </a:rPr>
              <a:t> &amp; </a:t>
            </a:r>
            <a:r>
              <a:rPr lang="en-US" b="1" dirty="0" err="1">
                <a:latin typeface="Arial" panose="020B0604020202020204" pitchFamily="34" charset="0"/>
                <a:cs typeface="Arial" panose="020B0604020202020204" pitchFamily="34" charset="0"/>
              </a:rPr>
              <a:t>Ansaar</a:t>
            </a:r>
            <a:endParaRPr lang="en-US" b="1"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A master stroke of the Prophet SAW</a:t>
            </a:r>
          </a:p>
          <a:p>
            <a:pPr>
              <a:buFontTx/>
              <a:buChar char="-"/>
            </a:pPr>
            <a:r>
              <a:rPr lang="en-US" dirty="0">
                <a:latin typeface="Arial" panose="020B0604020202020204" pitchFamily="34" charset="0"/>
                <a:cs typeface="Arial" panose="020B0604020202020204" pitchFamily="34" charset="0"/>
              </a:rPr>
              <a:t>A successful attempt at weakening the ultra-strong tribal structure</a:t>
            </a:r>
          </a:p>
          <a:p>
            <a:pPr>
              <a:buFontTx/>
              <a:buChar char="-"/>
            </a:pPr>
            <a:r>
              <a:rPr lang="en-US" dirty="0">
                <a:latin typeface="Arial" panose="020B0604020202020204" pitchFamily="34" charset="0"/>
                <a:cs typeface="Arial" panose="020B0604020202020204" pitchFamily="34" charset="0"/>
              </a:rPr>
              <a:t>A successful step towards establishing a single Ummah </a:t>
            </a:r>
          </a:p>
          <a:p>
            <a:pPr>
              <a:buFontTx/>
              <a:buChar char="-"/>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3. Effective Foreign Policy</a:t>
            </a:r>
          </a:p>
          <a:p>
            <a:pPr>
              <a:buFontTx/>
              <a:buChar char="-"/>
            </a:pPr>
            <a:r>
              <a:rPr lang="en-US" dirty="0">
                <a:latin typeface="Arial" panose="020B0604020202020204" pitchFamily="34" charset="0"/>
                <a:cs typeface="Arial" panose="020B0604020202020204" pitchFamily="34" charset="0"/>
              </a:rPr>
              <a:t>Aim was to secure Muslims</a:t>
            </a:r>
          </a:p>
          <a:p>
            <a:pPr>
              <a:buFontTx/>
              <a:buChar char="-"/>
            </a:pPr>
            <a:r>
              <a:rPr lang="en-US" dirty="0">
                <a:latin typeface="Arial" panose="020B0604020202020204" pitchFamily="34" charset="0"/>
                <a:cs typeface="Arial" panose="020B0604020202020204" pitchFamily="34" charset="0"/>
              </a:rPr>
              <a:t>Umar R.A was given charge     </a:t>
            </a:r>
            <a:r>
              <a:rPr lang="en-US" b="1" dirty="0">
                <a:latin typeface="Arial" panose="020B0604020202020204" pitchFamily="34" charset="0"/>
                <a:cs typeface="Arial" panose="020B0604020202020204" pitchFamily="34" charset="0"/>
              </a:rPr>
              <a:t> </a:t>
            </a:r>
            <a:endParaRPr lang="en-GB"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96137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7893" y="489396"/>
            <a:ext cx="9620518" cy="6272011"/>
          </a:xfrm>
        </p:spPr>
        <p:txBody>
          <a:bodyPr>
            <a:normAutofit lnSpcReduction="10000"/>
          </a:bodyPr>
          <a:lstStyle/>
          <a:p>
            <a:pPr>
              <a:buFontTx/>
              <a:buChar char="-"/>
            </a:pPr>
            <a:r>
              <a:rPr lang="en-US" b="1" dirty="0">
                <a:latin typeface="Arial" panose="020B0604020202020204" pitchFamily="34" charset="0"/>
                <a:cs typeface="Arial" panose="020B0604020202020204" pitchFamily="34" charset="0"/>
              </a:rPr>
              <a:t>3 principles of foreign policy</a:t>
            </a:r>
          </a:p>
          <a:p>
            <a:pPr marL="400050" indent="-400050">
              <a:buAutoNum type="romanLcPeriod"/>
            </a:pPr>
            <a:r>
              <a:rPr lang="en-US" dirty="0" err="1">
                <a:latin typeface="Arial" panose="020B0604020202020204" pitchFamily="34" charset="0"/>
                <a:cs typeface="Arial" panose="020B0604020202020204" pitchFamily="34" charset="0"/>
              </a:rPr>
              <a:t>Da’wah</a:t>
            </a:r>
            <a:endParaRPr lang="en-US" dirty="0">
              <a:latin typeface="Arial" panose="020B0604020202020204" pitchFamily="34" charset="0"/>
              <a:cs typeface="Arial" panose="020B0604020202020204" pitchFamily="34" charset="0"/>
            </a:endParaRPr>
          </a:p>
          <a:p>
            <a:pPr marL="400050" indent="-400050">
              <a:buAutoNum type="romanLcPeriod"/>
            </a:pPr>
            <a:r>
              <a:rPr lang="en-US" dirty="0">
                <a:latin typeface="Arial" panose="020B0604020202020204" pitchFamily="34" charset="0"/>
                <a:cs typeface="Arial" panose="020B0604020202020204" pitchFamily="34" charset="0"/>
              </a:rPr>
              <a:t>Peace</a:t>
            </a:r>
          </a:p>
          <a:p>
            <a:pPr marL="400050" indent="-400050">
              <a:buAutoNum type="romanLcPeriod"/>
            </a:pPr>
            <a:r>
              <a:rPr lang="en-US" dirty="0">
                <a:latin typeface="Arial" panose="020B0604020202020204" pitchFamily="34" charset="0"/>
                <a:cs typeface="Arial" panose="020B0604020202020204" pitchFamily="34" charset="0"/>
              </a:rPr>
              <a:t>Recognition of Muslims as a force to be reckoned with</a:t>
            </a:r>
            <a:r>
              <a:rPr lang="en-US" b="1" dirty="0">
                <a:latin typeface="Arial" panose="020B0604020202020204" pitchFamily="34" charset="0"/>
                <a:cs typeface="Arial" panose="020B0604020202020204" pitchFamily="34" charset="0"/>
              </a:rPr>
              <a:t> </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4. Treaty of </a:t>
            </a:r>
            <a:r>
              <a:rPr lang="en-US" b="1" dirty="0" err="1">
                <a:latin typeface="Arial" panose="020B0604020202020204" pitchFamily="34" charset="0"/>
                <a:cs typeface="Arial" panose="020B0604020202020204" pitchFamily="34" charset="0"/>
              </a:rPr>
              <a:t>Hudaibiyyah</a:t>
            </a:r>
            <a:endParaRPr lang="en-US" b="1"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The mere fact that there was a treaty helped in building a recognition of Muslims</a:t>
            </a:r>
          </a:p>
          <a:p>
            <a:pPr>
              <a:buFontTx/>
              <a:buChar char="-"/>
            </a:pPr>
            <a:r>
              <a:rPr lang="en-US" dirty="0">
                <a:latin typeface="Arial" panose="020B0604020202020204" pitchFamily="34" charset="0"/>
                <a:cs typeface="Arial" panose="020B0604020202020204" pitchFamily="34" charset="0"/>
              </a:rPr>
              <a:t>On the outset, it was against the Muslims, but in reality it proved to be more beneficial for them.</a:t>
            </a:r>
          </a:p>
          <a:p>
            <a:pPr>
              <a:buFontTx/>
              <a:buChar char="-"/>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5. Correspondence with other Kings and Rulers</a:t>
            </a:r>
            <a:r>
              <a:rPr lang="en-US" dirty="0">
                <a:latin typeface="Arial" panose="020B0604020202020204" pitchFamily="34" charset="0"/>
                <a:cs typeface="Arial" panose="020B0604020202020204" pitchFamily="34" charset="0"/>
              </a:rPr>
              <a:t> </a:t>
            </a:r>
          </a:p>
          <a:p>
            <a:pPr>
              <a:buFontTx/>
              <a:buChar char="-"/>
            </a:pPr>
            <a:r>
              <a:rPr lang="en-US" dirty="0">
                <a:latin typeface="Arial" panose="020B0604020202020204" pitchFamily="34" charset="0"/>
                <a:cs typeface="Arial" panose="020B0604020202020204" pitchFamily="34" charset="0"/>
              </a:rPr>
              <a:t>Sent letters to the rulers of </a:t>
            </a:r>
            <a:r>
              <a:rPr lang="en-US" dirty="0" err="1">
                <a:latin typeface="Arial" panose="020B0604020202020204" pitchFamily="34" charset="0"/>
                <a:cs typeface="Arial" panose="020B0604020202020204" pitchFamily="34" charset="0"/>
              </a:rPr>
              <a:t>Abissinya</a:t>
            </a:r>
            <a:r>
              <a:rPr lang="en-US" dirty="0">
                <a:latin typeface="Arial" panose="020B0604020202020204" pitchFamily="34" charset="0"/>
                <a:cs typeface="Arial" panose="020B0604020202020204" pitchFamily="34" charset="0"/>
              </a:rPr>
              <a:t>, Rome, Persia, Egypt, Bahrain, Oman etc.</a:t>
            </a:r>
          </a:p>
          <a:p>
            <a:pPr>
              <a:buFontTx/>
              <a:buChar char="-"/>
            </a:pPr>
            <a:r>
              <a:rPr lang="en-US" dirty="0">
                <a:latin typeface="Arial" panose="020B0604020202020204" pitchFamily="34" charset="0"/>
                <a:cs typeface="Arial" panose="020B0604020202020204" pitchFamily="34" charset="0"/>
              </a:rPr>
              <a:t>Sent his messengers along with gifts</a:t>
            </a:r>
            <a:r>
              <a:rPr lang="en-GB" dirty="0">
                <a:latin typeface="Arial" panose="020B0604020202020204" pitchFamily="34" charset="0"/>
                <a:cs typeface="Arial" panose="020B0604020202020204" pitchFamily="34" charset="0"/>
              </a:rPr>
              <a:t>. Heavily emphasised on this practice.</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6. Established a Guesthouse for Guests</a:t>
            </a:r>
          </a:p>
          <a:p>
            <a:pPr marL="0" indent="0">
              <a:buNone/>
            </a:pPr>
            <a:r>
              <a:rPr lang="en-US" dirty="0">
                <a:latin typeface="Arial" panose="020B0604020202020204" pitchFamily="34" charset="0"/>
                <a:cs typeface="Arial" panose="020B0604020202020204" pitchFamily="34" charset="0"/>
              </a:rPr>
              <a:t>- Dressed formally to meet them. They were welcomed warmly and treated in the best possible manner</a:t>
            </a:r>
          </a:p>
        </p:txBody>
      </p:sp>
    </p:spTree>
    <p:extLst>
      <p:ext uri="{BB962C8B-B14F-4D97-AF65-F5344CB8AC3E}">
        <p14:creationId xmlns:p14="http://schemas.microsoft.com/office/powerpoint/2010/main" val="2020005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63777"/>
          </a:xfrm>
        </p:spPr>
        <p:txBody>
          <a:bodyPr/>
          <a:lstStyle/>
          <a:p>
            <a:r>
              <a:rPr lang="en-US" dirty="0">
                <a:latin typeface="Arial" panose="020B0604020202020204" pitchFamily="34" charset="0"/>
                <a:cs typeface="Arial" panose="020B0604020202020204" pitchFamily="34" charset="0"/>
              </a:rPr>
              <a:t>Role Model for a Peace Maker</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893193" y="1429555"/>
            <a:ext cx="9955369" cy="5282744"/>
          </a:xfrm>
        </p:spPr>
        <p:txBody>
          <a:bodyPr>
            <a:normAutofit lnSpcReduction="10000"/>
          </a:bodyPr>
          <a:lstStyle/>
          <a:p>
            <a:pPr>
              <a:buFont typeface="Wingdings" panose="05000000000000000000" pitchFamily="2" charset="2"/>
              <a:buChar char="v"/>
            </a:pPr>
            <a:r>
              <a:rPr lang="en-US" dirty="0">
                <a:latin typeface="Arial" panose="020B0604020202020204" pitchFamily="34" charset="0"/>
                <a:cs typeface="Arial" panose="020B0604020202020204" pitchFamily="34" charset="0"/>
              </a:rPr>
              <a:t>Start with the Quranic verse (after the general introduction);</a:t>
            </a:r>
          </a:p>
          <a:p>
            <a:pPr marL="0" indent="0">
              <a:buNone/>
            </a:pPr>
            <a:r>
              <a:rPr lang="en-US" b="1" i="1" dirty="0">
                <a:latin typeface="Arial" panose="020B0604020202020204" pitchFamily="34" charset="0"/>
                <a:cs typeface="Arial" panose="020B0604020202020204" pitchFamily="34" charset="0"/>
              </a:rPr>
              <a:t>“And we have not sent you but as </a:t>
            </a:r>
            <a:r>
              <a:rPr lang="en-US" b="1" i="1" u="sng" dirty="0">
                <a:latin typeface="Arial" panose="020B0604020202020204" pitchFamily="34" charset="0"/>
                <a:cs typeface="Arial" panose="020B0604020202020204" pitchFamily="34" charset="0"/>
              </a:rPr>
              <a:t>mercy</a:t>
            </a:r>
            <a:r>
              <a:rPr lang="en-US" b="1" i="1" dirty="0">
                <a:latin typeface="Arial" panose="020B0604020202020204" pitchFamily="34" charset="0"/>
                <a:cs typeface="Arial" panose="020B0604020202020204" pitchFamily="34" charset="0"/>
              </a:rPr>
              <a:t> for all worlds.”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Anbiyaa</a:t>
            </a:r>
            <a:r>
              <a:rPr lang="en-US" dirty="0">
                <a:latin typeface="Arial" panose="020B0604020202020204" pitchFamily="34" charset="0"/>
                <a:cs typeface="Arial" panose="020B0604020202020204" pitchFamily="34" charset="0"/>
              </a:rPr>
              <a:t> - 107)</a:t>
            </a:r>
          </a:p>
          <a:p>
            <a:pPr marL="0" indent="0">
              <a:buNone/>
            </a:pPr>
            <a:endParaRPr lang="en-US" b="1" i="1"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Remained peaceful at Makkah despite what he and his companions faced at the hands of </a:t>
            </a:r>
            <a:r>
              <a:rPr lang="en-US" b="1" dirty="0" err="1">
                <a:latin typeface="Arial" panose="020B0604020202020204" pitchFamily="34" charset="0"/>
                <a:cs typeface="Arial" panose="020B0604020202020204" pitchFamily="34" charset="0"/>
              </a:rPr>
              <a:t>Quraish</a:t>
            </a:r>
            <a:endParaRPr lang="en-US" b="1"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Established brotherhood between </a:t>
            </a:r>
            <a:r>
              <a:rPr lang="en-US" b="1" dirty="0" err="1">
                <a:latin typeface="Arial" panose="020B0604020202020204" pitchFamily="34" charset="0"/>
                <a:cs typeface="Arial" panose="020B0604020202020204" pitchFamily="34" charset="0"/>
              </a:rPr>
              <a:t>Muhajireen</a:t>
            </a:r>
            <a:r>
              <a:rPr lang="en-US" b="1" dirty="0">
                <a:latin typeface="Arial" panose="020B0604020202020204" pitchFamily="34" charset="0"/>
                <a:cs typeface="Arial" panose="020B0604020202020204" pitchFamily="34" charset="0"/>
              </a:rPr>
              <a:t> and Ansaar</a:t>
            </a:r>
          </a:p>
          <a:p>
            <a:pPr>
              <a:buAutoNum type="arabicPeriod"/>
            </a:pPr>
            <a:r>
              <a:rPr lang="en-US" b="1" dirty="0">
                <a:latin typeface="Arial" panose="020B0604020202020204" pitchFamily="34" charset="0"/>
                <a:cs typeface="Arial" panose="020B0604020202020204" pitchFamily="34" charset="0"/>
              </a:rPr>
              <a:t>Charter of Madinah; a successful attempt at ensuring peace</a:t>
            </a:r>
          </a:p>
          <a:p>
            <a:pPr>
              <a:buAutoNum type="arabicPeriod"/>
            </a:pPr>
            <a:r>
              <a:rPr lang="en-US" b="1" dirty="0">
                <a:latin typeface="Arial" panose="020B0604020202020204" pitchFamily="34" charset="0"/>
                <a:cs typeface="Arial" panose="020B0604020202020204" pitchFamily="34" charset="0"/>
              </a:rPr>
              <a:t>Foreign Policy of Madinah aimed at Ensuring Peace</a:t>
            </a:r>
          </a:p>
          <a:p>
            <a:pPr>
              <a:buFont typeface="Wingdings 3" charset="2"/>
              <a:buAutoNum type="arabicPeriod"/>
            </a:pPr>
            <a:r>
              <a:rPr lang="en-US" b="1" dirty="0">
                <a:latin typeface="Arial" panose="020B0604020202020204" pitchFamily="34" charset="0"/>
                <a:cs typeface="Arial" panose="020B0604020202020204" pitchFamily="34" charset="0"/>
              </a:rPr>
              <a:t>Treaty of </a:t>
            </a:r>
            <a:r>
              <a:rPr lang="en-US" b="1" dirty="0" err="1">
                <a:latin typeface="Arial" panose="020B0604020202020204" pitchFamily="34" charset="0"/>
                <a:cs typeface="Arial" panose="020B0604020202020204" pitchFamily="34" charset="0"/>
              </a:rPr>
              <a:t>Hudaibiyyah</a:t>
            </a: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(prioritized peace over Umrah)</a:t>
            </a:r>
            <a:endParaRPr lang="en-US" b="1"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Establishing Diplomatic Ties with Other Rulers to Ensure Peace</a:t>
            </a:r>
          </a:p>
          <a:p>
            <a:pPr>
              <a:buAutoNum type="arabicPeriod"/>
            </a:pPr>
            <a:r>
              <a:rPr lang="en-US" b="1" dirty="0">
                <a:latin typeface="Arial" panose="020B0604020202020204" pitchFamily="34" charset="0"/>
                <a:cs typeface="Arial" panose="020B0604020202020204" pitchFamily="34" charset="0"/>
              </a:rPr>
              <a:t>Honored Foreign Ambassadors and Hosted them Respectfully to Send a Peaceful Message </a:t>
            </a:r>
          </a:p>
          <a:p>
            <a:pPr>
              <a:buAutoNum type="arabicPeriod"/>
            </a:pPr>
            <a:r>
              <a:rPr lang="en-US" b="1" dirty="0">
                <a:latin typeface="Arial" panose="020B0604020202020204" pitchFamily="34" charset="0"/>
                <a:cs typeface="Arial" panose="020B0604020202020204" pitchFamily="34" charset="0"/>
              </a:rPr>
              <a:t>His attitude towards Quraish after the Conquest of Makkah</a:t>
            </a:r>
          </a:p>
          <a:p>
            <a:pPr>
              <a:buAutoNum type="arabicPeriod"/>
            </a:pPr>
            <a:r>
              <a:rPr lang="en-US" b="1" dirty="0">
                <a:latin typeface="Arial" panose="020B0604020202020204" pitchFamily="34" charset="0"/>
                <a:cs typeface="Arial" panose="020B0604020202020204" pitchFamily="34" charset="0"/>
              </a:rPr>
              <a:t>Promoted Peace in his Last Sermon at Hajj</a:t>
            </a:r>
          </a:p>
          <a:p>
            <a:pPr>
              <a:buAutoNum type="arabicPeriod"/>
            </a:pPr>
            <a:endParaRPr lang="en-US" b="1" dirty="0">
              <a:latin typeface="Arial" panose="020B0604020202020204" pitchFamily="34" charset="0"/>
              <a:cs typeface="Arial" panose="020B0604020202020204" pitchFamily="34" charset="0"/>
            </a:endParaRPr>
          </a:p>
          <a:p>
            <a:pPr>
              <a:buAutoNum type="arabicPeriod"/>
            </a:pPr>
            <a:endParaRPr lang="en-GB" b="1" dirty="0">
              <a:latin typeface="Arial" panose="020B0604020202020204" pitchFamily="34" charset="0"/>
              <a:cs typeface="Arial" panose="020B0604020202020204" pitchFamily="34" charset="0"/>
            </a:endParaRPr>
          </a:p>
          <a:p>
            <a:pPr>
              <a:buAutoNum type="arabicPeriod"/>
            </a:pP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98853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9409" y="624110"/>
            <a:ext cx="9315204" cy="1280890"/>
          </a:xfrm>
        </p:spPr>
        <p:txBody>
          <a:bodyPr/>
          <a:lstStyle/>
          <a:p>
            <a:r>
              <a:rPr lang="en-US" dirty="0">
                <a:latin typeface="Arial" panose="020B0604020202020204" pitchFamily="34" charset="0"/>
                <a:cs typeface="Arial" panose="020B0604020202020204" pitchFamily="34" charset="0"/>
              </a:rPr>
              <a:t>Conclusion (can be applied for each aspect)</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099256" y="2133600"/>
            <a:ext cx="9697791" cy="4447504"/>
          </a:xfrm>
        </p:spPr>
        <p:txBody>
          <a:bodyPr/>
          <a:lstStyle/>
          <a:p>
            <a:pPr>
              <a:buFont typeface="Wingdings" panose="05000000000000000000" pitchFamily="2" charset="2"/>
              <a:buChar char="v"/>
            </a:pPr>
            <a:r>
              <a:rPr lang="en-US" dirty="0">
                <a:latin typeface="Arial" panose="020B0604020202020204" pitchFamily="34" charset="0"/>
                <a:cs typeface="Arial" panose="020B0604020202020204" pitchFamily="34" charset="0"/>
              </a:rPr>
              <a:t>Mention the view of some non-Muslim scholars regarding our Prophet SAW</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i="1" dirty="0">
                <a:latin typeface="Arial" panose="020B0604020202020204" pitchFamily="34" charset="0"/>
                <a:cs typeface="Arial" panose="020B0604020202020204" pitchFamily="34" charset="0"/>
              </a:rPr>
              <a:t>Jules </a:t>
            </a:r>
            <a:r>
              <a:rPr lang="en-US" b="1" i="1" dirty="0" err="1">
                <a:latin typeface="Arial" panose="020B0604020202020204" pitchFamily="34" charset="0"/>
                <a:cs typeface="Arial" panose="020B0604020202020204" pitchFamily="34" charset="0"/>
              </a:rPr>
              <a:t>Masserman</a:t>
            </a:r>
            <a:r>
              <a:rPr lang="en-US" b="1" i="1" dirty="0">
                <a:latin typeface="Arial" panose="020B0604020202020204" pitchFamily="34" charset="0"/>
                <a:cs typeface="Arial" panose="020B0604020202020204" pitchFamily="34" charset="0"/>
              </a:rPr>
              <a:t>; a psychoanalyst from the U.S</a:t>
            </a:r>
          </a:p>
          <a:p>
            <a:pPr>
              <a:buFontTx/>
              <a:buChar char="-"/>
            </a:pPr>
            <a:r>
              <a:rPr lang="en-US" dirty="0">
                <a:latin typeface="Arial" panose="020B0604020202020204" pitchFamily="34" charset="0"/>
                <a:cs typeface="Arial" panose="020B0604020202020204" pitchFamily="34" charset="0"/>
              </a:rPr>
              <a:t>Laid down a criterion for the assessment of great leadership;</a:t>
            </a:r>
          </a:p>
          <a:p>
            <a:pPr>
              <a:buAutoNum type="arabicPeriod"/>
            </a:pPr>
            <a:r>
              <a:rPr lang="en-US" dirty="0">
                <a:latin typeface="Arial" panose="020B0604020202020204" pitchFamily="34" charset="0"/>
                <a:cs typeface="Arial" panose="020B0604020202020204" pitchFamily="34" charset="0"/>
              </a:rPr>
              <a:t>Provide for the well-being of the led</a:t>
            </a:r>
          </a:p>
          <a:p>
            <a:pPr>
              <a:buAutoNum type="arabicPeriod"/>
            </a:pPr>
            <a:r>
              <a:rPr lang="en-US" dirty="0">
                <a:latin typeface="Arial" panose="020B0604020202020204" pitchFamily="34" charset="0"/>
                <a:cs typeface="Arial" panose="020B0604020202020204" pitchFamily="34" charset="0"/>
              </a:rPr>
              <a:t>Provide a social organization in which people feel secure</a:t>
            </a:r>
          </a:p>
          <a:p>
            <a:pPr>
              <a:buAutoNum type="arabicPeriod"/>
            </a:pPr>
            <a:r>
              <a:rPr lang="en-US" dirty="0">
                <a:latin typeface="Arial" panose="020B0604020202020204" pitchFamily="34" charset="0"/>
                <a:cs typeface="Arial" panose="020B0604020202020204" pitchFamily="34" charset="0"/>
              </a:rPr>
              <a:t>Provide them with one set of beliefs.</a:t>
            </a:r>
          </a:p>
          <a:p>
            <a:pPr marL="0" indent="0">
              <a:buNone/>
            </a:pPr>
            <a:r>
              <a:rPr lang="en-US" b="1" i="1" dirty="0">
                <a:latin typeface="Arial" panose="020B0604020202020204" pitchFamily="34" charset="0"/>
                <a:cs typeface="Arial" panose="020B0604020202020204" pitchFamily="34" charset="0"/>
              </a:rPr>
              <a:t>“Perhaps the greatest leader of all times was Muhammad.” </a:t>
            </a:r>
            <a:r>
              <a:rPr lang="en-US" dirty="0">
                <a:latin typeface="Arial" panose="020B0604020202020204" pitchFamily="34" charset="0"/>
                <a:cs typeface="Arial" panose="020B0604020202020204" pitchFamily="34" charset="0"/>
              </a:rPr>
              <a:t>(Time Magazine, July1974)</a:t>
            </a:r>
          </a:p>
          <a:p>
            <a:pPr marL="0" indent="0">
              <a:buNone/>
            </a:pPr>
            <a:r>
              <a:rPr lang="en-US" dirty="0">
                <a:latin typeface="Arial" panose="020B0604020202020204" pitchFamily="34" charset="0"/>
                <a:cs typeface="Arial" panose="020B0604020202020204" pitchFamily="34" charset="0"/>
              </a:rPr>
              <a:t> </a:t>
            </a:r>
            <a:endParaRPr lang="en-US" b="1" i="1"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09111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82592" y="862885"/>
            <a:ext cx="9122020" cy="5615188"/>
          </a:xfrm>
        </p:spPr>
        <p:txBody>
          <a:bodyPr/>
          <a:lstStyle/>
          <a:p>
            <a:pPr>
              <a:buFont typeface="Wingdings" panose="05000000000000000000" pitchFamily="2" charset="2"/>
              <a:buChar char="v"/>
            </a:pPr>
            <a:r>
              <a:rPr lang="en-US" b="1" i="1" dirty="0">
                <a:latin typeface="Arial" panose="020B0604020202020204" pitchFamily="34" charset="0"/>
                <a:cs typeface="Arial" panose="020B0604020202020204" pitchFamily="34" charset="0"/>
              </a:rPr>
              <a:t>Thomas Carlyle; a Scottish historian</a:t>
            </a:r>
          </a:p>
          <a:p>
            <a:pPr marL="0" indent="0">
              <a:buNone/>
            </a:pPr>
            <a:r>
              <a:rPr lang="en-US" i="1" dirty="0">
                <a:latin typeface="Arial" panose="020B0604020202020204" pitchFamily="34" charset="0"/>
                <a:cs typeface="Arial" panose="020B0604020202020204" pitchFamily="34" charset="0"/>
              </a:rPr>
              <a:t>“He was just, truthful, smart, pure, magnanimous and present-minded; his face was radiant as if he had lights within him to illuminate the darkest of nights; he was a great man by nature who was not educated in a school nor nurtured by a teacher as he was not in need of any of this.”</a:t>
            </a:r>
          </a:p>
          <a:p>
            <a:pPr marL="0" indent="0">
              <a:buNone/>
            </a:pPr>
            <a:endParaRPr lang="en-US" i="1" dirty="0">
              <a:latin typeface="Arial" panose="020B0604020202020204" pitchFamily="34" charset="0"/>
              <a:cs typeface="Arial" panose="020B0604020202020204" pitchFamily="34" charset="0"/>
            </a:endParaRPr>
          </a:p>
          <a:p>
            <a:pPr marL="0" indent="0">
              <a:buNone/>
            </a:pPr>
            <a:endParaRPr lang="en-US" i="1" dirty="0">
              <a:latin typeface="Arial" panose="020B0604020202020204" pitchFamily="34" charset="0"/>
              <a:cs typeface="Arial" panose="020B0604020202020204" pitchFamily="34" charset="0"/>
            </a:endParaRPr>
          </a:p>
          <a:p>
            <a:pPr>
              <a:buFont typeface="Wingdings" panose="05000000000000000000" pitchFamily="2" charset="2"/>
              <a:buChar char="v"/>
            </a:pPr>
            <a:r>
              <a:rPr lang="en-US" b="1" i="1" dirty="0" err="1">
                <a:latin typeface="Arial" panose="020B0604020202020204" pitchFamily="34" charset="0"/>
                <a:cs typeface="Arial" panose="020B0604020202020204" pitchFamily="34" charset="0"/>
              </a:rPr>
              <a:t>Micheal</a:t>
            </a:r>
            <a:r>
              <a:rPr lang="en-US" b="1" i="1" dirty="0">
                <a:latin typeface="Arial" panose="020B0604020202020204" pitchFamily="34" charset="0"/>
                <a:cs typeface="Arial" panose="020B0604020202020204" pitchFamily="34" charset="0"/>
              </a:rPr>
              <a:t> Hart; American astrophysicist</a:t>
            </a:r>
          </a:p>
          <a:p>
            <a:pPr>
              <a:buFontTx/>
              <a:buChar char="-"/>
            </a:pPr>
            <a:r>
              <a:rPr lang="en-US" dirty="0">
                <a:latin typeface="Arial" panose="020B0604020202020204" pitchFamily="34" charset="0"/>
                <a:cs typeface="Arial" panose="020B0604020202020204" pitchFamily="34" charset="0"/>
              </a:rPr>
              <a:t>Wrote; </a:t>
            </a:r>
            <a:r>
              <a:rPr lang="en-US" i="1" dirty="0">
                <a:latin typeface="Arial" panose="020B0604020202020204" pitchFamily="34" charset="0"/>
                <a:cs typeface="Arial" panose="020B0604020202020204" pitchFamily="34" charset="0"/>
              </a:rPr>
              <a:t>“The 100: A Ranking of the Most Influential Persons in History”</a:t>
            </a:r>
          </a:p>
          <a:p>
            <a:pPr>
              <a:buFontTx/>
              <a:buChar char="-"/>
            </a:pPr>
            <a:r>
              <a:rPr lang="en-US" dirty="0">
                <a:latin typeface="Arial" panose="020B0604020202020204" pitchFamily="34" charset="0"/>
                <a:cs typeface="Arial" panose="020B0604020202020204" pitchFamily="34" charset="0"/>
              </a:rPr>
              <a:t>Ranked Muhammad first</a:t>
            </a:r>
          </a:p>
          <a:p>
            <a:pPr marL="0" indent="0">
              <a:buNone/>
            </a:pPr>
            <a:endParaRPr lang="en-US" dirty="0">
              <a:latin typeface="Arial" panose="020B0604020202020204" pitchFamily="34" charset="0"/>
              <a:cs typeface="Arial" panose="020B0604020202020204" pitchFamily="34" charset="0"/>
            </a:endParaRPr>
          </a:p>
          <a:p>
            <a:pPr marL="0" indent="0">
              <a:buNone/>
            </a:pPr>
            <a:r>
              <a:rPr lang="en-US" i="1" dirty="0">
                <a:latin typeface="Arial" panose="020B0604020202020204" pitchFamily="34" charset="0"/>
                <a:cs typeface="Arial" panose="020B0604020202020204" pitchFamily="34" charset="0"/>
              </a:rPr>
              <a:t>“My choice of Muhammad to lead the list of the world's most influential persons may surprise some readers and may be questioned by others, but he was the only man in history who was supremely successful on both the religious and secular level.”</a:t>
            </a:r>
          </a:p>
          <a:p>
            <a:pPr marL="0" indent="0">
              <a:buNone/>
            </a:pPr>
            <a:endParaRPr lang="en-US" i="1" dirty="0"/>
          </a:p>
          <a:p>
            <a:pPr marL="0" indent="0">
              <a:buNone/>
            </a:pPr>
            <a:endParaRPr lang="en-US" i="1" dirty="0"/>
          </a:p>
          <a:p>
            <a:pPr marL="0" indent="0">
              <a:buNone/>
            </a:pPr>
            <a:endParaRPr lang="en-US" i="1" dirty="0"/>
          </a:p>
          <a:p>
            <a:pPr marL="0" indent="0">
              <a:buNone/>
            </a:pPr>
            <a:endParaRPr lang="en-US" i="1" dirty="0"/>
          </a:p>
          <a:p>
            <a:pPr marL="0" indent="0">
              <a:buNone/>
            </a:pPr>
            <a:endParaRPr lang="en-GB" dirty="0"/>
          </a:p>
        </p:txBody>
      </p:sp>
    </p:spTree>
    <p:extLst>
      <p:ext uri="{BB962C8B-B14F-4D97-AF65-F5344CB8AC3E}">
        <p14:creationId xmlns:p14="http://schemas.microsoft.com/office/powerpoint/2010/main" val="20475509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69839"/>
          </a:xfrm>
        </p:spPr>
        <p:txBody>
          <a:bodyPr/>
          <a:lstStyle/>
          <a:p>
            <a:r>
              <a:rPr lang="en-US" dirty="0">
                <a:latin typeface="Arial" panose="020B0604020202020204" pitchFamily="34" charset="0"/>
                <a:cs typeface="Arial" panose="020B0604020202020204" pitchFamily="34" charset="0"/>
              </a:rPr>
              <a:t>Recommended Readings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66682" y="1635617"/>
            <a:ext cx="9237930" cy="4275605"/>
          </a:xfrm>
        </p:spPr>
        <p:txBody>
          <a:bodyPr>
            <a:normAutofit lnSpcReduction="10000"/>
          </a:bodyPr>
          <a:lstStyle/>
          <a:p>
            <a:pPr>
              <a:lnSpc>
                <a:spcPct val="200000"/>
              </a:lnSpc>
              <a:buFont typeface="Wingdings" panose="05000000000000000000" pitchFamily="2" charset="2"/>
              <a:buChar char="v"/>
            </a:pPr>
            <a:r>
              <a:rPr lang="en-US" sz="2000" dirty="0">
                <a:latin typeface="Arial" panose="020B0604020202020204" pitchFamily="34" charset="0"/>
                <a:cs typeface="Arial" panose="020B0604020202020204" pitchFamily="34" charset="0"/>
              </a:rPr>
              <a:t>‘</a:t>
            </a:r>
            <a:r>
              <a:rPr lang="en-US" sz="2000" dirty="0" err="1">
                <a:latin typeface="Arial" panose="020B0604020202020204" pitchFamily="34" charset="0"/>
                <a:cs typeface="Arial" panose="020B0604020202020204" pitchFamily="34" charset="0"/>
              </a:rPr>
              <a:t>Seerat</a:t>
            </a:r>
            <a:r>
              <a:rPr lang="en-US" sz="2000" dirty="0">
                <a:latin typeface="Arial" panose="020B0604020202020204" pitchFamily="34" charset="0"/>
                <a:cs typeface="Arial" panose="020B0604020202020204" pitchFamily="34" charset="0"/>
              </a:rPr>
              <a:t> ul Mustafa’ by </a:t>
            </a:r>
            <a:r>
              <a:rPr lang="en-US" sz="2000" dirty="0" err="1">
                <a:latin typeface="Arial" panose="020B0604020202020204" pitchFamily="34" charset="0"/>
                <a:cs typeface="Arial" panose="020B0604020202020204" pitchFamily="34" charset="0"/>
              </a:rPr>
              <a:t>Maulana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Idrees</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Kandhalwi</a:t>
            </a:r>
            <a:endParaRPr lang="en-US" sz="2000" dirty="0">
              <a:latin typeface="Arial" panose="020B0604020202020204" pitchFamily="34" charset="0"/>
              <a:cs typeface="Arial" panose="020B0604020202020204" pitchFamily="34" charset="0"/>
            </a:endParaRPr>
          </a:p>
          <a:p>
            <a:pPr>
              <a:lnSpc>
                <a:spcPct val="200000"/>
              </a:lnSpc>
              <a:buFont typeface="Wingdings" panose="05000000000000000000" pitchFamily="2" charset="2"/>
              <a:buChar char="v"/>
            </a:pPr>
            <a:r>
              <a:rPr lang="en-US" sz="2000" dirty="0">
                <a:latin typeface="Arial" panose="020B0604020202020204" pitchFamily="34" charset="0"/>
                <a:cs typeface="Arial" panose="020B0604020202020204" pitchFamily="34" charset="0"/>
              </a:rPr>
              <a:t>‘</a:t>
            </a:r>
            <a:r>
              <a:rPr lang="en-US" sz="2000" dirty="0" err="1">
                <a:latin typeface="Arial" panose="020B0604020202020204" pitchFamily="34" charset="0"/>
                <a:cs typeface="Arial" panose="020B0604020202020204" pitchFamily="34" charset="0"/>
              </a:rPr>
              <a:t>Seerat</a:t>
            </a:r>
            <a:r>
              <a:rPr lang="en-US" sz="2000" dirty="0">
                <a:latin typeface="Arial" panose="020B0604020202020204" pitchFamily="34" charset="0"/>
                <a:cs typeface="Arial" panose="020B0604020202020204" pitchFamily="34" charset="0"/>
              </a:rPr>
              <a:t> un </a:t>
            </a:r>
            <a:r>
              <a:rPr lang="en-US" sz="2000" dirty="0" err="1">
                <a:latin typeface="Arial" panose="020B0604020202020204" pitchFamily="34" charset="0"/>
                <a:cs typeface="Arial" panose="020B0604020202020204" pitchFamily="34" charset="0"/>
              </a:rPr>
              <a:t>Nabi</a:t>
            </a:r>
            <a:r>
              <a:rPr lang="en-US" sz="2000" dirty="0">
                <a:latin typeface="Arial" panose="020B0604020202020204" pitchFamily="34" charset="0"/>
                <a:cs typeface="Arial" panose="020B0604020202020204" pitchFamily="34" charset="0"/>
              </a:rPr>
              <a:t>’ by </a:t>
            </a:r>
            <a:r>
              <a:rPr lang="en-US" sz="2000" dirty="0" err="1">
                <a:latin typeface="Arial" panose="020B0604020202020204" pitchFamily="34" charset="0"/>
                <a:cs typeface="Arial" panose="020B0604020202020204" pitchFamily="34" charset="0"/>
              </a:rPr>
              <a:t>Allama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Shibli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Nomani</a:t>
            </a:r>
            <a:r>
              <a:rPr lang="en-US" sz="2000" dirty="0">
                <a:latin typeface="Arial" panose="020B0604020202020204" pitchFamily="34" charset="0"/>
                <a:cs typeface="Arial" panose="020B0604020202020204" pitchFamily="34" charset="0"/>
              </a:rPr>
              <a:t> &amp; Syed </a:t>
            </a:r>
            <a:r>
              <a:rPr lang="en-US" sz="2000" dirty="0" err="1">
                <a:latin typeface="Arial" panose="020B0604020202020204" pitchFamily="34" charset="0"/>
                <a:cs typeface="Arial" panose="020B0604020202020204" pitchFamily="34" charset="0"/>
              </a:rPr>
              <a:t>Suleman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Nadawi</a:t>
            </a:r>
            <a:endParaRPr lang="en-US" sz="2000" dirty="0">
              <a:latin typeface="Arial" panose="020B0604020202020204" pitchFamily="34" charset="0"/>
              <a:cs typeface="Arial" panose="020B0604020202020204" pitchFamily="34" charset="0"/>
            </a:endParaRPr>
          </a:p>
          <a:p>
            <a:pPr>
              <a:lnSpc>
                <a:spcPct val="200000"/>
              </a:lnSpc>
              <a:buFont typeface="Wingdings" panose="05000000000000000000" pitchFamily="2" charset="2"/>
              <a:buChar char="v"/>
            </a:pPr>
            <a:r>
              <a:rPr lang="en-US" sz="2000" b="1" dirty="0">
                <a:latin typeface="Arial" panose="020B0604020202020204" pitchFamily="34" charset="0"/>
                <a:cs typeface="Arial" panose="020B0604020202020204" pitchFamily="34" charset="0"/>
              </a:rPr>
              <a:t>‘</a:t>
            </a:r>
            <a:r>
              <a:rPr lang="en-US" sz="2000" b="1" dirty="0" err="1">
                <a:latin typeface="Arial" panose="020B0604020202020204" pitchFamily="34" charset="0"/>
                <a:cs typeface="Arial" panose="020B0604020202020204" pitchFamily="34" charset="0"/>
              </a:rPr>
              <a:t>Ar-Raheeq</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ul</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Makhtum</a:t>
            </a:r>
            <a:r>
              <a:rPr lang="en-US" sz="2000" b="1" dirty="0">
                <a:latin typeface="Arial" panose="020B0604020202020204" pitchFamily="34" charset="0"/>
                <a:cs typeface="Arial" panose="020B0604020202020204" pitchFamily="34" charset="0"/>
              </a:rPr>
              <a:t>’ by Maulana Safi </a:t>
            </a:r>
            <a:r>
              <a:rPr lang="en-US" sz="2000" b="1" dirty="0" err="1">
                <a:latin typeface="Arial" panose="020B0604020202020204" pitchFamily="34" charset="0"/>
                <a:cs typeface="Arial" panose="020B0604020202020204" pitchFamily="34" charset="0"/>
              </a:rPr>
              <a:t>ur</a:t>
            </a:r>
            <a:r>
              <a:rPr lang="en-US" sz="2000" b="1" dirty="0">
                <a:latin typeface="Arial" panose="020B0604020202020204" pitchFamily="34" charset="0"/>
                <a:cs typeface="Arial" panose="020B0604020202020204" pitchFamily="34" charset="0"/>
              </a:rPr>
              <a:t> Rehman </a:t>
            </a:r>
            <a:r>
              <a:rPr lang="en-US" sz="2000" b="1" dirty="0" err="1">
                <a:latin typeface="Arial" panose="020B0604020202020204" pitchFamily="34" charset="0"/>
                <a:cs typeface="Arial" panose="020B0604020202020204" pitchFamily="34" charset="0"/>
              </a:rPr>
              <a:t>Mubarakpoori</a:t>
            </a:r>
            <a:endParaRPr lang="en-US" sz="2000" b="1" dirty="0">
              <a:latin typeface="Arial" panose="020B0604020202020204" pitchFamily="34" charset="0"/>
              <a:cs typeface="Arial" panose="020B0604020202020204" pitchFamily="34" charset="0"/>
            </a:endParaRPr>
          </a:p>
          <a:p>
            <a:pPr>
              <a:lnSpc>
                <a:spcPct val="200000"/>
              </a:lnSpc>
              <a:buFontTx/>
              <a:buChar char="-"/>
            </a:pPr>
            <a:r>
              <a:rPr lang="en-US" sz="2000" b="1" dirty="0">
                <a:latin typeface="Arial" panose="020B0604020202020204" pitchFamily="34" charset="0"/>
                <a:cs typeface="Arial" panose="020B0604020202020204" pitchFamily="34" charset="0"/>
              </a:rPr>
              <a:t>Translated in English as ‘The Sealed Nectar’</a:t>
            </a:r>
          </a:p>
          <a:p>
            <a:pPr>
              <a:lnSpc>
                <a:spcPct val="200000"/>
              </a:lnSpc>
              <a:buFont typeface="Wingdings" panose="05000000000000000000" pitchFamily="2" charset="2"/>
              <a:buChar char="v"/>
            </a:pPr>
            <a:r>
              <a:rPr lang="en-US" sz="2000" dirty="0">
                <a:latin typeface="Arial" panose="020B0604020202020204" pitchFamily="34" charset="0"/>
                <a:cs typeface="Arial" panose="020B0604020202020204" pitchFamily="34" charset="0"/>
              </a:rPr>
              <a:t>‘</a:t>
            </a:r>
            <a:r>
              <a:rPr lang="en-US" sz="2000" dirty="0" err="1">
                <a:latin typeface="Arial" panose="020B0604020202020204" pitchFamily="34" charset="0"/>
                <a:cs typeface="Arial" panose="020B0604020202020204" pitchFamily="34" charset="0"/>
              </a:rPr>
              <a:t>Muhaazarat</a:t>
            </a:r>
            <a:r>
              <a:rPr lang="en-US" sz="2000" dirty="0">
                <a:latin typeface="Arial" panose="020B0604020202020204" pitchFamily="34" charset="0"/>
                <a:cs typeface="Arial" panose="020B0604020202020204" pitchFamily="34" charset="0"/>
              </a:rPr>
              <a:t>-e-</a:t>
            </a:r>
            <a:r>
              <a:rPr lang="en-US" sz="2000" dirty="0" err="1">
                <a:latin typeface="Arial" panose="020B0604020202020204" pitchFamily="34" charset="0"/>
                <a:cs typeface="Arial" panose="020B0604020202020204" pitchFamily="34" charset="0"/>
              </a:rPr>
              <a:t>Seerat</a:t>
            </a:r>
            <a:r>
              <a:rPr lang="en-US" sz="2000" dirty="0">
                <a:latin typeface="Arial" panose="020B0604020202020204" pitchFamily="34" charset="0"/>
                <a:cs typeface="Arial" panose="020B0604020202020204" pitchFamily="34" charset="0"/>
              </a:rPr>
              <a:t>’ by Doctor Mahmood Ahmed Ghazi</a:t>
            </a:r>
          </a:p>
          <a:p>
            <a:pPr>
              <a:lnSpc>
                <a:spcPct val="200000"/>
              </a:lnSpc>
              <a:buFont typeface="Wingdings" panose="05000000000000000000" pitchFamily="2" charset="2"/>
              <a:buChar char="v"/>
            </a:pPr>
            <a:r>
              <a:rPr lang="en-US" sz="2000" dirty="0">
                <a:latin typeface="Arial" panose="020B0604020202020204" pitchFamily="34" charset="0"/>
                <a:cs typeface="Arial" panose="020B0604020202020204" pitchFamily="34" charset="0"/>
              </a:rPr>
              <a:t>‘Muhammad; His Life Based on the Earliest Sources’ by Martin Lings</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06080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Past Paper Questions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869440" y="1661375"/>
            <a:ext cx="9635172" cy="4997002"/>
          </a:xfrm>
        </p:spPr>
        <p:txBody>
          <a:bodyPr>
            <a:normAutofit/>
          </a:bodyPr>
          <a:lstStyle/>
          <a:p>
            <a:r>
              <a:rPr lang="en-GB" sz="2000" dirty="0">
                <a:latin typeface="Arial" panose="020B0604020202020204" pitchFamily="34" charset="0"/>
                <a:cs typeface="Arial" panose="020B0604020202020204" pitchFamily="34" charset="0"/>
              </a:rPr>
              <a:t>Write notes on the following: </a:t>
            </a:r>
          </a:p>
          <a:p>
            <a:pPr marL="0" indent="0">
              <a:buNone/>
            </a:pPr>
            <a:r>
              <a:rPr lang="en-GB" sz="2000" dirty="0">
                <a:latin typeface="Arial" panose="020B0604020202020204" pitchFamily="34" charset="0"/>
                <a:cs typeface="Arial" panose="020B0604020202020204" pitchFamily="34" charset="0"/>
              </a:rPr>
              <a:t>(a) Treaty of </a:t>
            </a:r>
            <a:r>
              <a:rPr lang="en-GB" sz="2000" dirty="0" err="1">
                <a:latin typeface="Arial" panose="020B0604020202020204" pitchFamily="34" charset="0"/>
                <a:cs typeface="Arial" panose="020B0604020202020204" pitchFamily="34" charset="0"/>
              </a:rPr>
              <a:t>Hudaybiyya</a:t>
            </a:r>
            <a:r>
              <a:rPr lang="en-GB" sz="2000" dirty="0">
                <a:latin typeface="Arial" panose="020B0604020202020204" pitchFamily="34" charset="0"/>
                <a:cs typeface="Arial" panose="020B0604020202020204" pitchFamily="34" charset="0"/>
              </a:rPr>
              <a:t> as a pact of peace. </a:t>
            </a:r>
          </a:p>
          <a:p>
            <a:pPr marL="0" indent="0">
              <a:buNone/>
            </a:pPr>
            <a:r>
              <a:rPr lang="en-GB" sz="2000" dirty="0">
                <a:latin typeface="Arial" panose="020B0604020202020204" pitchFamily="34" charset="0"/>
                <a:cs typeface="Arial" panose="020B0604020202020204" pitchFamily="34" charset="0"/>
              </a:rPr>
              <a:t>(b) Benefits acquired from Battle of </a:t>
            </a:r>
            <a:r>
              <a:rPr lang="en-GB" sz="2000" dirty="0" err="1">
                <a:latin typeface="Arial" panose="020B0604020202020204" pitchFamily="34" charset="0"/>
                <a:cs typeface="Arial" panose="020B0604020202020204" pitchFamily="34" charset="0"/>
              </a:rPr>
              <a:t>Khayber</a:t>
            </a:r>
            <a:r>
              <a:rPr lang="en-GB" sz="2000" dirty="0">
                <a:latin typeface="Arial" panose="020B0604020202020204" pitchFamily="34" charset="0"/>
                <a:cs typeface="Arial" panose="020B0604020202020204" pitchFamily="34" charset="0"/>
              </a:rPr>
              <a:t>. (2021)</a:t>
            </a:r>
          </a:p>
          <a:p>
            <a:r>
              <a:rPr lang="en-GB" sz="2000" dirty="0">
                <a:latin typeface="Arial" panose="020B0604020202020204" pitchFamily="34" charset="0"/>
                <a:cs typeface="Arial" panose="020B0604020202020204" pitchFamily="34" charset="0"/>
              </a:rPr>
              <a:t>Describe the Prophet SAW as a Prophet of Peace for the contemporary world. (2022)</a:t>
            </a:r>
          </a:p>
          <a:p>
            <a:r>
              <a:rPr lang="en-GB" sz="2000" dirty="0">
                <a:latin typeface="Arial" panose="020B0604020202020204" pitchFamily="34" charset="0"/>
                <a:cs typeface="Arial" panose="020B0604020202020204" pitchFamily="34" charset="0"/>
              </a:rPr>
              <a:t>Analyse the Charter of Madinah as a social contract. (2023)</a:t>
            </a:r>
          </a:p>
          <a:p>
            <a:r>
              <a:rPr lang="en-GB" sz="2000" dirty="0">
                <a:latin typeface="Arial" panose="020B0604020202020204" pitchFamily="34" charset="0"/>
                <a:cs typeface="Arial" panose="020B0604020202020204" pitchFamily="34" charset="0"/>
              </a:rPr>
              <a:t>Discuss the Holy Prophet’s role as a model for Military Strategy. (2023)</a:t>
            </a:r>
          </a:p>
          <a:p>
            <a:r>
              <a:rPr lang="en-GB" sz="2000" dirty="0">
                <a:latin typeface="Arial" panose="020B0604020202020204" pitchFamily="34" charset="0"/>
                <a:cs typeface="Arial" panose="020B0604020202020204" pitchFamily="34" charset="0"/>
              </a:rPr>
              <a:t>The main purpose of </a:t>
            </a:r>
            <a:r>
              <a:rPr lang="en-GB" sz="2000" dirty="0" err="1">
                <a:latin typeface="Arial" panose="020B0604020202020204" pitchFamily="34" charset="0"/>
                <a:cs typeface="Arial" panose="020B0604020202020204" pitchFamily="34" charset="0"/>
              </a:rPr>
              <a:t>Ghazwat</a:t>
            </a:r>
            <a:r>
              <a:rPr lang="en-GB" sz="2000" dirty="0">
                <a:latin typeface="Arial" panose="020B0604020202020204" pitchFamily="34" charset="0"/>
                <a:cs typeface="Arial" panose="020B0604020202020204" pitchFamily="34" charset="0"/>
              </a:rPr>
              <a:t>-e-Nabawi was to establish peace. Explain. (2024) </a:t>
            </a:r>
          </a:p>
          <a:p>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3474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9281" y="214393"/>
            <a:ext cx="9263687" cy="931119"/>
          </a:xfrm>
        </p:spPr>
        <p:txBody>
          <a:bodyPr>
            <a:normAutofit fontScale="90000"/>
          </a:bodyPr>
          <a:lstStyle/>
          <a:p>
            <a:pPr algn="ctr"/>
            <a:r>
              <a:rPr lang="en-US" dirty="0">
                <a:latin typeface="Arial" panose="020B0604020202020204" pitchFamily="34" charset="0"/>
                <a:cs typeface="Arial" panose="020B0604020202020204" pitchFamily="34" charset="0"/>
              </a:rPr>
              <a:t>INTRODUCTION - (use it as the first paragraph of your introduction)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899281" y="1517302"/>
            <a:ext cx="9794029" cy="5471114"/>
          </a:xfrm>
        </p:spPr>
        <p:txBody>
          <a:bodyPr>
            <a:normAutofit/>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A general discussion on the importance of Prophet SAW (keep it brief)</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He is the person through whom we will understand our </a:t>
            </a:r>
            <a:r>
              <a:rPr lang="en-US" dirty="0" err="1">
                <a:latin typeface="Arial" panose="020B0604020202020204" pitchFamily="34" charset="0"/>
                <a:cs typeface="Arial" panose="020B0604020202020204" pitchFamily="34" charset="0"/>
              </a:rPr>
              <a:t>deen</a:t>
            </a: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Without him, Quran cannot be understood, let alone implement it</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Quran gives various commandments such as daily prayers, fasting, zakat etc. but does not tell us how to perform them. </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It is the Prophet SAW who tells us how to perform</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Then, Allah Himself commands us to obey Him and His Prophet SAW as per the below verse:</a:t>
            </a:r>
          </a:p>
          <a:p>
            <a:pPr marL="0" indent="0">
              <a:buNone/>
            </a:pPr>
            <a:r>
              <a:rPr lang="en-US" b="1" i="1" dirty="0">
                <a:latin typeface="Arial" panose="020B0604020202020204" pitchFamily="34" charset="0"/>
                <a:cs typeface="Arial" panose="020B0604020202020204" pitchFamily="34" charset="0"/>
              </a:rPr>
              <a:t>“O you who believe, obey Allah and obey the Messenger.”</a:t>
            </a:r>
            <a:r>
              <a:rPr lang="en-US" dirty="0">
                <a:latin typeface="Arial" panose="020B0604020202020204" pitchFamily="34" charset="0"/>
                <a:cs typeface="Arial" panose="020B0604020202020204" pitchFamily="34" charset="0"/>
              </a:rPr>
              <a:t> (An-</a:t>
            </a:r>
            <a:r>
              <a:rPr lang="en-US" dirty="0" err="1">
                <a:latin typeface="Arial" panose="020B0604020202020204" pitchFamily="34" charset="0"/>
                <a:cs typeface="Arial" panose="020B0604020202020204" pitchFamily="34" charset="0"/>
              </a:rPr>
              <a:t>Nisaa</a:t>
            </a:r>
            <a:r>
              <a:rPr lang="en-US" dirty="0">
                <a:latin typeface="Arial" panose="020B0604020202020204" pitchFamily="34" charset="0"/>
                <a:cs typeface="Arial" panose="020B0604020202020204" pitchFamily="34" charset="0"/>
              </a:rPr>
              <a:t> - 59)</a:t>
            </a:r>
          </a:p>
        </p:txBody>
      </p:sp>
    </p:spTree>
    <p:extLst>
      <p:ext uri="{BB962C8B-B14F-4D97-AF65-F5344CB8AC3E}">
        <p14:creationId xmlns:p14="http://schemas.microsoft.com/office/powerpoint/2010/main" val="3916922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2054" y="289774"/>
            <a:ext cx="8911687" cy="766808"/>
          </a:xfrm>
        </p:spPr>
        <p:txBody>
          <a:bodyPr/>
          <a:lstStyle/>
          <a:p>
            <a:r>
              <a:rPr lang="en-US" dirty="0">
                <a:latin typeface="Arial" panose="020B0604020202020204" pitchFamily="34" charset="0"/>
                <a:cs typeface="Arial" panose="020B0604020202020204" pitchFamily="34" charset="0"/>
              </a:rPr>
              <a:t>Role Model for an Individual</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412054" y="1145370"/>
            <a:ext cx="9220715" cy="5712629"/>
          </a:xfrm>
        </p:spPr>
        <p:txBody>
          <a:bodyPr>
            <a:normAutofit fontScale="92500" lnSpcReduction="10000"/>
          </a:bodyPr>
          <a:lstStyle/>
          <a:p>
            <a:pPr>
              <a:buAutoNum type="arabicPeriod"/>
            </a:pPr>
            <a:r>
              <a:rPr lang="en-US" b="1" dirty="0">
                <a:latin typeface="Arial" panose="020B0604020202020204" pitchFamily="34" charset="0"/>
                <a:cs typeface="Arial" panose="020B0604020202020204" pitchFamily="34" charset="0"/>
              </a:rPr>
              <a:t>A person of high moral values</a:t>
            </a:r>
            <a:r>
              <a:rPr lang="en-GB" b="1" dirty="0">
                <a:latin typeface="Arial" panose="020B0604020202020204" pitchFamily="34" charset="0"/>
                <a:cs typeface="Arial" panose="020B0604020202020204" pitchFamily="34" charset="0"/>
              </a:rPr>
              <a:t> as acknowledged by Allah</a:t>
            </a:r>
          </a:p>
          <a:p>
            <a:pPr marL="0" indent="0">
              <a:buNone/>
            </a:pPr>
            <a:r>
              <a:rPr lang="en-US" i="1" dirty="0">
                <a:latin typeface="Arial" panose="020B0604020202020204" pitchFamily="34" charset="0"/>
                <a:cs typeface="Arial" panose="020B0604020202020204" pitchFamily="34" charset="0"/>
              </a:rPr>
              <a:t> “And you are truly a man of outstanding character.”</a:t>
            </a:r>
            <a:r>
              <a:rPr lang="en-US" dirty="0">
                <a:latin typeface="Arial" panose="020B0604020202020204" pitchFamily="34" charset="0"/>
                <a:cs typeface="Arial" panose="020B0604020202020204" pitchFamily="34" charset="0"/>
              </a:rPr>
              <a:t> (Al-Qalam - 4)</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2.  ‘Truthful’ and ‘Honest’ as declared by the pagans of Makkah.</a:t>
            </a:r>
          </a:p>
          <a:p>
            <a:pPr marL="0" indent="0">
              <a:buNone/>
            </a:pPr>
            <a:r>
              <a:rPr lang="en-US" dirty="0">
                <a:latin typeface="Arial" panose="020B0604020202020204" pitchFamily="34" charset="0"/>
                <a:cs typeface="Arial" panose="020B0604020202020204" pitchFamily="34" charset="0"/>
              </a:rPr>
              <a:t>“Was known as Sadiq &amp; Ameen”</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3. A Kind father</a:t>
            </a:r>
            <a:r>
              <a:rPr lang="en-US" dirty="0">
                <a:latin typeface="Arial" panose="020B0604020202020204" pitchFamily="34" charset="0"/>
                <a:cs typeface="Arial" panose="020B0604020202020204" pitchFamily="34" charset="0"/>
              </a:rPr>
              <a:t> </a:t>
            </a:r>
          </a:p>
          <a:p>
            <a:pPr marL="0" indent="0">
              <a:buNone/>
            </a:pPr>
            <a:r>
              <a:rPr lang="en-US" dirty="0">
                <a:latin typeface="Arial" panose="020B0604020202020204" pitchFamily="34" charset="0"/>
                <a:cs typeface="Arial" panose="020B0604020202020204" pitchFamily="34" charset="0"/>
              </a:rPr>
              <a:t>    - His attitude towards Fatimah R.A and Zaid bin </a:t>
            </a:r>
            <a:r>
              <a:rPr lang="en-US" dirty="0" err="1">
                <a:latin typeface="Arial" panose="020B0604020202020204" pitchFamily="34" charset="0"/>
                <a:cs typeface="Arial" panose="020B0604020202020204" pitchFamily="34" charset="0"/>
              </a:rPr>
              <a:t>Haritha</a:t>
            </a:r>
            <a:r>
              <a:rPr lang="en-US" dirty="0">
                <a:latin typeface="Arial" panose="020B0604020202020204" pitchFamily="34" charset="0"/>
                <a:cs typeface="Arial" panose="020B0604020202020204" pitchFamily="34" charset="0"/>
              </a:rPr>
              <a:t> R.A</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4. A Loving Grandfather</a:t>
            </a:r>
          </a:p>
          <a:p>
            <a:pPr marL="0" indent="0">
              <a:buNone/>
            </a:pPr>
            <a:r>
              <a:rPr lang="en-US" dirty="0">
                <a:latin typeface="Arial" panose="020B0604020202020204" pitchFamily="34" charset="0"/>
                <a:cs typeface="Arial" panose="020B0604020202020204" pitchFamily="34" charset="0"/>
              </a:rPr>
              <a:t>    - His attitude towards Hassan &amp; </a:t>
            </a:r>
            <a:r>
              <a:rPr lang="en-US" dirty="0" err="1">
                <a:latin typeface="Arial" panose="020B0604020202020204" pitchFamily="34" charset="0"/>
                <a:cs typeface="Arial" panose="020B0604020202020204" pitchFamily="34" charset="0"/>
              </a:rPr>
              <a:t>Hussain</a:t>
            </a:r>
            <a:r>
              <a:rPr lang="en-US" dirty="0">
                <a:latin typeface="Arial" panose="020B0604020202020204" pitchFamily="34" charset="0"/>
                <a:cs typeface="Arial" panose="020B0604020202020204" pitchFamily="34" charset="0"/>
              </a:rPr>
              <a:t> R.A</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5. An Ideal Husband</a:t>
            </a:r>
          </a:p>
          <a:p>
            <a:pPr marL="0" indent="0">
              <a:buNone/>
            </a:pPr>
            <a:r>
              <a:rPr lang="en-US" dirty="0">
                <a:latin typeface="Arial" panose="020B0604020202020204" pitchFamily="34" charset="0"/>
                <a:cs typeface="Arial" panose="020B0604020202020204" pitchFamily="34" charset="0"/>
              </a:rPr>
              <a:t>    - 11 wives. 9 at a time and all kept all of them happy despite the immense </a:t>
            </a:r>
            <a:r>
              <a:rPr lang="en-US">
                <a:latin typeface="Arial" panose="020B0604020202020204" pitchFamily="34" charset="0"/>
                <a:cs typeface="Arial" panose="020B0604020202020204" pitchFamily="34" charset="0"/>
              </a:rPr>
              <a:t>financial crunch</a:t>
            </a:r>
            <a:endParaRPr lang="en-US" dirty="0">
              <a:latin typeface="Arial" panose="020B0604020202020204" pitchFamily="34" charset="0"/>
              <a:cs typeface="Arial" panose="020B0604020202020204" pitchFamily="34" charset="0"/>
            </a:endParaRPr>
          </a:p>
          <a:p>
            <a:pPr marL="0" indent="0">
              <a:buNone/>
            </a:pPr>
            <a:r>
              <a:rPr lang="en-US" i="1" dirty="0">
                <a:latin typeface="Arial" panose="020B0604020202020204" pitchFamily="34" charset="0"/>
                <a:cs typeface="Arial" panose="020B0604020202020204" pitchFamily="34" charset="0"/>
              </a:rPr>
              <a:t> “The most complete of the believers in faith, is the one with the best character among them. And the best of you are those who are best to your women.” </a:t>
            </a:r>
            <a:r>
              <a:rPr lang="en-US" dirty="0">
                <a:latin typeface="Arial" panose="020B0604020202020204" pitchFamily="34" charset="0"/>
                <a:cs typeface="Arial" panose="020B0604020202020204" pitchFamily="34" charset="0"/>
              </a:rPr>
              <a:t>(Tirmizi - 1162)</a:t>
            </a:r>
          </a:p>
        </p:txBody>
      </p:sp>
    </p:spTree>
    <p:extLst>
      <p:ext uri="{BB962C8B-B14F-4D97-AF65-F5344CB8AC3E}">
        <p14:creationId xmlns:p14="http://schemas.microsoft.com/office/powerpoint/2010/main" val="2264279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60738" y="239462"/>
            <a:ext cx="9517486" cy="6618538"/>
          </a:xfrm>
        </p:spPr>
        <p:txBody>
          <a:bodyPr>
            <a:normAutofit lnSpcReduction="10000"/>
          </a:bodyPr>
          <a:lstStyle/>
          <a:p>
            <a:pPr marL="0" indent="0">
              <a:buNone/>
            </a:pPr>
            <a:r>
              <a:rPr lang="en-US" b="1" dirty="0">
                <a:latin typeface="Arial" panose="020B0604020202020204" pitchFamily="34" charset="0"/>
                <a:cs typeface="Arial" panose="020B0604020202020204" pitchFamily="34" charset="0"/>
              </a:rPr>
              <a:t>6. A Friendly Father-in-law</a:t>
            </a:r>
          </a:p>
          <a:p>
            <a:pPr marL="0" indent="0">
              <a:buNone/>
            </a:pPr>
            <a:r>
              <a:rPr lang="en-US" dirty="0">
                <a:latin typeface="Arial" panose="020B0604020202020204" pitchFamily="34" charset="0"/>
                <a:cs typeface="Arial" panose="020B0604020202020204" pitchFamily="34" charset="0"/>
              </a:rPr>
              <a:t>    - Incident with Ali and Fatimah R.A when the two quarreled (Bukhari – 6280)</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7. A Considerate Neighbor</a:t>
            </a:r>
            <a:r>
              <a:rPr lang="en-US" dirty="0">
                <a:latin typeface="Arial" panose="020B0604020202020204" pitchFamily="34" charset="0"/>
                <a:cs typeface="Arial" panose="020B0604020202020204" pitchFamily="34" charset="0"/>
              </a:rPr>
              <a:t> </a:t>
            </a:r>
          </a:p>
          <a:p>
            <a:pPr marL="0" indent="0">
              <a:buNone/>
            </a:pP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t>
            </a:r>
            <a:r>
              <a:rPr lang="en-US" i="1" dirty="0" err="1">
                <a:latin typeface="Arial" panose="020B0604020202020204" pitchFamily="34" charset="0"/>
                <a:cs typeface="Arial" panose="020B0604020202020204" pitchFamily="34" charset="0"/>
              </a:rPr>
              <a:t>Jibreel</a:t>
            </a:r>
            <a:r>
              <a:rPr lang="en-US" i="1" dirty="0">
                <a:latin typeface="Arial" panose="020B0604020202020204" pitchFamily="34" charset="0"/>
                <a:cs typeface="Arial" panose="020B0604020202020204" pitchFamily="34" charset="0"/>
              </a:rPr>
              <a:t> kept recommending me about treating neighbors in a kind and polite manner so much so that I thought he would make them heirs</a:t>
            </a:r>
            <a:r>
              <a:rPr lang="en-US" dirty="0">
                <a:latin typeface="Arial" panose="020B0604020202020204" pitchFamily="34" charset="0"/>
                <a:cs typeface="Arial" panose="020B0604020202020204" pitchFamily="34" charset="0"/>
              </a:rPr>
              <a:t>.” (Bukhari – 6014)</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O Abu </a:t>
            </a:r>
            <a:r>
              <a:rPr lang="en-US" i="1" dirty="0" err="1">
                <a:latin typeface="Arial" panose="020B0604020202020204" pitchFamily="34" charset="0"/>
                <a:cs typeface="Arial" panose="020B0604020202020204" pitchFamily="34" charset="0"/>
              </a:rPr>
              <a:t>Dharr</a:t>
            </a:r>
            <a:r>
              <a:rPr lang="en-US" i="1" dirty="0">
                <a:latin typeface="Arial" panose="020B0604020202020204" pitchFamily="34" charset="0"/>
                <a:cs typeface="Arial" panose="020B0604020202020204" pitchFamily="34" charset="0"/>
              </a:rPr>
              <a:t>! when you prepare the broth, add water to that and give that (as a present) to your neighbor</a:t>
            </a:r>
            <a:r>
              <a:rPr lang="en-US" dirty="0">
                <a:latin typeface="Arial" panose="020B0604020202020204" pitchFamily="34" charset="0"/>
                <a:cs typeface="Arial" panose="020B0604020202020204" pitchFamily="34" charset="0"/>
              </a:rPr>
              <a:t>.” (Muslim - 2625)</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8. A Perfect Friend</a:t>
            </a:r>
          </a:p>
          <a:p>
            <a:pPr marL="0" indent="0">
              <a:lnSpc>
                <a:spcPct val="120000"/>
              </a:lnSpc>
              <a:buNone/>
            </a:pPr>
            <a:r>
              <a:rPr lang="en-US" dirty="0">
                <a:latin typeface="Arial" panose="020B0604020202020204" pitchFamily="34" charset="0"/>
                <a:cs typeface="Arial" panose="020B0604020202020204" pitchFamily="34" charset="0"/>
              </a:rPr>
              <a:t>    - Routine after Fajr - Used to sit with his companions after offering </a:t>
            </a:r>
            <a:r>
              <a:rPr lang="en-US" dirty="0" err="1">
                <a:latin typeface="Arial" panose="020B0604020202020204" pitchFamily="34" charset="0"/>
                <a:cs typeface="Arial" panose="020B0604020202020204" pitchFamily="34" charset="0"/>
              </a:rPr>
              <a:t>Ishraq</a:t>
            </a:r>
            <a:r>
              <a:rPr lang="en-US" dirty="0">
                <a:latin typeface="Arial" panose="020B0604020202020204" pitchFamily="34" charset="0"/>
                <a:cs typeface="Arial" panose="020B0604020202020204" pitchFamily="34" charset="0"/>
              </a:rPr>
              <a:t> and not alienate himself from them</a:t>
            </a:r>
          </a:p>
          <a:p>
            <a:pPr marL="0" indent="0">
              <a:buNone/>
            </a:pPr>
            <a:r>
              <a:rPr lang="en-US" dirty="0">
                <a:latin typeface="Arial" panose="020B0604020202020204" pitchFamily="34" charset="0"/>
                <a:cs typeface="Arial" panose="020B0604020202020204" pitchFamily="34" charset="0"/>
              </a:rPr>
              <a:t>    - How he spoke to Jabir R.A about his marriage (Muslim - 715)</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9. Grateful to People</a:t>
            </a:r>
          </a:p>
          <a:p>
            <a:pPr marL="0" indent="0">
              <a:buNone/>
            </a:pPr>
            <a:r>
              <a:rPr lang="en-US" dirty="0">
                <a:latin typeface="Arial" panose="020B0604020202020204" pitchFamily="34" charset="0"/>
                <a:cs typeface="Arial" panose="020B0604020202020204" pitchFamily="34" charset="0"/>
              </a:rPr>
              <a:t> “</a:t>
            </a:r>
            <a:r>
              <a:rPr lang="en-GB" i="1" dirty="0">
                <a:latin typeface="Arial" panose="020B0604020202020204" pitchFamily="34" charset="0"/>
                <a:cs typeface="Arial" panose="020B0604020202020204" pitchFamily="34" charset="0"/>
              </a:rPr>
              <a:t>If one is done a kindness and expresses to his benefactor a desire that God may give him a good reward, he has fully expressed his commendation</a:t>
            </a:r>
            <a:r>
              <a:rPr lang="en-GB" i="0" dirty="0">
                <a:solidFill>
                  <a:srgbClr val="08081A"/>
                </a:solidFill>
                <a:effectLst/>
                <a:latin typeface="Akzidenz Roman"/>
              </a:rPr>
              <a:t>.” </a:t>
            </a:r>
            <a:r>
              <a:rPr lang="en-GB" i="0" dirty="0">
                <a:solidFill>
                  <a:srgbClr val="08081A"/>
                </a:solidFill>
                <a:effectLst/>
                <a:latin typeface="Arial" panose="020B0604020202020204" pitchFamily="34" charset="0"/>
                <a:cs typeface="Arial" panose="020B0604020202020204" pitchFamily="34" charset="0"/>
              </a:rPr>
              <a:t>(</a:t>
            </a:r>
            <a:r>
              <a:rPr lang="en-GB" i="0" dirty="0" err="1">
                <a:solidFill>
                  <a:srgbClr val="08081A"/>
                </a:solidFill>
                <a:effectLst/>
                <a:latin typeface="Arial" panose="020B0604020202020204" pitchFamily="34" charset="0"/>
                <a:cs typeface="Arial" panose="020B0604020202020204" pitchFamily="34" charset="0"/>
              </a:rPr>
              <a:t>Mishkaat</a:t>
            </a:r>
            <a:r>
              <a:rPr lang="en-GB" i="0" dirty="0">
                <a:solidFill>
                  <a:srgbClr val="08081A"/>
                </a:solidFill>
                <a:effectLst/>
                <a:latin typeface="Arial" panose="020B0604020202020204" pitchFamily="34" charset="0"/>
                <a:cs typeface="Arial" panose="020B0604020202020204" pitchFamily="34" charset="0"/>
              </a:rPr>
              <a:t> - 3024)</a:t>
            </a: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He who does not thank the people is not thankful to Allah</a:t>
            </a:r>
            <a:r>
              <a:rPr lang="en-US" dirty="0">
                <a:latin typeface="Arial" panose="020B0604020202020204" pitchFamily="34" charset="0"/>
                <a:cs typeface="Arial" panose="020B0604020202020204" pitchFamily="34" charset="0"/>
              </a:rPr>
              <a:t>.” (Abu Dawood - 4811)   </a:t>
            </a: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6767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43955" y="160773"/>
            <a:ext cx="9401577" cy="6822831"/>
          </a:xfrm>
        </p:spPr>
        <p:txBody>
          <a:bodyPr>
            <a:normAutofit fontScale="85000" lnSpcReduction="20000"/>
          </a:bodyPr>
          <a:lstStyle/>
          <a:p>
            <a:pPr marL="0" indent="0">
              <a:buNone/>
            </a:pPr>
            <a:r>
              <a:rPr lang="en-US" b="1" dirty="0">
                <a:latin typeface="Arial" panose="020B0604020202020204" pitchFamily="34" charset="0"/>
                <a:cs typeface="Arial" panose="020B0604020202020204" pitchFamily="34" charset="0"/>
              </a:rPr>
              <a:t>10. Patient &amp; Tolerant</a:t>
            </a:r>
          </a:p>
          <a:p>
            <a:pPr marL="0" indent="0">
              <a:buNone/>
            </a:pPr>
            <a:r>
              <a:rPr lang="en-US" dirty="0">
                <a:latin typeface="Arial" panose="020B0604020202020204" pitchFamily="34" charset="0"/>
                <a:cs typeface="Arial" panose="020B0604020202020204" pitchFamily="34" charset="0"/>
              </a:rPr>
              <a:t>“</a:t>
            </a:r>
            <a:r>
              <a:rPr lang="en-GB" i="1" dirty="0">
                <a:latin typeface="Arial" panose="020B0604020202020204" pitchFamily="34" charset="0"/>
                <a:cs typeface="Arial" panose="020B0604020202020204" pitchFamily="34" charset="0"/>
              </a:rPr>
              <a:t>I have been tortured for the sake of Allah as no one else has, and I have suffered fear for the sake of Allah as no one else has.</a:t>
            </a:r>
            <a:r>
              <a:rPr lang="en-GB" dirty="0">
                <a:latin typeface="Arial" panose="020B0604020202020204" pitchFamily="34" charset="0"/>
                <a:cs typeface="Arial" panose="020B0604020202020204" pitchFamily="34" charset="0"/>
              </a:rPr>
              <a:t>” (Ibn e </a:t>
            </a:r>
            <a:r>
              <a:rPr lang="en-GB" dirty="0" err="1">
                <a:latin typeface="Arial" panose="020B0604020202020204" pitchFamily="34" charset="0"/>
                <a:cs typeface="Arial" panose="020B0604020202020204" pitchFamily="34" charset="0"/>
              </a:rPr>
              <a:t>Maajah</a:t>
            </a:r>
            <a:r>
              <a:rPr lang="en-GB" dirty="0">
                <a:latin typeface="Arial" panose="020B0604020202020204" pitchFamily="34" charset="0"/>
                <a:cs typeface="Arial" panose="020B0604020202020204" pitchFamily="34" charset="0"/>
              </a:rPr>
              <a:t> – 151)</a:t>
            </a:r>
          </a:p>
          <a:p>
            <a:pPr>
              <a:buFontTx/>
              <a:buChar char="-"/>
            </a:pPr>
            <a:r>
              <a:rPr lang="en-US" dirty="0">
                <a:latin typeface="Arial" panose="020B0604020202020204" pitchFamily="34" charset="0"/>
                <a:cs typeface="Arial" panose="020B0604020202020204" pitchFamily="34" charset="0"/>
              </a:rPr>
              <a:t>Life at Makkah and his patience</a:t>
            </a:r>
          </a:p>
          <a:p>
            <a:pPr>
              <a:buFontTx/>
              <a:buChar char="-"/>
            </a:pPr>
            <a:r>
              <a:rPr lang="en-US" dirty="0">
                <a:latin typeface="Arial" panose="020B0604020202020204" pitchFamily="34" charset="0"/>
                <a:cs typeface="Arial" panose="020B0604020202020204" pitchFamily="34" charset="0"/>
              </a:rPr>
              <a:t>Visit to Taif and his patience</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11. A Caring Human Being</a:t>
            </a:r>
          </a:p>
          <a:p>
            <a:pPr marL="0" indent="0">
              <a:buNone/>
            </a:pPr>
            <a:r>
              <a:rPr lang="en-US" dirty="0">
                <a:latin typeface="Arial" panose="020B0604020202020204" pitchFamily="34" charset="0"/>
                <a:cs typeface="Arial" panose="020B0604020202020204" pitchFamily="34" charset="0"/>
              </a:rPr>
              <a:t>     - His attitude with slaves (Made Zaid bin </a:t>
            </a:r>
            <a:r>
              <a:rPr lang="en-US" dirty="0" err="1">
                <a:latin typeface="Arial" panose="020B0604020202020204" pitchFamily="34" charset="0"/>
                <a:cs typeface="Arial" panose="020B0604020202020204" pitchFamily="34" charset="0"/>
              </a:rPr>
              <a:t>Haritha</a:t>
            </a:r>
            <a:r>
              <a:rPr lang="en-US" dirty="0">
                <a:latin typeface="Arial" panose="020B0604020202020204" pitchFamily="34" charset="0"/>
                <a:cs typeface="Arial" panose="020B0604020202020204" pitchFamily="34" charset="0"/>
              </a:rPr>
              <a:t> his son)</a:t>
            </a:r>
          </a:p>
          <a:p>
            <a:pPr marL="0" indent="0">
              <a:buNone/>
            </a:pPr>
            <a:r>
              <a:rPr lang="en-US" dirty="0">
                <a:latin typeface="Arial" panose="020B0604020202020204" pitchFamily="34" charset="0"/>
                <a:cs typeface="Arial" panose="020B0604020202020204" pitchFamily="34" charset="0"/>
              </a:rPr>
              <a:t>“</a:t>
            </a:r>
            <a:r>
              <a:rPr lang="en-GB" i="1" dirty="0">
                <a:latin typeface="Arial" panose="020B0604020202020204" pitchFamily="34" charset="0"/>
                <a:cs typeface="Arial" panose="020B0604020202020204" pitchFamily="34" charset="0"/>
              </a:rPr>
              <a:t>None of you will have faith till he wishes for his (Muslim) brother what he likes for himself</a:t>
            </a:r>
            <a:r>
              <a:rPr lang="en-GB" dirty="0">
                <a:latin typeface="Arial" panose="020B0604020202020204" pitchFamily="34" charset="0"/>
                <a:cs typeface="Arial" panose="020B0604020202020204" pitchFamily="34" charset="0"/>
              </a:rPr>
              <a:t>.” (Bukhari – 13)</a:t>
            </a:r>
            <a:endParaRPr lang="en-US"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12. Took Utmost Care of his Hygiene</a:t>
            </a:r>
          </a:p>
          <a:p>
            <a:pPr marL="0" indent="0">
              <a:buNone/>
            </a:pPr>
            <a:r>
              <a:rPr lang="en-US" dirty="0">
                <a:latin typeface="Arial" panose="020B0604020202020204" pitchFamily="34" charset="0"/>
                <a:cs typeface="Arial" panose="020B0604020202020204" pitchFamily="34" charset="0"/>
              </a:rPr>
              <a:t>     - White color was his favorite and used to keep it clean</a:t>
            </a:r>
          </a:p>
          <a:p>
            <a:pPr marL="0" indent="0">
              <a:buNone/>
            </a:pPr>
            <a:r>
              <a:rPr lang="en-US" dirty="0">
                <a:latin typeface="Arial" panose="020B0604020202020204" pitchFamily="34" charset="0"/>
                <a:cs typeface="Arial" panose="020B0604020202020204" pitchFamily="34" charset="0"/>
              </a:rPr>
              <a:t>     - Regular use of </a:t>
            </a:r>
            <a:r>
              <a:rPr lang="en-US" dirty="0" err="1">
                <a:latin typeface="Arial" panose="020B0604020202020204" pitchFamily="34" charset="0"/>
                <a:cs typeface="Arial" panose="020B0604020202020204" pitchFamily="34" charset="0"/>
              </a:rPr>
              <a:t>Miswak</a:t>
            </a: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     - Regular oiling and combing of his hair and beard</a:t>
            </a:r>
          </a:p>
          <a:p>
            <a:pPr marL="0" indent="0">
              <a:buNone/>
            </a:pPr>
            <a:r>
              <a:rPr lang="en-US" dirty="0">
                <a:latin typeface="Arial" panose="020B0604020202020204" pitchFamily="34" charset="0"/>
                <a:cs typeface="Arial" panose="020B0604020202020204" pitchFamily="34" charset="0"/>
              </a:rPr>
              <a:t>     - “</a:t>
            </a:r>
            <a:r>
              <a:rPr lang="en-US" i="1" dirty="0">
                <a:latin typeface="Arial" panose="020B0604020202020204" pitchFamily="34" charset="0"/>
                <a:cs typeface="Arial" panose="020B0604020202020204" pitchFamily="34" charset="0"/>
              </a:rPr>
              <a:t>Purity is half the faith.” </a:t>
            </a:r>
            <a:r>
              <a:rPr lang="en-US" dirty="0">
                <a:latin typeface="Arial" panose="020B0604020202020204" pitchFamily="34" charset="0"/>
                <a:cs typeface="Arial" panose="020B0604020202020204" pitchFamily="34" charset="0"/>
              </a:rPr>
              <a:t>(Tirmizi - 3519)</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12. A Balanced Personality</a:t>
            </a:r>
          </a:p>
          <a:p>
            <a:pPr marL="0" indent="0">
              <a:buNone/>
            </a:pPr>
            <a:r>
              <a:rPr lang="en-US" dirty="0">
                <a:latin typeface="Arial" panose="020B0604020202020204" pitchFamily="34" charset="0"/>
                <a:cs typeface="Arial" panose="020B0604020202020204" pitchFamily="34" charset="0"/>
              </a:rPr>
              <a:t>     - A devoted worshiper</a:t>
            </a:r>
          </a:p>
          <a:p>
            <a:pPr marL="0" indent="0">
              <a:buNone/>
            </a:pPr>
            <a:r>
              <a:rPr lang="en-US" dirty="0">
                <a:latin typeface="Arial" panose="020B0604020202020204" pitchFamily="34" charset="0"/>
                <a:cs typeface="Arial" panose="020B0604020202020204" pitchFamily="34" charset="0"/>
              </a:rPr>
              <a:t>     - A family person</a:t>
            </a:r>
          </a:p>
          <a:p>
            <a:pPr marL="0" indent="0">
              <a:buNone/>
            </a:pPr>
            <a:r>
              <a:rPr lang="en-US" dirty="0">
                <a:latin typeface="Arial" panose="020B0604020202020204" pitchFamily="34" charset="0"/>
                <a:cs typeface="Arial" panose="020B0604020202020204" pitchFamily="34" charset="0"/>
              </a:rPr>
              <a:t>     - A friend in need</a:t>
            </a:r>
          </a:p>
          <a:p>
            <a:pPr marL="0" indent="0">
              <a:buNone/>
            </a:pPr>
            <a:r>
              <a:rPr lang="en-US" dirty="0">
                <a:latin typeface="Arial" panose="020B0604020202020204" pitchFamily="34" charset="0"/>
                <a:cs typeface="Arial" panose="020B0604020202020204" pitchFamily="34" charset="0"/>
              </a:rPr>
              <a:t>     - A Perfect preacher  </a:t>
            </a:r>
          </a:p>
        </p:txBody>
      </p:sp>
    </p:spTree>
    <p:extLst>
      <p:ext uri="{BB962C8B-B14F-4D97-AF65-F5344CB8AC3E}">
        <p14:creationId xmlns:p14="http://schemas.microsoft.com/office/powerpoint/2010/main" val="2765024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77139" y="940674"/>
            <a:ext cx="9491729" cy="5705341"/>
          </a:xfrm>
        </p:spPr>
        <p:txBody>
          <a:bodyPr>
            <a:normAutofit/>
          </a:bodyPr>
          <a:lstStyle/>
          <a:p>
            <a:pPr marL="0" indent="0" algn="ctr">
              <a:buNone/>
            </a:pPr>
            <a:r>
              <a:rPr lang="en-US" sz="3200" dirty="0">
                <a:solidFill>
                  <a:schemeClr val="accent2">
                    <a:lumMod val="75000"/>
                  </a:schemeClr>
                </a:solidFill>
                <a:latin typeface="Arial" panose="020B0604020202020204" pitchFamily="34" charset="0"/>
                <a:ea typeface="+mj-ea"/>
                <a:cs typeface="Arial" panose="020B0604020202020204" pitchFamily="34" charset="0"/>
              </a:rPr>
              <a:t>The Prophet’s Status as an </a:t>
            </a:r>
            <a:r>
              <a:rPr lang="en-US" sz="3200" dirty="0" err="1">
                <a:solidFill>
                  <a:schemeClr val="accent2">
                    <a:lumMod val="75000"/>
                  </a:schemeClr>
                </a:solidFill>
                <a:latin typeface="Arial" panose="020B0604020202020204" pitchFamily="34" charset="0"/>
                <a:ea typeface="+mj-ea"/>
                <a:cs typeface="Arial" panose="020B0604020202020204" pitchFamily="34" charset="0"/>
              </a:rPr>
              <a:t>Eduator</a:t>
            </a:r>
            <a:endParaRPr lang="en-US" sz="3200" dirty="0">
              <a:solidFill>
                <a:schemeClr val="accent2">
                  <a:lumMod val="75000"/>
                </a:schemeClr>
              </a:solidFill>
              <a:latin typeface="Arial" panose="020B0604020202020204" pitchFamily="34" charset="0"/>
              <a:ea typeface="+mj-ea"/>
              <a:cs typeface="Arial" panose="020B0604020202020204" pitchFamily="34" charset="0"/>
            </a:endParaRPr>
          </a:p>
          <a:p>
            <a:pPr marL="0" indent="0" algn="ctr">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One of the primary duties of the Prophet SAW as per the following verse:</a:t>
            </a:r>
          </a:p>
          <a:p>
            <a:pPr marL="0" indent="0">
              <a:lnSpc>
                <a:spcPct val="120000"/>
              </a:lnSpc>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He is the One Who raised for the illiterate people a messenger from among themselves - </a:t>
            </a:r>
            <a:r>
              <a:rPr lang="en-US" b="1" i="1" dirty="0">
                <a:latin typeface="Arial" panose="020B0604020202020204" pitchFamily="34" charset="0"/>
                <a:cs typeface="Arial" panose="020B0604020202020204" pitchFamily="34" charset="0"/>
              </a:rPr>
              <a:t>reciting to them His revelations</a:t>
            </a:r>
            <a:r>
              <a:rPr lang="en-US" i="1" dirty="0">
                <a:latin typeface="Arial" panose="020B0604020202020204" pitchFamily="34" charset="0"/>
                <a:cs typeface="Arial" panose="020B0604020202020204" pitchFamily="34" charset="0"/>
              </a:rPr>
              <a:t>, purifying them, and </a:t>
            </a:r>
            <a:r>
              <a:rPr lang="en-US" b="1" i="1" dirty="0">
                <a:latin typeface="Arial" panose="020B0604020202020204" pitchFamily="34" charset="0"/>
                <a:cs typeface="Arial" panose="020B0604020202020204" pitchFamily="34" charset="0"/>
              </a:rPr>
              <a:t>teaching them the Book and wisdom</a:t>
            </a:r>
            <a:r>
              <a:rPr lang="en-US" i="1" dirty="0">
                <a:latin typeface="Arial" panose="020B0604020202020204" pitchFamily="34" charset="0"/>
                <a:cs typeface="Arial" panose="020B0604020202020204" pitchFamily="34" charset="0"/>
              </a:rPr>
              <a:t>, for indeed they had previously been clearly astray</a:t>
            </a:r>
            <a:r>
              <a:rPr lang="en-US" dirty="0">
                <a:latin typeface="Arial" panose="020B0604020202020204" pitchFamily="34" charset="0"/>
                <a:cs typeface="Arial" panose="020B0604020202020204" pitchFamily="34" charset="0"/>
              </a:rPr>
              <a:t>.” (Jumu’ah - 2)</a:t>
            </a:r>
          </a:p>
          <a:p>
            <a:pPr marL="0" indent="0">
              <a:lnSpc>
                <a:spcPct val="120000"/>
              </a:lnSpc>
              <a:buNone/>
            </a:pPr>
            <a:endParaRPr lang="en-US" dirty="0">
              <a:latin typeface="Arial" panose="020B0604020202020204" pitchFamily="34" charset="0"/>
              <a:cs typeface="Arial" panose="020B0604020202020204" pitchFamily="34" charset="0"/>
            </a:endParaRPr>
          </a:p>
          <a:p>
            <a:pPr>
              <a:lnSpc>
                <a:spcPct val="120000"/>
              </a:lnSpc>
              <a:buFontTx/>
              <a:buChar char="-"/>
            </a:pPr>
            <a:r>
              <a:rPr lang="en-US" dirty="0">
                <a:latin typeface="Arial" panose="020B0604020202020204" pitchFamily="34" charset="0"/>
                <a:cs typeface="Arial" panose="020B0604020202020204" pitchFamily="34" charset="0"/>
              </a:rPr>
              <a:t>3 out of the above four duties are related to education</a:t>
            </a:r>
          </a:p>
          <a:p>
            <a:pPr marL="0" indent="0">
              <a:lnSpc>
                <a:spcPct val="120000"/>
              </a:lnSpc>
              <a:buNone/>
            </a:pPr>
            <a:endParaRPr lang="en-US" b="1" u="sng"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a:t>
            </a:r>
            <a:r>
              <a:rPr lang="en-US" b="1" i="1" dirty="0">
                <a:latin typeface="Arial" panose="020B0604020202020204" pitchFamily="34" charset="0"/>
                <a:cs typeface="Arial" panose="020B0604020202020204" pitchFamily="34" charset="0"/>
              </a:rPr>
              <a:t>I have been sent as a teacher.” </a:t>
            </a:r>
            <a:r>
              <a:rPr lang="en-US" dirty="0">
                <a:latin typeface="Arial" panose="020B0604020202020204" pitchFamily="34" charset="0"/>
                <a:cs typeface="Arial" panose="020B0604020202020204" pitchFamily="34" charset="0"/>
              </a:rPr>
              <a:t>(Ibn e </a:t>
            </a:r>
            <a:r>
              <a:rPr lang="en-US" dirty="0" err="1">
                <a:latin typeface="Arial" panose="020B0604020202020204" pitchFamily="34" charset="0"/>
                <a:cs typeface="Arial" panose="020B0604020202020204" pitchFamily="34" charset="0"/>
              </a:rPr>
              <a:t>Maajah</a:t>
            </a:r>
            <a:r>
              <a:rPr lang="en-US" dirty="0">
                <a:latin typeface="Arial" panose="020B0604020202020204" pitchFamily="34" charset="0"/>
                <a:cs typeface="Arial" panose="020B0604020202020204" pitchFamily="34" charset="0"/>
              </a:rPr>
              <a:t> – 229)</a:t>
            </a:r>
            <a:endParaRPr lang="en-US" b="1" dirty="0">
              <a:latin typeface="Arial" panose="020B0604020202020204" pitchFamily="34" charset="0"/>
              <a:cs typeface="Arial" panose="020B0604020202020204" pitchFamily="34" charset="0"/>
            </a:endParaRPr>
          </a:p>
          <a:p>
            <a:pPr marL="0" indent="0">
              <a:buNone/>
            </a:pPr>
            <a:endParaRPr lang="en-US" sz="1900"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 </a:t>
            </a:r>
          </a:p>
        </p:txBody>
      </p:sp>
      <p:sp>
        <p:nvSpPr>
          <p:cNvPr id="4" name="Title 1"/>
          <p:cNvSpPr>
            <a:spLocks noGrp="1"/>
          </p:cNvSpPr>
          <p:nvPr>
            <p:ph type="title"/>
          </p:nvPr>
        </p:nvSpPr>
        <p:spPr>
          <a:xfrm>
            <a:off x="2580046" y="211985"/>
            <a:ext cx="8911687" cy="741051"/>
          </a:xfrm>
        </p:spPr>
        <p:txBody>
          <a:bodyPr/>
          <a:lstStyle/>
          <a:p>
            <a:pPr algn="ctr"/>
            <a:r>
              <a:rPr lang="en-US" dirty="0">
                <a:latin typeface="Arial" panose="020B0604020202020204" pitchFamily="34" charset="0"/>
                <a:cs typeface="Arial" panose="020B0604020202020204" pitchFamily="34" charset="0"/>
              </a:rPr>
              <a:t>Role Model for an Educator</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336974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96752" y="850239"/>
            <a:ext cx="9491729" cy="5917326"/>
          </a:xfrm>
        </p:spPr>
        <p:txBody>
          <a:bodyPr>
            <a:normAutofit fontScale="32500" lnSpcReduction="20000"/>
          </a:bodyPr>
          <a:lstStyle/>
          <a:p>
            <a:pPr marL="0" indent="0">
              <a:buNone/>
            </a:pPr>
            <a:endParaRPr lang="en-US" sz="3800" b="1" dirty="0">
              <a:latin typeface="Arial" panose="020B0604020202020204" pitchFamily="34" charset="0"/>
              <a:cs typeface="Arial" panose="020B0604020202020204" pitchFamily="34" charset="0"/>
            </a:endParaRPr>
          </a:p>
          <a:p>
            <a:pPr marL="0" indent="0" algn="ctr">
              <a:lnSpc>
                <a:spcPct val="120000"/>
              </a:lnSpc>
              <a:buNone/>
            </a:pPr>
            <a:r>
              <a:rPr lang="en-US" sz="6800" dirty="0">
                <a:solidFill>
                  <a:schemeClr val="accent2">
                    <a:lumMod val="75000"/>
                  </a:schemeClr>
                </a:solidFill>
                <a:latin typeface="Arial" panose="020B0604020202020204" pitchFamily="34" charset="0"/>
                <a:ea typeface="+mj-ea"/>
                <a:cs typeface="Arial" panose="020B0604020202020204" pitchFamily="34" charset="0"/>
              </a:rPr>
              <a:t>How the Prophet SAW inculcated the Importance of Education in the Hearts of his Companions</a:t>
            </a:r>
          </a:p>
          <a:p>
            <a:pPr marL="0" indent="0" algn="ctr">
              <a:buNone/>
            </a:pPr>
            <a:endParaRPr lang="en-US" sz="3800" b="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4500" dirty="0">
                <a:latin typeface="Arial" panose="020B0604020202020204" pitchFamily="34" charset="0"/>
                <a:cs typeface="Arial" panose="020B0604020202020204" pitchFamily="34" charset="0"/>
              </a:rPr>
              <a:t>Presented education as a religious obligation</a:t>
            </a:r>
          </a:p>
          <a:p>
            <a:pPr marL="0" indent="0">
              <a:buNone/>
            </a:pPr>
            <a:r>
              <a:rPr lang="en-US" sz="4500" b="1" dirty="0">
                <a:latin typeface="Arial" panose="020B0604020202020204" pitchFamily="34" charset="0"/>
                <a:cs typeface="Arial" panose="020B0604020202020204" pitchFamily="34" charset="0"/>
              </a:rPr>
              <a:t>“</a:t>
            </a:r>
            <a:r>
              <a:rPr lang="en-US" sz="4500" b="1" i="1" dirty="0">
                <a:latin typeface="Arial" panose="020B0604020202020204" pitchFamily="34" charset="0"/>
                <a:cs typeface="Arial" panose="020B0604020202020204" pitchFamily="34" charset="0"/>
              </a:rPr>
              <a:t>Seeking knowledge is obligatory on every Muslim.</a:t>
            </a:r>
            <a:r>
              <a:rPr lang="en-US" sz="4500" b="1" dirty="0">
                <a:latin typeface="Arial" panose="020B0604020202020204" pitchFamily="34" charset="0"/>
                <a:cs typeface="Arial" panose="020B0604020202020204" pitchFamily="34" charset="0"/>
              </a:rPr>
              <a:t>” </a:t>
            </a:r>
            <a:r>
              <a:rPr lang="en-US" sz="4500" dirty="0">
                <a:latin typeface="Arial" panose="020B0604020202020204" pitchFamily="34" charset="0"/>
                <a:cs typeface="Arial" panose="020B0604020202020204" pitchFamily="34" charset="0"/>
              </a:rPr>
              <a:t>(Ibn e </a:t>
            </a:r>
            <a:r>
              <a:rPr lang="en-US" sz="4500" dirty="0" err="1">
                <a:latin typeface="Arial" panose="020B0604020202020204" pitchFamily="34" charset="0"/>
                <a:cs typeface="Arial" panose="020B0604020202020204" pitchFamily="34" charset="0"/>
              </a:rPr>
              <a:t>Maajah</a:t>
            </a:r>
            <a:r>
              <a:rPr lang="en-US" sz="4500" dirty="0">
                <a:latin typeface="Arial" panose="020B0604020202020204" pitchFamily="34" charset="0"/>
                <a:cs typeface="Arial" panose="020B0604020202020204" pitchFamily="34" charset="0"/>
              </a:rPr>
              <a:t> - 224)</a:t>
            </a:r>
          </a:p>
          <a:p>
            <a:pPr marL="0" indent="0">
              <a:buNone/>
            </a:pPr>
            <a:endParaRPr lang="en-US" sz="4500" b="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4500" dirty="0">
                <a:latin typeface="Arial" panose="020B0604020202020204" pitchFamily="34" charset="0"/>
                <a:cs typeface="Arial" panose="020B0604020202020204" pitchFamily="34" charset="0"/>
              </a:rPr>
              <a:t>Taught duas for increase in knowledge</a:t>
            </a:r>
          </a:p>
          <a:p>
            <a:pPr marL="0" indent="0">
              <a:buNone/>
            </a:pPr>
            <a:r>
              <a:rPr lang="en-US" sz="4500" dirty="0">
                <a:latin typeface="Arial" panose="020B0604020202020204" pitchFamily="34" charset="0"/>
                <a:cs typeface="Arial" panose="020B0604020202020204" pitchFamily="34" charset="0"/>
              </a:rPr>
              <a:t>		 “</a:t>
            </a:r>
            <a:r>
              <a:rPr lang="en-US" sz="4500" i="1" dirty="0">
                <a:latin typeface="Arial" panose="020B0604020202020204" pitchFamily="34" charset="0"/>
                <a:cs typeface="Arial" panose="020B0604020202020204" pitchFamily="34" charset="0"/>
              </a:rPr>
              <a:t>My Lord! Increase me in knowledge.</a:t>
            </a:r>
            <a:r>
              <a:rPr lang="en-US" sz="4500" dirty="0">
                <a:latin typeface="Arial" panose="020B0604020202020204" pitchFamily="34" charset="0"/>
                <a:cs typeface="Arial" panose="020B0604020202020204" pitchFamily="34" charset="0"/>
              </a:rPr>
              <a:t>” (Taha - 114)</a:t>
            </a:r>
          </a:p>
          <a:p>
            <a:pPr marL="0" indent="0">
              <a:buNone/>
            </a:pPr>
            <a:r>
              <a:rPr lang="en-US" sz="4500" dirty="0">
                <a:latin typeface="Arial" panose="020B0604020202020204" pitchFamily="34" charset="0"/>
                <a:cs typeface="Arial" panose="020B0604020202020204" pitchFamily="34" charset="0"/>
              </a:rPr>
              <a:t>		“</a:t>
            </a:r>
            <a:r>
              <a:rPr lang="en-US" sz="4500" i="1" dirty="0">
                <a:latin typeface="Arial" panose="020B0604020202020204" pitchFamily="34" charset="0"/>
                <a:cs typeface="Arial" panose="020B0604020202020204" pitchFamily="34" charset="0"/>
              </a:rPr>
              <a:t>O Allah! I ask you for knowledge that benefits.” </a:t>
            </a:r>
            <a:r>
              <a:rPr lang="en-US" sz="4500" dirty="0">
                <a:latin typeface="Arial" panose="020B0604020202020204" pitchFamily="34" charset="0"/>
                <a:cs typeface="Arial" panose="020B0604020202020204" pitchFamily="34" charset="0"/>
              </a:rPr>
              <a:t>(Ibn e </a:t>
            </a:r>
            <a:r>
              <a:rPr lang="en-US" sz="4500" dirty="0" err="1">
                <a:latin typeface="Arial" panose="020B0604020202020204" pitchFamily="34" charset="0"/>
                <a:cs typeface="Arial" panose="020B0604020202020204" pitchFamily="34" charset="0"/>
              </a:rPr>
              <a:t>Maajah</a:t>
            </a:r>
            <a:r>
              <a:rPr lang="en-US" sz="4500" dirty="0">
                <a:latin typeface="Arial" panose="020B0604020202020204" pitchFamily="34" charset="0"/>
                <a:cs typeface="Arial" panose="020B0604020202020204" pitchFamily="34" charset="0"/>
              </a:rPr>
              <a:t> - 925)</a:t>
            </a:r>
          </a:p>
          <a:p>
            <a:pPr marL="0" indent="0">
              <a:buNone/>
            </a:pPr>
            <a:r>
              <a:rPr lang="en-US" sz="4500" i="1" dirty="0">
                <a:latin typeface="Arial" panose="020B0604020202020204" pitchFamily="34" charset="0"/>
                <a:cs typeface="Arial" panose="020B0604020202020204" pitchFamily="34" charset="0"/>
              </a:rPr>
              <a:t>		“O Allah! I seek refuge with You from knowledge that is of no benefit.” </a:t>
            </a:r>
            <a:r>
              <a:rPr lang="en-US" sz="4500" dirty="0">
                <a:latin typeface="Arial" panose="020B0604020202020204" pitchFamily="34" charset="0"/>
                <a:cs typeface="Arial" panose="020B0604020202020204" pitchFamily="34" charset="0"/>
              </a:rPr>
              <a:t>(</a:t>
            </a:r>
            <a:r>
              <a:rPr lang="en-US" sz="4500" dirty="0" err="1">
                <a:latin typeface="Arial" panose="020B0604020202020204" pitchFamily="34" charset="0"/>
                <a:cs typeface="Arial" panose="020B0604020202020204" pitchFamily="34" charset="0"/>
              </a:rPr>
              <a:t>Nasaai</a:t>
            </a:r>
            <a:r>
              <a:rPr lang="en-US" sz="4500" dirty="0">
                <a:latin typeface="Arial" panose="020B0604020202020204" pitchFamily="34" charset="0"/>
                <a:cs typeface="Arial" panose="020B0604020202020204" pitchFamily="34" charset="0"/>
              </a:rPr>
              <a:t> - 4570)</a:t>
            </a:r>
          </a:p>
          <a:p>
            <a:pPr>
              <a:buFont typeface="Wingdings" pitchFamily="2" charset="2"/>
              <a:buChar char="Ø"/>
            </a:pPr>
            <a:endParaRPr lang="en-US" sz="4500" dirty="0">
              <a:latin typeface="Arial" panose="020B0604020202020204" pitchFamily="34" charset="0"/>
              <a:cs typeface="Arial" panose="020B0604020202020204" pitchFamily="34" charset="0"/>
            </a:endParaRPr>
          </a:p>
          <a:p>
            <a:pPr>
              <a:buFont typeface="Wingdings" pitchFamily="2" charset="2"/>
              <a:buChar char="Ø"/>
            </a:pPr>
            <a:r>
              <a:rPr lang="en-US" sz="4500" dirty="0">
                <a:latin typeface="Arial" panose="020B0604020202020204" pitchFamily="34" charset="0"/>
                <a:cs typeface="Arial" panose="020B0604020202020204" pitchFamily="34" charset="0"/>
              </a:rPr>
              <a:t>Sent his companions to other areas for the sake of preaching and teaching</a:t>
            </a:r>
          </a:p>
          <a:p>
            <a:pPr marL="0" indent="0">
              <a:buNone/>
            </a:pPr>
            <a:r>
              <a:rPr lang="en-US" sz="4500" dirty="0">
                <a:latin typeface="Arial" panose="020B0604020202020204" pitchFamily="34" charset="0"/>
                <a:cs typeface="Arial" panose="020B0604020202020204" pitchFamily="34" charset="0"/>
              </a:rPr>
              <a:t>	Sent </a:t>
            </a:r>
            <a:r>
              <a:rPr lang="en-US" sz="4500" dirty="0" err="1">
                <a:latin typeface="Arial" panose="020B0604020202020204" pitchFamily="34" charset="0"/>
                <a:cs typeface="Arial" panose="020B0604020202020204" pitchFamily="34" charset="0"/>
              </a:rPr>
              <a:t>Ma’az</a:t>
            </a:r>
            <a:r>
              <a:rPr lang="en-US" sz="4500" dirty="0">
                <a:latin typeface="Arial" panose="020B0604020202020204" pitchFamily="34" charset="0"/>
                <a:cs typeface="Arial" panose="020B0604020202020204" pitchFamily="34" charset="0"/>
              </a:rPr>
              <a:t> R.A. to Yemen</a:t>
            </a:r>
          </a:p>
          <a:p>
            <a:pPr marL="0" indent="0">
              <a:buNone/>
            </a:pPr>
            <a:r>
              <a:rPr lang="en-US" sz="4500" dirty="0">
                <a:latin typeface="Arial" panose="020B0604020202020204" pitchFamily="34" charset="0"/>
                <a:cs typeface="Arial" panose="020B0604020202020204" pitchFamily="34" charset="0"/>
              </a:rPr>
              <a:t>	Sent </a:t>
            </a:r>
            <a:r>
              <a:rPr lang="en-US" sz="4500" dirty="0" err="1">
                <a:latin typeface="Arial" panose="020B0604020202020204" pitchFamily="34" charset="0"/>
                <a:cs typeface="Arial" panose="020B0604020202020204" pitchFamily="34" charset="0"/>
              </a:rPr>
              <a:t>Mus’ab</a:t>
            </a:r>
            <a:r>
              <a:rPr lang="en-US" sz="4500" dirty="0">
                <a:latin typeface="Arial" panose="020B0604020202020204" pitchFamily="34" charset="0"/>
                <a:cs typeface="Arial" panose="020B0604020202020204" pitchFamily="34" charset="0"/>
              </a:rPr>
              <a:t> to Madinah</a:t>
            </a:r>
          </a:p>
          <a:p>
            <a:pPr marL="0" indent="0">
              <a:buNone/>
            </a:pPr>
            <a:endParaRPr lang="en-US" sz="45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4500" dirty="0">
                <a:latin typeface="Arial" panose="020B0604020202020204" pitchFamily="34" charset="0"/>
                <a:cs typeface="Arial" panose="020B0604020202020204" pitchFamily="34" charset="0"/>
              </a:rPr>
              <a:t>Established </a:t>
            </a:r>
            <a:r>
              <a:rPr lang="en-US" sz="4500" b="1" dirty="0" err="1">
                <a:latin typeface="Arial" panose="020B0604020202020204" pitchFamily="34" charset="0"/>
                <a:cs typeface="Arial" panose="020B0604020202020204" pitchFamily="34" charset="0"/>
              </a:rPr>
              <a:t>Suffah</a:t>
            </a:r>
            <a:r>
              <a:rPr lang="en-US" sz="4500" dirty="0">
                <a:latin typeface="Arial" panose="020B0604020202020204" pitchFamily="34" charset="0"/>
                <a:cs typeface="Arial" panose="020B0604020202020204" pitchFamily="34" charset="0"/>
              </a:rPr>
              <a:t> as a center for learning. </a:t>
            </a:r>
          </a:p>
          <a:p>
            <a:pPr marL="0" indent="0">
              <a:buNone/>
            </a:pPr>
            <a:r>
              <a:rPr lang="en-US" sz="4500" dirty="0">
                <a:latin typeface="Arial" panose="020B0604020202020204" pitchFamily="34" charset="0"/>
                <a:cs typeface="Arial" panose="020B0604020202020204" pitchFamily="34" charset="0"/>
              </a:rPr>
              <a:t>Bilal, Ammar, </a:t>
            </a:r>
            <a:r>
              <a:rPr lang="en-US" sz="4500" dirty="0" err="1">
                <a:latin typeface="Arial" panose="020B0604020202020204" pitchFamily="34" charset="0"/>
                <a:cs typeface="Arial" panose="020B0604020202020204" pitchFamily="34" charset="0"/>
              </a:rPr>
              <a:t>Khabbab</a:t>
            </a:r>
            <a:r>
              <a:rPr lang="en-US" sz="4500" dirty="0">
                <a:latin typeface="Arial" panose="020B0604020202020204" pitchFamily="34" charset="0"/>
                <a:cs typeface="Arial" panose="020B0604020202020204" pitchFamily="34" charset="0"/>
              </a:rPr>
              <a:t>, Abdullah bin Masood, Abu Hurairah R.A. are all graduates of </a:t>
            </a:r>
            <a:r>
              <a:rPr lang="en-US" sz="4500" dirty="0" err="1">
                <a:latin typeface="Arial" panose="020B0604020202020204" pitchFamily="34" charset="0"/>
                <a:cs typeface="Arial" panose="020B0604020202020204" pitchFamily="34" charset="0"/>
              </a:rPr>
              <a:t>Suffah</a:t>
            </a:r>
            <a:r>
              <a:rPr lang="en-US" sz="4500" dirty="0">
                <a:latin typeface="Arial" panose="020B0604020202020204" pitchFamily="34" charset="0"/>
                <a:cs typeface="Arial" panose="020B0604020202020204" pitchFamily="34" charset="0"/>
              </a:rPr>
              <a:t> </a:t>
            </a:r>
          </a:p>
        </p:txBody>
      </p:sp>
      <p:sp>
        <p:nvSpPr>
          <p:cNvPr id="4" name="Title 1"/>
          <p:cNvSpPr>
            <a:spLocks noGrp="1"/>
          </p:cNvSpPr>
          <p:nvPr>
            <p:ph type="title"/>
          </p:nvPr>
        </p:nvSpPr>
        <p:spPr>
          <a:xfrm>
            <a:off x="2580046" y="211985"/>
            <a:ext cx="8911687" cy="741051"/>
          </a:xfrm>
        </p:spPr>
        <p:txBody>
          <a:bodyPr/>
          <a:lstStyle/>
          <a:p>
            <a:pPr algn="ctr"/>
            <a:r>
              <a:rPr lang="en-US" dirty="0">
                <a:latin typeface="Arial" panose="020B0604020202020204" pitchFamily="34" charset="0"/>
                <a:cs typeface="Arial" panose="020B0604020202020204" pitchFamily="34" charset="0"/>
              </a:rPr>
              <a:t>Role Model for an Educator</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388139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8626</TotalTime>
  <Words>3680</Words>
  <Application>Microsoft Macintosh PowerPoint</Application>
  <PresentationFormat>Widescreen</PresentationFormat>
  <Paragraphs>331</Paragraphs>
  <Slides>26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Akzidenz Roman</vt:lpstr>
      <vt:lpstr>Arial</vt:lpstr>
      <vt:lpstr>Century Gothic</vt:lpstr>
      <vt:lpstr>Wingdings</vt:lpstr>
      <vt:lpstr>Wingdings 3</vt:lpstr>
      <vt:lpstr>Wisp</vt:lpstr>
      <vt:lpstr>Section 2 Seerah of the Prophet (SAW)</vt:lpstr>
      <vt:lpstr>Past Paper Questions</vt:lpstr>
      <vt:lpstr>Past Paper Questions</vt:lpstr>
      <vt:lpstr>INTRODUCTION - (use it as the first paragraph of your introduction)</vt:lpstr>
      <vt:lpstr>Role Model for an Individual</vt:lpstr>
      <vt:lpstr>PowerPoint Presentation</vt:lpstr>
      <vt:lpstr>PowerPoint Presentation</vt:lpstr>
      <vt:lpstr>Role Model for an Educator</vt:lpstr>
      <vt:lpstr>Role Model for an Educator</vt:lpstr>
      <vt:lpstr>PowerPoint Presentation</vt:lpstr>
      <vt:lpstr>PowerPoint Presentation</vt:lpstr>
      <vt:lpstr>PowerPoint Presentation</vt:lpstr>
      <vt:lpstr>Role Model for a Military Strategist</vt:lpstr>
      <vt:lpstr>Role Model for a Military Strategist</vt:lpstr>
      <vt:lpstr>PowerPoint Presentation</vt:lpstr>
      <vt:lpstr>PowerPoint Presentation</vt:lpstr>
      <vt:lpstr>PowerPoint Presentation</vt:lpstr>
      <vt:lpstr>Role Model for a Diplomat</vt:lpstr>
      <vt:lpstr>PowerPoint Presentation</vt:lpstr>
      <vt:lpstr>PowerPoint Presentation</vt:lpstr>
      <vt:lpstr>PowerPoint Presentation</vt:lpstr>
      <vt:lpstr>PowerPoint Presentation</vt:lpstr>
      <vt:lpstr>Role Model for a Peace Maker</vt:lpstr>
      <vt:lpstr>Conclusion (can be applied for each aspect)</vt:lpstr>
      <vt:lpstr>PowerPoint Presentation</vt:lpstr>
      <vt:lpstr>Recommended Readings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Seerah of the Prophet (SAW)</dc:title>
  <dc:creator>Abubakr</dc:creator>
  <cp:lastModifiedBy>Abubakar Ilyas</cp:lastModifiedBy>
  <cp:revision>39</cp:revision>
  <dcterms:created xsi:type="dcterms:W3CDTF">2021-02-18T01:50:48Z</dcterms:created>
  <dcterms:modified xsi:type="dcterms:W3CDTF">2024-08-08T16:06:19Z</dcterms:modified>
</cp:coreProperties>
</file>