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85" r:id="rId1"/>
  </p:sldMasterIdLst>
  <p:sldIdLst>
    <p:sldId id="256" r:id="rId2"/>
    <p:sldId id="287" r:id="rId3"/>
    <p:sldId id="284" r:id="rId4"/>
    <p:sldId id="257" r:id="rId5"/>
    <p:sldId id="258" r:id="rId6"/>
    <p:sldId id="259" r:id="rId7"/>
    <p:sldId id="260" r:id="rId8"/>
    <p:sldId id="261" r:id="rId9"/>
    <p:sldId id="265" r:id="rId10"/>
    <p:sldId id="262" r:id="rId11"/>
    <p:sldId id="263" r:id="rId12"/>
    <p:sldId id="264" r:id="rId13"/>
    <p:sldId id="266" r:id="rId14"/>
    <p:sldId id="267" r:id="rId15"/>
    <p:sldId id="291" r:id="rId16"/>
    <p:sldId id="268" r:id="rId17"/>
    <p:sldId id="28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89" r:id="rId26"/>
    <p:sldId id="276" r:id="rId27"/>
    <p:sldId id="290" r:id="rId28"/>
    <p:sldId id="277" r:id="rId29"/>
    <p:sldId id="278" r:id="rId30"/>
    <p:sldId id="292" r:id="rId31"/>
    <p:sldId id="293" r:id="rId32"/>
    <p:sldId id="279" r:id="rId33"/>
    <p:sldId id="280" r:id="rId34"/>
    <p:sldId id="281" r:id="rId35"/>
    <p:sldId id="282" r:id="rId36"/>
    <p:sldId id="283" r:id="rId37"/>
    <p:sldId id="285" r:id="rId3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82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26" Type="http://schemas.openxmlformats.org/officeDocument/2006/relationships/slide" Target="slides/slide25.xml" /><Relationship Id="rId39" Type="http://schemas.openxmlformats.org/officeDocument/2006/relationships/presProps" Target="presProps.xml" /><Relationship Id="rId3" Type="http://schemas.openxmlformats.org/officeDocument/2006/relationships/slide" Target="slides/slide2.xml" /><Relationship Id="rId21" Type="http://schemas.openxmlformats.org/officeDocument/2006/relationships/slide" Target="slides/slide20.xml" /><Relationship Id="rId34" Type="http://schemas.openxmlformats.org/officeDocument/2006/relationships/slide" Target="slides/slide33.xml" /><Relationship Id="rId42" Type="http://schemas.openxmlformats.org/officeDocument/2006/relationships/tableStyles" Target="tableStyles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5" Type="http://schemas.openxmlformats.org/officeDocument/2006/relationships/slide" Target="slides/slide24.xml" /><Relationship Id="rId33" Type="http://schemas.openxmlformats.org/officeDocument/2006/relationships/slide" Target="slides/slide32.xml" /><Relationship Id="rId38" Type="http://schemas.openxmlformats.org/officeDocument/2006/relationships/slide" Target="slides/slide37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slide" Target="slides/slide19.xml" /><Relationship Id="rId29" Type="http://schemas.openxmlformats.org/officeDocument/2006/relationships/slide" Target="slides/slide28.xml" /><Relationship Id="rId41" Type="http://schemas.openxmlformats.org/officeDocument/2006/relationships/theme" Target="theme/them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24" Type="http://schemas.openxmlformats.org/officeDocument/2006/relationships/slide" Target="slides/slide23.xml" /><Relationship Id="rId32" Type="http://schemas.openxmlformats.org/officeDocument/2006/relationships/slide" Target="slides/slide31.xml" /><Relationship Id="rId37" Type="http://schemas.openxmlformats.org/officeDocument/2006/relationships/slide" Target="slides/slide36.xml" /><Relationship Id="rId40" Type="http://schemas.openxmlformats.org/officeDocument/2006/relationships/viewProps" Target="viewProps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slide" Target="slides/slide22.xml" /><Relationship Id="rId28" Type="http://schemas.openxmlformats.org/officeDocument/2006/relationships/slide" Target="slides/slide27.xml" /><Relationship Id="rId36" Type="http://schemas.openxmlformats.org/officeDocument/2006/relationships/slide" Target="slides/slide35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31" Type="http://schemas.openxmlformats.org/officeDocument/2006/relationships/slide" Target="slides/slide30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slide" Target="slides/slide21.xml" /><Relationship Id="rId27" Type="http://schemas.openxmlformats.org/officeDocument/2006/relationships/slide" Target="slides/slide26.xml" /><Relationship Id="rId30" Type="http://schemas.openxmlformats.org/officeDocument/2006/relationships/slide" Target="slides/slide29.xml" /><Relationship Id="rId35" Type="http://schemas.openxmlformats.org/officeDocument/2006/relationships/slide" Target="slides/slide34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8348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0163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30497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262622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44626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7/23/2023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85638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7/23/2023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37194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04115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45164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240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5535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6451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2356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7/23/2023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809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7/23/2023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3229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7/23/2023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878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7/23/2023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6670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8396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18" Type="http://schemas.openxmlformats.org/officeDocument/2006/relationships/slideLayout" Target="../slideLayouts/slideLayout18.xml" /><Relationship Id="rId3" Type="http://schemas.openxmlformats.org/officeDocument/2006/relationships/slideLayout" Target="../slideLayouts/slideLayout3.xml" /><Relationship Id="rId21" Type="http://schemas.openxmlformats.org/officeDocument/2006/relationships/image" Target="../media/image3.png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17" Type="http://schemas.openxmlformats.org/officeDocument/2006/relationships/slideLayout" Target="../slideLayouts/slideLayout17.xml" /><Relationship Id="rId2" Type="http://schemas.openxmlformats.org/officeDocument/2006/relationships/slideLayout" Target="../slideLayouts/slideLayout2.xml" /><Relationship Id="rId16" Type="http://schemas.openxmlformats.org/officeDocument/2006/relationships/slideLayout" Target="../slideLayouts/slideLayout16.xml" /><Relationship Id="rId20" Type="http://schemas.openxmlformats.org/officeDocument/2006/relationships/image" Target="../media/image2.png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23" Type="http://schemas.openxmlformats.org/officeDocument/2006/relationships/image" Target="../media/image5.png" /><Relationship Id="rId10" Type="http://schemas.openxmlformats.org/officeDocument/2006/relationships/slideLayout" Target="../slideLayouts/slideLayout10.xml" /><Relationship Id="rId19" Type="http://schemas.openxmlformats.org/officeDocument/2006/relationships/theme" Target="../theme/theme1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Relationship Id="rId22" Type="http://schemas.openxmlformats.org/officeDocument/2006/relationships/image" Target="../media/image4.png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7/23/2023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502120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86" r:id="rId1"/>
    <p:sldLayoutId id="2147483787" r:id="rId2"/>
    <p:sldLayoutId id="2147483788" r:id="rId3"/>
    <p:sldLayoutId id="2147483789" r:id="rId4"/>
    <p:sldLayoutId id="2147483790" r:id="rId5"/>
    <p:sldLayoutId id="2147483791" r:id="rId6"/>
    <p:sldLayoutId id="2147483792" r:id="rId7"/>
    <p:sldLayoutId id="2147483793" r:id="rId8"/>
    <p:sldLayoutId id="2147483794" r:id="rId9"/>
    <p:sldLayoutId id="2147483795" r:id="rId10"/>
    <p:sldLayoutId id="2147483796" r:id="rId11"/>
    <p:sldLayoutId id="2147483797" r:id="rId12"/>
    <p:sldLayoutId id="2147483798" r:id="rId13"/>
    <p:sldLayoutId id="2147483799" r:id="rId14"/>
    <p:sldLayoutId id="2147483800" r:id="rId15"/>
    <p:sldLayoutId id="2147483801" r:id="rId16"/>
    <p:sldLayoutId id="2147483802" r:id="rId17"/>
    <p:sldLayoutId id="2147483803" r:id="rId18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EED0ED-0F17-706B-C9F1-D0FF5533C2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84241" y="1413162"/>
            <a:ext cx="8791575" cy="3560619"/>
          </a:xfrm>
        </p:spPr>
        <p:txBody>
          <a:bodyPr/>
          <a:lstStyle/>
          <a:p>
            <a:r>
              <a:rPr lang="en-US" sz="4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          Pakistan Affairs </a:t>
            </a:r>
            <a:br>
              <a:rPr lang="en-US" sz="4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4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    </a:t>
            </a:r>
            <a:br>
              <a:rPr lang="en-US" sz="4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4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             (Constitution)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92692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6D1BFB-27D6-50E6-CF41-041B383C4D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088" y="1457739"/>
            <a:ext cx="10774016" cy="4790661"/>
          </a:xfrm>
        </p:spPr>
        <p:txBody>
          <a:bodyPr/>
          <a:lstStyle/>
          <a:p>
            <a:pPr marL="0" lvl="0" indent="0" algn="ctr">
              <a:lnSpc>
                <a:spcPct val="115000"/>
              </a:lnSpc>
              <a:spcAft>
                <a:spcPts val="0"/>
              </a:spcAft>
              <a:buNone/>
            </a:pPr>
            <a:endParaRPr lang="en-US" b="1" u="sng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lvl="0" indent="0" algn="ctr">
              <a:lnSpc>
                <a:spcPct val="115000"/>
              </a:lnSpc>
              <a:spcAft>
                <a:spcPts val="0"/>
              </a:spcAft>
              <a:buNone/>
            </a:pPr>
            <a:r>
              <a:rPr lang="en-US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Functions of the Constitution:</a:t>
            </a:r>
          </a:p>
          <a:p>
            <a:pPr marL="0" lvl="0" indent="0" algn="ctr">
              <a:lnSpc>
                <a:spcPct val="115000"/>
              </a:lnSpc>
              <a:spcAft>
                <a:spcPts val="0"/>
              </a:spcAft>
              <a:buNone/>
            </a:pPr>
            <a:endParaRPr lang="en-US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  <a:buFont typeface="Wingdings" panose="05000000000000000000" pitchFamily="2" charset="2"/>
              <a:buChar char="Ø"/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Declares territorial and administrative structure of the state</a:t>
            </a:r>
          </a:p>
          <a:p>
            <a:pPr algn="just">
              <a:lnSpc>
                <a:spcPct val="115000"/>
              </a:lnSpc>
              <a:buFont typeface="Wingdings" panose="05000000000000000000" pitchFamily="2" charset="2"/>
              <a:buChar char="Ø"/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Regulate and defines the power of the institutions of the state</a:t>
            </a:r>
          </a:p>
          <a:p>
            <a:pPr algn="just">
              <a:lnSpc>
                <a:spcPct val="115000"/>
              </a:lnSpc>
              <a:buFont typeface="Wingdings" panose="05000000000000000000" pitchFamily="2" charset="2"/>
              <a:buChar char="Ø"/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Defines rights and responsibilities of the citizens</a:t>
            </a:r>
          </a:p>
          <a:p>
            <a:pPr algn="just">
              <a:lnSpc>
                <a:spcPct val="115000"/>
              </a:lnSpc>
              <a:buFont typeface="Wingdings" panose="05000000000000000000" pitchFamily="2" charset="2"/>
              <a:buChar char="Ø"/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Constitution defines nature of relationship between Center and unit </a:t>
            </a:r>
            <a:endParaRPr lang="en-US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03011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5DC331-C178-43D6-1B6C-E57A069E73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374" y="304801"/>
            <a:ext cx="10893287" cy="6255026"/>
          </a:xfrm>
        </p:spPr>
        <p:txBody>
          <a:bodyPr>
            <a:normAutofit/>
          </a:bodyPr>
          <a:lstStyle/>
          <a:p>
            <a:pPr marL="0" lvl="0" indent="0" algn="ctr">
              <a:lnSpc>
                <a:spcPct val="115000"/>
              </a:lnSpc>
              <a:spcAft>
                <a:spcPts val="1000"/>
              </a:spcAft>
              <a:buNone/>
            </a:pPr>
            <a:endParaRPr lang="en-US" sz="1900" b="1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lvl="0" indent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Forms of Governments </a:t>
            </a:r>
            <a:endParaRPr lang="en-US" sz="2800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57150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Parliamentary and Presidential System</a:t>
            </a:r>
          </a:p>
          <a:p>
            <a:pPr marL="57150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Parliamentary</a:t>
            </a:r>
            <a:r>
              <a:rPr lang="en-US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endParaRPr lang="en-US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9144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It is the structure in which the executive branch derives it democratic legitimacy from legislature (Parliament) and also accountable to it.</a:t>
            </a:r>
          </a:p>
          <a:p>
            <a:pPr marL="9144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In parliamentary system head of the state is normally different from the head of the government e.g. Pakistan, India etc.</a:t>
            </a:r>
          </a:p>
          <a:p>
            <a:pPr marL="9144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Merits </a:t>
            </a:r>
          </a:p>
          <a:p>
            <a:pPr marL="9144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Demerits</a:t>
            </a:r>
            <a:endParaRPr lang="en-US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76268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7E99B9-8F88-FD38-4141-C27F26D4A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330" y="1179443"/>
            <a:ext cx="11012557" cy="5068956"/>
          </a:xfrm>
        </p:spPr>
        <p:txBody>
          <a:bodyPr/>
          <a:lstStyle/>
          <a:p>
            <a:pPr marL="57150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Presidential:</a:t>
            </a:r>
            <a:endParaRPr lang="en-US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914400" algn="just">
              <a:lnSpc>
                <a:spcPct val="115000"/>
              </a:lnSpc>
              <a:spcAft>
                <a:spcPts val="100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It is the system the office of the head of the government and head of the state is combined in a single man i.e. the President.</a:t>
            </a:r>
            <a:endParaRPr lang="en-US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914400" algn="just">
              <a:lnSpc>
                <a:spcPct val="115000"/>
              </a:lnSpc>
              <a:spcAft>
                <a:spcPts val="100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All the executive power is vested in the president and all government actions are his responsibility.</a:t>
            </a:r>
          </a:p>
          <a:p>
            <a:pPr marL="914400" algn="just">
              <a:lnSpc>
                <a:spcPct val="115000"/>
              </a:lnSpc>
              <a:spcAft>
                <a:spcPts val="100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Merits</a:t>
            </a:r>
          </a:p>
          <a:p>
            <a:pPr marL="914400" algn="just">
              <a:lnSpc>
                <a:spcPct val="115000"/>
              </a:lnSpc>
              <a:spcAft>
                <a:spcPts val="100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Demerits</a:t>
            </a:r>
            <a:endParaRPr lang="en-US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16074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BEEE1716-2A45-24DB-1A02-C6FFFC4606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3" y="1616765"/>
            <a:ext cx="8947150" cy="4631635"/>
          </a:xfrm>
        </p:spPr>
        <p:txBody>
          <a:bodyPr>
            <a:normAutofit/>
          </a:bodyPr>
          <a:lstStyle/>
          <a:p>
            <a:pPr marL="0" lvl="0" indent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Unitary system versus Federation:</a:t>
            </a:r>
            <a:endParaRPr lang="en-US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914400" algn="just">
              <a:lnSpc>
                <a:spcPct val="115000"/>
              </a:lnSpc>
              <a:spcAft>
                <a:spcPts val="100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In a </a:t>
            </a:r>
            <a:r>
              <a:rPr lang="en-US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unitary government system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a single central government has total power over all of its other political sub divisions. In this system central government has total authority all over the country e.g. UK, France etc.</a:t>
            </a:r>
            <a:endParaRPr lang="en-US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914400" algn="just">
              <a:lnSpc>
                <a:spcPct val="115000"/>
              </a:lnSpc>
              <a:spcAft>
                <a:spcPts val="100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In a </a:t>
            </a:r>
            <a:r>
              <a:rPr lang="en-US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federation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powers and responsibilities are divided. In federation provinces and territories enjoys some rights and powers are shared between the federation and units e.g. Pakistan, India etc.</a:t>
            </a:r>
          </a:p>
          <a:p>
            <a:pPr marL="914400" algn="just">
              <a:lnSpc>
                <a:spcPct val="115000"/>
              </a:lnSpc>
              <a:spcAft>
                <a:spcPts val="100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Unitary Merits and Demerits</a:t>
            </a:r>
          </a:p>
          <a:p>
            <a:pPr marL="914400" algn="just">
              <a:lnSpc>
                <a:spcPct val="115000"/>
              </a:lnSpc>
              <a:spcAft>
                <a:spcPts val="100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Federation Merits and Demerits</a:t>
            </a:r>
          </a:p>
          <a:p>
            <a:pPr marL="914400" algn="just">
              <a:lnSpc>
                <a:spcPct val="115000"/>
              </a:lnSpc>
              <a:spcAft>
                <a:spcPts val="1000"/>
              </a:spcAft>
            </a:pP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914400" algn="just">
              <a:lnSpc>
                <a:spcPct val="115000"/>
              </a:lnSpc>
              <a:spcAft>
                <a:spcPts val="1000"/>
              </a:spcAft>
            </a:pP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3354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7CAE6-C62C-AF44-0022-F6E7082208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4220" y="161170"/>
            <a:ext cx="9404723" cy="925508"/>
          </a:xfrm>
        </p:spPr>
        <p:txBody>
          <a:bodyPr/>
          <a:lstStyle/>
          <a:p>
            <a:pPr marL="457200" algn="ctr">
              <a:lnSpc>
                <a:spcPct val="115000"/>
              </a:lnSpc>
              <a:spcAft>
                <a:spcPts val="0"/>
              </a:spcAft>
            </a:pPr>
            <a:r>
              <a:rPr lang="en-US" sz="3200" b="1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Administrative Structure of Pakistan</a:t>
            </a:r>
            <a:b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6BC8F9-C521-BF6C-4152-DE0A5D31FB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868556"/>
            <a:ext cx="8946541" cy="4717773"/>
          </a:xfrm>
        </p:spPr>
        <p:txBody>
          <a:bodyPr/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Federal and Parliamentary State </a:t>
            </a:r>
            <a:endParaRPr lang="en-US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Power Sharing between center and provinces </a:t>
            </a:r>
            <a:endParaRPr lang="en-US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Provincial autonomy- 18</a:t>
            </a:r>
            <a:r>
              <a:rPr lang="en-US" sz="18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Amendment</a:t>
            </a:r>
            <a:endParaRPr lang="en-US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Central Laws</a:t>
            </a:r>
            <a:endParaRPr lang="en-US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Provincial Laws</a:t>
            </a:r>
          </a:p>
          <a:p>
            <a:pPr lvl="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800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Concurrent laws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Separation of Power</a:t>
            </a:r>
            <a:endParaRPr lang="en-US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Federal / Central separation of power (Executive- legislative-judicial)</a:t>
            </a:r>
            <a:endParaRPr lang="en-US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Provincial separation of power (Executive- legislative-judicial)</a:t>
            </a:r>
            <a:endParaRPr lang="en-US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Local government system</a:t>
            </a:r>
            <a:endParaRPr lang="en-US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6835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u="sng" dirty="0"/>
              <a:t>Tiers of Government in Pakistan</a:t>
            </a:r>
            <a:endParaRPr lang="en-US" sz="2800" dirty="0"/>
          </a:p>
          <a:p>
            <a:pPr marL="0" indent="0">
              <a:buNone/>
            </a:pPr>
            <a:r>
              <a:rPr lang="en-US" sz="2800" b="1" dirty="0"/>
              <a:t> </a:t>
            </a:r>
            <a:endParaRPr lang="en-US" sz="2800" dirty="0"/>
          </a:p>
          <a:p>
            <a:pPr lvl="0"/>
            <a:r>
              <a:rPr lang="en-US" sz="2800" dirty="0"/>
              <a:t>Federal Government</a:t>
            </a:r>
          </a:p>
          <a:p>
            <a:pPr lvl="0"/>
            <a:r>
              <a:rPr lang="en-US" sz="2800" dirty="0"/>
              <a:t>Provincial Government </a:t>
            </a:r>
          </a:p>
          <a:p>
            <a:pPr lvl="0"/>
            <a:r>
              <a:rPr lang="en-US" sz="2800" dirty="0"/>
              <a:t>Local Government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6834933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3E9CED-466D-CE04-1103-AD0AA0FD39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130" y="66261"/>
            <a:ext cx="9404723" cy="543339"/>
          </a:xfrm>
        </p:spPr>
        <p:txBody>
          <a:bodyPr/>
          <a:lstStyle/>
          <a:p>
            <a:r>
              <a:rPr lang="en-US" dirty="0"/>
              <a:t>						</a:t>
            </a:r>
            <a:r>
              <a:rPr lang="en-US" sz="2800" b="1" u="sng" dirty="0"/>
              <a:t>FEDERAL LEVEL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6FEBBF-49BA-BB57-C678-1C5410BFD0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2036" y="755374"/>
            <a:ext cx="11449878" cy="5817703"/>
          </a:xfrm>
        </p:spPr>
        <p:txBody>
          <a:bodyPr>
            <a:normAutofit fontScale="92500" lnSpcReduction="10000"/>
          </a:bodyPr>
          <a:lstStyle/>
          <a:p>
            <a:pPr marL="137160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1800" b="1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US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lv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29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Federal Government </a:t>
            </a:r>
          </a:p>
          <a:p>
            <a:pPr algn="just">
              <a:lnSpc>
                <a:spcPct val="115000"/>
              </a:lnSpc>
              <a:buFont typeface="+mj-lt"/>
              <a:buAutoNum type="arabicPeriod"/>
            </a:pPr>
            <a:r>
              <a:rPr lang="en-US" sz="2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Prime Minister (Chief executive of Federation</a:t>
            </a:r>
            <a:r>
              <a:rPr lang="en-US" sz="2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</a:p>
          <a:p>
            <a:pPr algn="just">
              <a:lnSpc>
                <a:spcPct val="115000"/>
              </a:lnSpc>
              <a:buFont typeface="+mj-lt"/>
              <a:buAutoNum type="arabicPeriod"/>
            </a:pPr>
            <a:r>
              <a:rPr lang="en-US" sz="2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Federal Ministers</a:t>
            </a:r>
          </a:p>
          <a:p>
            <a:pPr algn="just">
              <a:lnSpc>
                <a:spcPct val="115000"/>
              </a:lnSpc>
              <a:buFont typeface="+mj-lt"/>
              <a:buAutoNum type="arabicPeriod"/>
            </a:pPr>
            <a:r>
              <a:rPr lang="en-US" sz="2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Executive authority of the federation shall exercise in the name of the President by federal government</a:t>
            </a:r>
          </a:p>
          <a:p>
            <a:pPr algn="just">
              <a:lnSpc>
                <a:spcPct val="115000"/>
              </a:lnSpc>
              <a:buFont typeface="+mj-lt"/>
              <a:buAutoNum type="arabicPeriod"/>
            </a:pPr>
            <a:endParaRPr lang="en-US" sz="29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en-US" sz="2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9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Cabinet</a:t>
            </a:r>
            <a:r>
              <a:rPr lang="en-US" sz="2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(PM plus federal minsters )</a:t>
            </a:r>
            <a:endParaRPr lang="en-US" sz="2900" u="sng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lvl="0" indent="0" algn="just">
              <a:lnSpc>
                <a:spcPct val="115000"/>
              </a:lnSpc>
              <a:spcAft>
                <a:spcPts val="0"/>
              </a:spcAft>
              <a:buNone/>
            </a:pPr>
            <a:endParaRPr lang="en-US" sz="2900" b="1" u="sng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lv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29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Parliament ( Majlis e shura)</a:t>
            </a:r>
            <a:r>
              <a:rPr lang="en-US" sz="29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consist of three components i.e.  the President, National Assembly and Senate </a:t>
            </a:r>
            <a:endParaRPr lang="en-US" sz="29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lvl="0" indent="0" algn="just">
              <a:lnSpc>
                <a:spcPct val="115000"/>
              </a:lnSpc>
              <a:spcAft>
                <a:spcPts val="0"/>
              </a:spcAft>
              <a:buNone/>
            </a:pPr>
            <a:endParaRPr lang="en-US" sz="2900" b="1" u="sng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40734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837" y="193184"/>
            <a:ext cx="9515320" cy="1159098"/>
          </a:xfrm>
        </p:spPr>
        <p:txBody>
          <a:bodyPr/>
          <a:lstStyle/>
          <a:p>
            <a:pPr algn="ctr"/>
            <a:r>
              <a:rPr lang="en-US" sz="3200" b="1" u="sng" dirty="0">
                <a:latin typeface="Times New Roman" pitchFamily="18" charset="0"/>
                <a:cs typeface="Times New Roman" pitchFamily="18" charset="0"/>
              </a:rPr>
              <a:t>Executive branch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  </a:t>
            </a:r>
            <a:br>
              <a:rPr lang="en-US" sz="36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(President, PM and Cabinet)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4097" y="1442433"/>
            <a:ext cx="9826580" cy="5125791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15000"/>
              </a:lnSpc>
              <a:buNone/>
            </a:pPr>
            <a:r>
              <a:rPr lang="en-US" sz="2800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The president </a:t>
            </a:r>
          </a:p>
          <a:p>
            <a:pPr marL="0" lvl="0" indent="0" algn="just">
              <a:lnSpc>
                <a:spcPct val="115000"/>
              </a:lnSpc>
              <a:buNone/>
            </a:pPr>
            <a:endParaRPr lang="en-US" sz="2400" b="1" u="sng" dirty="0"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Muslim-45 years-Eligible to be elected as member of NA</a:t>
            </a:r>
          </a:p>
          <a:p>
            <a:pPr lvl="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Procedure to elect president </a:t>
            </a:r>
          </a:p>
          <a:p>
            <a:pPr lvl="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Electoral college  </a:t>
            </a:r>
          </a:p>
          <a:p>
            <a:pPr lvl="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Duration 5 years</a:t>
            </a:r>
          </a:p>
          <a:p>
            <a:pPr lvl="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Impeachment</a:t>
            </a:r>
          </a:p>
          <a:p>
            <a:pPr lvl="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President office become vacant 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056646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264680A-7BDD-1EA2-3B8A-94D102D012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3" y="270456"/>
            <a:ext cx="9083876" cy="6065950"/>
          </a:xfrm>
        </p:spPr>
        <p:txBody>
          <a:bodyPr>
            <a:normAutofit/>
          </a:bodyPr>
          <a:lstStyle/>
          <a:p>
            <a:pPr marL="142875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2400" b="1" dirty="0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		</a:t>
            </a:r>
            <a:r>
              <a:rPr lang="en-US" sz="2800" b="1" u="sng" dirty="0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Authorities of President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Head of the state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Administrative powers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Establishment of cabinet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Appointing other ministers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Appointments</a:t>
            </a:r>
          </a:p>
          <a:p>
            <a:pPr lvl="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Law making powers</a:t>
            </a:r>
          </a:p>
          <a:p>
            <a:pPr lvl="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Judicial powers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86411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B03D1CF-1E00-97EF-6AF1-BE71B8A864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3" y="412124"/>
            <a:ext cx="8947150" cy="5836276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3200" b="1" u="sng" dirty="0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The Prime Minister </a:t>
            </a:r>
            <a:endParaRPr lang="en-US" sz="3200" dirty="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32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Age: 25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32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Eligible for MNA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32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Leader of the cabinet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32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Chief executive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32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Coordination between President and Cabinet</a:t>
            </a:r>
          </a:p>
          <a:p>
            <a:pPr lvl="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Vote of no confidence</a:t>
            </a:r>
            <a:endParaRPr lang="en-US" sz="3200" dirty="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 marL="1714500" indent="0" algn="just">
              <a:lnSpc>
                <a:spcPct val="115000"/>
              </a:lnSpc>
              <a:spcAft>
                <a:spcPts val="1000"/>
              </a:spcAft>
              <a:buNone/>
            </a:pPr>
            <a:endParaRPr lang="en-US" sz="3200" dirty="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 marL="1714500" indent="0" algn="just">
              <a:lnSpc>
                <a:spcPct val="115000"/>
              </a:lnSpc>
              <a:spcAft>
                <a:spcPts val="1000"/>
              </a:spcAft>
              <a:buNone/>
            </a:pPr>
            <a:endParaRPr lang="en-US" sz="3200" dirty="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68147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u="sng" dirty="0">
                <a:latin typeface="Times New Roman" pitchFamily="18" charset="0"/>
                <a:cs typeface="Times New Roman" pitchFamily="18" charset="0"/>
              </a:rPr>
              <a:t>Syllabus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2428" y="1661375"/>
            <a:ext cx="9955369" cy="4700787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The recent constitutional and legal debates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The latest constitutional amendments and important legislations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Legal cases 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Role of higher courts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1689744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F57984C-F835-E43E-7920-C398514119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60500" y="1893193"/>
            <a:ext cx="8947150" cy="4636396"/>
          </a:xfrm>
        </p:spPr>
        <p:txBody>
          <a:bodyPr>
            <a:noAutofit/>
          </a:bodyPr>
          <a:lstStyle/>
          <a:p>
            <a:pPr marL="171450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en-US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				</a:t>
            </a:r>
            <a:r>
              <a:rPr lang="en-US" sz="32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Senate</a:t>
            </a:r>
            <a:endParaRPr lang="en-US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It is continuous and could not be dissolved </a:t>
            </a:r>
            <a:endParaRPr lang="en-US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Total Seats 104 / (reduced to 96 in next tenure)</a:t>
            </a:r>
            <a:endParaRPr lang="en-US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18</a:t>
            </a:r>
            <a:r>
              <a:rPr lang="en-US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...VS... 25</a:t>
            </a:r>
            <a:r>
              <a:rPr lang="en-US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amendment</a:t>
            </a:r>
            <a:endParaRPr lang="en-US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6 years term</a:t>
            </a:r>
            <a:endParaRPr lang="en-US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Half of the members retired after 03 years</a:t>
            </a:r>
          </a:p>
          <a:p>
            <a:pPr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All provinces have equal representation/23 seats from each province</a:t>
            </a:r>
          </a:p>
          <a:p>
            <a:pPr lvl="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Electoral college</a:t>
            </a:r>
            <a:endParaRPr lang="en-US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Election of senate is under single transferable vote/STV</a:t>
            </a:r>
            <a:endParaRPr lang="en-US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/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2588654" y="346587"/>
            <a:ext cx="647807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u="sng" dirty="0">
                <a:latin typeface="Times New Roman" pitchFamily="18" charset="0"/>
                <a:cs typeface="Times New Roman" pitchFamily="18" charset="0"/>
              </a:rPr>
              <a:t>Legislative Branch</a:t>
            </a:r>
          </a:p>
          <a:p>
            <a:pPr algn="ctr"/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(Senate and NA)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25759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DCC2A22-5FA4-7625-61FE-43AB362C0A5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8931475"/>
              </p:ext>
            </p:extLst>
          </p:nvPr>
        </p:nvGraphicFramePr>
        <p:xfrm>
          <a:off x="914401" y="490329"/>
          <a:ext cx="9462051" cy="612250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54584">
                  <a:extLst>
                    <a:ext uri="{9D8B030D-6E8A-4147-A177-3AD203B41FA5}">
                      <a16:colId xmlns:a16="http://schemas.microsoft.com/office/drawing/2014/main" val="652517639"/>
                    </a:ext>
                  </a:extLst>
                </a:gridCol>
                <a:gridCol w="1425208">
                  <a:extLst>
                    <a:ext uri="{9D8B030D-6E8A-4147-A177-3AD203B41FA5}">
                      <a16:colId xmlns:a16="http://schemas.microsoft.com/office/drawing/2014/main" val="592315655"/>
                    </a:ext>
                  </a:extLst>
                </a:gridCol>
                <a:gridCol w="2006882">
                  <a:extLst>
                    <a:ext uri="{9D8B030D-6E8A-4147-A177-3AD203B41FA5}">
                      <a16:colId xmlns:a16="http://schemas.microsoft.com/office/drawing/2014/main" val="2265723455"/>
                    </a:ext>
                  </a:extLst>
                </a:gridCol>
                <a:gridCol w="1490413">
                  <a:extLst>
                    <a:ext uri="{9D8B030D-6E8A-4147-A177-3AD203B41FA5}">
                      <a16:colId xmlns:a16="http://schemas.microsoft.com/office/drawing/2014/main" val="3618925473"/>
                    </a:ext>
                  </a:extLst>
                </a:gridCol>
                <a:gridCol w="1524567">
                  <a:extLst>
                    <a:ext uri="{9D8B030D-6E8A-4147-A177-3AD203B41FA5}">
                      <a16:colId xmlns:a16="http://schemas.microsoft.com/office/drawing/2014/main" val="877718689"/>
                    </a:ext>
                  </a:extLst>
                </a:gridCol>
                <a:gridCol w="1460397">
                  <a:extLst>
                    <a:ext uri="{9D8B030D-6E8A-4147-A177-3AD203B41FA5}">
                      <a16:colId xmlns:a16="http://schemas.microsoft.com/office/drawing/2014/main" val="2856110065"/>
                    </a:ext>
                  </a:extLst>
                </a:gridCol>
              </a:tblGrid>
              <a:tr h="377175">
                <a:tc gridSpan="4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                                                             Seats distribution in Senate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61275252"/>
                  </a:ext>
                </a:extLst>
              </a:tr>
              <a:tr h="78702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Provinces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General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Technocrats/Ulema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Women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Non-Muslims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indent="-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Total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51739208"/>
                  </a:ext>
                </a:extLst>
              </a:tr>
              <a:tr h="61692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Punjab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01604702"/>
                  </a:ext>
                </a:extLst>
              </a:tr>
              <a:tr h="6169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Sindh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55954284"/>
                  </a:ext>
                </a:extLst>
              </a:tr>
              <a:tr h="7448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KPK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46281207"/>
                  </a:ext>
                </a:extLst>
              </a:tr>
              <a:tr h="7448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Balochistan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19890631"/>
                  </a:ext>
                </a:extLst>
              </a:tr>
              <a:tr h="7448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Federal Capital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85115" algn="l"/>
                          <a:tab pos="368300" algn="ctr"/>
                        </a:tabLst>
                      </a:pPr>
                      <a:r>
                        <a:rPr lang="en-US" sz="1100" dirty="0">
                          <a:effectLst/>
                        </a:rPr>
                        <a:t>               2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40536747"/>
                  </a:ext>
                </a:extLst>
              </a:tr>
              <a:tr h="7448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FATA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64786998"/>
                  </a:ext>
                </a:extLst>
              </a:tr>
              <a:tr h="7448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Total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66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104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765573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696745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E36214-E8F2-361E-2593-A50827546F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094704"/>
            <a:ext cx="8946541" cy="5186826"/>
          </a:xfrm>
        </p:spPr>
        <p:txBody>
          <a:bodyPr>
            <a:noAutofit/>
          </a:bodyPr>
          <a:lstStyle/>
          <a:p>
            <a:pPr marL="0" lv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2800" b="1" u="sng" dirty="0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National Assembly</a:t>
            </a:r>
            <a:endParaRPr lang="en-US" sz="2800" dirty="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1200"/>
              </a:spcBef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Total seats: 342 (reduce to 336 in next tenure)</a:t>
            </a:r>
          </a:p>
          <a:p>
            <a:pPr marL="342900" lvl="0" indent="-342900" algn="just">
              <a:lnSpc>
                <a:spcPct val="115000"/>
              </a:lnSpc>
              <a:spcBef>
                <a:spcPts val="1200"/>
              </a:spcBef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Seats distribution is on the basis of population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Term: 5 years 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Age: 25 minimum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Headed by speaker and Deputy speaker</a:t>
            </a:r>
          </a:p>
          <a:p>
            <a:pPr marL="0" lvl="0" indent="0" algn="just">
              <a:lnSpc>
                <a:spcPct val="115000"/>
              </a:lnSpc>
              <a:spcAft>
                <a:spcPts val="0"/>
              </a:spcAft>
              <a:buNone/>
            </a:pPr>
            <a:endParaRPr lang="en-US" sz="2800" b="1" u="sng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sz="2800" dirty="0"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213510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1E4183-E787-E22B-7DCE-71CBF3C493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131" y="161170"/>
            <a:ext cx="9254244" cy="580952"/>
          </a:xfrm>
        </p:spPr>
        <p:txBody>
          <a:bodyPr/>
          <a:lstStyle/>
          <a:p>
            <a:pPr marL="2000250" algn="just">
              <a:lnSpc>
                <a:spcPct val="115000"/>
              </a:lnSpc>
              <a:spcAft>
                <a:spcPts val="1000"/>
              </a:spcAft>
            </a:pP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			</a:t>
            </a:r>
            <a:r>
              <a:rPr lang="en-US" sz="24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Current seats allocation</a:t>
            </a:r>
            <a:endParaRPr lang="en-US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F7211BBE-B966-2116-6B4A-627E114FA18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9806172"/>
              </p:ext>
            </p:extLst>
          </p:nvPr>
        </p:nvGraphicFramePr>
        <p:xfrm>
          <a:off x="645131" y="848139"/>
          <a:ext cx="9638556" cy="56189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08478">
                  <a:extLst>
                    <a:ext uri="{9D8B030D-6E8A-4147-A177-3AD203B41FA5}">
                      <a16:colId xmlns:a16="http://schemas.microsoft.com/office/drawing/2014/main" val="2743011597"/>
                    </a:ext>
                  </a:extLst>
                </a:gridCol>
                <a:gridCol w="1848014">
                  <a:extLst>
                    <a:ext uri="{9D8B030D-6E8A-4147-A177-3AD203B41FA5}">
                      <a16:colId xmlns:a16="http://schemas.microsoft.com/office/drawing/2014/main" val="1463583274"/>
                    </a:ext>
                  </a:extLst>
                </a:gridCol>
                <a:gridCol w="1925572">
                  <a:extLst>
                    <a:ext uri="{9D8B030D-6E8A-4147-A177-3AD203B41FA5}">
                      <a16:colId xmlns:a16="http://schemas.microsoft.com/office/drawing/2014/main" val="1547458914"/>
                    </a:ext>
                  </a:extLst>
                </a:gridCol>
                <a:gridCol w="1969699">
                  <a:extLst>
                    <a:ext uri="{9D8B030D-6E8A-4147-A177-3AD203B41FA5}">
                      <a16:colId xmlns:a16="http://schemas.microsoft.com/office/drawing/2014/main" val="1224167211"/>
                    </a:ext>
                  </a:extLst>
                </a:gridCol>
                <a:gridCol w="1886793">
                  <a:extLst>
                    <a:ext uri="{9D8B030D-6E8A-4147-A177-3AD203B41FA5}">
                      <a16:colId xmlns:a16="http://schemas.microsoft.com/office/drawing/2014/main" val="2630570914"/>
                    </a:ext>
                  </a:extLst>
                </a:gridCol>
              </a:tblGrid>
              <a:tr h="76952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Provinces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General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Women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Non-Muslims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indent="-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Total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99330320"/>
                  </a:ext>
                </a:extLst>
              </a:tr>
              <a:tr h="60337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Punjab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148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--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183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70459863"/>
                  </a:ext>
                </a:extLst>
              </a:tr>
              <a:tr h="6033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Sindh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61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--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75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68190049"/>
                  </a:ext>
                </a:extLst>
              </a:tr>
              <a:tr h="7285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KPK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--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58498468"/>
                  </a:ext>
                </a:extLst>
              </a:tr>
              <a:tr h="7285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Balochistan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--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70167956"/>
                  </a:ext>
                </a:extLst>
              </a:tr>
              <a:tr h="7285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Federal Capital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85115" algn="l"/>
                          <a:tab pos="368300" algn="ctr"/>
                        </a:tabLst>
                      </a:pPr>
                      <a:r>
                        <a:rPr lang="en-US" sz="1100" dirty="0">
                          <a:effectLst/>
                        </a:rPr>
                        <a:t>                     02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--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--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43100211"/>
                  </a:ext>
                </a:extLst>
              </a:tr>
              <a:tr h="7285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FATA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--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--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27413985"/>
                  </a:ext>
                </a:extLst>
              </a:tr>
              <a:tr h="7285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Total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272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60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342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620064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826321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086237-A817-9477-34DC-336D1D1EFB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130" y="174422"/>
            <a:ext cx="9404723" cy="567700"/>
          </a:xfrm>
        </p:spPr>
        <p:txBody>
          <a:bodyPr/>
          <a:lstStyle/>
          <a:p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						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Seats allocation in new session </a:t>
            </a:r>
            <a:b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5F2033A-DBA5-66B3-F693-2E43FEF278C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8449022"/>
              </p:ext>
            </p:extLst>
          </p:nvPr>
        </p:nvGraphicFramePr>
        <p:xfrm>
          <a:off x="384313" y="834888"/>
          <a:ext cx="9886122" cy="56454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60065">
                  <a:extLst>
                    <a:ext uri="{9D8B030D-6E8A-4147-A177-3AD203B41FA5}">
                      <a16:colId xmlns:a16="http://schemas.microsoft.com/office/drawing/2014/main" val="19752757"/>
                    </a:ext>
                  </a:extLst>
                </a:gridCol>
                <a:gridCol w="1895480">
                  <a:extLst>
                    <a:ext uri="{9D8B030D-6E8A-4147-A177-3AD203B41FA5}">
                      <a16:colId xmlns:a16="http://schemas.microsoft.com/office/drawing/2014/main" val="3963352028"/>
                    </a:ext>
                  </a:extLst>
                </a:gridCol>
                <a:gridCol w="1975030">
                  <a:extLst>
                    <a:ext uri="{9D8B030D-6E8A-4147-A177-3AD203B41FA5}">
                      <a16:colId xmlns:a16="http://schemas.microsoft.com/office/drawing/2014/main" val="2865177912"/>
                    </a:ext>
                  </a:extLst>
                </a:gridCol>
                <a:gridCol w="2020292">
                  <a:extLst>
                    <a:ext uri="{9D8B030D-6E8A-4147-A177-3AD203B41FA5}">
                      <a16:colId xmlns:a16="http://schemas.microsoft.com/office/drawing/2014/main" val="1886921242"/>
                    </a:ext>
                  </a:extLst>
                </a:gridCol>
                <a:gridCol w="1935255">
                  <a:extLst>
                    <a:ext uri="{9D8B030D-6E8A-4147-A177-3AD203B41FA5}">
                      <a16:colId xmlns:a16="http://schemas.microsoft.com/office/drawing/2014/main" val="929058224"/>
                    </a:ext>
                  </a:extLst>
                </a:gridCol>
              </a:tblGrid>
              <a:tr h="77315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Provinces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General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Women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Non-Muslims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indent="-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Total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03684769"/>
                  </a:ext>
                </a:extLst>
              </a:tr>
              <a:tr h="60622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Punjab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u="sng">
                          <a:effectLst/>
                        </a:rPr>
                        <a:t>141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u="sng">
                          <a:effectLst/>
                        </a:rPr>
                        <a:t>32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--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u="sng">
                          <a:effectLst/>
                        </a:rPr>
                        <a:t>173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44118153"/>
                  </a:ext>
                </a:extLst>
              </a:tr>
              <a:tr h="6062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Sindh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61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--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75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92676152"/>
                  </a:ext>
                </a:extLst>
              </a:tr>
              <a:tr h="7319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KPK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u="sng">
                          <a:effectLst/>
                        </a:rPr>
                        <a:t>45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u="sng">
                          <a:effectLst/>
                        </a:rPr>
                        <a:t>10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--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u="sng">
                          <a:effectLst/>
                        </a:rPr>
                        <a:t>55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86448134"/>
                  </a:ext>
                </a:extLst>
              </a:tr>
              <a:tr h="7319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Balochistan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u="sng">
                          <a:effectLst/>
                        </a:rPr>
                        <a:t>16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u="sng">
                          <a:effectLst/>
                        </a:rPr>
                        <a:t>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--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u="sng">
                          <a:effectLst/>
                        </a:rPr>
                        <a:t>20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01597380"/>
                  </a:ext>
                </a:extLst>
              </a:tr>
              <a:tr h="7319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Federal Capital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85115" algn="l"/>
                          <a:tab pos="368300" algn="ctr"/>
                        </a:tabLst>
                      </a:pPr>
                      <a:r>
                        <a:rPr lang="en-US" sz="1100" dirty="0">
                          <a:effectLst/>
                        </a:rPr>
                        <a:t>                     </a:t>
                      </a:r>
                      <a:r>
                        <a:rPr lang="en-US" sz="1100" u="sng" dirty="0">
                          <a:effectLst/>
                        </a:rPr>
                        <a:t>03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--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--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u="sng">
                          <a:effectLst/>
                        </a:rPr>
                        <a:t>03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99092060"/>
                  </a:ext>
                </a:extLst>
              </a:tr>
              <a:tr h="7319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FATA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--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--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--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--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33300041"/>
                  </a:ext>
                </a:extLst>
              </a:tr>
              <a:tr h="7319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Total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266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60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336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492107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130613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311688"/>
          </a:xfrm>
        </p:spPr>
        <p:txBody>
          <a:bodyPr/>
          <a:lstStyle/>
          <a:p>
            <a:pPr lvl="0" algn="ctr"/>
            <a:r>
              <a:rPr lang="en-US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Power of Senate &amp; N.A:</a:t>
            </a:r>
            <a:b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28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Equal legislature powers subject to two powers which are exclusive right of NA</a:t>
            </a:r>
          </a:p>
          <a:p>
            <a:pPr lvl="0" algn="just">
              <a:lnSpc>
                <a:spcPct val="115000"/>
              </a:lnSpc>
              <a:buFont typeface="+mj-lt"/>
              <a:buAutoNum type="alphaLcPeriod"/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Power to elect &amp; remove PM </a:t>
            </a:r>
          </a:p>
          <a:p>
            <a:pPr lvl="0" algn="just">
              <a:lnSpc>
                <a:spcPct val="115000"/>
              </a:lnSpc>
              <a:buFont typeface="+mj-lt"/>
              <a:buAutoNum type="alphaLcPeriod"/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Money Bills</a:t>
            </a: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29774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ECFF74-A4A8-59CB-7932-48CFFAAD30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716" y="0"/>
            <a:ext cx="9404723" cy="466342"/>
          </a:xfrm>
        </p:spPr>
        <p:txBody>
          <a:bodyPr/>
          <a:lstStyle/>
          <a:p>
            <a:r>
              <a:rPr lang="en-US" dirty="0"/>
              <a:t>							</a:t>
            </a:r>
            <a:r>
              <a:rPr lang="en-US" sz="2400" b="1" u="sng" dirty="0"/>
              <a:t>Judicial Branch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6DA13D-5B15-9D39-808E-22790F6C24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3778" y="927279"/>
            <a:ext cx="9316075" cy="5818388"/>
          </a:xfrm>
        </p:spPr>
        <p:txBody>
          <a:bodyPr>
            <a:normAutofit fontScale="92500" lnSpcReduction="10000"/>
          </a:bodyPr>
          <a:lstStyle/>
          <a:p>
            <a:pPr marL="1714500" lvl="4" indent="0" algn="just">
              <a:lnSpc>
                <a:spcPct val="115000"/>
              </a:lnSpc>
              <a:buNone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FEDERAL JUDICIARY</a:t>
            </a:r>
            <a:endParaRPr lang="en-US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 marL="2171700" lvl="4" indent="-457200" algn="just">
              <a:lnSpc>
                <a:spcPct val="115000"/>
              </a:lnSpc>
              <a:buFont typeface="+mj-lt"/>
              <a:buAutoNum type="alphaUcPeriod"/>
            </a:pP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Supreme Court </a:t>
            </a:r>
          </a:p>
          <a:p>
            <a:pPr marL="2171700" lvl="4" indent="-457200" algn="just">
              <a:lnSpc>
                <a:spcPct val="115000"/>
              </a:lnSpc>
              <a:buFont typeface="+mj-lt"/>
              <a:buAutoNum type="alphaUcPeriod"/>
            </a:pP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High Court (IHC)</a:t>
            </a:r>
            <a:endParaRPr lang="en-US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2171700" lvl="4" indent="-457200" algn="just">
              <a:lnSpc>
                <a:spcPct val="115000"/>
              </a:lnSpc>
              <a:buFont typeface="+mj-lt"/>
              <a:buAutoNum type="alphaUcPeriod"/>
            </a:pP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Federal Shariat court</a:t>
            </a:r>
          </a:p>
          <a:p>
            <a:pPr marL="2171700" lvl="4" indent="-457200" algn="just">
              <a:lnSpc>
                <a:spcPct val="115000"/>
              </a:lnSpc>
              <a:buFont typeface="+mj-lt"/>
              <a:buAutoNum type="alphaUcPeriod"/>
            </a:pP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District Court</a:t>
            </a:r>
            <a:endParaRPr lang="en-US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endParaRPr lang="en-US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A. 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Supreme Court 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Interpretation of Law</a:t>
            </a:r>
            <a:endParaRPr lang="en-US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Provincial Disputes</a:t>
            </a:r>
            <a:endParaRPr lang="en-US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Public Interest cases</a:t>
            </a:r>
          </a:p>
          <a:p>
            <a:pPr lvl="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Judges retire age 65 years 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Doctrine of Stare decisis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8687753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015474"/>
          </a:xfrm>
        </p:spPr>
        <p:txBody>
          <a:bodyPr/>
          <a:lstStyle/>
          <a:p>
            <a:pPr algn="ctr"/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Supreme Court related provisions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622738"/>
            <a:ext cx="8946541" cy="4625661"/>
          </a:xfrm>
        </p:spPr>
        <p:txBody>
          <a:bodyPr>
            <a:normAutofit/>
          </a:bodyPr>
          <a:lstStyle/>
          <a:p>
            <a:pPr lvl="1" algn="just">
              <a:lnSpc>
                <a:spcPct val="115000"/>
              </a:lnSpc>
              <a:buFont typeface="Wingdings" panose="05000000000000000000" pitchFamily="2" charset="2"/>
              <a:buChar char="Ø"/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Establishment and jurisdiction of courts </a:t>
            </a:r>
          </a:p>
          <a:p>
            <a:pPr lvl="1" algn="just">
              <a:lnSpc>
                <a:spcPct val="115000"/>
              </a:lnSpc>
              <a:buFont typeface="Wingdings" panose="05000000000000000000" pitchFamily="2" charset="2"/>
              <a:buChar char="Ø"/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Original jurisdiction of Supreme Court</a:t>
            </a:r>
            <a:endParaRPr lang="en-US" sz="2800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1" algn="just">
              <a:lnSpc>
                <a:spcPct val="115000"/>
              </a:lnSpc>
              <a:buFont typeface="Wingdings" panose="05000000000000000000" pitchFamily="2" charset="2"/>
              <a:buChar char="Ø"/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Appellate jurisdiction of Supreme Court</a:t>
            </a:r>
          </a:p>
          <a:p>
            <a:pPr lvl="1" algn="just">
              <a:lnSpc>
                <a:spcPct val="115000"/>
              </a:lnSpc>
              <a:buFont typeface="Wingdings" panose="05000000000000000000" pitchFamily="2" charset="2"/>
              <a:buChar char="Ø"/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Advisory jurisdiction of Supreme Court</a:t>
            </a:r>
            <a:endParaRPr lang="en-US" sz="2800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1" algn="just">
              <a:lnSpc>
                <a:spcPct val="115000"/>
              </a:lnSpc>
              <a:buFont typeface="Wingdings" panose="05000000000000000000" pitchFamily="2" charset="2"/>
              <a:buChar char="Ø"/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Decision of the Supreme Court is binding on other courts</a:t>
            </a:r>
            <a:endParaRPr lang="en-US" sz="2800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4918780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A4226A-C1F1-18E5-86B0-1BB01F7FF1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592428"/>
            <a:ext cx="8946541" cy="5655971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2800" b="1" u="sng" dirty="0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Federal Sharia courts</a:t>
            </a:r>
            <a:endParaRPr lang="en-US" sz="2800" b="1" u="sng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Laws accounting to Islamic share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Functions</a:t>
            </a:r>
            <a:endParaRPr lang="en-US" sz="28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lvl="0" indent="0" algn="just">
              <a:lnSpc>
                <a:spcPct val="115000"/>
              </a:lnSpc>
              <a:spcAft>
                <a:spcPts val="1000"/>
              </a:spcAft>
              <a:buNone/>
            </a:pPr>
            <a:endParaRPr lang="en-US" sz="2800" b="1" u="sng" dirty="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 marL="0" lv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2800" b="1" u="sng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General provision relating to the judicature:</a:t>
            </a:r>
            <a:endParaRPr lang="en-US" sz="2800" dirty="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Contempt of court   (r/w contempt of court ordinance 2003)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Supreme judicial council</a:t>
            </a:r>
          </a:p>
        </p:txBody>
      </p:sp>
    </p:spTree>
    <p:extLst>
      <p:ext uri="{BB962C8B-B14F-4D97-AF65-F5344CB8AC3E}">
        <p14:creationId xmlns:p14="http://schemas.microsoft.com/office/powerpoint/2010/main" val="417760857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DF4312-C835-99E0-0AE0-A505CB6385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124178"/>
            <a:ext cx="9404723" cy="778933"/>
          </a:xfrm>
        </p:spPr>
        <p:txBody>
          <a:bodyPr/>
          <a:lstStyle/>
          <a:p>
            <a:r>
              <a:rPr lang="en-US" sz="3600" dirty="0"/>
              <a:t>					PROVINCIAL LEVEL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DAE36D-75EF-8FFE-A83C-AE195A649F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1520" y="1210614"/>
            <a:ext cx="9148333" cy="4224271"/>
          </a:xfrm>
        </p:spPr>
        <p:txBody>
          <a:bodyPr>
            <a:noAutofit/>
          </a:bodyPr>
          <a:lstStyle/>
          <a:p>
            <a:pPr marL="0" lv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2800" b="1" u="sng" dirty="0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Provincial government</a:t>
            </a:r>
          </a:p>
          <a:p>
            <a:pPr algn="just">
              <a:lnSpc>
                <a:spcPct val="115000"/>
              </a:lnSpc>
              <a:buFont typeface="+mj-lt"/>
              <a:buAutoNum type="arabicPeriod"/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Chief Minister (Chief executive of Province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</a:p>
          <a:p>
            <a:pPr algn="just">
              <a:lnSpc>
                <a:spcPct val="115000"/>
              </a:lnSpc>
              <a:buFont typeface="+mj-lt"/>
              <a:buAutoNum type="arabicPeriod"/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Provincial Ministers</a:t>
            </a:r>
          </a:p>
          <a:p>
            <a:pPr algn="just">
              <a:lnSpc>
                <a:spcPct val="115000"/>
              </a:lnSpc>
              <a:buFont typeface="+mj-lt"/>
              <a:buAutoNum type="arabicPeriod"/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Executive authority of the province shall exercise in the name of the Governor by Provincial government</a:t>
            </a: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79828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373488"/>
            <a:ext cx="8946541" cy="629776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b="1" dirty="0"/>
              <a:t>								LECTURE # 1</a:t>
            </a:r>
          </a:p>
          <a:p>
            <a:pPr marL="457200" indent="-457200" algn="just">
              <a:buFont typeface="+mj-lt"/>
              <a:buAutoNum type="arabicPeriod"/>
            </a:pPr>
            <a:endParaRPr lang="en-US" b="1" dirty="0"/>
          </a:p>
          <a:p>
            <a:pPr marL="457200" indent="-457200" algn="just">
              <a:buFont typeface="+mj-lt"/>
              <a:buAutoNum type="arabicPeriod"/>
            </a:pPr>
            <a:r>
              <a:rPr lang="en-US" b="1" dirty="0"/>
              <a:t>World’s Legal Systems</a:t>
            </a:r>
          </a:p>
          <a:p>
            <a:pPr marL="457200" lvl="0" indent="-457200" algn="just">
              <a:buFont typeface="+mj-lt"/>
              <a:buAutoNum type="arabicPeriod"/>
            </a:pPr>
            <a:r>
              <a:rPr lang="en-US" b="1" dirty="0"/>
              <a:t>Definition of constitution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b="1" dirty="0"/>
              <a:t>Framework of the Constitutional Law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b="1" dirty="0"/>
              <a:t>Rule of Law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b="1" dirty="0"/>
              <a:t>Principles followed by rule of law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b="1" dirty="0"/>
              <a:t>Due process of Law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b="1" dirty="0"/>
              <a:t>Separation of Powers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b="1" dirty="0"/>
              <a:t>Functions of the Constitution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b="1" dirty="0"/>
              <a:t>Parliamentary and Presidential System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b="1" dirty="0"/>
              <a:t>Unitary States and Federation</a:t>
            </a:r>
          </a:p>
          <a:p>
            <a:pPr marL="457200" lvl="0" indent="-457200" algn="just">
              <a:buFont typeface="+mj-lt"/>
              <a:buAutoNum type="arabicPeriod"/>
            </a:pPr>
            <a:r>
              <a:rPr lang="en-US" b="1" dirty="0"/>
              <a:t>Administrative Structure of Pakistan</a:t>
            </a:r>
          </a:p>
          <a:p>
            <a:pPr marL="457200" indent="-457200" algn="just">
              <a:buFont typeface="+mj-lt"/>
              <a:buAutoNum type="arabicPeriod"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33086040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081826"/>
            <a:ext cx="8946541" cy="5166574"/>
          </a:xfrm>
        </p:spPr>
        <p:txBody>
          <a:bodyPr/>
          <a:lstStyle/>
          <a:p>
            <a:pPr marL="0" lvl="0" indent="0" algn="just">
              <a:lnSpc>
                <a:spcPct val="115000"/>
              </a:lnSpc>
              <a:buNone/>
            </a:pPr>
            <a:r>
              <a:rPr lang="en-US" b="1" u="sng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Governor</a:t>
            </a:r>
            <a:endParaRPr lang="en-US" u="sng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Nominal head of province</a:t>
            </a:r>
          </a:p>
          <a:p>
            <a:pPr lvl="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Appointment </a:t>
            </a:r>
          </a:p>
          <a:p>
            <a:pPr lvl="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Executive powers</a:t>
            </a:r>
          </a:p>
          <a:p>
            <a:pPr lvl="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Judicial powers</a:t>
            </a:r>
          </a:p>
          <a:p>
            <a:pPr lvl="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Duties during emergency</a:t>
            </a:r>
          </a:p>
          <a:p>
            <a:pPr lvl="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Law making powers </a:t>
            </a:r>
          </a:p>
          <a:p>
            <a:pPr lvl="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Dissolution of provincial Assembly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111267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798490"/>
            <a:ext cx="8946541" cy="5449909"/>
          </a:xfrm>
        </p:spPr>
        <p:txBody>
          <a:bodyPr/>
          <a:lstStyle/>
          <a:p>
            <a:pPr marL="0" lvl="0" indent="0" algn="just">
              <a:lnSpc>
                <a:spcPct val="115000"/>
              </a:lnSpc>
              <a:buNone/>
            </a:pPr>
            <a:r>
              <a:rPr lang="en-US" sz="2800" b="1" u="sng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Chief minister</a:t>
            </a:r>
            <a:endParaRPr lang="en-US" sz="2800" u="sng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Administrative head of province</a:t>
            </a:r>
          </a:p>
          <a:p>
            <a:pPr lvl="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The provincial cabinet</a:t>
            </a:r>
          </a:p>
          <a:p>
            <a:pPr lvl="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 marL="0" lvl="0" indent="0" algn="just">
              <a:lnSpc>
                <a:spcPct val="115000"/>
              </a:lnSpc>
              <a:buNone/>
            </a:pPr>
            <a:r>
              <a:rPr lang="en-US" sz="2800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Powers of chief minister and cabinet</a:t>
            </a:r>
            <a:endParaRPr lang="en-US" sz="2800" u="sng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Appointment of ministers</a:t>
            </a:r>
          </a:p>
          <a:p>
            <a:pPr lvl="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Administrative powers</a:t>
            </a:r>
          </a:p>
          <a:p>
            <a:pPr lvl="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Financial powers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92577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7C84B6C7-D798-EF55-DD4D-BFDF1FE7D5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9859" y="437881"/>
            <a:ext cx="7727324" cy="5228823"/>
          </a:xfrm>
        </p:spPr>
        <p:txBody>
          <a:bodyPr>
            <a:noAutofit/>
          </a:bodyPr>
          <a:lstStyle/>
          <a:p>
            <a:pPr marL="0" lvl="0" indent="0" algn="just">
              <a:lnSpc>
                <a:spcPct val="115000"/>
              </a:lnSpc>
              <a:spcAft>
                <a:spcPts val="0"/>
              </a:spcAft>
              <a:buNone/>
            </a:pPr>
            <a:endParaRPr lang="en-US" sz="2400" b="1" u="sng" dirty="0"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lv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2400" b="1" u="sng" dirty="0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Legislative</a:t>
            </a:r>
            <a:endParaRPr lang="en-US" sz="2400" u="sng" dirty="0"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Provincial assemblies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Seats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Punjab: 371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Sindh: 168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itchFamily="18" charset="0"/>
              </a:rPr>
              <a:t>KPK: 145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dirty="0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Balochistan: 65</a:t>
            </a: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4416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D5AF58-BD1F-0065-9672-2A72840960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041" y="1433690"/>
            <a:ext cx="9404723" cy="553156"/>
          </a:xfrm>
        </p:spPr>
        <p:txBody>
          <a:bodyPr/>
          <a:lstStyle/>
          <a:p>
            <a:r>
              <a:rPr lang="en-US" dirty="0"/>
              <a:t>				</a:t>
            </a:r>
            <a:r>
              <a:rPr lang="en-US" sz="3200" dirty="0"/>
              <a:t>PROVINCIAL JUDICIARY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DE41AD-A6E3-CC13-4A3A-3FC6D398FA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044" y="2686756"/>
            <a:ext cx="9891809" cy="4018844"/>
          </a:xfrm>
        </p:spPr>
        <p:txBody>
          <a:bodyPr>
            <a:noAutofit/>
          </a:bodyPr>
          <a:lstStyle/>
          <a:p>
            <a:pPr lvl="6" algn="just">
              <a:lnSpc>
                <a:spcPct val="115000"/>
              </a:lnSpc>
              <a:buFont typeface="+mj-lt"/>
              <a:buAutoNum type="alphaUcPeriod"/>
            </a:pP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HIGH COURT</a:t>
            </a:r>
          </a:p>
          <a:p>
            <a:pPr lvl="6" algn="just">
              <a:lnSpc>
                <a:spcPct val="115000"/>
              </a:lnSpc>
              <a:buFont typeface="+mj-lt"/>
              <a:buAutoNum type="alphaUcPeriod"/>
            </a:pP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DISTRICT COURT</a:t>
            </a:r>
          </a:p>
          <a:p>
            <a:pPr lvl="6" algn="just">
              <a:lnSpc>
                <a:spcPct val="115000"/>
              </a:lnSpc>
              <a:buFont typeface="+mj-lt"/>
              <a:buAutoNum type="alphaUcPeriod"/>
            </a:pP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REVENUE COURT				</a:t>
            </a:r>
          </a:p>
          <a:p>
            <a:pPr marL="0" lvl="0" indent="0" algn="just">
              <a:lnSpc>
                <a:spcPct val="115000"/>
              </a:lnSpc>
              <a:spcAft>
                <a:spcPts val="0"/>
              </a:spcAft>
              <a:buNone/>
            </a:pPr>
            <a:endParaRPr lang="en-US" sz="2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51022173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EC96E9-4524-A03C-11A6-8986E4D053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474132"/>
            <a:ext cx="9745053" cy="6186311"/>
          </a:xfrm>
        </p:spPr>
        <p:txBody>
          <a:bodyPr>
            <a:noAutofit/>
          </a:bodyPr>
          <a:lstStyle/>
          <a:p>
            <a:pPr marL="0" lv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en-US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High Court 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Interpretation of Law</a:t>
            </a:r>
            <a:endParaRPr lang="en-US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Public Interest cases</a:t>
            </a:r>
            <a:endParaRPr lang="en-US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Administrative accountability- citizens</a:t>
            </a:r>
            <a:endParaRPr lang="en-US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Jurisdiction of the High Court</a:t>
            </a:r>
          </a:p>
          <a:p>
            <a:pPr lvl="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Decision of the High Court is binding on sub ordinate courts</a:t>
            </a:r>
          </a:p>
          <a:p>
            <a:pPr lvl="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High Court shall supervise and control all courts subordinate to it</a:t>
            </a:r>
          </a:p>
          <a:p>
            <a:pPr marL="0" lvl="0" indent="0" algn="just">
              <a:lnSpc>
                <a:spcPct val="115000"/>
              </a:lnSpc>
              <a:spcAft>
                <a:spcPts val="0"/>
              </a:spcAft>
              <a:buNone/>
            </a:pP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lv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en-US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District Court </a:t>
            </a:r>
          </a:p>
          <a:p>
            <a:pPr marL="0" lvl="0" indent="0" algn="just">
              <a:lnSpc>
                <a:spcPct val="115000"/>
              </a:lnSpc>
              <a:spcAft>
                <a:spcPts val="0"/>
              </a:spcAft>
              <a:buNone/>
            </a:pPr>
            <a:endParaRPr lang="en-US" b="1" u="sng" dirty="0"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lv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en-US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Revenue Court</a:t>
            </a:r>
          </a:p>
          <a:p>
            <a:pPr marL="0" lvl="0" indent="0" algn="just">
              <a:lnSpc>
                <a:spcPct val="115000"/>
              </a:lnSpc>
              <a:spcAft>
                <a:spcPts val="0"/>
              </a:spcAft>
              <a:buNone/>
            </a:pPr>
            <a:endParaRPr lang="en-US" sz="1600" b="1" u="sng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77165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US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46325032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D2C057-3D32-2770-A1F2-94F6ADE2E6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264356"/>
            <a:ext cx="8946541" cy="5204176"/>
          </a:xfrm>
        </p:spPr>
        <p:txBody>
          <a:bodyPr/>
          <a:lstStyle/>
          <a:p>
            <a:pPr marL="2000250" indent="-228600" algn="just">
              <a:lnSpc>
                <a:spcPct val="115000"/>
              </a:lnSpc>
              <a:spcAft>
                <a:spcPts val="0"/>
              </a:spcAft>
            </a:pPr>
            <a:r>
              <a:rPr lang="en-US" sz="1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Local Government system</a:t>
            </a:r>
            <a:endParaRPr lang="en-US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lv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1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For d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evolution of power</a:t>
            </a:r>
            <a:endParaRPr lang="en-US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District council</a:t>
            </a:r>
          </a:p>
          <a:p>
            <a:pPr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Tehsil council</a:t>
            </a:r>
            <a:endParaRPr lang="en-US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Union Council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Nazim/Meir</a:t>
            </a:r>
            <a:endParaRPr lang="en-US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Naib nazim/ deputy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meir</a:t>
            </a:r>
            <a:endParaRPr lang="en-US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Counselor</a:t>
            </a:r>
            <a:endParaRPr lang="en-US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387131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91617B-7EB0-2DC9-1D40-E68E216053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45504"/>
          </a:xfrm>
        </p:spPr>
        <p:txBody>
          <a:bodyPr/>
          <a:lstStyle/>
          <a:p>
            <a:r>
              <a:rPr lang="en-US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Central and provincial combined organizations</a:t>
            </a:r>
            <a:br>
              <a:rPr lang="en-US" sz="3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0D0E7C-7C6E-618E-9CF0-3B5B15C9AC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257778"/>
            <a:ext cx="7871355" cy="3990622"/>
          </a:xfrm>
        </p:spPr>
        <p:txBody>
          <a:bodyPr>
            <a:norm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Planning commission of Pakistan</a:t>
            </a:r>
          </a:p>
          <a:p>
            <a:pPr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Islamic ideological council</a:t>
            </a:r>
            <a:endParaRPr lang="en-US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Council of common interest </a:t>
            </a:r>
            <a:endParaRPr lang="en-US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National economic council</a:t>
            </a:r>
            <a:endParaRPr lang="en-US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3735256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996221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79961C-4D55-E8D5-47FE-B409265B2F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61954" y="146534"/>
            <a:ext cx="8791575" cy="991704"/>
          </a:xfrm>
        </p:spPr>
        <p:txBody>
          <a:bodyPr/>
          <a:lstStyle/>
          <a:p>
            <a:r>
              <a:rPr lang="en-US" dirty="0"/>
              <a:t>	    </a:t>
            </a:r>
            <a:r>
              <a:rPr lang="en-US" sz="4000" u="sng" dirty="0">
                <a:solidFill>
                  <a:schemeClr val="tx1"/>
                </a:solidFill>
              </a:rPr>
              <a:t>World’s Legal Systems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B138FE-9AC0-65F2-EAF8-989B6EFB83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61954" y="2131046"/>
            <a:ext cx="8791575" cy="3487876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Adversarial  System</a:t>
            </a:r>
          </a:p>
          <a:p>
            <a:endParaRPr lang="en-US" sz="2800" b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sz="2800" b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Inquisitorial System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19146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176569-B916-B5E5-17C3-6A63AB08C8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39914" y="1351722"/>
            <a:ext cx="9904505" cy="5062318"/>
          </a:xfrm>
        </p:spPr>
        <p:txBody>
          <a:bodyPr>
            <a:norm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        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Adversarial system (Common Law) e.g. UK, USA, Pakistan</a:t>
            </a:r>
            <a:endParaRPr lang="en-US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200150" indent="-28575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ommon law countries</a:t>
            </a:r>
          </a:p>
          <a:p>
            <a:pPr marL="1200150" indent="-28575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ourt act as referee between the prosecution and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defence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200150" indent="-28575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Parties determine what witnesses they call </a:t>
            </a:r>
          </a:p>
          <a:p>
            <a:pPr marL="1200150" indent="-28575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In this system previous decisions of higher courts are binding.</a:t>
            </a:r>
            <a:endParaRPr lang="en-US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64043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E5E102-4B68-B979-511B-AE490823C8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41364" y="1020417"/>
            <a:ext cx="9904505" cy="4777882"/>
          </a:xfrm>
        </p:spPr>
        <p:txBody>
          <a:bodyPr>
            <a:norm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Inquisitorial system (Civil Law) e.g. Germany, France </a:t>
            </a:r>
            <a:endParaRPr lang="en-US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200150" indent="-28575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Civil Law countries</a:t>
            </a:r>
          </a:p>
          <a:p>
            <a:pPr marL="1200150" indent="-28575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Court is actively involved in investigating the facts of the case proof of facts by taking investigating of the case</a:t>
            </a:r>
          </a:p>
          <a:p>
            <a:pPr marL="1200150" indent="-28575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In this system conduct of the trial is in the hands of the court</a:t>
            </a:r>
          </a:p>
          <a:p>
            <a:pPr marL="1200150" indent="-28575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In this system there is little use of judicial precedent.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8454955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907B98-79FA-83D5-0146-39515EAC74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96215" y="206063"/>
            <a:ext cx="10959920" cy="6465194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000" b="1" u="sng" dirty="0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Definition of constitution: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Aristotle about constitution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Austin </a:t>
            </a:r>
            <a:r>
              <a:rPr lang="en-US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about</a:t>
            </a:r>
            <a:r>
              <a:rPr lang="en-US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constitution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000" b="1" dirty="0"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Constitution:</a:t>
            </a:r>
            <a:endParaRPr lang="en-US" sz="2000" dirty="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 marL="1371600" indent="-4572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en-US" sz="20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Written Constitution</a:t>
            </a:r>
          </a:p>
          <a:p>
            <a:pPr marL="1371600" indent="-4572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en-US" sz="20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Unwritten Constitution</a:t>
            </a:r>
          </a:p>
          <a:p>
            <a:pPr marL="1371600" indent="-4572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en-US" sz="20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Flexible Constitution</a:t>
            </a:r>
          </a:p>
          <a:p>
            <a:pPr marL="1371600" indent="-4572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en-US" sz="20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Rigid Constitution</a:t>
            </a:r>
          </a:p>
          <a:p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00376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DD77D73-12EF-F81A-DCFC-7E9A6A0C72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3190" y="1043190"/>
            <a:ext cx="8590208" cy="5318974"/>
          </a:xfrm>
        </p:spPr>
        <p:txBody>
          <a:bodyPr>
            <a:normAutofit/>
          </a:bodyPr>
          <a:lstStyle/>
          <a:p>
            <a:pPr lvl="0" algn="just">
              <a:lnSpc>
                <a:spcPct val="115000"/>
              </a:lnSpc>
              <a:spcAft>
                <a:spcPts val="1000"/>
              </a:spcAft>
            </a:pPr>
            <a:endParaRPr lang="en-US" sz="1800" b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sz="24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Framework of the Constitutional Law</a:t>
            </a:r>
            <a:endParaRPr lang="en-US" sz="24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sz="24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Rule of Law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sz="24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PRINCIPLES FOLLOWED BY THE RULE OF LAW</a:t>
            </a:r>
            <a:endParaRPr lang="en-US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28355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8105880E-4FA6-BB66-C517-1004EB3D39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3" y="759854"/>
            <a:ext cx="8947150" cy="548854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1800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Due process of Law:</a:t>
            </a:r>
            <a:endParaRPr lang="en-US" sz="1800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/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Due process developed from clause 39 of Magna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Carta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in England</a:t>
            </a:r>
          </a:p>
          <a:p>
            <a:pPr algn="just"/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Administration of justice </a:t>
            </a:r>
          </a:p>
          <a:p>
            <a:pPr algn="just"/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Safeguard from arbitrary denial of rights</a:t>
            </a:r>
            <a:endParaRPr lang="en-US" dirty="0"/>
          </a:p>
          <a:p>
            <a:pPr marL="0" lvl="0" indent="0">
              <a:lnSpc>
                <a:spcPct val="115000"/>
              </a:lnSpc>
              <a:spcAft>
                <a:spcPts val="1000"/>
              </a:spcAft>
              <a:buNone/>
            </a:pPr>
            <a:endParaRPr lang="en-US" b="1" u="sng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lv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Separation of Powers:</a:t>
            </a:r>
            <a:endParaRPr lang="en-US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Separation of power is political doctrine originating in the writings of </a:t>
            </a:r>
            <a:r>
              <a:rPr lang="en-US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Montesquieu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hree separate branches of Government which have defined abilities to check the power of other branches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Heavily influence in the writing of the USA constitution.</a:t>
            </a:r>
            <a:endParaRPr lang="en-US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44698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1870</TotalTime>
  <Words>1055</Words>
  <Application>Microsoft Office PowerPoint</Application>
  <PresentationFormat>Widescreen</PresentationFormat>
  <Paragraphs>381</Paragraphs>
  <Slides>37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Ion</vt:lpstr>
      <vt:lpstr>           Pakistan Affairs                      (Constitution)</vt:lpstr>
      <vt:lpstr>Syllabus</vt:lpstr>
      <vt:lpstr>PowerPoint Presentation</vt:lpstr>
      <vt:lpstr>     World’s Legal Systems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Administrative Structure of Pakistan </vt:lpstr>
      <vt:lpstr>PowerPoint Presentation</vt:lpstr>
      <vt:lpstr>      FEDERAL LEVEL</vt:lpstr>
      <vt:lpstr>Executive branch    (President, PM and Cabinet)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 Current seats allocation</vt:lpstr>
      <vt:lpstr>      Seats allocation in new session  </vt:lpstr>
      <vt:lpstr>Power of Senate &amp; N.A: </vt:lpstr>
      <vt:lpstr>       Judicial Branch</vt:lpstr>
      <vt:lpstr>Supreme Court related provisions</vt:lpstr>
      <vt:lpstr>PowerPoint Presentation</vt:lpstr>
      <vt:lpstr>     PROVINCIAL LEVEL</vt:lpstr>
      <vt:lpstr>PowerPoint Presentation</vt:lpstr>
      <vt:lpstr>PowerPoint Presentation</vt:lpstr>
      <vt:lpstr>PowerPoint Presentation</vt:lpstr>
      <vt:lpstr>    PROVINCIAL JUDICIARY</vt:lpstr>
      <vt:lpstr>PowerPoint Presentation</vt:lpstr>
      <vt:lpstr>PowerPoint Presentation</vt:lpstr>
      <vt:lpstr>Central and provincial combined organizations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Pakistan Affairs                      Constitution</dc:title>
  <dc:creator>BKT</dc:creator>
  <cp:lastModifiedBy>Unknown User</cp:lastModifiedBy>
  <cp:revision>135</cp:revision>
  <dcterms:created xsi:type="dcterms:W3CDTF">2022-11-17T06:41:20Z</dcterms:created>
  <dcterms:modified xsi:type="dcterms:W3CDTF">2023-07-23T06:00:13Z</dcterms:modified>
</cp:coreProperties>
</file>