
<file path=[Content_Types].xml><?xml version="1.0" encoding="utf-8"?>
<Types xmlns="http://schemas.openxmlformats.org/package/2006/content-types">
  <Default Extension="bin" ContentType="image/unknown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7" r:id="rId4"/>
    <p:sldId id="258" r:id="rId5"/>
    <p:sldId id="259" r:id="rId6"/>
    <p:sldId id="271" r:id="rId7"/>
    <p:sldId id="260" r:id="rId8"/>
    <p:sldId id="261" r:id="rId9"/>
    <p:sldId id="262" r:id="rId10"/>
    <p:sldId id="263" r:id="rId11"/>
    <p:sldId id="264" r:id="rId12"/>
    <p:sldId id="272" r:id="rId13"/>
    <p:sldId id="265" r:id="rId14"/>
    <p:sldId id="266" r:id="rId15"/>
    <p:sldId id="268" r:id="rId16"/>
    <p:sldId id="273" r:id="rId17"/>
    <p:sldId id="267" r:id="rId18"/>
    <p:sldId id="269" r:id="rId19"/>
    <p:sldId id="274" r:id="rId20"/>
    <p:sldId id="270" r:id="rId21"/>
    <p:sldId id="275" r:id="rId22"/>
    <p:sldId id="276" r:id="rId23"/>
    <p:sldId id="278" r:id="rId24"/>
    <p:sldId id="279" r:id="rId25"/>
    <p:sldId id="281" r:id="rId26"/>
    <p:sldId id="277" r:id="rId27"/>
    <p:sldId id="282" r:id="rId28"/>
    <p:sldId id="6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mar Javaid" userId="26275535bcf73b43" providerId="LiveId" clId="{A522FA37-76E2-4DCE-877B-109315C20842}"/>
    <pc:docChg chg="custSel addSld modSld">
      <pc:chgData name="Ammar Javaid" userId="26275535bcf73b43" providerId="LiveId" clId="{A522FA37-76E2-4DCE-877B-109315C20842}" dt="2025-01-25T10:41:25.584" v="1" actId="27636"/>
      <pc:docMkLst>
        <pc:docMk/>
      </pc:docMkLst>
      <pc:sldChg chg="modSp add mod">
        <pc:chgData name="Ammar Javaid" userId="26275535bcf73b43" providerId="LiveId" clId="{A522FA37-76E2-4DCE-877B-109315C20842}" dt="2025-01-25T10:41:25.584" v="1" actId="27636"/>
        <pc:sldMkLst>
          <pc:docMk/>
          <pc:sldMk cId="654362034" sldId="685"/>
        </pc:sldMkLst>
        <pc:spChg chg="mod">
          <ac:chgData name="Ammar Javaid" userId="26275535bcf73b43" providerId="LiveId" clId="{A522FA37-76E2-4DCE-877B-109315C20842}" dt="2025-01-25T10:41:25.584" v="1" actId="27636"/>
          <ac:spMkLst>
            <pc:docMk/>
            <pc:sldMk cId="654362034" sldId="685"/>
            <ac:spMk id="7" creationId="{33B2541E-78EB-81FF-306F-FBEC9EA43F3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1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6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48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5499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28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16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79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16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3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8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9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3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53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0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9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4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1B25641-A324-49CF-939B-FBEF255C7CF4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26C61-057D-4259-A60A-3A25572B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32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wn.com/news/1508756/researchers-warn-india-pakistan-nuclear-war-could-kill-100-millio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795938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CURRENT AFFAIRS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103312" y="2807208"/>
            <a:ext cx="8946541" cy="34411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      </a:t>
            </a:r>
            <a:r>
              <a:rPr lang="en-US" dirty="0" err="1"/>
              <a:t>Ammar</a:t>
            </a:r>
            <a:r>
              <a:rPr lang="en-US" dirty="0"/>
              <a:t> </a:t>
            </a:r>
            <a:r>
              <a:rPr lang="en-US" dirty="0" err="1"/>
              <a:t>Javaid</a:t>
            </a:r>
            <a:r>
              <a:rPr lang="en-US" dirty="0"/>
              <a:t> Siddiqui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</a:t>
            </a:r>
            <a:r>
              <a:rPr lang="en-US" sz="1600" dirty="0"/>
              <a:t>DD( Counter FINANCE TERRORISM )</a:t>
            </a:r>
            <a:br>
              <a:rPr lang="en-US" sz="1600" dirty="0"/>
            </a:br>
            <a:r>
              <a:rPr lang="en-US" sz="1600" dirty="0"/>
              <a:t>                                                                              </a:t>
            </a:r>
            <a:r>
              <a:rPr lang="en-US" sz="1600" b="1" dirty="0"/>
              <a:t> NATIONAL COUNTER TERRORISM AUTHORUTY</a:t>
            </a:r>
            <a:r>
              <a:rPr lang="en-US" sz="1600" dirty="0"/>
              <a:t>  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31" y="1078992"/>
            <a:ext cx="5746525" cy="2948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83" y="1915668"/>
            <a:ext cx="2211716" cy="21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74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Perspectives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Nuclearisation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(State Behavior Theories 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2066544"/>
            <a:ext cx="9403742" cy="4181855"/>
          </a:xfrm>
        </p:spPr>
        <p:txBody>
          <a:bodyPr/>
          <a:lstStyle/>
          <a:p>
            <a:r>
              <a:rPr lang="en-US" dirty="0"/>
              <a:t>Balance of Power Theory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When in an international system a state tends to acquire overwhelming power through which it can dominate other states or the system , the remaining states react to restore the balance of power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80" y="2468880"/>
            <a:ext cx="7428548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</a:t>
            </a:r>
            <a:r>
              <a:rPr lang="en-US" dirty="0" err="1"/>
              <a:t>Nuclearisation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59142"/>
            <a:ext cx="8946541" cy="4195481"/>
          </a:xfrm>
        </p:spPr>
        <p:txBody>
          <a:bodyPr/>
          <a:lstStyle/>
          <a:p>
            <a:r>
              <a:rPr lang="en-US" b="1" dirty="0"/>
              <a:t>MANHATTAN PROJECT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The End of WWII marked the beginning of :</a:t>
            </a:r>
          </a:p>
          <a:p>
            <a:pPr marL="1771650" lvl="3" indent="-514350">
              <a:buFont typeface="+mj-lt"/>
              <a:buAutoNum type="romanUcPeriod"/>
            </a:pPr>
            <a:r>
              <a:rPr lang="en-US" sz="2400" b="1" dirty="0"/>
              <a:t>The Nuclear Age </a:t>
            </a:r>
          </a:p>
          <a:p>
            <a:pPr marL="1771650" lvl="3" indent="-514350">
              <a:buFont typeface="+mj-lt"/>
              <a:buAutoNum type="romanUcPeriod"/>
            </a:pPr>
            <a:r>
              <a:rPr lang="en-US" sz="2400" b="1" dirty="0"/>
              <a:t>The Bi-polar World Order </a:t>
            </a:r>
          </a:p>
          <a:p>
            <a:pPr marL="1771650" lvl="3" indent="-514350">
              <a:buFont typeface="+mj-lt"/>
              <a:buAutoNum type="romanUcPeriod"/>
            </a:pPr>
            <a:r>
              <a:rPr lang="en-US" sz="2400" b="1" dirty="0"/>
              <a:t>The Cold War </a:t>
            </a:r>
          </a:p>
          <a:p>
            <a:pPr marL="1257300" lvl="3" indent="0"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3987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1" y="452718"/>
            <a:ext cx="10679114" cy="5431631"/>
          </a:xfrm>
        </p:spPr>
      </p:pic>
    </p:spTree>
    <p:extLst>
      <p:ext uri="{BB962C8B-B14F-4D97-AF65-F5344CB8AC3E}">
        <p14:creationId xmlns:p14="http://schemas.microsoft.com/office/powerpoint/2010/main" val="419060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Pakistan Came to acquire its Nukes?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2052918"/>
            <a:ext cx="10408984" cy="4195481"/>
          </a:xfrm>
        </p:spPr>
        <p:txBody>
          <a:bodyPr/>
          <a:lstStyle/>
          <a:p>
            <a:r>
              <a:rPr lang="en-US" dirty="0"/>
              <a:t>Criticism: Pakistan is a 3</a:t>
            </a:r>
            <a:r>
              <a:rPr lang="en-US" baseline="30000" dirty="0"/>
              <a:t>rd</a:t>
            </a:r>
            <a:r>
              <a:rPr lang="en-US" dirty="0"/>
              <a:t> World Country and it could have been economically better off had it invested its recourses on its socio-economic uplift</a:t>
            </a:r>
          </a:p>
          <a:p>
            <a:r>
              <a:rPr lang="en-US" dirty="0"/>
              <a:t>Critical Analysis of Pakistan’s quest for Nuclear </a:t>
            </a:r>
            <a:r>
              <a:rPr lang="en-US" dirty="0" err="1"/>
              <a:t>Waepons</a:t>
            </a:r>
            <a:endParaRPr lang="en-US" dirty="0"/>
          </a:p>
          <a:p>
            <a:r>
              <a:rPr lang="en-US" dirty="0"/>
              <a:t>Atoms for Peace </a:t>
            </a:r>
            <a:r>
              <a:rPr lang="en-US" dirty="0" err="1"/>
              <a:t>Programe</a:t>
            </a:r>
            <a:r>
              <a:rPr lang="en-US" dirty="0"/>
              <a:t> December 8</a:t>
            </a:r>
            <a:r>
              <a:rPr lang="en-US" baseline="30000" dirty="0"/>
              <a:t>th</a:t>
            </a:r>
            <a:r>
              <a:rPr lang="en-US" dirty="0"/>
              <a:t> 1953(Dwight D. Eisenhower)</a:t>
            </a:r>
          </a:p>
          <a:p>
            <a:r>
              <a:rPr lang="en-US" dirty="0"/>
              <a:t>1974 Smiling </a:t>
            </a:r>
            <a:r>
              <a:rPr lang="en-US" dirty="0" err="1"/>
              <a:t>Budha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" y="4057650"/>
            <a:ext cx="91440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9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Pakistan’s apprehensions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sz="3300" dirty="0"/>
              <a:t>India is developing nuclear weapons to undermine Pakistan’s National Security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300" dirty="0"/>
              <a:t> India is on the path of becoming a regional hegemon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4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Factors Contributing to Pakistan’s Decision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395693"/>
            <a:ext cx="10536239" cy="4709832"/>
          </a:xfrm>
        </p:spPr>
        <p:txBody>
          <a:bodyPr/>
          <a:lstStyle/>
          <a:p>
            <a:r>
              <a:rPr lang="en-US" dirty="0"/>
              <a:t>1 </a:t>
            </a:r>
            <a:r>
              <a:rPr lang="en-US" sz="3000" b="1" dirty="0"/>
              <a:t>1947: The shadow of Partition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000" dirty="0"/>
              <a:t>Mass Exodus accompanied by Communal violence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2609851"/>
            <a:ext cx="5391150" cy="3495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4" y="2609851"/>
            <a:ext cx="4981575" cy="34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5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561976"/>
            <a:ext cx="11029949" cy="5686424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sz="3000" b="1" dirty="0"/>
              <a:t>Indian Hegemony </a:t>
            </a:r>
          </a:p>
          <a:p>
            <a:endParaRPr lang="en-US" sz="3000" b="1" dirty="0"/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b="1" i="1" dirty="0"/>
              <a:t>“India must perish or dominate; perish it won’t so dominate it must “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  Nehru</a:t>
            </a:r>
          </a:p>
          <a:p>
            <a:r>
              <a:rPr lang="en-US" b="1" dirty="0"/>
              <a:t>3. History of Conflicts </a:t>
            </a:r>
          </a:p>
          <a:p>
            <a:endParaRPr lang="en-US" b="1" dirty="0"/>
          </a:p>
          <a:p>
            <a:r>
              <a:rPr lang="en-US" dirty="0"/>
              <a:t>4. </a:t>
            </a:r>
            <a:r>
              <a:rPr lang="en-US" b="1" dirty="0"/>
              <a:t>Lessons from the fall of Dhaka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/>
              <a:t>India wont stop undermining Pak’s National Security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/>
              <a:t>Self-help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/>
              <a:t>Non-conventional Weapons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038225"/>
            <a:ext cx="10431464" cy="5200650"/>
          </a:xfrm>
        </p:spPr>
      </p:pic>
    </p:spTree>
    <p:extLst>
      <p:ext uri="{BB962C8B-B14F-4D97-AF65-F5344CB8AC3E}">
        <p14:creationId xmlns:p14="http://schemas.microsoft.com/office/powerpoint/2010/main" val="3900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Pakistan-India Nuclear Stand Off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07" y="1760030"/>
            <a:ext cx="7612074" cy="4195762"/>
          </a:xfrm>
        </p:spPr>
      </p:pic>
    </p:spTree>
    <p:extLst>
      <p:ext uri="{BB962C8B-B14F-4D97-AF65-F5344CB8AC3E}">
        <p14:creationId xmlns:p14="http://schemas.microsoft.com/office/powerpoint/2010/main" val="916137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7170"/>
          </a:xfrm>
        </p:spPr>
        <p:txBody>
          <a:bodyPr/>
          <a:lstStyle/>
          <a:p>
            <a:r>
              <a:rPr lang="en-US" b="1" dirty="0"/>
              <a:t>Doom’s DAY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32" y="1389888"/>
            <a:ext cx="9336621" cy="485851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hlinkClick r:id="rId2"/>
              </a:rPr>
              <a:t>Researchers warn India-Pakistan nuclear war could kill 100 million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The year is 2025 and militants have attacked India's parliament, killing most of its leaders. New Delhi retaliates by sending tanks into Azad Jammu and Kashmir (AJK).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Fearing it will be overrun, Islamabad hits the invading forces with its battlefield nuclear weapons, triggering the deadliest conflict in history — and catastrophic global cooling, with temperatures not seen since the last Ice 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795938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ISSUES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103312" y="2807208"/>
            <a:ext cx="8946541" cy="34411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      </a:t>
            </a:r>
            <a:r>
              <a:rPr lang="en-US" dirty="0" err="1"/>
              <a:t>Ammar</a:t>
            </a:r>
            <a:r>
              <a:rPr lang="en-US" dirty="0"/>
              <a:t> </a:t>
            </a:r>
            <a:r>
              <a:rPr lang="en-US" dirty="0" err="1"/>
              <a:t>Javaid</a:t>
            </a:r>
            <a:r>
              <a:rPr lang="en-US" dirty="0"/>
              <a:t> Siddiqui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</a:t>
            </a:r>
            <a:r>
              <a:rPr lang="en-US" sz="1600" dirty="0"/>
              <a:t>DD( Counter FINANCE TERRORISM )</a:t>
            </a:r>
            <a:br>
              <a:rPr lang="en-US" sz="1600" dirty="0"/>
            </a:br>
            <a:r>
              <a:rPr lang="en-US" sz="1600" dirty="0"/>
              <a:t>                                                                              </a:t>
            </a:r>
            <a:r>
              <a:rPr lang="en-US" sz="1600" b="1" dirty="0"/>
              <a:t> NATIONAL COUNTER TERRORISM AUTHORUTY</a:t>
            </a:r>
            <a:r>
              <a:rPr lang="en-US" sz="1600" dirty="0"/>
              <a:t>  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31" y="1078992"/>
            <a:ext cx="5746525" cy="2948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83" y="1915668"/>
            <a:ext cx="2211716" cy="21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5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WINTERS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1" y="2688336"/>
            <a:ext cx="4339235" cy="3568002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72" y="2688336"/>
            <a:ext cx="4617719" cy="3568001"/>
          </a:xfrm>
        </p:spPr>
      </p:pic>
    </p:spTree>
    <p:extLst>
      <p:ext uri="{BB962C8B-B14F-4D97-AF65-F5344CB8AC3E}">
        <p14:creationId xmlns:p14="http://schemas.microsoft.com/office/powerpoint/2010/main" val="18341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End of Times?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3" y="2011680"/>
            <a:ext cx="5197898" cy="431596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4" y="2011679"/>
            <a:ext cx="5391277" cy="4315967"/>
          </a:xfrm>
        </p:spPr>
      </p:pic>
    </p:spTree>
    <p:extLst>
      <p:ext uri="{BB962C8B-B14F-4D97-AF65-F5344CB8AC3E}">
        <p14:creationId xmlns:p14="http://schemas.microsoft.com/office/powerpoint/2010/main" val="36534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7170"/>
          </a:xfrm>
        </p:spPr>
        <p:txBody>
          <a:bodyPr/>
          <a:lstStyle/>
          <a:p>
            <a:r>
              <a:rPr lang="en-US" sz="4000" b="1" dirty="0"/>
              <a:t>Factors contributing to the stand off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22376" y="1627632"/>
            <a:ext cx="9327477" cy="462076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The History of Bilateral relations </a:t>
            </a:r>
            <a:endParaRPr lang="en-US" dirty="0"/>
          </a:p>
          <a:p>
            <a:pPr marL="0" indent="0" algn="just">
              <a:buNone/>
            </a:pPr>
            <a:r>
              <a:rPr lang="en-US" b="1" dirty="0"/>
              <a:t>     </a:t>
            </a:r>
            <a:r>
              <a:rPr lang="en-US" dirty="0"/>
              <a:t>The history of the two countries is as such that it makes the two prone to entering into another conflict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b="1" dirty="0"/>
              <a:t>Indian Policies of Provocation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/>
              <a:t>  False Flag Operations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              When a country orchestrates an attack on its own soil to make it the basis of carrying out an attack on another country </a:t>
            </a:r>
            <a:endParaRPr lang="en-US" dirty="0"/>
          </a:p>
          <a:p>
            <a:pPr marL="0" lvl="0" indent="0">
              <a:buNone/>
            </a:pPr>
            <a:r>
              <a:rPr lang="en-US" b="1" dirty="0"/>
              <a:t>                The Cold Start Doctrine</a:t>
            </a:r>
            <a:endParaRPr lang="en-US" dirty="0"/>
          </a:p>
          <a:p>
            <a:pPr marL="0" indent="0" algn="just">
              <a:buNone/>
            </a:pPr>
            <a:r>
              <a:rPr lang="en-US" dirty="0"/>
              <a:t>3. </a:t>
            </a:r>
            <a:r>
              <a:rPr lang="en-US" b="1" dirty="0"/>
              <a:t>The Dynamics of War</a:t>
            </a:r>
          </a:p>
          <a:p>
            <a:pPr marL="0" indent="0" algn="just">
              <a:buNone/>
            </a:pPr>
            <a:r>
              <a:rPr lang="en-US" b="1" dirty="0"/>
              <a:t>4. The Changing Nuclear Posturing of India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1762"/>
          </a:xfrm>
        </p:spPr>
        <p:txBody>
          <a:bodyPr/>
          <a:lstStyle/>
          <a:p>
            <a:r>
              <a:rPr lang="en-US" sz="4000" b="1" dirty="0"/>
              <a:t>Factors contributing to the stand off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650582"/>
            <a:ext cx="8946541" cy="4195481"/>
          </a:xfrm>
        </p:spPr>
        <p:txBody>
          <a:bodyPr/>
          <a:lstStyle/>
          <a:p>
            <a:r>
              <a:rPr lang="en-US" dirty="0"/>
              <a:t>5. </a:t>
            </a:r>
            <a:r>
              <a:rPr lang="en-US" b="1" dirty="0"/>
              <a:t>The rise of Hyper/muscular nationalism in India</a:t>
            </a:r>
            <a:endParaRPr lang="en-US" dirty="0"/>
          </a:p>
          <a:p>
            <a:r>
              <a:rPr lang="en-US" b="1" dirty="0"/>
              <a:t>An extreme form of nationalism where the glorification of  a nation is sought through the supremacy of one group at the cost of other groups </a:t>
            </a:r>
            <a:endParaRPr lang="en-US" dirty="0"/>
          </a:p>
          <a:p>
            <a:r>
              <a:rPr lang="en-US" b="1" dirty="0" err="1"/>
              <a:t>Akhand</a:t>
            </a:r>
            <a:r>
              <a:rPr lang="en-US" b="1" dirty="0"/>
              <a:t> </a:t>
            </a:r>
            <a:r>
              <a:rPr lang="en-US" b="1" dirty="0" err="1"/>
              <a:t>Baharat</a:t>
            </a:r>
            <a:r>
              <a:rPr lang="en-US" b="1" dirty="0"/>
              <a:t> : A grand unified Indian state under a Hindu rule</a:t>
            </a:r>
          </a:p>
          <a:p>
            <a:r>
              <a:rPr lang="en-US" b="1" dirty="0"/>
              <a:t>6. Kashmir a flashpoint</a:t>
            </a:r>
            <a:endParaRPr lang="en-US" dirty="0"/>
          </a:p>
          <a:p>
            <a:r>
              <a:rPr lang="en-US" b="1" dirty="0"/>
              <a:t>On August 5</a:t>
            </a:r>
            <a:r>
              <a:rPr lang="en-US" b="1" baseline="30000" dirty="0"/>
              <a:t>th</a:t>
            </a:r>
            <a:r>
              <a:rPr lang="en-US" b="1" dirty="0"/>
              <a:t> 2019 , India revoked its two articles namely Article 370 and 35-A which granted Kashmir a special status in India . The Articles were revoked to alter the demographic equation of Kashmir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7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Kashmir holds a key to the national security of Pakistan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factors which make a nation state secure form internal and external threats </a:t>
            </a:r>
            <a:endParaRPr lang="en-US" dirty="0"/>
          </a:p>
          <a:p>
            <a:r>
              <a:rPr lang="en-US" b="1" dirty="0"/>
              <a:t>Water Security </a:t>
            </a:r>
            <a:endParaRPr lang="en-US" dirty="0"/>
          </a:p>
          <a:p>
            <a:r>
              <a:rPr lang="en-US" b="1" dirty="0"/>
              <a:t>Food security </a:t>
            </a:r>
            <a:endParaRPr lang="en-US" dirty="0"/>
          </a:p>
          <a:p>
            <a:r>
              <a:rPr lang="en-US" b="1" dirty="0"/>
              <a:t>Energy Security </a:t>
            </a:r>
            <a:endParaRPr lang="en-US" dirty="0"/>
          </a:p>
          <a:p>
            <a:r>
              <a:rPr lang="en-US" b="1" dirty="0"/>
              <a:t>Economic Security </a:t>
            </a:r>
            <a:endParaRPr lang="en-US" dirty="0"/>
          </a:p>
          <a:p>
            <a:r>
              <a:rPr lang="en-US" b="1"/>
              <a:t>Environmental Security 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42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536-F7DD-FD2C-5438-A0C8637D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avert the stand-off			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F2163-0DCA-ECC2-FE4D-6EBF459C8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Role of Global Community:</a:t>
            </a:r>
          </a:p>
          <a:p>
            <a:pPr lvl="3"/>
            <a:r>
              <a:rPr lang="en-US" sz="1700" dirty="0"/>
              <a:t>Pressurizing India to stop its policies of Provocation </a:t>
            </a:r>
          </a:p>
          <a:p>
            <a:pPr lvl="3"/>
            <a:r>
              <a:rPr lang="en-US" sz="1700" dirty="0"/>
              <a:t>Resolution of Kashmir Issue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b="1" dirty="0"/>
              <a:t>Introspection </a:t>
            </a:r>
          </a:p>
          <a:p>
            <a:pPr marL="1714500" lvl="3" indent="-457200"/>
            <a:r>
              <a:rPr lang="en-US" sz="1700" b="1" dirty="0"/>
              <a:t>Leadership Crisis</a:t>
            </a:r>
          </a:p>
          <a:p>
            <a:pPr marL="1714500" lvl="3" indent="-457200"/>
            <a:r>
              <a:rPr lang="en-US" sz="1700" b="1" dirty="0"/>
              <a:t>Governance </a:t>
            </a:r>
          </a:p>
          <a:p>
            <a:pPr marL="1714500" lvl="3" indent="-457200"/>
            <a:r>
              <a:rPr lang="en-US" sz="1700" b="1" dirty="0"/>
              <a:t>Economic Dependance</a:t>
            </a:r>
          </a:p>
          <a:p>
            <a:pPr lvl="6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37084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7170"/>
          </a:xfrm>
        </p:spPr>
        <p:txBody>
          <a:bodyPr/>
          <a:lstStyle/>
          <a:p>
            <a:r>
              <a:rPr lang="en-US" sz="4000" b="1" dirty="0"/>
              <a:t>Non-Proliferation &amp; Disarmament Regime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22376" y="1627632"/>
            <a:ext cx="9327477" cy="4620767"/>
          </a:xfrm>
        </p:spPr>
        <p:txBody>
          <a:bodyPr/>
          <a:lstStyle/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sz="2400" i="1" dirty="0"/>
              <a:t>“Collective initiatives taken by International community towards containing the spread of nuclear weapons leading to its total elimination”</a:t>
            </a:r>
          </a:p>
          <a:p>
            <a:pPr marL="0" indent="0" algn="just">
              <a:buNone/>
            </a:pPr>
            <a:endParaRPr lang="en-US" dirty="0"/>
          </a:p>
          <a:p>
            <a:pPr marL="457200" indent="-457200" algn="just">
              <a:buFont typeface="+mj-lt"/>
              <a:buAutoNum type="arabicPeriod"/>
            </a:pPr>
            <a:r>
              <a:rPr lang="en-US" b="1" dirty="0"/>
              <a:t>State Volunteerism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b="1" dirty="0"/>
              <a:t>Nuclear Politics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b="1" dirty="0"/>
              <a:t>Absence of Road Map on Disarmament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b="1" dirty="0"/>
              <a:t>Discrimination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6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6192-3EDF-EFA5-CB01-487A30A4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Militarisation</a:t>
            </a:r>
            <a:r>
              <a:rPr lang="en-US" b="1" dirty="0"/>
              <a:t> &amp; </a:t>
            </a:r>
            <a:r>
              <a:rPr lang="en-US" b="1" dirty="0" err="1"/>
              <a:t>Weaponisation</a:t>
            </a:r>
            <a:r>
              <a:rPr lang="en-US" b="1" dirty="0"/>
              <a:t> of Outer Space</a:t>
            </a:r>
            <a:endParaRPr lang="en-P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26CC5-F706-37AD-0E20-0650468FF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194" y="2495680"/>
            <a:ext cx="8946541" cy="4195481"/>
          </a:xfrm>
        </p:spPr>
        <p:txBody>
          <a:bodyPr/>
          <a:lstStyle/>
          <a:p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526117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B2541E-78EB-81FF-306F-FBEC9EA4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685" y="193961"/>
            <a:ext cx="3534064" cy="591129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kern="1200">
                <a:latin typeface="+mj-lt"/>
                <a:ea typeface="+mj-ea"/>
                <a:cs typeface="+mj-cs"/>
              </a:rPr>
              <a:t>Voice of Khorasan</a:t>
            </a:r>
            <a:endParaRPr lang="en-US" sz="36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group of people in a destroyed building&#10;&#10;Description automatically generated">
            <a:extLst>
              <a:ext uri="{FF2B5EF4-FFF2-40B4-BE49-F238E27FC236}">
                <a16:creationId xmlns:a16="http://schemas.microsoft.com/office/drawing/2014/main" id="{19FF2162-BFED-739B-D931-F5B1014A8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11" y="762179"/>
            <a:ext cx="4697393" cy="61235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D47D09-2457-FC4F-2463-A1FB8E50DF79}"/>
              </a:ext>
            </a:extLst>
          </p:cNvPr>
          <p:cNvSpPr/>
          <p:nvPr/>
        </p:nvSpPr>
        <p:spPr>
          <a:xfrm>
            <a:off x="841432" y="762179"/>
            <a:ext cx="4904509" cy="60222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6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Concepts </a:t>
            </a:r>
          </a:p>
          <a:p>
            <a:r>
              <a:rPr lang="en-US" dirty="0"/>
              <a:t>History of </a:t>
            </a:r>
            <a:r>
              <a:rPr lang="en-US" dirty="0" err="1"/>
              <a:t>Nuclearisation</a:t>
            </a:r>
            <a:r>
              <a:rPr lang="en-US" dirty="0"/>
              <a:t> </a:t>
            </a:r>
          </a:p>
          <a:p>
            <a:r>
              <a:rPr lang="en-US" dirty="0"/>
              <a:t>How Pakistan came to acquire its nukes </a:t>
            </a:r>
          </a:p>
          <a:p>
            <a:r>
              <a:rPr lang="en-US" dirty="0"/>
              <a:t>Pakistan –India Nuclear Stand off </a:t>
            </a:r>
          </a:p>
          <a:p>
            <a:r>
              <a:rPr lang="en-US" dirty="0"/>
              <a:t>Non Proliferation and Disarmament Regime </a:t>
            </a:r>
          </a:p>
          <a:p>
            <a:r>
              <a:rPr lang="en-US" dirty="0"/>
              <a:t>Nuclear Proliferation and TF </a:t>
            </a:r>
          </a:p>
          <a:p>
            <a:r>
              <a:rPr lang="en-US" dirty="0" err="1"/>
              <a:t>Militarisation</a:t>
            </a:r>
            <a:r>
              <a:rPr lang="en-US" dirty="0"/>
              <a:t> and </a:t>
            </a:r>
            <a:r>
              <a:rPr lang="en-US" dirty="0" err="1"/>
              <a:t>Weaponisation</a:t>
            </a:r>
            <a:r>
              <a:rPr lang="en-US" dirty="0"/>
              <a:t> of outer space </a:t>
            </a:r>
          </a:p>
        </p:txBody>
      </p:sp>
    </p:spTree>
    <p:extLst>
      <p:ext uri="{BB962C8B-B14F-4D97-AF65-F5344CB8AC3E}">
        <p14:creationId xmlns:p14="http://schemas.microsoft.com/office/powerpoint/2010/main" val="34542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for thought </a:t>
            </a:r>
          </a:p>
        </p:txBody>
      </p:sp>
      <p:pic>
        <p:nvPicPr>
          <p:cNvPr id="4" name="Animation shows the deadly evolution of nuclear weapons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703" y="1628495"/>
            <a:ext cx="8491537" cy="4776787"/>
          </a:xfrm>
        </p:spPr>
      </p:pic>
    </p:spTree>
    <p:extLst>
      <p:ext uri="{BB962C8B-B14F-4D97-AF65-F5344CB8AC3E}">
        <p14:creationId xmlns:p14="http://schemas.microsoft.com/office/powerpoint/2010/main" val="13808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of 14900 nuclear weapons poses an existential threat to global peace and security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4" y="1380744"/>
            <a:ext cx="9583509" cy="486765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1.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14900 and still counting</a:t>
            </a:r>
            <a:r>
              <a:rPr lang="en-US" dirty="0"/>
              <a:t> </a:t>
            </a:r>
          </a:p>
          <a:p>
            <a:r>
              <a:rPr lang="en-US" dirty="0"/>
              <a:t>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Nuclear Aspirant states(Iran , KSA , Israel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b) Non-signatory NWS continued to proliferate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Rivalry among Nuclear Weapon States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3. The failure of WOT and its aftermath 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Terrorist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Organisations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become far more methodical and sophisticated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4.  Proliferation Financing and Terrorism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" y="862584"/>
            <a:ext cx="10058400" cy="529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66007" y="4158273"/>
            <a:ext cx="9404723" cy="1400530"/>
          </a:xfrm>
        </p:spPr>
        <p:txBody>
          <a:bodyPr/>
          <a:lstStyle/>
          <a:p>
            <a:r>
              <a:rPr lang="en-US" b="1" dirty="0"/>
              <a:t>                  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9" y="1321398"/>
            <a:ext cx="9437694" cy="500625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dirty="0"/>
              <a:t>DETERRENCE : the ability to stop   </a:t>
            </a:r>
          </a:p>
          <a:p>
            <a:pPr>
              <a:lnSpc>
                <a:spcPct val="200000"/>
              </a:lnSpc>
            </a:pPr>
            <a:r>
              <a:rPr lang="en-US" b="1" dirty="0"/>
              <a:t>NUCLEAR DETERRENCE : deterrence acquired through nuclear weapons</a:t>
            </a:r>
          </a:p>
          <a:p>
            <a:pPr>
              <a:lnSpc>
                <a:spcPct val="200000"/>
              </a:lnSpc>
            </a:pPr>
            <a:endParaRPr lang="en-US" b="1" dirty="0"/>
          </a:p>
          <a:p>
            <a:pPr>
              <a:lnSpc>
                <a:spcPct val="200000"/>
              </a:lnSpc>
            </a:pPr>
            <a:endParaRPr lang="en-US" b="1" dirty="0"/>
          </a:p>
          <a:p>
            <a:pPr>
              <a:lnSpc>
                <a:spcPct val="200000"/>
              </a:lnSpc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78" y="2825496"/>
            <a:ext cx="5061966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Why </a:t>
            </a:r>
            <a:r>
              <a:rPr lang="en-US" sz="3000" b="1" dirty="0" err="1"/>
              <a:t>Nuc</a:t>
            </a:r>
            <a:r>
              <a:rPr lang="en-US" sz="3000" b="1" dirty="0"/>
              <a:t>. Deterrence is considered an ultimate form of deterrence?</a:t>
            </a:r>
            <a:br>
              <a:rPr lang="en-US" sz="3000" b="1" dirty="0"/>
            </a:br>
            <a:br>
              <a:rPr lang="en-US" sz="3000" b="1" dirty="0"/>
            </a:br>
            <a:br>
              <a:rPr lang="en-US" sz="3000" b="1" dirty="0"/>
            </a:b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MAD (Mutually Assured Destruction) the two military forces are capable of causing complete annihilation to each other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458" y="3323844"/>
            <a:ext cx="4312158" cy="24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Perspectives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Nuclearisation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(State Behavior Theories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2" y="1853248"/>
            <a:ext cx="9403742" cy="4395151"/>
          </a:xfrm>
        </p:spPr>
        <p:txBody>
          <a:bodyPr/>
          <a:lstStyle/>
          <a:p>
            <a:r>
              <a:rPr lang="en-US" dirty="0"/>
              <a:t>Theory of Anarchy assumes :</a:t>
            </a:r>
          </a:p>
          <a:p>
            <a:r>
              <a:rPr lang="en-US" dirty="0"/>
              <a:t>    1. Absence of Central Authority </a:t>
            </a:r>
          </a:p>
          <a:p>
            <a:r>
              <a:rPr lang="en-US" dirty="0"/>
              <a:t>     2. Self-Help System </a:t>
            </a:r>
          </a:p>
          <a:p>
            <a:r>
              <a:rPr lang="en-US" dirty="0"/>
              <a:t>     3. Trust Deficit  </a:t>
            </a:r>
          </a:p>
          <a:p>
            <a:endParaRPr lang="en-US" dirty="0"/>
          </a:p>
          <a:p>
            <a:r>
              <a:rPr lang="en-US" dirty="0"/>
              <a:t>Security Dilemma </a:t>
            </a:r>
          </a:p>
          <a:p>
            <a:r>
              <a:rPr lang="en-US" dirty="0"/>
              <a:t>       Arms Race</a:t>
            </a:r>
          </a:p>
          <a:p>
            <a:r>
              <a:rPr lang="en-US" dirty="0"/>
              <a:t>       </a:t>
            </a:r>
            <a:r>
              <a:rPr lang="en-US" dirty="0" err="1"/>
              <a:t>Weaponisation</a:t>
            </a:r>
            <a:r>
              <a:rPr lang="en-US" dirty="0"/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66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2049</TotalTime>
  <Words>835</Words>
  <Application>Microsoft Office PowerPoint</Application>
  <PresentationFormat>Widescreen</PresentationFormat>
  <Paragraphs>133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Century Gothic</vt:lpstr>
      <vt:lpstr>Times New Roman</vt:lpstr>
      <vt:lpstr>Wingdings</vt:lpstr>
      <vt:lpstr>Wingdings 3</vt:lpstr>
      <vt:lpstr>Ion</vt:lpstr>
      <vt:lpstr>CURRENT AFFAIRS</vt:lpstr>
      <vt:lpstr>                 NUCLEAR ISSUES</vt:lpstr>
      <vt:lpstr>Agenda  </vt:lpstr>
      <vt:lpstr>Food for thought </vt:lpstr>
      <vt:lpstr>The presence of 14900 nuclear weapons poses an existential threat to global peace and security </vt:lpstr>
      <vt:lpstr>PowerPoint Presentation</vt:lpstr>
      <vt:lpstr>                   CONCEPTS</vt:lpstr>
      <vt:lpstr>Why Nuc. Deterrence is considered an ultimate form of deterrence?    </vt:lpstr>
      <vt:lpstr>Theoretical Perspectives of Nuclearisation  (State Behavior Theories )</vt:lpstr>
      <vt:lpstr>Theoretical Perspectives of Nuclearisation  (State Behavior Theories )</vt:lpstr>
      <vt:lpstr>History of Nuclearisation </vt:lpstr>
      <vt:lpstr>PowerPoint Presentation</vt:lpstr>
      <vt:lpstr>How Pakistan Came to acquire its Nukes?</vt:lpstr>
      <vt:lpstr>Pakistan’s apprehensions</vt:lpstr>
      <vt:lpstr>Factors Contributing to Pakistan’s Decision</vt:lpstr>
      <vt:lpstr>PowerPoint Presentation</vt:lpstr>
      <vt:lpstr>PowerPoint Presentation</vt:lpstr>
      <vt:lpstr>Pakistan-India Nuclear Stand Off</vt:lpstr>
      <vt:lpstr>Doom’s DAY </vt:lpstr>
      <vt:lpstr>NUCLEAR WINTERS</vt:lpstr>
      <vt:lpstr>End of Times?</vt:lpstr>
      <vt:lpstr>Factors contributing to the stand off</vt:lpstr>
      <vt:lpstr>Factors contributing to the stand off</vt:lpstr>
      <vt:lpstr>Kashmir holds a key to the national security of Pakistan</vt:lpstr>
      <vt:lpstr>How to avert the stand-off   </vt:lpstr>
      <vt:lpstr>Non-Proliferation &amp; Disarmament Regime</vt:lpstr>
      <vt:lpstr>Militarisation &amp; Weaponisation of Outer Space</vt:lpstr>
      <vt:lpstr>Voice of Khorasan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Nuclearisation</dc:title>
  <dc:creator>AMAAR</dc:creator>
  <cp:lastModifiedBy>Ammar Javaid</cp:lastModifiedBy>
  <cp:revision>37</cp:revision>
  <dcterms:created xsi:type="dcterms:W3CDTF">2023-02-06T11:41:53Z</dcterms:created>
  <dcterms:modified xsi:type="dcterms:W3CDTF">2025-02-02T15:50:21Z</dcterms:modified>
</cp:coreProperties>
</file>