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9"/>
  </p:notesMasterIdLst>
  <p:sldIdLst>
    <p:sldId id="404" r:id="rId2"/>
    <p:sldId id="299" r:id="rId3"/>
    <p:sldId id="292" r:id="rId4"/>
    <p:sldId id="367" r:id="rId5"/>
    <p:sldId id="368" r:id="rId6"/>
    <p:sldId id="345" r:id="rId7"/>
    <p:sldId id="395" r:id="rId8"/>
    <p:sldId id="268" r:id="rId9"/>
    <p:sldId id="373" r:id="rId10"/>
    <p:sldId id="374" r:id="rId11"/>
    <p:sldId id="375" r:id="rId12"/>
    <p:sldId id="418" r:id="rId13"/>
    <p:sldId id="381" r:id="rId14"/>
    <p:sldId id="410" r:id="rId15"/>
    <p:sldId id="295" r:id="rId16"/>
    <p:sldId id="396" r:id="rId17"/>
    <p:sldId id="350" r:id="rId18"/>
    <p:sldId id="351" r:id="rId19"/>
    <p:sldId id="416" r:id="rId20"/>
    <p:sldId id="352" r:id="rId21"/>
    <p:sldId id="279" r:id="rId22"/>
    <p:sldId id="309" r:id="rId23"/>
    <p:sldId id="369" r:id="rId24"/>
    <p:sldId id="419" r:id="rId25"/>
    <p:sldId id="376" r:id="rId26"/>
    <p:sldId id="414" r:id="rId27"/>
    <p:sldId id="415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06" autoAdjust="0"/>
    <p:restoredTop sz="94660"/>
  </p:normalViewPr>
  <p:slideViewPr>
    <p:cSldViewPr snapToGrid="0">
      <p:cViewPr varScale="1">
        <p:scale>
          <a:sx n="82" d="100"/>
          <a:sy n="82" d="100"/>
        </p:scale>
        <p:origin x="49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863E74-EEB9-46BB-A2D4-71529019E36A}" type="doc">
      <dgm:prSet loTypeId="urn:microsoft.com/office/officeart/2005/8/layout/process2" loCatId="process" qsTypeId="urn:microsoft.com/office/officeart/2005/8/quickstyle/simple2" qsCatId="simple" csTypeId="urn:microsoft.com/office/officeart/2005/8/colors/accent1_2" csCatId="accent1" phldr="1"/>
      <dgm:spPr/>
    </dgm:pt>
    <dgm:pt modelId="{BFBA354B-A26B-4CBF-AA6C-D97C464FBBB3}">
      <dgm:prSet phldrT="[Text]" custT="1"/>
      <dgm:spPr/>
      <dgm:t>
        <a:bodyPr/>
        <a:lstStyle/>
        <a:p>
          <a:r>
            <a:rPr lang="en-US" sz="2000" b="1" kern="1200" dirty="0">
              <a:solidFill>
                <a:prstClr val="white"/>
              </a:solidFill>
              <a:latin typeface="Century Gothic"/>
              <a:ea typeface="+mn-ea"/>
              <a:cs typeface="+mn-cs"/>
            </a:rPr>
            <a:t>State</a:t>
          </a:r>
          <a:r>
            <a:rPr lang="en-US" sz="2400" b="1" kern="1200" dirty="0"/>
            <a:t> </a:t>
          </a:r>
          <a:r>
            <a:rPr lang="en-US" sz="2000" b="1" kern="1200" dirty="0"/>
            <a:t>(Hard)</a:t>
          </a:r>
          <a:endParaRPr lang="en-US" sz="2400" b="1" kern="1200" dirty="0"/>
        </a:p>
      </dgm:t>
    </dgm:pt>
    <dgm:pt modelId="{7439DAA6-41E6-4187-9CE6-4EF06688F69F}" type="parTrans" cxnId="{9190D9C8-6F39-43FA-A9D0-67C6846B72D2}">
      <dgm:prSet/>
      <dgm:spPr/>
      <dgm:t>
        <a:bodyPr/>
        <a:lstStyle/>
        <a:p>
          <a:endParaRPr lang="en-US"/>
        </a:p>
      </dgm:t>
    </dgm:pt>
    <dgm:pt modelId="{1547EBAC-C2E4-4BAE-994A-71F6F5AA70BF}" type="sibTrans" cxnId="{9190D9C8-6F39-43FA-A9D0-67C6846B72D2}">
      <dgm:prSet custT="1"/>
      <dgm:spPr/>
      <dgm:t>
        <a:bodyPr/>
        <a:lstStyle/>
        <a:p>
          <a:endParaRPr lang="en-US" sz="1800"/>
        </a:p>
      </dgm:t>
    </dgm:pt>
    <dgm:pt modelId="{214209F5-D140-4E1C-BCAF-13D3051D1545}">
      <dgm:prSet phldrT="[Text]" custT="1"/>
      <dgm:spPr/>
      <dgm:t>
        <a:bodyPr/>
        <a:lstStyle/>
        <a:p>
          <a:r>
            <a:rPr lang="en-US" sz="2000" b="1" dirty="0"/>
            <a:t>Non-State (Soft)</a:t>
          </a:r>
        </a:p>
      </dgm:t>
    </dgm:pt>
    <dgm:pt modelId="{71C5F1C4-7CDD-47D1-B0CA-F0575734CB06}" type="parTrans" cxnId="{B249BB17-86C6-47A0-BB26-1D961D5D6A2F}">
      <dgm:prSet/>
      <dgm:spPr/>
      <dgm:t>
        <a:bodyPr/>
        <a:lstStyle/>
        <a:p>
          <a:endParaRPr lang="en-US"/>
        </a:p>
      </dgm:t>
    </dgm:pt>
    <dgm:pt modelId="{8B7C5D46-FA97-43C4-B6AA-AAF13D9AD642}" type="sibTrans" cxnId="{B249BB17-86C6-47A0-BB26-1D961D5D6A2F}">
      <dgm:prSet/>
      <dgm:spPr/>
      <dgm:t>
        <a:bodyPr/>
        <a:lstStyle/>
        <a:p>
          <a:endParaRPr lang="en-US"/>
        </a:p>
      </dgm:t>
    </dgm:pt>
    <dgm:pt modelId="{C287D750-BBFC-46F1-895D-D02E47BDE48B}" type="pres">
      <dgm:prSet presAssocID="{53863E74-EEB9-46BB-A2D4-71529019E36A}" presName="linearFlow" presStyleCnt="0">
        <dgm:presLayoutVars>
          <dgm:resizeHandles val="exact"/>
        </dgm:presLayoutVars>
      </dgm:prSet>
      <dgm:spPr/>
    </dgm:pt>
    <dgm:pt modelId="{0EE5B05A-D558-45C8-95F3-70456509A590}" type="pres">
      <dgm:prSet presAssocID="{BFBA354B-A26B-4CBF-AA6C-D97C464FBBB3}" presName="node" presStyleLbl="node1" presStyleIdx="0" presStyleCnt="2" custFlipHor="1" custScaleX="14200" custScaleY="15784">
        <dgm:presLayoutVars>
          <dgm:bulletEnabled val="1"/>
        </dgm:presLayoutVars>
      </dgm:prSet>
      <dgm:spPr/>
    </dgm:pt>
    <dgm:pt modelId="{84E4E171-EEBC-495D-89EE-3324E80F8595}" type="pres">
      <dgm:prSet presAssocID="{1547EBAC-C2E4-4BAE-994A-71F6F5AA70BF}" presName="sibTrans" presStyleLbl="sibTrans2D1" presStyleIdx="0" presStyleCnt="1" custScaleX="76938" custScaleY="51363"/>
      <dgm:spPr/>
    </dgm:pt>
    <dgm:pt modelId="{CDBDE0DC-DB39-4824-8BDD-B8FD8AC2E34B}" type="pres">
      <dgm:prSet presAssocID="{1547EBAC-C2E4-4BAE-994A-71F6F5AA70BF}" presName="connectorText" presStyleLbl="sibTrans2D1" presStyleIdx="0" presStyleCnt="1"/>
      <dgm:spPr/>
    </dgm:pt>
    <dgm:pt modelId="{6BE71593-EFAA-420A-B34D-1CC408D3F2E7}" type="pres">
      <dgm:prSet presAssocID="{214209F5-D140-4E1C-BCAF-13D3051D1545}" presName="node" presStyleLbl="node1" presStyleIdx="1" presStyleCnt="2" custScaleX="13361" custScaleY="16044" custLinFactNeighborX="162" custLinFactNeighborY="-19981">
        <dgm:presLayoutVars>
          <dgm:bulletEnabled val="1"/>
        </dgm:presLayoutVars>
      </dgm:prSet>
      <dgm:spPr/>
    </dgm:pt>
  </dgm:ptLst>
  <dgm:cxnLst>
    <dgm:cxn modelId="{B249BB17-86C6-47A0-BB26-1D961D5D6A2F}" srcId="{53863E74-EEB9-46BB-A2D4-71529019E36A}" destId="{214209F5-D140-4E1C-BCAF-13D3051D1545}" srcOrd="1" destOrd="0" parTransId="{71C5F1C4-7CDD-47D1-B0CA-F0575734CB06}" sibTransId="{8B7C5D46-FA97-43C4-B6AA-AAF13D9AD642}"/>
    <dgm:cxn modelId="{EC6DC91C-52A7-4A0C-BCE9-9CABD9938A39}" type="presOf" srcId="{1547EBAC-C2E4-4BAE-994A-71F6F5AA70BF}" destId="{84E4E171-EEBC-495D-89EE-3324E80F8595}" srcOrd="0" destOrd="0" presId="urn:microsoft.com/office/officeart/2005/8/layout/process2"/>
    <dgm:cxn modelId="{A7F5232D-3882-4C2B-BE12-0D50A9923457}" type="presOf" srcId="{214209F5-D140-4E1C-BCAF-13D3051D1545}" destId="{6BE71593-EFAA-420A-B34D-1CC408D3F2E7}" srcOrd="0" destOrd="0" presId="urn:microsoft.com/office/officeart/2005/8/layout/process2"/>
    <dgm:cxn modelId="{459A763B-254B-4923-94C1-5AB863EF38D9}" type="presOf" srcId="{BFBA354B-A26B-4CBF-AA6C-D97C464FBBB3}" destId="{0EE5B05A-D558-45C8-95F3-70456509A590}" srcOrd="0" destOrd="0" presId="urn:microsoft.com/office/officeart/2005/8/layout/process2"/>
    <dgm:cxn modelId="{2BF6EE58-EC32-4AED-8A9B-2C353072EB35}" type="presOf" srcId="{53863E74-EEB9-46BB-A2D4-71529019E36A}" destId="{C287D750-BBFC-46F1-895D-D02E47BDE48B}" srcOrd="0" destOrd="0" presId="urn:microsoft.com/office/officeart/2005/8/layout/process2"/>
    <dgm:cxn modelId="{9190D9C8-6F39-43FA-A9D0-67C6846B72D2}" srcId="{53863E74-EEB9-46BB-A2D4-71529019E36A}" destId="{BFBA354B-A26B-4CBF-AA6C-D97C464FBBB3}" srcOrd="0" destOrd="0" parTransId="{7439DAA6-41E6-4187-9CE6-4EF06688F69F}" sibTransId="{1547EBAC-C2E4-4BAE-994A-71F6F5AA70BF}"/>
    <dgm:cxn modelId="{9F5451DF-AF1D-4310-A832-27D98BF1D896}" type="presOf" srcId="{1547EBAC-C2E4-4BAE-994A-71F6F5AA70BF}" destId="{CDBDE0DC-DB39-4824-8BDD-B8FD8AC2E34B}" srcOrd="1" destOrd="0" presId="urn:microsoft.com/office/officeart/2005/8/layout/process2"/>
    <dgm:cxn modelId="{908CBDB8-C005-4224-AD34-A5E4ECD3D700}" type="presParOf" srcId="{C287D750-BBFC-46F1-895D-D02E47BDE48B}" destId="{0EE5B05A-D558-45C8-95F3-70456509A590}" srcOrd="0" destOrd="0" presId="urn:microsoft.com/office/officeart/2005/8/layout/process2"/>
    <dgm:cxn modelId="{79CA5F46-42E1-4846-8D13-C609E8762729}" type="presParOf" srcId="{C287D750-BBFC-46F1-895D-D02E47BDE48B}" destId="{84E4E171-EEBC-495D-89EE-3324E80F8595}" srcOrd="1" destOrd="0" presId="urn:microsoft.com/office/officeart/2005/8/layout/process2"/>
    <dgm:cxn modelId="{8C09A842-36A1-4A0B-9E4C-310C875F1B7B}" type="presParOf" srcId="{84E4E171-EEBC-495D-89EE-3324E80F8595}" destId="{CDBDE0DC-DB39-4824-8BDD-B8FD8AC2E34B}" srcOrd="0" destOrd="0" presId="urn:microsoft.com/office/officeart/2005/8/layout/process2"/>
    <dgm:cxn modelId="{563782F5-EBB2-4D83-A00F-71966CCFE584}" type="presParOf" srcId="{C287D750-BBFC-46F1-895D-D02E47BDE48B}" destId="{6BE71593-EFAA-420A-B34D-1CC408D3F2E7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E5B05A-D558-45C8-95F3-70456509A590}">
      <dsp:nvSpPr>
        <dsp:cNvPr id="0" name=""/>
        <dsp:cNvSpPr/>
      </dsp:nvSpPr>
      <dsp:spPr>
        <a:xfrm flipH="1">
          <a:off x="1167937" y="473656"/>
          <a:ext cx="1597721" cy="8140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prstClr val="white"/>
              </a:solidFill>
              <a:latin typeface="Century Gothic"/>
              <a:ea typeface="+mn-ea"/>
              <a:cs typeface="+mn-cs"/>
            </a:rPr>
            <a:t>State</a:t>
          </a:r>
          <a:r>
            <a:rPr lang="en-US" sz="2400" b="1" kern="1200" dirty="0"/>
            <a:t> </a:t>
          </a:r>
          <a:r>
            <a:rPr lang="en-US" sz="2000" b="1" kern="1200" dirty="0"/>
            <a:t>(Hard)</a:t>
          </a:r>
          <a:endParaRPr lang="en-US" sz="2400" b="1" kern="1200" dirty="0"/>
        </a:p>
      </dsp:txBody>
      <dsp:txXfrm>
        <a:off x="1191780" y="497499"/>
        <a:ext cx="1550035" cy="766376"/>
      </dsp:txXfrm>
    </dsp:sp>
    <dsp:sp modelId="{84E4E171-EEBC-495D-89EE-3324E80F8595}">
      <dsp:nvSpPr>
        <dsp:cNvPr id="0" name=""/>
        <dsp:cNvSpPr/>
      </dsp:nvSpPr>
      <dsp:spPr>
        <a:xfrm rot="5373852">
          <a:off x="1521290" y="1479471"/>
          <a:ext cx="909192" cy="1192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-5400000">
        <a:off x="1617227" y="1620916"/>
        <a:ext cx="715244" cy="636434"/>
      </dsp:txXfrm>
    </dsp:sp>
    <dsp:sp modelId="{6BE71593-EFAA-420A-B34D-1CC408D3F2E7}">
      <dsp:nvSpPr>
        <dsp:cNvPr id="0" name=""/>
        <dsp:cNvSpPr/>
      </dsp:nvSpPr>
      <dsp:spPr>
        <a:xfrm>
          <a:off x="1233365" y="2863300"/>
          <a:ext cx="1503321" cy="8274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Non-State (Soft)</a:t>
          </a:r>
        </a:p>
      </dsp:txBody>
      <dsp:txXfrm>
        <a:off x="1257601" y="2887536"/>
        <a:ext cx="1454849" cy="779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E6EB8D-37EA-4B5D-A662-47FA79AF222A}" type="datetimeFigureOut">
              <a:rPr lang="en-US" smtClean="0"/>
              <a:pPr/>
              <a:t>8/6/2025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6B6F8B-EE24-457B-BCBA-E69C14EF2C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490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B6F8B-EE24-457B-BCBA-E69C14EF2CE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625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B6F8B-EE24-457B-BCBA-E69C14EF2CE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414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6B6F8B-EE24-457B-BCBA-E69C14EF2CE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012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B6F8B-EE24-457B-BCBA-E69C14EF2CE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50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B6F8B-EE24-457B-BCBA-E69C14EF2CE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627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B6F8B-EE24-457B-BCBA-E69C14EF2CE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463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8FA22-F3FD-4C5C-AEF6-0035F9F9F039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0483-EDC8-4F90-9A0F-E3E00E705D7E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AE51A-F99C-4075-A7E9-59C0FC8CF5F2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76901-1A2B-4831-8611-0C797EA768B5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9DC64-427A-40FE-B49E-04DCB667B88C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0B70B-4F2D-4433-9A5B-08508295D068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E8227-8A24-4A9D-A0FF-AEC927D5CB09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5FF6-1519-47A1-96DB-ABAAB093CC36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D1107-C842-4D74-B2CC-C432F0432D6E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B415-92FE-41A1-9F22-24AC2BE8EDC4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15A91-FB05-4DF4-9319-574462451BD2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3E63A-C982-47E1-AAF3-73D1757A0ACA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20B7-DE08-4C7D-BD32-BB4E80A495FC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FDED6-CC24-4B81-A821-57732187F834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A3BD6-24D2-48AA-AAB8-51CBB79676BB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8935E-C9C2-422E-AE73-839D5E2F998D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B6F11-3297-4597-91E3-D677C2EB48CF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hat.whatsapp.com/FBRsuzoIbNoBGsHnKUmCih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acebook.com/groups/144123599347978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6B035-EC43-48B1-8425-6B1824272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809" y="624110"/>
            <a:ext cx="9622803" cy="562701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Current Affairs </a:t>
            </a:r>
            <a:br>
              <a:rPr lang="en-US" sz="3200" b="1" dirty="0">
                <a:solidFill>
                  <a:schemeClr val="tx1"/>
                </a:solidFill>
              </a:rPr>
            </a:b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8BF89-E4D9-4E5A-8FFB-2D61D23B7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1809" y="1311964"/>
            <a:ext cx="9622803" cy="54507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600" b="1" dirty="0">
                <a:solidFill>
                  <a:schemeClr val="tx1"/>
                </a:solidFill>
              </a:rPr>
              <a:t>Pakistan’s External Relations </a:t>
            </a:r>
          </a:p>
          <a:p>
            <a:pPr marL="0" indent="0" algn="ctr">
              <a:buNone/>
            </a:pPr>
            <a:endParaRPr lang="en-US" sz="26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2600" b="1" dirty="0">
                <a:solidFill>
                  <a:schemeClr val="tx1"/>
                </a:solidFill>
              </a:rPr>
              <a:t>By </a:t>
            </a:r>
          </a:p>
          <a:p>
            <a:pPr marL="0" indent="0" algn="ctr">
              <a:buNone/>
            </a:pPr>
            <a:endParaRPr lang="en-US" sz="26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2600" b="1" dirty="0">
                <a:solidFill>
                  <a:schemeClr val="tx1"/>
                </a:solidFill>
              </a:rPr>
              <a:t>Assistant Professor </a:t>
            </a:r>
          </a:p>
          <a:p>
            <a:pPr marL="0" indent="0" algn="ctr">
              <a:buNone/>
            </a:pPr>
            <a:r>
              <a:rPr lang="en-US" sz="2600" b="1" dirty="0">
                <a:solidFill>
                  <a:schemeClr val="tx1"/>
                </a:solidFill>
              </a:rPr>
              <a:t>Dr. Zahid Mehmood Zahid (PhD – IR)</a:t>
            </a:r>
          </a:p>
          <a:p>
            <a:pPr marL="0" indent="0" algn="ctr">
              <a:buNone/>
            </a:pPr>
            <a:endParaRPr lang="en-US" sz="26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2600" b="1" dirty="0">
                <a:solidFill>
                  <a:schemeClr val="tx1"/>
                </a:solidFill>
                <a:hlinkClick r:id="rId3"/>
              </a:rPr>
              <a:t>https://chat.whatsapp.com/FBRsuzoIbNoBGsHnKUmCih</a:t>
            </a:r>
            <a:endParaRPr lang="en-US" sz="26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2600" b="1" dirty="0">
                <a:solidFill>
                  <a:schemeClr val="tx1"/>
                </a:solidFill>
                <a:hlinkClick r:id="rId4"/>
              </a:rPr>
              <a:t>https://www.facebook.com/groups/144123599347978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CC32B3-AF87-4EDE-BEA9-618D9B163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766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5E7C3-5080-4AE8-9F2B-5324A18DE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2789" y="624110"/>
            <a:ext cx="9521824" cy="648099"/>
          </a:xfrm>
        </p:spPr>
        <p:txBody>
          <a:bodyPr>
            <a:normAutofit/>
          </a:bodyPr>
          <a:lstStyle/>
          <a:p>
            <a:pPr algn="just"/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Organizational Process Model (OPM)</a:t>
            </a:r>
            <a:endParaRPr lang="en-US" sz="3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FA2ED-7BCE-4B38-B1F7-F1FFEE040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2789" y="1166328"/>
            <a:ext cx="9521823" cy="5691672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Govt. as a mix of powerful organizations working in concert.</a:t>
            </a:r>
          </a:p>
          <a:p>
            <a:pPr algn="just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SOPs – are followed. </a:t>
            </a:r>
          </a:p>
          <a:p>
            <a:pPr algn="just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Decentralization of responsibilities.</a:t>
            </a:r>
          </a:p>
          <a:p>
            <a:pPr algn="just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Decision are made step-by-step (incrementalism).</a:t>
            </a:r>
          </a:p>
          <a:p>
            <a:pPr algn="just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Organizational priorities, goals, and policies matter.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just">
              <a:buNone/>
            </a:pPr>
            <a:r>
              <a:rPr lang="en-US" sz="2400" dirty="0">
                <a:solidFill>
                  <a:srgbClr val="FF0000"/>
                </a:solidFill>
              </a:rPr>
              <a:t>May 28, 1998: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PM, PAEC, KRL, GHQ, PIA, PAF, NLC.</a:t>
            </a:r>
          </a:p>
          <a:p>
            <a:pPr marL="0" indent="0" algn="just">
              <a:buNone/>
            </a:pPr>
            <a:r>
              <a:rPr lang="en-US" sz="2400" dirty="0">
                <a:solidFill>
                  <a:srgbClr val="FF0000"/>
                </a:solidFill>
              </a:rPr>
              <a:t>Pakistan’s Response to Pulwama: </a:t>
            </a:r>
          </a:p>
          <a:p>
            <a:pPr marL="0" indent="0" algn="just">
              <a:buNone/>
            </a:pPr>
            <a:r>
              <a:rPr lang="en-US" sz="2400" u="sng" dirty="0">
                <a:solidFill>
                  <a:schemeClr val="tx1"/>
                </a:solidFill>
              </a:rPr>
              <a:t>PM Office</a:t>
            </a:r>
            <a:r>
              <a:rPr lang="en-US" sz="2400" dirty="0">
                <a:solidFill>
                  <a:schemeClr val="tx1"/>
                </a:solidFill>
              </a:rPr>
              <a:t> – Expressing Resolve and Political Commitment </a:t>
            </a:r>
          </a:p>
          <a:p>
            <a:pPr marL="0" indent="0" algn="just">
              <a:buNone/>
            </a:pPr>
            <a:r>
              <a:rPr lang="en-US" sz="2400" u="sng" dirty="0">
                <a:solidFill>
                  <a:schemeClr val="tx1"/>
                </a:solidFill>
              </a:rPr>
              <a:t>Military and ISPR</a:t>
            </a:r>
            <a:r>
              <a:rPr lang="en-US" sz="2400" dirty="0">
                <a:solidFill>
                  <a:schemeClr val="tx1"/>
                </a:solidFill>
              </a:rPr>
              <a:t> –   deterrence and signaling, </a:t>
            </a:r>
          </a:p>
          <a:p>
            <a:pPr marL="0" indent="0" algn="just">
              <a:buNone/>
            </a:pPr>
            <a:r>
              <a:rPr lang="en-US" sz="2400" u="sng" dirty="0">
                <a:solidFill>
                  <a:schemeClr val="tx1"/>
                </a:solidFill>
              </a:rPr>
              <a:t>FO</a:t>
            </a:r>
            <a:r>
              <a:rPr lang="en-US" sz="2400" dirty="0">
                <a:solidFill>
                  <a:schemeClr val="tx1"/>
                </a:solidFill>
              </a:rPr>
              <a:t> – China, USA, KSA, IMF talks- economic constraints, </a:t>
            </a:r>
          </a:p>
          <a:p>
            <a:pPr marL="0" indent="0" algn="just">
              <a:buNone/>
            </a:pPr>
            <a:r>
              <a:rPr lang="en-US" sz="2400" u="sng" dirty="0">
                <a:solidFill>
                  <a:schemeClr val="tx1"/>
                </a:solidFill>
              </a:rPr>
              <a:t>SPD</a:t>
            </a:r>
            <a:r>
              <a:rPr lang="en-US" sz="2400" dirty="0">
                <a:solidFill>
                  <a:schemeClr val="tx1"/>
                </a:solidFill>
              </a:rPr>
              <a:t> – Risk assessments to keep nuclear off the table.</a:t>
            </a:r>
          </a:p>
          <a:p>
            <a:pPr marL="0" indent="0" algn="just">
              <a:buNone/>
            </a:pPr>
            <a:r>
              <a:rPr lang="en-US" sz="2400" dirty="0">
                <a:solidFill>
                  <a:srgbClr val="FF0000"/>
                </a:solidFill>
              </a:rPr>
              <a:t>            </a:t>
            </a:r>
          </a:p>
          <a:p>
            <a:pPr marL="0" indent="0" algn="just">
              <a:buNone/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39E6FB-8D0D-432D-A210-B1CE4A431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Lecture by: Dr. Zahid Mehmood  Zahid, Assistant Professor of IR, Islamabad.  </a:t>
            </a:r>
          </a:p>
        </p:txBody>
      </p:sp>
    </p:spTree>
    <p:extLst>
      <p:ext uri="{BB962C8B-B14F-4D97-AF65-F5344CB8AC3E}">
        <p14:creationId xmlns:p14="http://schemas.microsoft.com/office/powerpoint/2010/main" val="1464759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5E7C3-5080-4AE8-9F2B-5324A18DE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2789" y="624110"/>
            <a:ext cx="9521824" cy="648099"/>
          </a:xfrm>
        </p:spPr>
        <p:txBody>
          <a:bodyPr>
            <a:normAutofit fontScale="90000"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chemeClr val="tx1"/>
                </a:solidFill>
              </a:rPr>
              <a:t> 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Bureaucratic Politics Model/Govt Bargain Model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FA2ED-7BCE-4B38-B1F7-F1FFEE040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2789" y="1272209"/>
            <a:ext cx="9521823" cy="5353878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Decision-making is done by a number of competing entities (organizations).</a:t>
            </a:r>
          </a:p>
          <a:p>
            <a:pPr algn="just">
              <a:lnSpc>
                <a:spcPct val="150000"/>
              </a:lnSpc>
            </a:pP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Each brings input to the DM process, with its own view of </a:t>
            </a:r>
            <a:r>
              <a:rPr lang="en-US" sz="26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personal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6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organizational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and </a:t>
            </a:r>
            <a:r>
              <a:rPr lang="en-US" sz="26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national interests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Collective decision is contingent upon successful negotiation, bargaining, and compromises among entities.</a:t>
            </a:r>
          </a:p>
          <a:p>
            <a:pPr algn="just">
              <a:lnSpc>
                <a:spcPct val="150000"/>
              </a:lnSpc>
            </a:pP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Players’ positions and priorities matter.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Examples: </a:t>
            </a:r>
            <a:r>
              <a:rPr lang="en-US" sz="2800" dirty="0" err="1">
                <a:solidFill>
                  <a:srgbClr val="FF0000"/>
                </a:solidFill>
              </a:rPr>
              <a:t>WoT</a:t>
            </a:r>
            <a:r>
              <a:rPr lang="en-US" sz="2800" dirty="0">
                <a:solidFill>
                  <a:srgbClr val="FF0000"/>
                </a:solidFill>
              </a:rPr>
              <a:t>: </a:t>
            </a:r>
            <a:r>
              <a:rPr lang="en-US" sz="2800" dirty="0">
                <a:solidFill>
                  <a:schemeClr val="tx1"/>
                </a:solidFill>
              </a:rPr>
              <a:t>Military Interests, ISI, FO, religious and political parties – cooperation US, Taliban, managing protests by </a:t>
            </a:r>
            <a:r>
              <a:rPr lang="en-US" sz="2800" dirty="0" err="1">
                <a:solidFill>
                  <a:schemeClr val="tx1"/>
                </a:solidFill>
              </a:rPr>
              <a:t>reli</a:t>
            </a:r>
            <a:r>
              <a:rPr lang="en-US" sz="2800" dirty="0">
                <a:solidFill>
                  <a:schemeClr val="tx1"/>
                </a:solidFill>
              </a:rPr>
              <a:t> groups and protests by parties.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39E6FB-8D0D-432D-A210-B1CE4A431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Lecture by: Dr. Zahid Mehmood  Zahid, Assistant Professor of IR, Islamabad.  </a:t>
            </a:r>
          </a:p>
        </p:txBody>
      </p:sp>
    </p:spTree>
    <p:extLst>
      <p:ext uri="{BB962C8B-B14F-4D97-AF65-F5344CB8AC3E}">
        <p14:creationId xmlns:p14="http://schemas.microsoft.com/office/powerpoint/2010/main" val="217738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652274-5432-4021-2D92-473F3CA370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A83CF-7B7D-6D97-CC5B-9FE3731EB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2789" y="624110"/>
            <a:ext cx="9521824" cy="64809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Three models explaining Pakistan’s joining of CPEC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BF08B-A2E1-0D16-CECA-6A4CCC833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2789" y="1272209"/>
            <a:ext cx="9521823" cy="5353878"/>
          </a:xfrm>
        </p:spPr>
        <p:txBody>
          <a:bodyPr>
            <a:normAutofit/>
          </a:bodyPr>
          <a:lstStyle/>
          <a:p>
            <a:pPr algn="just"/>
            <a:r>
              <a:rPr lang="en-US" sz="27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RAM</a:t>
            </a:r>
            <a:r>
              <a:rPr lang="en-US" sz="2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Pakistan joined to boost its economy and regional connectivity through a rational cost-benefit analysis.</a:t>
            </a:r>
          </a:p>
          <a:p>
            <a:pPr algn="just"/>
            <a:endParaRPr lang="en-US" sz="27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en-US" sz="27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OPM</a:t>
            </a:r>
            <a:r>
              <a:rPr lang="en-US" sz="2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Decision followed SOPs of economic and planning institutions operating within their established mandates.</a:t>
            </a:r>
          </a:p>
          <a:p>
            <a:pPr algn="just"/>
            <a:endParaRPr lang="en-US" sz="27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en-US" sz="27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BPM</a:t>
            </a:r>
            <a:r>
              <a:rPr lang="en-US" sz="2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CPEC joining was the result of negotiations &amp; compromises among powerful stakeholders – military, civilian leadership, and planning ministries.</a:t>
            </a:r>
          </a:p>
          <a:p>
            <a:pPr algn="just">
              <a:lnSpc>
                <a:spcPct val="150000"/>
              </a:lnSpc>
            </a:pPr>
            <a:endParaRPr lang="en-US" sz="27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A6FD03-F723-AA8C-EC9E-0B433D8D5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Lecture by: Dr. Zahid Mehmood  Zahid, Assistant Professor of IR, Islamabad.  </a:t>
            </a:r>
          </a:p>
        </p:txBody>
      </p:sp>
    </p:spTree>
    <p:extLst>
      <p:ext uri="{BB962C8B-B14F-4D97-AF65-F5344CB8AC3E}">
        <p14:creationId xmlns:p14="http://schemas.microsoft.com/office/powerpoint/2010/main" val="3475458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6367" y="609600"/>
            <a:ext cx="9558246" cy="768626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7177" y="1378227"/>
            <a:ext cx="9597435" cy="5153202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Instruments of Pakistan’s Foreign Policy: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Diplomacy I &amp; II: </a:t>
            </a:r>
            <a:r>
              <a:rPr lang="en-US" sz="2800" dirty="0">
                <a:solidFill>
                  <a:schemeClr val="tx1"/>
                </a:solidFill>
              </a:rPr>
              <a:t>FP is the </a:t>
            </a:r>
            <a:r>
              <a:rPr lang="en-US" sz="2800" b="1" dirty="0">
                <a:solidFill>
                  <a:schemeClr val="tx1"/>
                </a:solidFill>
              </a:rPr>
              <a:t>content </a:t>
            </a:r>
            <a:r>
              <a:rPr lang="en-US" sz="2800" dirty="0">
                <a:solidFill>
                  <a:schemeClr val="tx1"/>
                </a:solidFill>
              </a:rPr>
              <a:t>&amp; diplomacy is the </a:t>
            </a:r>
            <a:r>
              <a:rPr lang="en-US" sz="2800" b="1" dirty="0">
                <a:solidFill>
                  <a:schemeClr val="tx1"/>
                </a:solidFill>
              </a:rPr>
              <a:t>process</a:t>
            </a:r>
            <a:r>
              <a:rPr lang="en-US" sz="2800" dirty="0">
                <a:solidFill>
                  <a:schemeClr val="tx1"/>
                </a:solidFill>
              </a:rPr>
              <a:t> through which it is carried out. (</a:t>
            </a:r>
            <a:r>
              <a:rPr lang="en-US" sz="2600" dirty="0">
                <a:solidFill>
                  <a:schemeClr val="tx1"/>
                </a:solidFill>
              </a:rPr>
              <a:t>Bilateral or multilateral negotiations – OIC, UN, SAARC, SCO)</a:t>
            </a:r>
          </a:p>
          <a:p>
            <a:pPr algn="just">
              <a:lnSpc>
                <a:spcPct val="150000"/>
              </a:lnSpc>
            </a:pP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Economy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(CPEC, IMF, trade agreements, etc.)</a:t>
            </a:r>
          </a:p>
          <a:p>
            <a:pPr algn="just">
              <a:lnSpc>
                <a:spcPct val="150000"/>
              </a:lnSpc>
            </a:pP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Strategic Partnerships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(China, US, Turkey, etc.)</a:t>
            </a:r>
          </a:p>
          <a:p>
            <a:pPr algn="just">
              <a:lnSpc>
                <a:spcPct val="150000"/>
              </a:lnSpc>
            </a:pP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Soft power 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(Media, Digital Diplomacy, Religion, Sports, Education, Scholarships, culture, etc.)</a:t>
            </a:r>
          </a:p>
          <a:p>
            <a:pPr algn="just">
              <a:lnSpc>
                <a:spcPct val="150000"/>
              </a:lnSpc>
            </a:pP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Public Diplomacy 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(Kashmir literacy, Islamophobia, Image)</a:t>
            </a:r>
          </a:p>
          <a:p>
            <a:pPr algn="just">
              <a:lnSpc>
                <a:spcPct val="150000"/>
              </a:lnSpc>
            </a:pP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Covert activities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(secret operations and intelligence cooperation)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Lecture by: Dr. Zahid Mehmood Zahid, Assistant Professor of IR, Islamabad</a:t>
            </a:r>
          </a:p>
        </p:txBody>
      </p:sp>
    </p:spTree>
    <p:extLst>
      <p:ext uri="{BB962C8B-B14F-4D97-AF65-F5344CB8AC3E}">
        <p14:creationId xmlns:p14="http://schemas.microsoft.com/office/powerpoint/2010/main" val="740876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4E378-4ACF-52DB-A881-2AA41EFBD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461" y="624110"/>
            <a:ext cx="9657151" cy="90611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Tracks of Diplomacy: Bringing NSAs into state craft – Con Resolution and international cooperation through negotiations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906313-AC6E-3327-B213-196915554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  <p:pic>
        <p:nvPicPr>
          <p:cNvPr id="11" name="Content Placeholder 10" descr="A diagram of a track&#10;&#10;Description automatically generated">
            <a:extLst>
              <a:ext uri="{FF2B5EF4-FFF2-40B4-BE49-F238E27FC236}">
                <a16:creationId xmlns:a16="http://schemas.microsoft.com/office/drawing/2014/main" id="{A9F914D4-4E7C-9536-C550-A0B6016B80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7461" y="1623527"/>
            <a:ext cx="8986191" cy="5094513"/>
          </a:xfrm>
        </p:spPr>
      </p:pic>
    </p:spTree>
    <p:extLst>
      <p:ext uri="{BB962C8B-B14F-4D97-AF65-F5344CB8AC3E}">
        <p14:creationId xmlns:p14="http://schemas.microsoft.com/office/powerpoint/2010/main" val="4250426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5555" y="662609"/>
            <a:ext cx="9519058" cy="60769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    Pakistan’s FP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6697" y="1446245"/>
            <a:ext cx="9437916" cy="5228876"/>
          </a:xfrm>
        </p:spPr>
        <p:txBody>
          <a:bodyPr>
            <a:no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US" sz="2700" dirty="0">
                <a:solidFill>
                  <a:schemeClr val="tx1"/>
                </a:solidFill>
              </a:rPr>
              <a:t>Promotion of Pakistan as a dynamic, progressive, moderate, and democratic Islamic country. </a:t>
            </a:r>
          </a:p>
          <a:p>
            <a:pPr marL="457200" lvl="1" indent="0" algn="just">
              <a:buNone/>
            </a:pPr>
            <a:endParaRPr lang="en-US" sz="2400" b="1" dirty="0">
              <a:solidFill>
                <a:schemeClr val="tx1"/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sz="2700" dirty="0">
                <a:solidFill>
                  <a:schemeClr val="tx1"/>
                </a:solidFill>
              </a:rPr>
              <a:t>Friendly relations with all/especially major powers, &amp; immediate neighbors.</a:t>
            </a:r>
            <a:r>
              <a:rPr lang="en-US" sz="2700" b="1" dirty="0">
                <a:solidFill>
                  <a:schemeClr val="tx1"/>
                </a:solidFill>
              </a:rPr>
              <a:t> </a:t>
            </a:r>
          </a:p>
          <a:p>
            <a:pPr lvl="1" algn="just">
              <a:buFont typeface="Wingdings" panose="05000000000000000000" pitchFamily="2" charset="2"/>
              <a:buChar char="§"/>
            </a:pPr>
            <a:endParaRPr lang="en-US" sz="2400" b="1" dirty="0">
              <a:solidFill>
                <a:schemeClr val="tx1"/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sz="2700" dirty="0">
                <a:solidFill>
                  <a:schemeClr val="tx1"/>
                </a:solidFill>
              </a:rPr>
              <a:t>Safeguarding national security &amp; geostrategic interests, including Kashmir. (FP starts at home)</a:t>
            </a:r>
          </a:p>
          <a:p>
            <a:pPr marL="0" indent="0" algn="just">
              <a:buNone/>
            </a:pPr>
            <a:r>
              <a:rPr lang="en-US" sz="2600" b="1" dirty="0">
                <a:solidFill>
                  <a:schemeClr val="tx1"/>
                </a:solidFill>
              </a:rPr>
              <a:t>Note: </a:t>
            </a:r>
            <a:r>
              <a:rPr lang="en-US" sz="2600" dirty="0">
                <a:solidFill>
                  <a:schemeClr val="tx1"/>
                </a:solidFill>
              </a:rPr>
              <a:t>2010s, Pak-US    , geoeconomics – China, Russia, 			      Iran, Turkey, image repair, etc.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Lecture by: Dr. Zahid Mehmood Zahid, Assistant Professor of IR, Islamabad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DC978EF5-599D-A501-BB9C-087B6B308DFC}"/>
              </a:ext>
            </a:extLst>
          </p:cNvPr>
          <p:cNvSpPr/>
          <p:nvPr/>
        </p:nvSpPr>
        <p:spPr>
          <a:xfrm>
            <a:off x="5281128" y="5322813"/>
            <a:ext cx="251926" cy="36512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7716E-4043-465B-B293-B01C9C9C8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367" y="675861"/>
            <a:ext cx="9561245" cy="53008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434F9-E313-4631-B9B9-8A3FF8042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3367" y="1457739"/>
            <a:ext cx="9561245" cy="504319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2800" dirty="0">
                <a:solidFill>
                  <a:schemeClr val="tx1"/>
                </a:solidFill>
              </a:rPr>
              <a:t>4. Consolidating commercial &amp; economic cooperation with int. community.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</a:p>
          <a:p>
            <a:pPr marL="457200" lvl="1" indent="0" algn="just">
              <a:buNone/>
            </a:pPr>
            <a:endParaRPr lang="en-US" sz="2400" b="1" dirty="0">
              <a:solidFill>
                <a:schemeClr val="tx1"/>
              </a:solidFill>
            </a:endParaRPr>
          </a:p>
          <a:p>
            <a:pPr algn="just"/>
            <a:endParaRPr lang="en-US" sz="28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n-US" sz="2800" dirty="0">
                <a:solidFill>
                  <a:schemeClr val="tx1"/>
                </a:solidFill>
              </a:rPr>
              <a:t>5. Safeguarding the interests of Pakistanis abroad.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</a:p>
          <a:p>
            <a:pPr marL="457200" lvl="1" indent="0" algn="just">
              <a:buNone/>
            </a:pPr>
            <a:r>
              <a:rPr lang="en-US" sz="2400" b="1" dirty="0">
                <a:solidFill>
                  <a:schemeClr val="tx1"/>
                </a:solidFill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  <a:p>
            <a:pPr algn="just"/>
            <a:endParaRPr lang="en-US" sz="28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n-US" sz="2800" dirty="0">
                <a:solidFill>
                  <a:schemeClr val="tx1"/>
                </a:solidFill>
              </a:rPr>
              <a:t>6. Ensuring optimal utilization of national resources for 	regional &amp; int. cooperation. </a:t>
            </a:r>
          </a:p>
          <a:p>
            <a:pPr marL="457200" lvl="1" indent="0" algn="just">
              <a:buNone/>
            </a:pPr>
            <a:r>
              <a:rPr lang="en-US" sz="2400" b="1" dirty="0">
                <a:solidFill>
                  <a:schemeClr val="tx1"/>
                </a:solidFill>
              </a:rPr>
              <a:t> </a:t>
            </a:r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2A2E70-0218-4634-9F26-0FEF8F9F6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7533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6B035-EC43-48B1-8425-6B1824272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809" y="624110"/>
            <a:ext cx="9622803" cy="562701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Pak’s National Interests </a:t>
            </a:r>
            <a:br>
              <a:rPr lang="en-US" sz="3200" b="1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</a:b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8BF89-E4D9-4E5A-8FFB-2D61D23B7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1809" y="1311964"/>
            <a:ext cx="9622803" cy="5450785"/>
          </a:xfrm>
        </p:spPr>
        <p:txBody>
          <a:bodyPr>
            <a:normAutofit/>
          </a:bodyPr>
          <a:lstStyle/>
          <a:p>
            <a:pPr algn="just"/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Territorial integrity and security 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(India, Afghanistan) </a:t>
            </a:r>
          </a:p>
          <a:p>
            <a:pPr algn="just"/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Counter terrorism and Internal stability </a:t>
            </a:r>
          </a:p>
          <a:p>
            <a:pPr algn="just"/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Development and Prosperity 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(Human, Eco, infra, energy security) </a:t>
            </a:r>
          </a:p>
          <a:p>
            <a:pPr algn="just"/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Political stability 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(demo and good gov) </a:t>
            </a:r>
          </a:p>
          <a:p>
            <a:pPr algn="just"/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Identity and cultural values 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cultu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and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relig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harmony)</a:t>
            </a:r>
          </a:p>
          <a:p>
            <a:pPr algn="just"/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Access to resources 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(water, energy, climate security) </a:t>
            </a:r>
          </a:p>
          <a:p>
            <a:pPr algn="just"/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Tech advancement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(cyber and innovation)</a:t>
            </a:r>
          </a:p>
          <a:p>
            <a:pPr algn="just"/>
            <a:endParaRPr lang="en-US" sz="2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CC32B3-AF87-4EDE-BEA9-618D9B163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Lecture by: Dr. Zahid Mehmood Zahid, Assistant Professor of IR, Islamabad</a:t>
            </a:r>
          </a:p>
        </p:txBody>
      </p:sp>
    </p:spTree>
    <p:extLst>
      <p:ext uri="{BB962C8B-B14F-4D97-AF65-F5344CB8AC3E}">
        <p14:creationId xmlns:p14="http://schemas.microsoft.com/office/powerpoint/2010/main" val="963283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6B035-EC43-48B1-8425-6B1824272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809" y="624110"/>
            <a:ext cx="9622803" cy="562701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Challenges to the Sovereignty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8BF89-E4D9-4E5A-8FFB-2D61D23B7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1809" y="1324947"/>
            <a:ext cx="9622803" cy="5437802"/>
          </a:xfrm>
        </p:spPr>
        <p:txBody>
          <a:bodyPr>
            <a:normAutofit/>
          </a:bodyPr>
          <a:lstStyle/>
          <a:p>
            <a:pPr algn="just"/>
            <a:endParaRPr lang="en-US" sz="2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India </a:t>
            </a:r>
          </a:p>
          <a:p>
            <a:pPr algn="just"/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Cross Border terrorism (Afghan)</a:t>
            </a:r>
          </a:p>
          <a:p>
            <a:pPr algn="just"/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Terrorism and Extremism</a:t>
            </a:r>
          </a:p>
          <a:p>
            <a:pPr algn="just"/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Insurgency and Separatism </a:t>
            </a:r>
          </a:p>
          <a:p>
            <a:pPr algn="just"/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Economic Dependence  </a:t>
            </a:r>
          </a:p>
          <a:p>
            <a:pPr algn="just"/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Political instability </a:t>
            </a:r>
          </a:p>
          <a:p>
            <a:pPr algn="just"/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Climate vulnerability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CC32B3-AF87-4EDE-BEA9-618D9B163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22FDCC3-2E75-B647-DE73-8CE60803C6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2111946"/>
              </p:ext>
            </p:extLst>
          </p:nvPr>
        </p:nvGraphicFramePr>
        <p:xfrm>
          <a:off x="6923314" y="1390261"/>
          <a:ext cx="3933597" cy="5167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539876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C9762-7095-A820-FC56-2B2A77EFC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461" y="624111"/>
            <a:ext cx="9657151" cy="476902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Pak-Afghan Relations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0D1ACC-16ED-80EC-9645-403042B49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  <p:pic>
        <p:nvPicPr>
          <p:cNvPr id="1026" name="Picture 2" descr="Generated image">
            <a:extLst>
              <a:ext uri="{FF2B5EF4-FFF2-40B4-BE49-F238E27FC236}">
                <a16:creationId xmlns:a16="http://schemas.microsoft.com/office/drawing/2014/main" id="{7EA56C22-07C5-2525-16AE-6B56963A80B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461" y="1231641"/>
            <a:ext cx="9657151" cy="5392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253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6B035-EC43-48B1-8425-6B1824272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809" y="624110"/>
            <a:ext cx="9622803" cy="562701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Syllabus of CA</a:t>
            </a:r>
            <a:b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8BF89-E4D9-4E5A-8FFB-2D61D23B7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1809" y="1311965"/>
            <a:ext cx="9395791" cy="5434068"/>
          </a:xfrm>
        </p:spPr>
        <p:txBody>
          <a:bodyPr>
            <a:noAutofit/>
          </a:bodyPr>
          <a:lstStyle/>
          <a:p>
            <a:pPr marL="5715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2600" b="1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Foreign Policy</a:t>
            </a:r>
          </a:p>
          <a:p>
            <a:pPr marL="400050">
              <a:lnSpc>
                <a:spcPct val="107000"/>
              </a:lnSpc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Determinants, Decision Making and Analysis, Pakistan’s National Interests, Challenges to the sovereignty. 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Pak-Afghan Relations   </a:t>
            </a:r>
            <a:endParaRPr lang="en-US" sz="2200" dirty="0">
              <a:solidFill>
                <a:schemeClr val="tx1"/>
              </a:solidFill>
              <a:ea typeface="Aptos" panose="020B00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Pak-India relations, </a:t>
            </a:r>
            <a:endParaRPr lang="en-US" sz="2000" dirty="0">
              <a:solidFill>
                <a:schemeClr val="tx1"/>
              </a:solidFill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Pak-China Relations</a:t>
            </a:r>
            <a:endParaRPr lang="en-US" sz="2400" dirty="0">
              <a:solidFill>
                <a:schemeClr val="tx1"/>
              </a:solidFill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Pak-US Relations 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solidFill>
                  <a:schemeClr val="tx1"/>
                </a:solidFill>
                <a:ea typeface="Aptos" panose="020B0004020202020204" pitchFamily="34" charset="0"/>
                <a:cs typeface="Arial" panose="020B0604020202020204" pitchFamily="34" charset="0"/>
              </a:rPr>
              <a:t>Pak</a:t>
            </a:r>
            <a:r>
              <a:rPr lang="en-US" sz="22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-Russia Relations, </a:t>
            </a:r>
            <a:endParaRPr lang="en-US" sz="2600" dirty="0">
              <a:solidFill>
                <a:schemeClr val="tx1"/>
              </a:solidFill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Pak-</a:t>
            </a:r>
            <a:r>
              <a:rPr lang="en-US" sz="2200" dirty="0" err="1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Turkiye</a:t>
            </a:r>
            <a:r>
              <a:rPr lang="en-US" sz="22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 Relations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2400" dirty="0">
              <a:solidFill>
                <a:schemeClr val="tx1"/>
              </a:solidFill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CC32B3-AF87-4EDE-BEA9-618D9B163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Lecture by: Dr. Zahid Mehmood Zahid, Assistant Professor of IR, Islamabad</a:t>
            </a:r>
          </a:p>
        </p:txBody>
      </p:sp>
    </p:spTree>
    <p:extLst>
      <p:ext uri="{BB962C8B-B14F-4D97-AF65-F5344CB8AC3E}">
        <p14:creationId xmlns:p14="http://schemas.microsoft.com/office/powerpoint/2010/main" val="1090710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6B035-EC43-48B1-8425-6B1824272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809" y="624110"/>
            <a:ext cx="9622803" cy="562701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Afghanistan in the Cold War Theater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8BF89-E4D9-4E5A-8FFB-2D61D23B7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1809" y="1311964"/>
            <a:ext cx="9622803" cy="5450785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28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Cold War geopolitics, </a:t>
            </a:r>
            <a:r>
              <a:rPr lang="en-US" sz="2800" dirty="0">
                <a:solidFill>
                  <a:schemeClr val="tx1"/>
                </a:solidFill>
                <a:ea typeface="Aptos" panose="020B0004020202020204" pitchFamily="34" charset="0"/>
                <a:cs typeface="Arial" panose="020B0604020202020204" pitchFamily="34" charset="0"/>
              </a:rPr>
              <a:t>Soviets into Afghanistan1979,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ea typeface="Aptos" panose="020B0004020202020204" pitchFamily="34" charset="0"/>
                <a:cs typeface="Arial" panose="020B0604020202020204" pitchFamily="34" charset="0"/>
              </a:rPr>
              <a:t>‘Jihad against godless’ – fusion of religion and geopolitics.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ea typeface="Aptos" panose="020B0004020202020204" pitchFamily="34" charset="0"/>
                <a:cs typeface="Arial" panose="020B0604020202020204" pitchFamily="34" charset="0"/>
              </a:rPr>
              <a:t>Pakistan,  US, and ME monarchies – an axis of believers.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Geneva Accord 1988,  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Rise of Taliban (Appeal</a:t>
            </a:r>
            <a:r>
              <a:rPr lang="en-US" sz="2800" b="1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?</a:t>
            </a:r>
            <a:r>
              <a:rPr lang="en-US" sz="28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 .. Promise</a:t>
            </a:r>
            <a:r>
              <a:rPr lang="en-US" sz="2800" b="1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?</a:t>
            </a:r>
            <a:r>
              <a:rPr lang="en-US" sz="28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),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ea typeface="Aptos" panose="020B0004020202020204" pitchFamily="34" charset="0"/>
                <a:cs typeface="Arial" panose="020B0604020202020204" pitchFamily="34" charset="0"/>
              </a:rPr>
              <a:t>Al-Qaeda Enters Afghan Theater 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ea typeface="Aptos" panose="020B0004020202020204" pitchFamily="34" charset="0"/>
                <a:cs typeface="Arial" panose="020B0604020202020204" pitchFamily="34" charset="0"/>
              </a:rPr>
              <a:t>9/11, </a:t>
            </a:r>
            <a:r>
              <a:rPr lang="en-US" sz="28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OEF, and toppling of Taliban govt,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Bonn Conference 2001, Karzai govt, </a:t>
            </a:r>
            <a:r>
              <a:rPr lang="en-US" sz="2800" dirty="0">
                <a:solidFill>
                  <a:schemeClr val="tx1"/>
                </a:solidFill>
                <a:ea typeface="Aptos" panose="020B0004020202020204" pitchFamily="34" charset="0"/>
                <a:cs typeface="Arial" panose="020B0604020202020204" pitchFamily="34" charset="0"/>
              </a:rPr>
              <a:t>US/NATO in Afghanistan till 2021.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ea typeface="Aptos" panose="020B0004020202020204" pitchFamily="34" charset="0"/>
                <a:cs typeface="Arial" panose="020B0604020202020204" pitchFamily="34" charset="0"/>
              </a:rPr>
              <a:t>Doha Process 2018 - 2021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ea typeface="Aptos" panose="020B0004020202020204" pitchFamily="34" charset="0"/>
                <a:cs typeface="Arial" panose="020B0604020202020204" pitchFamily="34" charset="0"/>
              </a:rPr>
              <a:t>Return of Taliban - Aug 2021.</a:t>
            </a:r>
            <a:endParaRPr lang="en-US" sz="2800" b="1" dirty="0">
              <a:solidFill>
                <a:schemeClr val="tx1"/>
              </a:solidFill>
            </a:endParaRPr>
          </a:p>
          <a:p>
            <a:pPr algn="just"/>
            <a:endParaRPr lang="en-US" sz="2800" dirty="0">
              <a:solidFill>
                <a:schemeClr val="tx1"/>
              </a:solidFill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CC32B3-AF87-4EDE-BEA9-618D9B163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Lecture by: Dr. Zahid Mehmood Zahid, Assistant Professor of IR, Islamabad</a:t>
            </a:r>
          </a:p>
        </p:txBody>
      </p:sp>
    </p:spTree>
    <p:extLst>
      <p:ext uri="{BB962C8B-B14F-4D97-AF65-F5344CB8AC3E}">
        <p14:creationId xmlns:p14="http://schemas.microsoft.com/office/powerpoint/2010/main" val="17635620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7807" y="705394"/>
            <a:ext cx="9466806" cy="593319"/>
          </a:xfrm>
        </p:spPr>
        <p:txBody>
          <a:bodyPr>
            <a:normAutofit/>
          </a:bodyPr>
          <a:lstStyle/>
          <a:p>
            <a:endParaRPr lang="en-AU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7806" y="1391478"/>
            <a:ext cx="9466806" cy="5166076"/>
          </a:xfrm>
        </p:spPr>
        <p:txBody>
          <a:bodyPr>
            <a:noAutofit/>
          </a:bodyPr>
          <a:lstStyle/>
          <a:p>
            <a:endParaRPr lang="en-A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A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en-AU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Pak-Afghan Relations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AA12DF-CBB7-452A-AD13-66855702A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1752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3121" y="796833"/>
            <a:ext cx="9401492" cy="626330"/>
          </a:xfrm>
        </p:spPr>
        <p:txBody>
          <a:bodyPr>
            <a:normAutofit/>
          </a:bodyPr>
          <a:lstStyle/>
          <a:p>
            <a:r>
              <a:rPr lang="en-AU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Pak-Afghan relations</a:t>
            </a:r>
            <a:endParaRPr lang="en-AU" sz="32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3118" y="1580606"/>
            <a:ext cx="9401493" cy="5077770"/>
          </a:xfrm>
        </p:spPr>
        <p:txBody>
          <a:bodyPr>
            <a:noAutofit/>
          </a:bodyPr>
          <a:lstStyle/>
          <a:p>
            <a:pPr lvl="0" algn="just"/>
            <a:r>
              <a:rPr lang="en-AU" sz="2400" dirty="0">
                <a:solidFill>
                  <a:schemeClr val="tx1"/>
                </a:solidFill>
              </a:rPr>
              <a:t>Both share more than 2600 KMs border.</a:t>
            </a:r>
          </a:p>
          <a:p>
            <a:pPr algn="just"/>
            <a:r>
              <a:rPr lang="en-AU" sz="2400" dirty="0">
                <a:solidFill>
                  <a:schemeClr val="tx1"/>
                </a:solidFill>
              </a:rPr>
              <a:t>Afghanistan always maintained a hostile attitude towards Pakistan.</a:t>
            </a:r>
          </a:p>
          <a:p>
            <a:pPr lvl="0" algn="just"/>
            <a:r>
              <a:rPr lang="en-AU" sz="2400" dirty="0">
                <a:solidFill>
                  <a:schemeClr val="tx1"/>
                </a:solidFill>
              </a:rPr>
              <a:t>Despite common culture, ethnicity, faith, history &amp; geo-political dilemmas, relations have been troublesome. </a:t>
            </a:r>
            <a:r>
              <a:rPr lang="en-AU" sz="2400" b="1" dirty="0">
                <a:solidFill>
                  <a:schemeClr val="tx1"/>
                </a:solidFill>
              </a:rPr>
              <a:t>WHY?</a:t>
            </a:r>
          </a:p>
          <a:p>
            <a:pPr lvl="0" algn="just"/>
            <a:r>
              <a:rPr lang="en-AU" sz="2400" dirty="0">
                <a:solidFill>
                  <a:srgbClr val="FF0000"/>
                </a:solidFill>
              </a:rPr>
              <a:t>Primarily because of ‘Durand Line’ issue.</a:t>
            </a:r>
          </a:p>
          <a:p>
            <a:pPr lvl="0" algn="just"/>
            <a:r>
              <a:rPr lang="en-AU" sz="2400" dirty="0">
                <a:solidFill>
                  <a:schemeClr val="tx1"/>
                </a:solidFill>
              </a:rPr>
              <a:t>Afghanistan opposed Pakistan’s entry into UNO.</a:t>
            </a:r>
          </a:p>
          <a:p>
            <a:pPr lvl="0" algn="just"/>
            <a:r>
              <a:rPr lang="en-AU" sz="2400" dirty="0">
                <a:solidFill>
                  <a:schemeClr val="tx1"/>
                </a:solidFill>
              </a:rPr>
              <a:t>July 26, 1949 – terminated all agreements with British including ‘Durand Agreement’ </a:t>
            </a:r>
          </a:p>
          <a:p>
            <a:pPr algn="just"/>
            <a:endParaRPr lang="en-AU" sz="24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DFA94F-B004-4DF9-B37C-5B04DD93D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9512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D5705-9485-49C4-A71C-A5B224206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8313" y="624110"/>
            <a:ext cx="9596299" cy="674603"/>
          </a:xfrm>
        </p:spPr>
        <p:txBody>
          <a:bodyPr>
            <a:normAutofit/>
          </a:bodyPr>
          <a:lstStyle/>
          <a:p>
            <a:r>
              <a:rPr lang="en-AU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Pak-Afghan Relations: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927DB-E8F1-42D8-A577-56F4FCBA7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8313" y="1404730"/>
            <a:ext cx="9596299" cy="5287618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400" b="1" dirty="0">
                <a:solidFill>
                  <a:schemeClr val="tx1"/>
                </a:solidFill>
              </a:rPr>
              <a:t>Initial Phase: </a:t>
            </a:r>
            <a:r>
              <a:rPr lang="en-US" sz="2400" dirty="0">
                <a:solidFill>
                  <a:schemeClr val="tx1"/>
                </a:solidFill>
              </a:rPr>
              <a:t>1947 to 1979 (Afghan assertion and Pakistan’s Defensive behavior – </a:t>
            </a:r>
            <a:r>
              <a:rPr lang="en-US" sz="2400" dirty="0" err="1">
                <a:solidFill>
                  <a:schemeClr val="tx1"/>
                </a:solidFill>
              </a:rPr>
              <a:t>Pakhtunistan</a:t>
            </a:r>
            <a:r>
              <a:rPr lang="en-US" sz="2400" dirty="0">
                <a:solidFill>
                  <a:schemeClr val="tx1"/>
                </a:solidFill>
              </a:rPr>
              <a:t>, Durand, Pak Supported H-e-Islami)</a:t>
            </a:r>
          </a:p>
          <a:p>
            <a:pPr algn="just"/>
            <a:endParaRPr lang="en-US" sz="2400" b="1" dirty="0">
              <a:solidFill>
                <a:schemeClr val="tx1"/>
              </a:solidFill>
            </a:endParaRPr>
          </a:p>
          <a:p>
            <a:pPr algn="just"/>
            <a:r>
              <a:rPr lang="en-US" sz="2400" b="1" dirty="0">
                <a:solidFill>
                  <a:schemeClr val="tx1"/>
                </a:solidFill>
              </a:rPr>
              <a:t>2</a:t>
            </a:r>
            <a:r>
              <a:rPr lang="en-US" sz="2400" b="1" baseline="30000" dirty="0">
                <a:solidFill>
                  <a:schemeClr val="tx1"/>
                </a:solidFill>
              </a:rPr>
              <a:t>nd</a:t>
            </a:r>
            <a:r>
              <a:rPr lang="en-US" sz="2400" b="1" dirty="0">
                <a:solidFill>
                  <a:schemeClr val="tx1"/>
                </a:solidFill>
              </a:rPr>
              <a:t> Phase: </a:t>
            </a:r>
            <a:r>
              <a:rPr lang="en-US" sz="2400" dirty="0">
                <a:solidFill>
                  <a:schemeClr val="tx1"/>
                </a:solidFill>
              </a:rPr>
              <a:t>1979 to 1989 (Soviets in Afghanistan, minimal official ties – Karmal &amp; Najib, Pak support was seen as aggression, Pakistan diplomatic, Economic, and Security support to liberate Afghanistan)</a:t>
            </a:r>
          </a:p>
          <a:p>
            <a:pPr algn="just"/>
            <a:endParaRPr lang="en-US" sz="2400" b="1" dirty="0">
              <a:solidFill>
                <a:schemeClr val="tx1"/>
              </a:solidFill>
            </a:endParaRPr>
          </a:p>
          <a:p>
            <a:pPr algn="just"/>
            <a:r>
              <a:rPr lang="en-US" sz="2400" b="1" dirty="0">
                <a:solidFill>
                  <a:schemeClr val="tx1"/>
                </a:solidFill>
              </a:rPr>
              <a:t>3</a:t>
            </a:r>
            <a:r>
              <a:rPr lang="en-US" sz="2400" b="1" baseline="30000" dirty="0">
                <a:solidFill>
                  <a:schemeClr val="tx1"/>
                </a:solidFill>
              </a:rPr>
              <a:t>rd</a:t>
            </a:r>
            <a:r>
              <a:rPr lang="en-US" sz="2400" b="1" dirty="0">
                <a:solidFill>
                  <a:schemeClr val="tx1"/>
                </a:solidFill>
              </a:rPr>
              <a:t> Phase: </a:t>
            </a:r>
            <a:r>
              <a:rPr lang="en-US" sz="2400" dirty="0">
                <a:solidFill>
                  <a:schemeClr val="tx1"/>
                </a:solidFill>
              </a:rPr>
              <a:t>1989 to 1994 (Cold war proxy conflict to regional competition, Peshawar Accords 1992, Islamabad Accords 1993, Pakistan’s diplomatic efforts for peace &amp; stability in Afghanistan – under a power sharing mechanism, Civil War)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01A113-23DB-4C62-A0DF-1F78E1772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4462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1F5980-5D7E-2B34-1BAA-A5DDADAC6A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0D437-1DAE-FDA0-3AD5-28D791565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8313" y="624110"/>
            <a:ext cx="9596299" cy="674603"/>
          </a:xfrm>
        </p:spPr>
        <p:txBody>
          <a:bodyPr>
            <a:normAutofit/>
          </a:bodyPr>
          <a:lstStyle/>
          <a:p>
            <a:r>
              <a:rPr lang="en-AU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Pak-Afghan Relations: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B58A4-B2EC-C795-71B7-64BFECC0C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8313" y="1404730"/>
            <a:ext cx="9596299" cy="5287618"/>
          </a:xfrm>
        </p:spPr>
        <p:txBody>
          <a:bodyPr>
            <a:normAutofit/>
          </a:bodyPr>
          <a:lstStyle/>
          <a:p>
            <a:pPr algn="just"/>
            <a:r>
              <a:rPr lang="en-US" sz="2800" b="1" dirty="0">
                <a:solidFill>
                  <a:schemeClr val="tx1"/>
                </a:solidFill>
              </a:rPr>
              <a:t>4</a:t>
            </a:r>
            <a:r>
              <a:rPr lang="en-US" sz="2800" b="1" baseline="30000" dirty="0">
                <a:solidFill>
                  <a:schemeClr val="tx1"/>
                </a:solidFill>
              </a:rPr>
              <a:t>th</a:t>
            </a:r>
            <a:r>
              <a:rPr lang="en-US" sz="2800" b="1" dirty="0">
                <a:solidFill>
                  <a:schemeClr val="tx1"/>
                </a:solidFill>
              </a:rPr>
              <a:t> Phase: </a:t>
            </a:r>
            <a:r>
              <a:rPr lang="en-US" sz="2800" dirty="0">
                <a:solidFill>
                  <a:schemeClr val="tx1"/>
                </a:solidFill>
              </a:rPr>
              <a:t>1996 to 2001 (strategic alignment,  diplomatic recognition, economic – refugees support and informal trade, and military support – training and advisory role), Overall, religion for national security &amp; strategic interests.</a:t>
            </a:r>
          </a:p>
          <a:p>
            <a:pPr algn="just"/>
            <a:endParaRPr lang="en-US" sz="2800" b="1" dirty="0">
              <a:solidFill>
                <a:schemeClr val="tx1"/>
              </a:solidFill>
            </a:endParaRPr>
          </a:p>
          <a:p>
            <a:pPr algn="just"/>
            <a:r>
              <a:rPr lang="en-US" sz="2800" b="1" dirty="0">
                <a:solidFill>
                  <a:schemeClr val="tx1"/>
                </a:solidFill>
              </a:rPr>
              <a:t>5</a:t>
            </a:r>
            <a:r>
              <a:rPr lang="en-US" sz="2800" b="1" baseline="30000" dirty="0">
                <a:solidFill>
                  <a:schemeClr val="tx1"/>
                </a:solidFill>
              </a:rPr>
              <a:t>th</a:t>
            </a:r>
            <a:r>
              <a:rPr lang="en-US" sz="2800" b="1" dirty="0">
                <a:solidFill>
                  <a:schemeClr val="tx1"/>
                </a:solidFill>
              </a:rPr>
              <a:t> Phase: </a:t>
            </a:r>
            <a:r>
              <a:rPr lang="en-US" sz="2800" dirty="0">
                <a:solidFill>
                  <a:schemeClr val="tx1"/>
                </a:solidFill>
              </a:rPr>
              <a:t>2001 to 2021 (US intervention – </a:t>
            </a:r>
            <a:r>
              <a:rPr lang="en-US" sz="2800" dirty="0" err="1">
                <a:solidFill>
                  <a:schemeClr val="tx1"/>
                </a:solidFill>
              </a:rPr>
              <a:t>WoT</a:t>
            </a:r>
            <a:r>
              <a:rPr lang="en-US" sz="2800" dirty="0">
                <a:solidFill>
                  <a:schemeClr val="tx1"/>
                </a:solidFill>
              </a:rPr>
              <a:t>,  Strategic Shift, Terrorism on both sides, Military operations – Security, 1 – 2 US$ B trade, Developmental assistance 1.5 US$ B,  multilateral relations between Pak-Afghanistan)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4238F2-DF95-C558-C6E0-6C72C0A58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Lecture by: Dr. Zahid Mehmood Zahid, Assistant Professor of IR, Islamabad</a:t>
            </a:r>
          </a:p>
        </p:txBody>
      </p:sp>
    </p:spTree>
    <p:extLst>
      <p:ext uri="{BB962C8B-B14F-4D97-AF65-F5344CB8AC3E}">
        <p14:creationId xmlns:p14="http://schemas.microsoft.com/office/powerpoint/2010/main" val="5087740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F51CC-A611-4BDE-9C9D-4FA941B42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575" y="624110"/>
            <a:ext cx="9530038" cy="661351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Latest Phase: Afghanistan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u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nder Taliban 2.O</a:t>
            </a:r>
            <a:b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0B6D5-5DA8-43BF-AF31-6AD352D2C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4574" y="1391478"/>
            <a:ext cx="9530038" cy="5317231"/>
          </a:xfrm>
        </p:spPr>
        <p:txBody>
          <a:bodyPr>
            <a:noAutofit/>
          </a:bodyPr>
          <a:lstStyle/>
          <a:p>
            <a:pPr algn="just"/>
            <a:r>
              <a:rPr lang="en-US" sz="2000" dirty="0">
                <a:solidFill>
                  <a:schemeClr val="tx1"/>
                </a:solidFill>
              </a:rPr>
              <a:t>Optimism &amp; Desperation, Refugee’s Expulsion, Aerial raids, border closure</a:t>
            </a:r>
          </a:p>
          <a:p>
            <a:pPr marL="0" indent="0" algn="just">
              <a:buNone/>
            </a:pPr>
            <a:r>
              <a:rPr lang="en-US" sz="2000" b="1" dirty="0">
                <a:solidFill>
                  <a:schemeClr val="tx1"/>
                </a:solidFill>
              </a:rPr>
              <a:t>Commonalities: </a:t>
            </a:r>
            <a:r>
              <a:rPr lang="en-US" sz="2000" dirty="0">
                <a:solidFill>
                  <a:schemeClr val="tx1"/>
                </a:solidFill>
              </a:rPr>
              <a:t>Stability and economy ( 1 US$ Billion in the 1</a:t>
            </a:r>
            <a:r>
              <a:rPr lang="en-US" sz="2000" baseline="30000" dirty="0">
                <a:solidFill>
                  <a:schemeClr val="tx1"/>
                </a:solidFill>
              </a:rPr>
              <a:t>st</a:t>
            </a:r>
            <a:r>
              <a:rPr lang="en-US" sz="2000" dirty="0">
                <a:solidFill>
                  <a:schemeClr val="tx1"/>
                </a:solidFill>
              </a:rPr>
              <a:t> half of 2025)</a:t>
            </a:r>
          </a:p>
          <a:p>
            <a:pPr marL="0" indent="0" algn="just">
              <a:buNone/>
            </a:pPr>
            <a:r>
              <a:rPr lang="en-US" sz="2000" b="1" dirty="0">
                <a:solidFill>
                  <a:schemeClr val="tx1"/>
                </a:solidFill>
              </a:rPr>
              <a:t>Differences: </a:t>
            </a:r>
            <a:r>
              <a:rPr lang="en-US" sz="2000" dirty="0">
                <a:solidFill>
                  <a:schemeClr val="tx1"/>
                </a:solidFill>
              </a:rPr>
              <a:t>Terrorism (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rose to 28% in 2022, 79% in 2023, &amp; 70% in 2024), </a:t>
            </a:r>
            <a:r>
              <a:rPr lang="en-US" sz="2000" dirty="0">
                <a:solidFill>
                  <a:schemeClr val="tx1"/>
                </a:solidFill>
              </a:rPr>
              <a:t>Border management, and Refugees.</a:t>
            </a:r>
          </a:p>
          <a:p>
            <a:pPr marL="0" indent="0" algn="just">
              <a:buNone/>
            </a:pPr>
            <a:r>
              <a:rPr lang="en-US" sz="2000" b="1" dirty="0">
                <a:solidFill>
                  <a:schemeClr val="tx1"/>
                </a:solidFill>
              </a:rPr>
              <a:t>Mr. Dar visits Afghanistan – April 2025</a:t>
            </a:r>
          </a:p>
          <a:p>
            <a:pPr algn="just"/>
            <a:r>
              <a:rPr lang="en-US" sz="2000" dirty="0">
                <a:solidFill>
                  <a:schemeClr val="tx1"/>
                </a:solidFill>
              </a:rPr>
              <a:t>Pak-Afghan-China revived – Afghanistan joined CPEC, </a:t>
            </a:r>
          </a:p>
          <a:p>
            <a:pPr algn="just"/>
            <a:r>
              <a:rPr lang="en-US" sz="2000" dirty="0">
                <a:solidFill>
                  <a:schemeClr val="tx1"/>
                </a:solidFill>
              </a:rPr>
              <a:t>Trans-Afghan railway project, </a:t>
            </a:r>
          </a:p>
          <a:p>
            <a:pPr algn="just"/>
            <a:r>
              <a:rPr lang="en-US" sz="2000" dirty="0">
                <a:solidFill>
                  <a:schemeClr val="tx1"/>
                </a:solidFill>
              </a:rPr>
              <a:t> Afghan transit trade agreement will be revived in 2025,</a:t>
            </a:r>
          </a:p>
          <a:p>
            <a:pPr algn="just"/>
            <a:r>
              <a:rPr lang="en-US" sz="2000" dirty="0">
                <a:solidFill>
                  <a:schemeClr val="tx1"/>
                </a:solidFill>
              </a:rPr>
              <a:t>Duty waiver to 860 items (10% duty), </a:t>
            </a:r>
          </a:p>
          <a:p>
            <a:pPr algn="just"/>
            <a:r>
              <a:rPr lang="en-US" sz="2000" dirty="0">
                <a:solidFill>
                  <a:schemeClr val="tx1"/>
                </a:solidFill>
              </a:rPr>
              <a:t>Helpline for outgoing refugees’ property settlements.</a:t>
            </a:r>
          </a:p>
          <a:p>
            <a:pPr algn="just"/>
            <a:r>
              <a:rPr lang="en-US" sz="2000" dirty="0">
                <a:solidFill>
                  <a:schemeClr val="tx1"/>
                </a:solidFill>
              </a:rPr>
              <a:t>Pak-Afghan Joint Coordination Committee agreed to talk about issues of security/TTP, trade, and border crossing.</a:t>
            </a:r>
          </a:p>
          <a:p>
            <a:pPr marL="0" indent="0" algn="just">
              <a:buNone/>
            </a:pPr>
            <a:r>
              <a:rPr lang="en-US" sz="2000" dirty="0">
                <a:solidFill>
                  <a:schemeClr val="tx1"/>
                </a:solidFill>
              </a:rPr>
              <a:t> </a:t>
            </a:r>
          </a:p>
          <a:p>
            <a:pPr algn="just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D3D58C-8FB6-494B-AEF9-5DE15EC78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Lecture by: Dr. Zahid Mehmood Zahid, Assistant Professor of IR, Islamabad</a:t>
            </a:r>
          </a:p>
        </p:txBody>
      </p:sp>
    </p:spTree>
    <p:extLst>
      <p:ext uri="{BB962C8B-B14F-4D97-AF65-F5344CB8AC3E}">
        <p14:creationId xmlns:p14="http://schemas.microsoft.com/office/powerpoint/2010/main" val="4066810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437D-069B-4C44-9F34-11D691932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3357" y="624110"/>
            <a:ext cx="9331255" cy="581838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   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Solution!</a:t>
            </a:r>
            <a:br>
              <a:rPr lang="en-US" sz="3600" b="1" dirty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C654A-6CEA-489C-BC9B-CFEE481BC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3357" y="1431235"/>
            <a:ext cx="9331255" cy="5261113"/>
          </a:xfrm>
        </p:spPr>
        <p:txBody>
          <a:bodyPr>
            <a:normAutofit/>
          </a:bodyPr>
          <a:lstStyle/>
          <a:p>
            <a:pPr algn="just"/>
            <a:r>
              <a:rPr lang="en-US" sz="2600" spc="-10" dirty="0">
                <a:solidFill>
                  <a:schemeClr val="tx1"/>
                </a:solidFill>
                <a:ea typeface="Aptos" panose="020B0004020202020204" pitchFamily="34" charset="0"/>
                <a:cs typeface="Arial" panose="020B0604020202020204" pitchFamily="34" charset="0"/>
              </a:rPr>
              <a:t>Forget, learn, and move into the future. </a:t>
            </a:r>
          </a:p>
          <a:p>
            <a:pPr algn="just"/>
            <a:r>
              <a:rPr lang="en-US" sz="2600" dirty="0">
                <a:solidFill>
                  <a:schemeClr val="tx1"/>
                </a:solidFill>
              </a:rPr>
              <a:t>Engagement – Track I &amp; II dialogue (economic and religious diplomacy). </a:t>
            </a:r>
          </a:p>
          <a:p>
            <a:pPr algn="just"/>
            <a:r>
              <a:rPr lang="en-US" sz="2600" dirty="0">
                <a:solidFill>
                  <a:schemeClr val="tx1"/>
                </a:solidFill>
              </a:rPr>
              <a:t>Political Recognition (conditional) </a:t>
            </a:r>
          </a:p>
          <a:p>
            <a:pPr algn="just"/>
            <a:r>
              <a:rPr lang="en-US" sz="2600" dirty="0">
                <a:solidFill>
                  <a:schemeClr val="tx1"/>
                </a:solidFill>
              </a:rPr>
              <a:t>Pakistan should engage Afghanistan multilaterally, based on ground realities.</a:t>
            </a:r>
          </a:p>
          <a:p>
            <a:pPr algn="just"/>
            <a:r>
              <a:rPr lang="en-US" sz="2600" dirty="0">
                <a:solidFill>
                  <a:schemeClr val="tx1"/>
                </a:solidFill>
              </a:rPr>
              <a:t>Engaging friends as guarantors: China, KSA, etc.</a:t>
            </a:r>
          </a:p>
          <a:p>
            <a:pPr algn="just"/>
            <a:r>
              <a:rPr lang="en-US" sz="2600" dirty="0">
                <a:solidFill>
                  <a:schemeClr val="tx1"/>
                </a:solidFill>
              </a:rPr>
              <a:t>Refugee and border management.</a:t>
            </a:r>
          </a:p>
          <a:p>
            <a:pPr algn="just"/>
            <a:r>
              <a:rPr lang="en-US" sz="2600" dirty="0">
                <a:solidFill>
                  <a:schemeClr val="tx1"/>
                </a:solidFill>
              </a:rPr>
              <a:t>Intelligence sharing for counter-terrorism.</a:t>
            </a:r>
          </a:p>
          <a:p>
            <a:pPr algn="just"/>
            <a:r>
              <a:rPr lang="en-US" sz="2600" dirty="0">
                <a:solidFill>
                  <a:schemeClr val="tx1"/>
                </a:solidFill>
              </a:rPr>
              <a:t>Trade and Transit</a:t>
            </a:r>
          </a:p>
          <a:p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6B30E2-10E4-4F04-9131-25C5916D7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Lecture by: Dr. Zahid Mehmood Zahid, Assistant Professor of IR, Islamabad</a:t>
            </a:r>
          </a:p>
        </p:txBody>
      </p:sp>
    </p:spTree>
    <p:extLst>
      <p:ext uri="{BB962C8B-B14F-4D97-AF65-F5344CB8AC3E}">
        <p14:creationId xmlns:p14="http://schemas.microsoft.com/office/powerpoint/2010/main" val="11164149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D0C9B5-3E8A-7834-8040-744865ADA3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C7BC6-9FD1-EA2F-F7A4-B75AAF22F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3357" y="624110"/>
            <a:ext cx="9331255" cy="581838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Questions to Attempt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426F8D-2F15-2593-B323-0337C451C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3357" y="1431235"/>
            <a:ext cx="9331255" cy="5261113"/>
          </a:xfrm>
        </p:spPr>
        <p:txBody>
          <a:bodyPr>
            <a:normAutofit fontScale="92500"/>
          </a:bodyPr>
          <a:lstStyle/>
          <a:p>
            <a:pPr algn="just"/>
            <a:r>
              <a:rPr lang="en-US" sz="2000" dirty="0">
                <a:solidFill>
                  <a:schemeClr val="tx1"/>
                </a:solidFill>
              </a:rPr>
              <a:t>Given Pakistan's growing concerns over TTP-led terrorism originating from Afghanistan, what diplomatic and strategic steps can be taken to prevent Afghanistan from serving as a sanctuary for anti-Pakistan elements</a:t>
            </a:r>
            <a:r>
              <a:rPr lang="en-US" sz="2000" b="1" dirty="0">
                <a:solidFill>
                  <a:schemeClr val="tx1"/>
                </a:solidFill>
              </a:rPr>
              <a:t>?</a:t>
            </a:r>
          </a:p>
          <a:p>
            <a:pPr algn="just"/>
            <a:endParaRPr lang="en-US" sz="2000" kern="100" dirty="0">
              <a:solidFill>
                <a:schemeClr val="tx1"/>
              </a:solidFill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How have shifting U.S. priorities in the region, particularly after its withdrawal from Afghanistan, influenced Pakistan’s approach towards the Afghan Taliban and regional stability</a:t>
            </a:r>
            <a:r>
              <a:rPr lang="en-US" sz="2000" b="1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?</a:t>
            </a:r>
          </a:p>
          <a:p>
            <a:pPr algn="just"/>
            <a:endParaRPr lang="en-US" sz="2000" dirty="0">
              <a:solidFill>
                <a:schemeClr val="tx1"/>
              </a:solidFill>
            </a:endParaRPr>
          </a:p>
          <a:p>
            <a:pPr algn="just"/>
            <a:r>
              <a:rPr lang="en-US" sz="2000" dirty="0">
                <a:solidFill>
                  <a:schemeClr val="tx1"/>
                </a:solidFill>
              </a:rPr>
              <a:t>Given Pakistan’s recent policies on Afghan refugees, including deportations, what are the humanitarian, security, and diplomatic implications for bilateral relations between the two countries</a:t>
            </a:r>
            <a:r>
              <a:rPr lang="en-US" sz="2000" b="1" dirty="0">
                <a:solidFill>
                  <a:schemeClr val="tx1"/>
                </a:solidFill>
              </a:rPr>
              <a:t>?</a:t>
            </a:r>
          </a:p>
          <a:p>
            <a:pPr algn="just"/>
            <a:endParaRPr lang="en-US" sz="2000" dirty="0">
              <a:solidFill>
                <a:schemeClr val="tx1"/>
              </a:solidFill>
            </a:endParaRPr>
          </a:p>
          <a:p>
            <a:pPr algn="just"/>
            <a:r>
              <a:rPr lang="en-US" sz="2000" dirty="0">
                <a:solidFill>
                  <a:schemeClr val="tx1"/>
                </a:solidFill>
              </a:rPr>
              <a:t>With Pakistan increasingly concerned about cross-border militant activities, what diplomatic or strategic measures could be taken to ensure Afghanistan does not become a safe haven for anti-Pakistan elements</a:t>
            </a:r>
            <a:r>
              <a:rPr lang="en-US" sz="2000" b="1" dirty="0">
                <a:solidFill>
                  <a:schemeClr val="tx1"/>
                </a:solidFill>
              </a:rPr>
              <a:t>?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E0FF3D-602A-95E7-8186-B91AF2710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Lecture by: Dr. Zahid Mehmood Zahid, Assistant Professor of IR, Islamabad</a:t>
            </a:r>
          </a:p>
        </p:txBody>
      </p:sp>
    </p:spTree>
    <p:extLst>
      <p:ext uri="{BB962C8B-B14F-4D97-AF65-F5344CB8AC3E}">
        <p14:creationId xmlns:p14="http://schemas.microsoft.com/office/powerpoint/2010/main" val="2035706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207" y="624110"/>
            <a:ext cx="9591406" cy="558145"/>
          </a:xfrm>
        </p:spPr>
        <p:txBody>
          <a:bodyPr>
            <a:normAutofit fontScale="90000"/>
          </a:bodyPr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3206" y="1581665"/>
            <a:ext cx="9591406" cy="50500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AU" sz="32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AU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Foreign Policy</a:t>
            </a:r>
          </a:p>
          <a:p>
            <a:pPr marL="0" indent="0" algn="ctr">
              <a:buNone/>
            </a:pPr>
            <a:r>
              <a:rPr lang="en-AU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chemeClr val="tx1"/>
                </a:solidFill>
              </a:rPr>
              <a:t>What do states want</a:t>
            </a:r>
            <a:r>
              <a:rPr lang="en-US" sz="2800" b="1" dirty="0">
                <a:solidFill>
                  <a:schemeClr val="tx1"/>
                </a:solidFill>
              </a:rPr>
              <a:t>?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chemeClr val="tx1"/>
                </a:solidFill>
              </a:rPr>
              <a:t>How do they make decisions to get what they want</a:t>
            </a:r>
            <a:r>
              <a:rPr lang="en-US" sz="2800" b="1" dirty="0">
                <a:solidFill>
                  <a:schemeClr val="tx1"/>
                </a:solidFill>
              </a:rPr>
              <a:t>?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chemeClr val="tx1"/>
                </a:solidFill>
              </a:rPr>
              <a:t>Why do they adopt particular diplomatic, security, or economic policies</a:t>
            </a:r>
            <a:r>
              <a:rPr lang="en-US" sz="2800" b="1" dirty="0">
                <a:solidFill>
                  <a:schemeClr val="tx1"/>
                </a:solidFill>
              </a:rPr>
              <a:t>?</a:t>
            </a:r>
            <a:endParaRPr lang="en-AU" sz="28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381087-9CF7-4ABE-B595-6A6C50AFA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171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5FFAF-6F2B-47AA-8FD3-F32E6EA2E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574" y="644729"/>
            <a:ext cx="9530038" cy="661351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  Question to Ponder!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FCE0A0-7B6A-4F9E-9844-6A8A01C10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4574" y="1484243"/>
            <a:ext cx="9530038" cy="5194853"/>
          </a:xfrm>
        </p:spPr>
        <p:txBody>
          <a:bodyPr>
            <a:normAutofit/>
          </a:bodyPr>
          <a:lstStyle/>
          <a:p>
            <a:endParaRPr lang="en-US" sz="28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2800" dirty="0">
                <a:solidFill>
                  <a:schemeClr val="tx1"/>
                </a:solidFill>
              </a:rPr>
              <a:t>What is the purpose of the state</a:t>
            </a:r>
            <a:r>
              <a:rPr lang="en-US" sz="2800" b="1" dirty="0">
                <a:solidFill>
                  <a:schemeClr val="tx1"/>
                </a:solidFill>
              </a:rPr>
              <a:t>, </a:t>
            </a:r>
            <a:r>
              <a:rPr lang="en-US" sz="2800" dirty="0">
                <a:solidFill>
                  <a:schemeClr val="tx1"/>
                </a:solidFill>
              </a:rPr>
              <a:t>and why does a state need a foreign policy</a:t>
            </a:r>
            <a:r>
              <a:rPr lang="en-US" sz="2800" b="1" dirty="0">
                <a:solidFill>
                  <a:schemeClr val="tx1"/>
                </a:solidFill>
              </a:rPr>
              <a:t>?</a:t>
            </a:r>
          </a:p>
          <a:p>
            <a:endParaRPr lang="en-US" sz="2800" b="1" dirty="0">
              <a:solidFill>
                <a:schemeClr val="tx1"/>
              </a:solidFill>
            </a:endParaRPr>
          </a:p>
          <a:p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D291E7-66ED-4DD6-94F0-0F46472EF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286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6367" y="875211"/>
            <a:ext cx="9558246" cy="704208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 FP defined by the scholars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7503" y="1579419"/>
            <a:ext cx="9797110" cy="5157283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600" dirty="0">
                <a:solidFill>
                  <a:schemeClr val="tx1"/>
                </a:solidFill>
              </a:rPr>
              <a:t>FP is "the art of establishing priorities among objectives and finding the means to achieve them." </a:t>
            </a:r>
            <a:r>
              <a:rPr lang="en-US" sz="2600" b="1" dirty="0">
                <a:solidFill>
                  <a:schemeClr val="tx1"/>
                </a:solidFill>
              </a:rPr>
              <a:t>Kissinger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</a:p>
          <a:p>
            <a:pPr algn="just"/>
            <a:endParaRPr lang="en-US" sz="2600" dirty="0">
              <a:solidFill>
                <a:schemeClr val="tx1"/>
              </a:solidFill>
            </a:endParaRPr>
          </a:p>
          <a:p>
            <a:pPr algn="just"/>
            <a:r>
              <a:rPr lang="en-US" sz="2600" dirty="0">
                <a:solidFill>
                  <a:schemeClr val="tx1"/>
                </a:solidFill>
              </a:rPr>
              <a:t>“The totality of interactions by which a state pursues its objectives with actors in other states." </a:t>
            </a:r>
            <a:r>
              <a:rPr lang="en-US" sz="2600" b="1" dirty="0">
                <a:solidFill>
                  <a:schemeClr val="tx1"/>
                </a:solidFill>
              </a:rPr>
              <a:t>James Rosenau</a:t>
            </a:r>
            <a:endParaRPr lang="en-US" sz="2600" b="1" u="sng" dirty="0">
              <a:solidFill>
                <a:schemeClr val="tx1"/>
              </a:solidFill>
            </a:endParaRPr>
          </a:p>
          <a:p>
            <a:pPr algn="just"/>
            <a:endParaRPr lang="en-US" sz="2800" dirty="0">
              <a:solidFill>
                <a:schemeClr val="tx1"/>
              </a:solidFill>
            </a:endParaRPr>
          </a:p>
          <a:p>
            <a:pPr algn="just"/>
            <a:r>
              <a:rPr lang="en-US" sz="2800" dirty="0">
                <a:solidFill>
                  <a:schemeClr val="tx1"/>
                </a:solidFill>
              </a:rPr>
              <a:t>Foreign policy is the deliberate set of strategies and actions adopted by a state to pursue its national interests in the international system, influenced by both internal determinants (political, economic, ideological) and external dynamics (threats, alliances, opportunities).</a:t>
            </a:r>
            <a:endParaRPr lang="en-US" sz="2600" u="sng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763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0139" y="624110"/>
            <a:ext cx="9694473" cy="661351"/>
          </a:xfrm>
        </p:spPr>
        <p:txBody>
          <a:bodyPr>
            <a:noAutofit/>
          </a:bodyPr>
          <a:lstStyle/>
          <a:p>
            <a:r>
              <a:rPr lang="en-AU" sz="2600" b="1" dirty="0">
                <a:solidFill>
                  <a:schemeClr val="tx1"/>
                </a:solidFill>
              </a:rPr>
              <a:t>Stages in FP DM (Initiation, Formulation, implementation)</a:t>
            </a:r>
            <a:br>
              <a:rPr lang="en-AU" sz="2400" dirty="0">
                <a:solidFill>
                  <a:schemeClr val="tx1"/>
                </a:solidFill>
              </a:rPr>
            </a:br>
            <a:endParaRPr lang="en-AU" sz="2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3266" y="1285461"/>
            <a:ext cx="9771346" cy="538829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AU" sz="2400" b="1" dirty="0">
                <a:solidFill>
                  <a:schemeClr val="tx1"/>
                </a:solidFill>
              </a:rPr>
              <a:t>Problem recognition and need for a FP response:</a:t>
            </a:r>
            <a:r>
              <a:rPr lang="en-AU" sz="2400" dirty="0">
                <a:solidFill>
                  <a:schemeClr val="tx1"/>
                </a:solidFill>
              </a:rPr>
              <a:t> the Int. &amp; domestic political environment.</a:t>
            </a:r>
          </a:p>
          <a:p>
            <a:pPr algn="just">
              <a:lnSpc>
                <a:spcPct val="150000"/>
              </a:lnSpc>
            </a:pPr>
            <a:r>
              <a:rPr lang="en-AU" sz="2400" b="1" dirty="0">
                <a:solidFill>
                  <a:schemeClr val="tx1"/>
                </a:solidFill>
              </a:rPr>
              <a:t>Setting priorities.</a:t>
            </a:r>
          </a:p>
          <a:p>
            <a:pPr algn="just">
              <a:lnSpc>
                <a:spcPct val="150000"/>
              </a:lnSpc>
            </a:pPr>
            <a:r>
              <a:rPr lang="en-AU" sz="2400" dirty="0">
                <a:solidFill>
                  <a:schemeClr val="tx1"/>
                </a:solidFill>
              </a:rPr>
              <a:t>Determination of FP </a:t>
            </a:r>
            <a:r>
              <a:rPr lang="en-AU" sz="2400" b="1" dirty="0">
                <a:solidFill>
                  <a:schemeClr val="tx1"/>
                </a:solidFill>
              </a:rPr>
              <a:t>Options.</a:t>
            </a:r>
          </a:p>
          <a:p>
            <a:pPr algn="just">
              <a:lnSpc>
                <a:spcPct val="150000"/>
              </a:lnSpc>
            </a:pPr>
            <a:r>
              <a:rPr lang="en-AU" sz="2400" dirty="0">
                <a:solidFill>
                  <a:schemeClr val="tx1"/>
                </a:solidFill>
              </a:rPr>
              <a:t>Decision-making </a:t>
            </a:r>
            <a:r>
              <a:rPr lang="en-AU" sz="2400" b="1" dirty="0">
                <a:solidFill>
                  <a:schemeClr val="tx1"/>
                </a:solidFill>
              </a:rPr>
              <a:t>process/calculation</a:t>
            </a:r>
            <a:r>
              <a:rPr lang="en-AU" sz="2400" dirty="0">
                <a:solidFill>
                  <a:schemeClr val="tx1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AU" sz="2400" b="1" dirty="0">
                <a:solidFill>
                  <a:schemeClr val="tx1"/>
                </a:solidFill>
              </a:rPr>
              <a:t>Implementation </a:t>
            </a:r>
            <a:r>
              <a:rPr lang="en-AU" sz="2400" dirty="0">
                <a:solidFill>
                  <a:schemeClr val="tx1"/>
                </a:solidFill>
              </a:rPr>
              <a:t>of a selected option – resource allocation.</a:t>
            </a:r>
          </a:p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chemeClr val="tx1"/>
                </a:solidFill>
              </a:rPr>
              <a:t>Evaluation</a:t>
            </a:r>
            <a:r>
              <a:rPr lang="en-US" sz="2400" dirty="0">
                <a:solidFill>
                  <a:schemeClr val="tx1"/>
                </a:solidFill>
              </a:rPr>
              <a:t> of outcomes – for possible reversal or reinforcement.</a:t>
            </a:r>
            <a:endParaRPr lang="en-AU" sz="2400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7FD503-112A-4D75-9131-2809E5B36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185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5E7C3-5080-4AE8-9F2B-5324A18DE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2789" y="624110"/>
            <a:ext cx="9521824" cy="648099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Permanent and Variables in Pakistan’s FP DM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FA2ED-7BCE-4B38-B1F7-F1FFEE040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2789" y="1272209"/>
            <a:ext cx="9521823" cy="54611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500" b="1" dirty="0">
                <a:solidFill>
                  <a:schemeClr val="tx1"/>
                </a:solidFill>
              </a:rPr>
              <a:t>Permanent Factors:</a:t>
            </a:r>
          </a:p>
          <a:p>
            <a:r>
              <a:rPr lang="en-US" sz="2500" dirty="0">
                <a:solidFill>
                  <a:schemeClr val="tx1"/>
                </a:solidFill>
              </a:rPr>
              <a:t>Geographical location (India, Afghanistan, China, Iran)</a:t>
            </a:r>
          </a:p>
          <a:p>
            <a:r>
              <a:rPr lang="en-US" sz="2500" dirty="0">
                <a:solidFill>
                  <a:schemeClr val="tx1"/>
                </a:solidFill>
              </a:rPr>
              <a:t>Relations with the Superpowers (US and China) </a:t>
            </a:r>
          </a:p>
          <a:p>
            <a:r>
              <a:rPr lang="en-US" sz="2500" dirty="0">
                <a:solidFill>
                  <a:schemeClr val="tx1"/>
                </a:solidFill>
              </a:rPr>
              <a:t>Relations with the Muslim world (ideology)</a:t>
            </a:r>
          </a:p>
          <a:p>
            <a:r>
              <a:rPr lang="en-US" sz="2500" dirty="0">
                <a:solidFill>
                  <a:schemeClr val="tx1"/>
                </a:solidFill>
              </a:rPr>
              <a:t>India &amp; Afghan Factor (security-centric)</a:t>
            </a:r>
          </a:p>
          <a:p>
            <a:pPr marL="0" indent="0">
              <a:buNone/>
            </a:pPr>
            <a:r>
              <a:rPr lang="en-US" sz="2500" b="1" dirty="0">
                <a:solidFill>
                  <a:schemeClr val="tx1"/>
                </a:solidFill>
              </a:rPr>
              <a:t>Variable Factors:</a:t>
            </a:r>
          </a:p>
          <a:p>
            <a:pPr algn="just"/>
            <a:r>
              <a:rPr lang="en-US" sz="2500" u="sng" dirty="0">
                <a:solidFill>
                  <a:schemeClr val="tx1"/>
                </a:solidFill>
              </a:rPr>
              <a:t>Domestic Factors</a:t>
            </a:r>
            <a:r>
              <a:rPr lang="en-US" sz="2500" dirty="0">
                <a:solidFill>
                  <a:schemeClr val="tx1"/>
                </a:solidFill>
              </a:rPr>
              <a:t> (Economy, Technology, leadership’s cognitive biases), civil-military relations, public opinion, etc.)</a:t>
            </a:r>
          </a:p>
          <a:p>
            <a:pPr algn="just"/>
            <a:r>
              <a:rPr lang="en-US" sz="2500" u="sng" dirty="0">
                <a:solidFill>
                  <a:schemeClr val="tx1"/>
                </a:solidFill>
              </a:rPr>
              <a:t>International Factors</a:t>
            </a:r>
            <a:r>
              <a:rPr lang="en-US" sz="2500" dirty="0">
                <a:solidFill>
                  <a:schemeClr val="tx1"/>
                </a:solidFill>
              </a:rPr>
              <a:t> (Great powers politics, Threats perception, polarity in the international system, alliances, etc.)</a:t>
            </a:r>
            <a:endParaRPr lang="en-US" sz="2500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n-US" sz="2500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39E6FB-8D0D-432D-A210-B1CE4A431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Lecture by: Dr. Zahid Mehmood  Zahid, Assistant Professor of IR, Islamabad.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412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9103" y="647115"/>
            <a:ext cx="9495510" cy="668502"/>
          </a:xfrm>
        </p:spPr>
        <p:txBody>
          <a:bodyPr>
            <a:normAutofit/>
          </a:bodyPr>
          <a:lstStyle/>
          <a:p>
            <a:r>
              <a:rPr lang="en-AU" sz="3200" b="1" dirty="0">
                <a:solidFill>
                  <a:schemeClr val="tx1"/>
                </a:solidFill>
              </a:rPr>
              <a:t>  FP Decision Making structure</a:t>
            </a:r>
            <a:endParaRPr lang="en-A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9103" y="1492898"/>
            <a:ext cx="9932687" cy="5167210"/>
          </a:xfrm>
        </p:spPr>
        <p:txBody>
          <a:bodyPr>
            <a:noAutofit/>
          </a:bodyPr>
          <a:lstStyle/>
          <a:p>
            <a:pPr algn="just"/>
            <a:r>
              <a:rPr lang="en-AU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Prime Minister </a:t>
            </a:r>
          </a:p>
          <a:p>
            <a:pPr algn="just"/>
            <a:r>
              <a:rPr lang="en-AU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Cabinet</a:t>
            </a:r>
          </a:p>
          <a:p>
            <a:pPr algn="just"/>
            <a:r>
              <a:rPr lang="en-AU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National Security Committee &amp; NSD</a:t>
            </a:r>
          </a:p>
          <a:p>
            <a:pPr algn="just"/>
            <a:r>
              <a:rPr lang="en-AU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Parliament</a:t>
            </a:r>
          </a:p>
          <a:p>
            <a:pPr algn="just"/>
            <a:r>
              <a:rPr lang="en-AU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Foreign Ministry</a:t>
            </a:r>
          </a:p>
          <a:p>
            <a:pPr algn="just"/>
            <a:r>
              <a:rPr lang="en-AU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Defence &amp; Intelligence Community</a:t>
            </a:r>
          </a:p>
          <a:p>
            <a:pPr algn="just"/>
            <a:r>
              <a:rPr lang="en-AU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Interest </a:t>
            </a:r>
            <a:r>
              <a:rPr lang="en-AU" sz="2600">
                <a:solidFill>
                  <a:schemeClr val="tx1">
                    <a:lumMod val="95000"/>
                    <a:lumOff val="5000"/>
                  </a:schemeClr>
                </a:solidFill>
              </a:rPr>
              <a:t>Groups &amp; </a:t>
            </a:r>
            <a:r>
              <a:rPr lang="en-AU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Think Tanks</a:t>
            </a:r>
          </a:p>
          <a:p>
            <a:pPr algn="just"/>
            <a:r>
              <a:rPr lang="en-AU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Public opinion</a:t>
            </a:r>
          </a:p>
          <a:p>
            <a:pPr marL="0" lvl="0" indent="0" algn="just">
              <a:buNone/>
            </a:pPr>
            <a:endParaRPr lang="en-AU" sz="2600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84896F-8681-48A6-8694-97E70523C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Lecture by: Dr. Zahid Mehmood Zahid, Assistant Professor IR, Islamabad</a:t>
            </a:r>
          </a:p>
        </p:txBody>
      </p:sp>
    </p:spTree>
    <p:extLst>
      <p:ext uri="{BB962C8B-B14F-4D97-AF65-F5344CB8AC3E}">
        <p14:creationId xmlns:p14="http://schemas.microsoft.com/office/powerpoint/2010/main" val="395952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5E7C3-5080-4AE8-9F2B-5324A18DE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2789" y="624110"/>
            <a:ext cx="9521824" cy="648099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Foreign Policy Decision-Making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FA2ED-7BCE-4B38-B1F7-F1FFEE040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2789" y="1272209"/>
            <a:ext cx="9521823" cy="54611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400" b="1" dirty="0">
                <a:solidFill>
                  <a:schemeClr val="tx1"/>
                </a:solidFill>
              </a:rPr>
              <a:t>Rational Actor Model (RAM)</a:t>
            </a:r>
            <a:endParaRPr lang="en-US" sz="2400" dirty="0">
              <a:solidFill>
                <a:schemeClr val="tx1"/>
              </a:solidFill>
            </a:endParaRPr>
          </a:p>
          <a:p>
            <a:pPr algn="just"/>
            <a:r>
              <a:rPr lang="en-US" sz="2400" dirty="0">
                <a:solidFill>
                  <a:schemeClr val="tx1"/>
                </a:solidFill>
              </a:rPr>
              <a:t>States are </a:t>
            </a:r>
            <a:r>
              <a:rPr lang="en-US" sz="2400" u="sng" dirty="0">
                <a:solidFill>
                  <a:schemeClr val="tx1"/>
                </a:solidFill>
              </a:rPr>
              <a:t>unitary actors to make utility-maximizing </a:t>
            </a:r>
            <a:r>
              <a:rPr lang="en-US" sz="2400" dirty="0">
                <a:solidFill>
                  <a:schemeClr val="tx1"/>
                </a:solidFill>
              </a:rPr>
              <a:t>decisions.</a:t>
            </a:r>
          </a:p>
          <a:p>
            <a:pPr algn="just"/>
            <a:r>
              <a:rPr lang="en-US" sz="2400" u="sng" dirty="0">
                <a:solidFill>
                  <a:schemeClr val="tx1"/>
                </a:solidFill>
              </a:rPr>
              <a:t>Cost-benefit analysis with goal-oriented </a:t>
            </a:r>
            <a:r>
              <a:rPr lang="en-US" sz="2400" dirty="0">
                <a:solidFill>
                  <a:schemeClr val="tx1"/>
                </a:solidFill>
              </a:rPr>
              <a:t>choices to achieve objectives.</a:t>
            </a:r>
          </a:p>
          <a:p>
            <a:pPr algn="just"/>
            <a:r>
              <a:rPr lang="en-US" sz="2400" dirty="0">
                <a:solidFill>
                  <a:schemeClr val="tx1"/>
                </a:solidFill>
              </a:rPr>
              <a:t>Given the complete information, the model predicts </a:t>
            </a:r>
            <a:r>
              <a:rPr lang="en-US" sz="2400" u="sng" dirty="0">
                <a:solidFill>
                  <a:schemeClr val="tx1"/>
                </a:solidFill>
              </a:rPr>
              <a:t>logical responses</a:t>
            </a:r>
            <a:r>
              <a:rPr lang="en-US" sz="2400" dirty="0">
                <a:solidFill>
                  <a:schemeClr val="tx1"/>
                </a:solidFill>
              </a:rPr>
              <a:t> to events.</a:t>
            </a:r>
          </a:p>
          <a:p>
            <a:pPr marL="0" indent="0" algn="just">
              <a:buNone/>
            </a:pPr>
            <a:r>
              <a:rPr lang="en-US" sz="2400" b="1" dirty="0">
                <a:solidFill>
                  <a:schemeClr val="tx1"/>
                </a:solidFill>
              </a:rPr>
              <a:t>Steps in Decision Making: Pakistan’s Joining of CPEC </a:t>
            </a:r>
          </a:p>
          <a:p>
            <a:pPr algn="just"/>
            <a:r>
              <a:rPr lang="en-US" sz="2400" b="1" dirty="0">
                <a:solidFill>
                  <a:schemeClr val="tx1"/>
                </a:solidFill>
              </a:rPr>
              <a:t>Problem Identifying:</a:t>
            </a:r>
            <a:r>
              <a:rPr lang="en-US" sz="2400" dirty="0">
                <a:solidFill>
                  <a:schemeClr val="tx1"/>
                </a:solidFill>
              </a:rPr>
              <a:t> energy, infrastructure, FDI, strategic ties.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Objectives: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energy, infra, counter, investment, etc.</a:t>
            </a:r>
          </a:p>
          <a:p>
            <a:pPr algn="just"/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Options: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ME, IMF, China, USA, etc.</a:t>
            </a:r>
          </a:p>
          <a:p>
            <a:pPr algn="just"/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Calculations: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62 US$ B, Debt burden, etc.</a:t>
            </a:r>
            <a:endParaRPr lang="en-A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just">
              <a:buNone/>
            </a:pP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39E6FB-8D0D-432D-A210-B1CE4A431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Lecture by: Dr. Zahid Mehmood  Zahid, Assistant Professor of IR, Islamabad.  </a:t>
            </a:r>
          </a:p>
        </p:txBody>
      </p:sp>
    </p:spTree>
    <p:extLst>
      <p:ext uri="{BB962C8B-B14F-4D97-AF65-F5344CB8AC3E}">
        <p14:creationId xmlns:p14="http://schemas.microsoft.com/office/powerpoint/2010/main" val="1444865539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27318</TotalTime>
  <Words>2197</Words>
  <Application>Microsoft Office PowerPoint</Application>
  <PresentationFormat>Widescreen</PresentationFormat>
  <Paragraphs>233</Paragraphs>
  <Slides>27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Aptos</vt:lpstr>
      <vt:lpstr>Arial</vt:lpstr>
      <vt:lpstr>Calibri</vt:lpstr>
      <vt:lpstr>Century Gothic</vt:lpstr>
      <vt:lpstr>Wingdings</vt:lpstr>
      <vt:lpstr>Wingdings 3</vt:lpstr>
      <vt:lpstr>Wisp</vt:lpstr>
      <vt:lpstr>Current Affairs  </vt:lpstr>
      <vt:lpstr>Syllabus of CA </vt:lpstr>
      <vt:lpstr>PowerPoint Presentation</vt:lpstr>
      <vt:lpstr>  Question to Ponder!</vt:lpstr>
      <vt:lpstr> FP defined by the scholars  </vt:lpstr>
      <vt:lpstr>Stages in FP DM (Initiation, Formulation, implementation) </vt:lpstr>
      <vt:lpstr>Permanent and Variables in Pakistan’s FP DM</vt:lpstr>
      <vt:lpstr>  FP Decision Making structure</vt:lpstr>
      <vt:lpstr>Foreign Policy Decision-Making Models</vt:lpstr>
      <vt:lpstr>Organizational Process Model (OPM)</vt:lpstr>
      <vt:lpstr>  Bureaucratic Politics Model/Govt Bargain Model</vt:lpstr>
      <vt:lpstr>Three models explaining Pakistan’s joining of CPEC</vt:lpstr>
      <vt:lpstr>Implementation</vt:lpstr>
      <vt:lpstr>Tracks of Diplomacy: Bringing NSAs into state craft – Con Resolution and international cooperation through negotiations</vt:lpstr>
      <vt:lpstr>    Pakistan’s FP Objectives</vt:lpstr>
      <vt:lpstr>PowerPoint Presentation</vt:lpstr>
      <vt:lpstr>Pak’s National Interests  </vt:lpstr>
      <vt:lpstr>Challenges to the Sovereignty </vt:lpstr>
      <vt:lpstr>Pak-Afghan Relations </vt:lpstr>
      <vt:lpstr>Afghanistan in the Cold War Theater</vt:lpstr>
      <vt:lpstr>PowerPoint Presentation</vt:lpstr>
      <vt:lpstr>   Pak-Afghan relations</vt:lpstr>
      <vt:lpstr>   Pak-Afghan Relations:</vt:lpstr>
      <vt:lpstr>   Pak-Afghan Relations:</vt:lpstr>
      <vt:lpstr>  Latest Phase: Afghanistan under Taliban 2.O </vt:lpstr>
      <vt:lpstr>   Solution! </vt:lpstr>
      <vt:lpstr>Questions to Attempt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Syllabus of IR</dc:title>
  <dc:creator>Zahid Mehmood</dc:creator>
  <cp:lastModifiedBy>Dr. Zahid   Mehmood Zahid</cp:lastModifiedBy>
  <cp:revision>848</cp:revision>
  <cp:lastPrinted>2022-11-28T11:55:32Z</cp:lastPrinted>
  <dcterms:created xsi:type="dcterms:W3CDTF">2016-02-14T04:35:29Z</dcterms:created>
  <dcterms:modified xsi:type="dcterms:W3CDTF">2025-08-06T12:59:18Z</dcterms:modified>
</cp:coreProperties>
</file>