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2"/>
  </p:notesMasterIdLst>
  <p:sldIdLst>
    <p:sldId id="302" r:id="rId2"/>
    <p:sldId id="336" r:id="rId3"/>
    <p:sldId id="292" r:id="rId4"/>
    <p:sldId id="321" r:id="rId5"/>
    <p:sldId id="322" r:id="rId6"/>
    <p:sldId id="335" r:id="rId7"/>
    <p:sldId id="318" r:id="rId8"/>
    <p:sldId id="269" r:id="rId9"/>
    <p:sldId id="258" r:id="rId10"/>
    <p:sldId id="257" r:id="rId11"/>
    <p:sldId id="271" r:id="rId12"/>
    <p:sldId id="267" r:id="rId13"/>
    <p:sldId id="268" r:id="rId14"/>
    <p:sldId id="260" r:id="rId15"/>
    <p:sldId id="312" r:id="rId16"/>
    <p:sldId id="272" r:id="rId17"/>
    <p:sldId id="263" r:id="rId18"/>
    <p:sldId id="264" r:id="rId19"/>
    <p:sldId id="266" r:id="rId20"/>
    <p:sldId id="313" r:id="rId21"/>
    <p:sldId id="340" r:id="rId22"/>
    <p:sldId id="287" r:id="rId23"/>
    <p:sldId id="301" r:id="rId24"/>
    <p:sldId id="273" r:id="rId25"/>
    <p:sldId id="341" r:id="rId26"/>
    <p:sldId id="274" r:id="rId27"/>
    <p:sldId id="289" r:id="rId28"/>
    <p:sldId id="337" r:id="rId29"/>
    <p:sldId id="314" r:id="rId30"/>
    <p:sldId id="286" r:id="rId31"/>
    <p:sldId id="327" r:id="rId32"/>
    <p:sldId id="278" r:id="rId33"/>
    <p:sldId id="315" r:id="rId34"/>
    <p:sldId id="307" r:id="rId35"/>
    <p:sldId id="308" r:id="rId36"/>
    <p:sldId id="323" r:id="rId37"/>
    <p:sldId id="324" r:id="rId38"/>
    <p:sldId id="325" r:id="rId39"/>
    <p:sldId id="288" r:id="rId40"/>
    <p:sldId id="290" r:id="rId41"/>
    <p:sldId id="339" r:id="rId42"/>
    <p:sldId id="275" r:id="rId43"/>
    <p:sldId id="304" r:id="rId44"/>
    <p:sldId id="276" r:id="rId45"/>
    <p:sldId id="277" r:id="rId46"/>
    <p:sldId id="280" r:id="rId47"/>
    <p:sldId id="279" r:id="rId48"/>
    <p:sldId id="338" r:id="rId49"/>
    <p:sldId id="309" r:id="rId50"/>
    <p:sldId id="281" r:id="rId51"/>
    <p:sldId id="291" r:id="rId52"/>
    <p:sldId id="282" r:id="rId53"/>
    <p:sldId id="283" r:id="rId54"/>
    <p:sldId id="284" r:id="rId55"/>
    <p:sldId id="285" r:id="rId56"/>
    <p:sldId id="293" r:id="rId57"/>
    <p:sldId id="294" r:id="rId58"/>
    <p:sldId id="295" r:id="rId59"/>
    <p:sldId id="296" r:id="rId60"/>
    <p:sldId id="298" r:id="rId61"/>
    <p:sldId id="310" r:id="rId62"/>
    <p:sldId id="297" r:id="rId63"/>
    <p:sldId id="299" r:id="rId64"/>
    <p:sldId id="311" r:id="rId65"/>
    <p:sldId id="316" r:id="rId66"/>
    <p:sldId id="317" r:id="rId67"/>
    <p:sldId id="326" r:id="rId68"/>
    <p:sldId id="332" r:id="rId69"/>
    <p:sldId id="333" r:id="rId70"/>
    <p:sldId id="33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varScale="1">
        <p:scale>
          <a:sx n="67" d="100"/>
          <a:sy n="67" d="100"/>
        </p:scale>
        <p:origin x="14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B637F-EE24-449C-ABF5-7BB614276577}" type="datetimeFigureOut">
              <a:rPr lang="en-US" smtClean="0"/>
              <a:t>6/3/2024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E19AC-6B89-452A-A65C-83965B3B763D}" type="slidenum">
              <a:rPr lang="en-US" smtClean="0"/>
              <a:t>‹#›</a:t>
            </a:fld>
            <a:endParaRPr lang="en-US"/>
          </a:p>
        </p:txBody>
      </p:sp>
    </p:spTree>
    <p:extLst>
      <p:ext uri="{BB962C8B-B14F-4D97-AF65-F5344CB8AC3E}">
        <p14:creationId xmlns:p14="http://schemas.microsoft.com/office/powerpoint/2010/main" val="322877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Military_Staff_Committe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United_Nations_Security_Council_Resolution"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en.wikipedia.org/wiki/Kashmir_conflic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8E19AC-6B89-452A-A65C-83965B3B763D}" type="slidenum">
              <a:rPr lang="en-US" smtClean="0"/>
              <a:t>1</a:t>
            </a:fld>
            <a:endParaRPr lang="en-US"/>
          </a:p>
        </p:txBody>
      </p:sp>
    </p:spTree>
    <p:extLst>
      <p:ext uri="{BB962C8B-B14F-4D97-AF65-F5344CB8AC3E}">
        <p14:creationId xmlns:p14="http://schemas.microsoft.com/office/powerpoint/2010/main" val="108820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In a</a:t>
            </a:r>
            <a:r>
              <a:rPr lang="en-US" sz="1200" b="0" i="0" kern="1200" dirty="0">
                <a:solidFill>
                  <a:schemeClr val="tx1"/>
                </a:solidFill>
                <a:effectLst/>
                <a:latin typeface="+mn-lt"/>
                <a:ea typeface="+mn-ea"/>
                <a:cs typeface="+mn-cs"/>
              </a:rPr>
              <a:t> nutshell, </a:t>
            </a:r>
            <a:r>
              <a:rPr lang="en-US" sz="1200" b="1" i="0" kern="1200" dirty="0">
                <a:solidFill>
                  <a:schemeClr val="tx1"/>
                </a:solidFill>
                <a:effectLst/>
                <a:latin typeface="+mn-lt"/>
                <a:ea typeface="+mn-ea"/>
                <a:cs typeface="+mn-cs"/>
              </a:rPr>
              <a:t>unanimity is</a:t>
            </a:r>
            <a:r>
              <a:rPr lang="en-US" sz="1200" b="0" i="0" kern="1200" dirty="0">
                <a:solidFill>
                  <a:schemeClr val="tx1"/>
                </a:solidFill>
                <a:effectLst/>
                <a:latin typeface="+mn-lt"/>
                <a:ea typeface="+mn-ea"/>
                <a:cs typeface="+mn-cs"/>
              </a:rPr>
              <a:t> when everyone agrees and </a:t>
            </a:r>
            <a:r>
              <a:rPr lang="en-US" sz="1200" b="1" i="0" kern="1200" dirty="0">
                <a:solidFill>
                  <a:schemeClr val="tx1"/>
                </a:solidFill>
                <a:effectLst/>
                <a:latin typeface="+mn-lt"/>
                <a:ea typeface="+mn-ea"/>
                <a:cs typeface="+mn-cs"/>
              </a:rPr>
              <a:t>consensus is</a:t>
            </a:r>
            <a:r>
              <a:rPr lang="en-US" sz="1200" b="0" i="0" kern="1200" dirty="0">
                <a:solidFill>
                  <a:schemeClr val="tx1"/>
                </a:solidFill>
                <a:effectLst/>
                <a:latin typeface="+mn-lt"/>
                <a:ea typeface="+mn-ea"/>
                <a:cs typeface="+mn-cs"/>
              </a:rPr>
              <a:t> when no one disagrees. ... </a:t>
            </a:r>
            <a:r>
              <a:rPr lang="en-US" sz="1200" b="1" i="0" kern="1200" dirty="0">
                <a:solidFill>
                  <a:schemeClr val="tx1"/>
                </a:solidFill>
                <a:effectLst/>
                <a:latin typeface="+mn-lt"/>
                <a:ea typeface="+mn-ea"/>
                <a:cs typeface="+mn-cs"/>
              </a:rPr>
              <a:t>Unanimity is</a:t>
            </a:r>
            <a:r>
              <a:rPr lang="en-US" sz="1200" b="0" i="0" kern="1200" dirty="0">
                <a:solidFill>
                  <a:schemeClr val="tx1"/>
                </a:solidFill>
                <a:effectLst/>
                <a:latin typeface="+mn-lt"/>
                <a:ea typeface="+mn-ea"/>
                <a:cs typeface="+mn-cs"/>
              </a:rPr>
              <a:t> reached if everyone votes for the same option. </a:t>
            </a:r>
            <a:r>
              <a:rPr lang="en-US" sz="1200" b="1" i="0" kern="1200">
                <a:solidFill>
                  <a:schemeClr val="tx1"/>
                </a:solidFill>
                <a:effectLst/>
                <a:latin typeface="+mn-lt"/>
                <a:ea typeface="+mn-ea"/>
                <a:cs typeface="+mn-cs"/>
              </a:rPr>
              <a:t>Consensus</a:t>
            </a:r>
            <a:r>
              <a:rPr lang="en-US" sz="1200" b="0" i="0" kern="1200">
                <a:solidFill>
                  <a:schemeClr val="tx1"/>
                </a:solidFill>
                <a:effectLst/>
                <a:latin typeface="+mn-lt"/>
                <a:ea typeface="+mn-ea"/>
                <a:cs typeface="+mn-cs"/>
              </a:rPr>
              <a:t>, in contrast, allows some (or even a majority) to not make up their mind and to simply remain silent.</a:t>
            </a:r>
            <a:endParaRPr lang="en-US"/>
          </a:p>
        </p:txBody>
      </p:sp>
      <p:sp>
        <p:nvSpPr>
          <p:cNvPr id="4" name="Slide Number Placeholder 3"/>
          <p:cNvSpPr>
            <a:spLocks noGrp="1"/>
          </p:cNvSpPr>
          <p:nvPr>
            <p:ph type="sldNum" sz="quarter" idx="10"/>
          </p:nvPr>
        </p:nvSpPr>
        <p:spPr/>
        <p:txBody>
          <a:bodyPr/>
          <a:lstStyle/>
          <a:p>
            <a:fld id="{298E19AC-6B89-452A-A65C-83965B3B763D}" type="slidenum">
              <a:rPr lang="en-US" smtClean="0"/>
              <a:t>66</a:t>
            </a:fld>
            <a:endParaRPr lang="en-US"/>
          </a:p>
        </p:txBody>
      </p:sp>
    </p:spTree>
    <p:extLst>
      <p:ext uri="{BB962C8B-B14F-4D97-AF65-F5344CB8AC3E}">
        <p14:creationId xmlns:p14="http://schemas.microsoft.com/office/powerpoint/2010/main" val="300123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Slowbization</a:t>
            </a:r>
            <a:r>
              <a:rPr lang="en-US" dirty="0"/>
              <a:t>…..</a:t>
            </a:r>
          </a:p>
        </p:txBody>
      </p:sp>
      <p:sp>
        <p:nvSpPr>
          <p:cNvPr id="4" name="Slide Number Placeholder 3"/>
          <p:cNvSpPr>
            <a:spLocks noGrp="1"/>
          </p:cNvSpPr>
          <p:nvPr>
            <p:ph type="sldNum" sz="quarter" idx="10"/>
          </p:nvPr>
        </p:nvSpPr>
        <p:spPr/>
        <p:txBody>
          <a:bodyPr/>
          <a:lstStyle/>
          <a:p>
            <a:fld id="{298E19AC-6B89-452A-A65C-83965B3B763D}" type="slidenum">
              <a:rPr lang="en-US" smtClean="0"/>
              <a:t>4</a:t>
            </a:fld>
            <a:endParaRPr lang="en-US"/>
          </a:p>
        </p:txBody>
      </p:sp>
    </p:spTree>
    <p:extLst>
      <p:ext uri="{BB962C8B-B14F-4D97-AF65-F5344CB8AC3E}">
        <p14:creationId xmlns:p14="http://schemas.microsoft.com/office/powerpoint/2010/main" val="3448584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Charter of the United Nations is the founding document of the United Nations. It was signed on </a:t>
            </a:r>
            <a:r>
              <a:rPr lang="en-US" sz="1200" b="1" i="0" kern="1200" dirty="0">
                <a:solidFill>
                  <a:schemeClr val="tx1"/>
                </a:solidFill>
                <a:effectLst/>
                <a:latin typeface="+mn-lt"/>
                <a:ea typeface="+mn-ea"/>
                <a:cs typeface="+mn-cs"/>
              </a:rPr>
              <a:t>26 June 1945</a:t>
            </a:r>
            <a:r>
              <a:rPr lang="en-US" sz="1200" b="0" i="0" kern="1200" dirty="0">
                <a:solidFill>
                  <a:schemeClr val="tx1"/>
                </a:solidFill>
                <a:effectLst/>
                <a:latin typeface="+mn-lt"/>
                <a:ea typeface="+mn-ea"/>
                <a:cs typeface="+mn-cs"/>
              </a:rPr>
              <a:t>, in San Francisco, at the conclusion of the United Nations Conference on International Organization, and came into force on 24 October 1945.</a:t>
            </a:r>
            <a:endParaRPr lang="en-US" dirty="0"/>
          </a:p>
        </p:txBody>
      </p:sp>
      <p:sp>
        <p:nvSpPr>
          <p:cNvPr id="4" name="Slide Number Placeholder 3"/>
          <p:cNvSpPr>
            <a:spLocks noGrp="1"/>
          </p:cNvSpPr>
          <p:nvPr>
            <p:ph type="sldNum" sz="quarter" idx="10"/>
          </p:nvPr>
        </p:nvSpPr>
        <p:spPr/>
        <p:txBody>
          <a:bodyPr/>
          <a:lstStyle/>
          <a:p>
            <a:fld id="{298E19AC-6B89-452A-A65C-83965B3B763D}" type="slidenum">
              <a:rPr lang="en-US" smtClean="0"/>
              <a:t>24</a:t>
            </a:fld>
            <a:endParaRPr lang="en-US"/>
          </a:p>
        </p:txBody>
      </p:sp>
    </p:spTree>
    <p:extLst>
      <p:ext uri="{BB962C8B-B14F-4D97-AF65-F5344CB8AC3E}">
        <p14:creationId xmlns:p14="http://schemas.microsoft.com/office/powerpoint/2010/main" val="3424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term was first officially used on January 1, 1942, when representatives of 26 Allied nations met in Washington, D.C., and signed the Declaration by the United Nations, which endorsed the Atlantic Charter and presented the united war aims of the Allies.</a:t>
            </a:r>
            <a:endParaRPr lang="en-US" dirty="0"/>
          </a:p>
        </p:txBody>
      </p:sp>
      <p:sp>
        <p:nvSpPr>
          <p:cNvPr id="4" name="Slide Number Placeholder 3"/>
          <p:cNvSpPr>
            <a:spLocks noGrp="1"/>
          </p:cNvSpPr>
          <p:nvPr>
            <p:ph type="sldNum" sz="quarter" idx="10"/>
          </p:nvPr>
        </p:nvSpPr>
        <p:spPr/>
        <p:txBody>
          <a:bodyPr/>
          <a:lstStyle/>
          <a:p>
            <a:fld id="{298E19AC-6B89-452A-A65C-83965B3B763D}" type="slidenum">
              <a:rPr lang="en-US" smtClean="0"/>
              <a:t>26</a:t>
            </a:fld>
            <a:endParaRPr lang="en-US"/>
          </a:p>
        </p:txBody>
      </p:sp>
    </p:spTree>
    <p:extLst>
      <p:ext uri="{BB962C8B-B14F-4D97-AF65-F5344CB8AC3E}">
        <p14:creationId xmlns:p14="http://schemas.microsoft.com/office/powerpoint/2010/main" val="40094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UNEP</a:t>
            </a:r>
            <a:r>
              <a:rPr lang="en-US" dirty="0"/>
              <a:t>-UN </a:t>
            </a:r>
            <a:r>
              <a:rPr lang="en-US" dirty="0" err="1"/>
              <a:t>Env</a:t>
            </a:r>
            <a:r>
              <a:rPr lang="en-US" dirty="0"/>
              <a:t> </a:t>
            </a:r>
            <a:r>
              <a:rPr lang="en-US" dirty="0" err="1"/>
              <a:t>Prog</a:t>
            </a:r>
            <a:r>
              <a:rPr lang="en-US" dirty="0"/>
              <a:t>, </a:t>
            </a:r>
            <a:r>
              <a:rPr lang="en-US" sz="1200" b="0" i="0" kern="1200" dirty="0">
                <a:solidFill>
                  <a:schemeClr val="tx1"/>
                </a:solidFill>
                <a:effectLst/>
                <a:latin typeface="+mn-lt"/>
                <a:ea typeface="+mn-ea"/>
                <a:cs typeface="+mn-cs"/>
              </a:rPr>
              <a:t>UNICEF- United Nations International Children's Emergency Fund, the </a:t>
            </a:r>
            <a:r>
              <a:rPr lang="en-US" sz="1200" b="0" i="0" u="none" strike="noStrike" kern="1200" dirty="0">
                <a:solidFill>
                  <a:schemeClr val="tx1"/>
                </a:solidFill>
                <a:effectLst/>
                <a:latin typeface="+mn-lt"/>
                <a:ea typeface="+mn-ea"/>
                <a:cs typeface="+mn-cs"/>
                <a:hlinkClick r:id="rId3" tooltip="Military Staff Committee"/>
              </a:rPr>
              <a:t>Military Staff Committee</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98E19AC-6B89-452A-A65C-83965B3B763D}" type="slidenum">
              <a:rPr lang="en-US" smtClean="0"/>
              <a:t>27</a:t>
            </a:fld>
            <a:endParaRPr lang="en-US"/>
          </a:p>
        </p:txBody>
      </p:sp>
    </p:spTree>
    <p:extLst>
      <p:ext uri="{BB962C8B-B14F-4D97-AF65-F5344CB8AC3E}">
        <p14:creationId xmlns:p14="http://schemas.microsoft.com/office/powerpoint/2010/main" val="279192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2016, the organization’s total expenditures were nearly $50 billion, with the US financing about $10 billion, or one fifth, of that. </a:t>
            </a:r>
            <a:r>
              <a:rPr lang="en-US" sz="1200" b="1" i="0" kern="1200" dirty="0">
                <a:solidFill>
                  <a:schemeClr val="tx1"/>
                </a:solidFill>
                <a:effectLst/>
                <a:latin typeface="+mn-lt"/>
                <a:ea typeface="+mn-ea"/>
                <a:cs typeface="+mn-cs"/>
              </a:rPr>
              <a:t>A complex formula requires the US to pay 22% of the </a:t>
            </a:r>
            <a:r>
              <a:rPr lang="en-US" sz="1200" b="1" i="0" kern="1200" dirty="0" err="1">
                <a:solidFill>
                  <a:schemeClr val="tx1"/>
                </a:solidFill>
                <a:effectLst/>
                <a:latin typeface="+mn-lt"/>
                <a:ea typeface="+mn-ea"/>
                <a:cs typeface="+mn-cs"/>
              </a:rPr>
              <a:t>UN’s</a:t>
            </a:r>
            <a:r>
              <a:rPr lang="en-US" sz="1200" b="1" i="0" kern="1200" dirty="0">
                <a:solidFill>
                  <a:schemeClr val="tx1"/>
                </a:solidFill>
                <a:effectLst/>
                <a:latin typeface="+mn-lt"/>
                <a:ea typeface="+mn-ea"/>
                <a:cs typeface="+mn-cs"/>
              </a:rPr>
              <a:t> general budget and 28% of the peacekeeping budget.</a:t>
            </a:r>
            <a:endParaRPr lang="en-US" dirty="0"/>
          </a:p>
        </p:txBody>
      </p:sp>
      <p:sp>
        <p:nvSpPr>
          <p:cNvPr id="4" name="Slide Number Placeholder 3"/>
          <p:cNvSpPr>
            <a:spLocks noGrp="1"/>
          </p:cNvSpPr>
          <p:nvPr>
            <p:ph type="sldNum" sz="quarter" idx="10"/>
          </p:nvPr>
        </p:nvSpPr>
        <p:spPr/>
        <p:txBody>
          <a:bodyPr/>
          <a:lstStyle/>
          <a:p>
            <a:fld id="{298E19AC-6B89-452A-A65C-83965B3B763D}" type="slidenum">
              <a:rPr lang="en-US" smtClean="0"/>
              <a:t>28</a:t>
            </a:fld>
            <a:endParaRPr lang="en-US"/>
          </a:p>
        </p:txBody>
      </p:sp>
    </p:spTree>
    <p:extLst>
      <p:ext uri="{BB962C8B-B14F-4D97-AF65-F5344CB8AC3E}">
        <p14:creationId xmlns:p14="http://schemas.microsoft.com/office/powerpoint/2010/main" val="164896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Saddam started war in 1980. South Africa gave independence to Namibia in 21/03/1990. Angola got independence</a:t>
            </a:r>
            <a:r>
              <a:rPr lang="en-US" baseline="0" dirty="0"/>
              <a:t> from </a:t>
            </a:r>
            <a:r>
              <a:rPr lang="en-US" baseline="0" dirty="0" err="1"/>
              <a:t>Purtugal</a:t>
            </a:r>
            <a:r>
              <a:rPr lang="en-US" baseline="0" dirty="0"/>
              <a:t> in 1975, civil war till 2002.</a:t>
            </a:r>
            <a:endParaRPr lang="en-US" dirty="0"/>
          </a:p>
        </p:txBody>
      </p:sp>
      <p:sp>
        <p:nvSpPr>
          <p:cNvPr id="4" name="Slide Number Placeholder 3"/>
          <p:cNvSpPr>
            <a:spLocks noGrp="1"/>
          </p:cNvSpPr>
          <p:nvPr>
            <p:ph type="sldNum" sz="quarter" idx="10"/>
          </p:nvPr>
        </p:nvSpPr>
        <p:spPr/>
        <p:txBody>
          <a:bodyPr/>
          <a:lstStyle/>
          <a:p>
            <a:fld id="{298E19AC-6B89-452A-A65C-83965B3B763D}" type="slidenum">
              <a:rPr lang="en-US" smtClean="0"/>
              <a:t>30</a:t>
            </a:fld>
            <a:endParaRPr lang="en-US"/>
          </a:p>
        </p:txBody>
      </p:sp>
    </p:spTree>
    <p:extLst>
      <p:ext uri="{BB962C8B-B14F-4D97-AF65-F5344CB8AC3E}">
        <p14:creationId xmlns:p14="http://schemas.microsoft.com/office/powerpoint/2010/main" val="3002058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hlinkClick r:id="rId3" tooltip="United Nations Security Council Resolution"/>
              </a:rPr>
              <a:t>United Nations Security Council Resolution</a:t>
            </a:r>
            <a:r>
              <a:rPr lang="en-US" sz="1200" b="1" i="0" kern="1200" dirty="0">
                <a:solidFill>
                  <a:schemeClr val="tx1"/>
                </a:solidFill>
                <a:effectLst/>
                <a:latin typeface="+mn-lt"/>
                <a:ea typeface="+mn-ea"/>
                <a:cs typeface="+mn-cs"/>
              </a:rPr>
              <a:t> 47</a:t>
            </a:r>
            <a:r>
              <a:rPr lang="en-US" sz="1200" b="0" i="0" kern="1200" dirty="0">
                <a:solidFill>
                  <a:schemeClr val="tx1"/>
                </a:solidFill>
                <a:effectLst/>
                <a:latin typeface="+mn-lt"/>
                <a:ea typeface="+mn-ea"/>
                <a:cs typeface="+mn-cs"/>
              </a:rPr>
              <a:t>, adopted on 21 April 1948, concerns the resolution of the </a:t>
            </a:r>
            <a:r>
              <a:rPr lang="en-US" sz="1200" b="0" i="0" u="none" strike="noStrike" kern="1200" dirty="0">
                <a:solidFill>
                  <a:schemeClr val="tx1"/>
                </a:solidFill>
                <a:effectLst/>
                <a:latin typeface="+mn-lt"/>
                <a:ea typeface="+mn-ea"/>
                <a:cs typeface="+mn-cs"/>
                <a:hlinkClick r:id="rId4" tooltip="Kashmir conflict"/>
              </a:rPr>
              <a:t>Kashmir conflict</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98E19AC-6B89-452A-A65C-83965B3B763D}" type="slidenum">
              <a:rPr lang="en-US" smtClean="0"/>
              <a:t>32</a:t>
            </a:fld>
            <a:endParaRPr lang="en-US"/>
          </a:p>
        </p:txBody>
      </p:sp>
    </p:spTree>
    <p:extLst>
      <p:ext uri="{BB962C8B-B14F-4D97-AF65-F5344CB8AC3E}">
        <p14:creationId xmlns:p14="http://schemas.microsoft.com/office/powerpoint/2010/main" val="289658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Bolivia </a:t>
            </a:r>
            <a:r>
              <a:rPr lang="en-US" dirty="0" err="1"/>
              <a:t>Vs</a:t>
            </a:r>
            <a:r>
              <a:rPr lang="en-US" dirty="0"/>
              <a:t> Chile over access</a:t>
            </a:r>
            <a:r>
              <a:rPr lang="en-US" baseline="0" dirty="0"/>
              <a:t> to the Pacific, Nicaragua </a:t>
            </a:r>
            <a:r>
              <a:rPr lang="en-US" baseline="0" dirty="0" err="1"/>
              <a:t>Vs</a:t>
            </a:r>
            <a:r>
              <a:rPr lang="en-US" baseline="0" dirty="0"/>
              <a:t> Costa Rica over Caribbean Ocean maritime delimitation. Maritime dispute between Peru and Chile</a:t>
            </a:r>
            <a:endParaRPr lang="en-US" dirty="0"/>
          </a:p>
        </p:txBody>
      </p:sp>
      <p:sp>
        <p:nvSpPr>
          <p:cNvPr id="4" name="Slide Number Placeholder 3"/>
          <p:cNvSpPr>
            <a:spLocks noGrp="1"/>
          </p:cNvSpPr>
          <p:nvPr>
            <p:ph type="sldNum" sz="quarter" idx="10"/>
          </p:nvPr>
        </p:nvSpPr>
        <p:spPr/>
        <p:txBody>
          <a:bodyPr/>
          <a:lstStyle/>
          <a:p>
            <a:fld id="{298E19AC-6B89-452A-A65C-83965B3B763D}" type="slidenum">
              <a:rPr lang="en-US" smtClean="0"/>
              <a:t>64</a:t>
            </a:fld>
            <a:endParaRPr lang="en-US"/>
          </a:p>
        </p:txBody>
      </p:sp>
    </p:spTree>
    <p:extLst>
      <p:ext uri="{BB962C8B-B14F-4D97-AF65-F5344CB8AC3E}">
        <p14:creationId xmlns:p14="http://schemas.microsoft.com/office/powerpoint/2010/main" val="158112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D07CB4-7E37-4B94-ADE7-2E24D172792A}" type="datetime1">
              <a:rPr lang="en-US" smtClean="0"/>
              <a:t>6/3/2024</a:t>
            </a:fld>
            <a:endParaRPr lang="en-US"/>
          </a:p>
        </p:txBody>
      </p:sp>
      <p:sp>
        <p:nvSpPr>
          <p:cNvPr id="5" name="Footer Placeholder 4"/>
          <p:cNvSpPr>
            <a:spLocks noGrp="1"/>
          </p:cNvSpPr>
          <p:nvPr>
            <p:ph type="ftr" sz="quarter" idx="11"/>
          </p:nvPr>
        </p:nvSpPr>
        <p:spPr/>
        <p:txBody>
          <a:bodyPr/>
          <a:lstStyle/>
          <a:p>
            <a:r>
              <a:rPr lang="en-US"/>
              <a:t>NOA-Sarfraz Ansari</a:t>
            </a:r>
          </a:p>
        </p:txBody>
      </p:sp>
      <p:sp>
        <p:nvSpPr>
          <p:cNvPr id="6" name="Slide Number Placeholder 5"/>
          <p:cNvSpPr>
            <a:spLocks noGrp="1"/>
          </p:cNvSpPr>
          <p:nvPr>
            <p:ph type="sldNum" sz="quarter" idx="12"/>
          </p:nvPr>
        </p:nvSpPr>
        <p:spPr/>
        <p:txBody>
          <a:bodyPr/>
          <a:lstStyle/>
          <a:p>
            <a:fld id="{6FF94428-0282-4DD7-8CCB-D2F40AD9A8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1BFED6-5EA1-458F-850F-C681BAC29865}" type="datetime1">
              <a:rPr lang="en-US" smtClean="0"/>
              <a:t>6/3/2024</a:t>
            </a:fld>
            <a:endParaRPr lang="en-US"/>
          </a:p>
        </p:txBody>
      </p:sp>
      <p:sp>
        <p:nvSpPr>
          <p:cNvPr id="5" name="Footer Placeholder 4"/>
          <p:cNvSpPr>
            <a:spLocks noGrp="1"/>
          </p:cNvSpPr>
          <p:nvPr>
            <p:ph type="ftr" sz="quarter" idx="11"/>
          </p:nvPr>
        </p:nvSpPr>
        <p:spPr/>
        <p:txBody>
          <a:bodyPr/>
          <a:lstStyle/>
          <a:p>
            <a:r>
              <a:rPr lang="en-US"/>
              <a:t>NOA-Sarfraz Ansari</a:t>
            </a:r>
          </a:p>
        </p:txBody>
      </p:sp>
      <p:sp>
        <p:nvSpPr>
          <p:cNvPr id="6" name="Slide Number Placeholder 5"/>
          <p:cNvSpPr>
            <a:spLocks noGrp="1"/>
          </p:cNvSpPr>
          <p:nvPr>
            <p:ph type="sldNum" sz="quarter" idx="12"/>
          </p:nvPr>
        </p:nvSpPr>
        <p:spPr/>
        <p:txBody>
          <a:bodyPr/>
          <a:lstStyle/>
          <a:p>
            <a:fld id="{6FF94428-0282-4DD7-8CCB-D2F40AD9A8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D5E02-7727-40C3-9340-2CF85BB1AC25}" type="datetime1">
              <a:rPr lang="en-US" smtClean="0"/>
              <a:t>6/3/2024</a:t>
            </a:fld>
            <a:endParaRPr lang="en-US"/>
          </a:p>
        </p:txBody>
      </p:sp>
      <p:sp>
        <p:nvSpPr>
          <p:cNvPr id="5" name="Footer Placeholder 4"/>
          <p:cNvSpPr>
            <a:spLocks noGrp="1"/>
          </p:cNvSpPr>
          <p:nvPr>
            <p:ph type="ftr" sz="quarter" idx="11"/>
          </p:nvPr>
        </p:nvSpPr>
        <p:spPr/>
        <p:txBody>
          <a:bodyPr/>
          <a:lstStyle/>
          <a:p>
            <a:r>
              <a:rPr lang="en-US"/>
              <a:t>NOA-Sarfraz Ansari</a:t>
            </a:r>
          </a:p>
        </p:txBody>
      </p:sp>
      <p:sp>
        <p:nvSpPr>
          <p:cNvPr id="6" name="Slide Number Placeholder 5"/>
          <p:cNvSpPr>
            <a:spLocks noGrp="1"/>
          </p:cNvSpPr>
          <p:nvPr>
            <p:ph type="sldNum" sz="quarter" idx="12"/>
          </p:nvPr>
        </p:nvSpPr>
        <p:spPr/>
        <p:txBody>
          <a:bodyPr/>
          <a:lstStyle/>
          <a:p>
            <a:fld id="{6FF94428-0282-4DD7-8CCB-D2F40AD9A8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5BB953-56FE-44D7-86E5-268F90545BEA}" type="datetime1">
              <a:rPr lang="en-US" smtClean="0"/>
              <a:t>6/3/2024</a:t>
            </a:fld>
            <a:endParaRPr lang="en-US"/>
          </a:p>
        </p:txBody>
      </p:sp>
      <p:sp>
        <p:nvSpPr>
          <p:cNvPr id="5" name="Footer Placeholder 4"/>
          <p:cNvSpPr>
            <a:spLocks noGrp="1"/>
          </p:cNvSpPr>
          <p:nvPr>
            <p:ph type="ftr" sz="quarter" idx="11"/>
          </p:nvPr>
        </p:nvSpPr>
        <p:spPr/>
        <p:txBody>
          <a:bodyPr/>
          <a:lstStyle/>
          <a:p>
            <a:r>
              <a:rPr lang="en-US"/>
              <a:t>NOA-Sarfraz Ansari</a:t>
            </a:r>
          </a:p>
        </p:txBody>
      </p:sp>
      <p:sp>
        <p:nvSpPr>
          <p:cNvPr id="6" name="Slide Number Placeholder 5"/>
          <p:cNvSpPr>
            <a:spLocks noGrp="1"/>
          </p:cNvSpPr>
          <p:nvPr>
            <p:ph type="sldNum" sz="quarter" idx="12"/>
          </p:nvPr>
        </p:nvSpPr>
        <p:spPr/>
        <p:txBody>
          <a:bodyPr/>
          <a:lstStyle/>
          <a:p>
            <a:fld id="{6FF94428-0282-4DD7-8CCB-D2F40AD9A8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7B4AC-8466-42A8-B7E5-41C0BCAD3C21}" type="datetime1">
              <a:rPr lang="en-US" smtClean="0"/>
              <a:t>6/3/2024</a:t>
            </a:fld>
            <a:endParaRPr lang="en-US"/>
          </a:p>
        </p:txBody>
      </p:sp>
      <p:sp>
        <p:nvSpPr>
          <p:cNvPr id="5" name="Footer Placeholder 4"/>
          <p:cNvSpPr>
            <a:spLocks noGrp="1"/>
          </p:cNvSpPr>
          <p:nvPr>
            <p:ph type="ftr" sz="quarter" idx="11"/>
          </p:nvPr>
        </p:nvSpPr>
        <p:spPr/>
        <p:txBody>
          <a:bodyPr/>
          <a:lstStyle/>
          <a:p>
            <a:r>
              <a:rPr lang="en-US"/>
              <a:t>NOA-Sarfraz Ansari</a:t>
            </a:r>
          </a:p>
        </p:txBody>
      </p:sp>
      <p:sp>
        <p:nvSpPr>
          <p:cNvPr id="6" name="Slide Number Placeholder 5"/>
          <p:cNvSpPr>
            <a:spLocks noGrp="1"/>
          </p:cNvSpPr>
          <p:nvPr>
            <p:ph type="sldNum" sz="quarter" idx="12"/>
          </p:nvPr>
        </p:nvSpPr>
        <p:spPr/>
        <p:txBody>
          <a:bodyPr/>
          <a:lstStyle/>
          <a:p>
            <a:fld id="{6FF94428-0282-4DD7-8CCB-D2F40AD9A8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2467BF-92FB-4D3A-9F81-EE6ABB8F3F23}" type="datetime1">
              <a:rPr lang="en-US" smtClean="0"/>
              <a:t>6/3/2024</a:t>
            </a:fld>
            <a:endParaRPr lang="en-US"/>
          </a:p>
        </p:txBody>
      </p:sp>
      <p:sp>
        <p:nvSpPr>
          <p:cNvPr id="6" name="Footer Placeholder 5"/>
          <p:cNvSpPr>
            <a:spLocks noGrp="1"/>
          </p:cNvSpPr>
          <p:nvPr>
            <p:ph type="ftr" sz="quarter" idx="11"/>
          </p:nvPr>
        </p:nvSpPr>
        <p:spPr/>
        <p:txBody>
          <a:bodyPr/>
          <a:lstStyle/>
          <a:p>
            <a:r>
              <a:rPr lang="en-US"/>
              <a:t>NOA-Sarfraz Ansari</a:t>
            </a:r>
          </a:p>
        </p:txBody>
      </p:sp>
      <p:sp>
        <p:nvSpPr>
          <p:cNvPr id="7" name="Slide Number Placeholder 6"/>
          <p:cNvSpPr>
            <a:spLocks noGrp="1"/>
          </p:cNvSpPr>
          <p:nvPr>
            <p:ph type="sldNum" sz="quarter" idx="12"/>
          </p:nvPr>
        </p:nvSpPr>
        <p:spPr/>
        <p:txBody>
          <a:bodyPr/>
          <a:lstStyle/>
          <a:p>
            <a:fld id="{6FF94428-0282-4DD7-8CCB-D2F40AD9A8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D82A30-9962-46A7-A984-85520F90CB25}" type="datetime1">
              <a:rPr lang="en-US" smtClean="0"/>
              <a:t>6/3/2024</a:t>
            </a:fld>
            <a:endParaRPr lang="en-US"/>
          </a:p>
        </p:txBody>
      </p:sp>
      <p:sp>
        <p:nvSpPr>
          <p:cNvPr id="8" name="Footer Placeholder 7"/>
          <p:cNvSpPr>
            <a:spLocks noGrp="1"/>
          </p:cNvSpPr>
          <p:nvPr>
            <p:ph type="ftr" sz="quarter" idx="11"/>
          </p:nvPr>
        </p:nvSpPr>
        <p:spPr/>
        <p:txBody>
          <a:bodyPr/>
          <a:lstStyle/>
          <a:p>
            <a:r>
              <a:rPr lang="en-US"/>
              <a:t>NOA-Sarfraz Ansari</a:t>
            </a:r>
          </a:p>
        </p:txBody>
      </p:sp>
      <p:sp>
        <p:nvSpPr>
          <p:cNvPr id="9" name="Slide Number Placeholder 8"/>
          <p:cNvSpPr>
            <a:spLocks noGrp="1"/>
          </p:cNvSpPr>
          <p:nvPr>
            <p:ph type="sldNum" sz="quarter" idx="12"/>
          </p:nvPr>
        </p:nvSpPr>
        <p:spPr/>
        <p:txBody>
          <a:bodyPr/>
          <a:lstStyle/>
          <a:p>
            <a:fld id="{6FF94428-0282-4DD7-8CCB-D2F40AD9A8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BA18CB-3494-4E63-AE48-B598FD82A5BF}" type="datetime1">
              <a:rPr lang="en-US" smtClean="0"/>
              <a:t>6/3/2024</a:t>
            </a:fld>
            <a:endParaRPr lang="en-US"/>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DF93B-3B17-40FC-B83B-51E54D78AC79}" type="datetime1">
              <a:rPr lang="en-US" smtClean="0"/>
              <a:t>6/3/2024</a:t>
            </a:fld>
            <a:endParaRPr lang="en-US"/>
          </a:p>
        </p:txBody>
      </p:sp>
      <p:sp>
        <p:nvSpPr>
          <p:cNvPr id="3" name="Footer Placeholder 2"/>
          <p:cNvSpPr>
            <a:spLocks noGrp="1"/>
          </p:cNvSpPr>
          <p:nvPr>
            <p:ph type="ftr" sz="quarter" idx="11"/>
          </p:nvPr>
        </p:nvSpPr>
        <p:spPr/>
        <p:txBody>
          <a:bodyPr/>
          <a:lstStyle/>
          <a:p>
            <a:r>
              <a:rPr lang="en-US"/>
              <a:t>NOA-Sarfraz Ansari</a:t>
            </a:r>
          </a:p>
        </p:txBody>
      </p:sp>
      <p:sp>
        <p:nvSpPr>
          <p:cNvPr id="4" name="Slide Number Placeholder 3"/>
          <p:cNvSpPr>
            <a:spLocks noGrp="1"/>
          </p:cNvSpPr>
          <p:nvPr>
            <p:ph type="sldNum" sz="quarter" idx="12"/>
          </p:nvPr>
        </p:nvSpPr>
        <p:spPr/>
        <p:txBody>
          <a:bodyPr/>
          <a:lstStyle/>
          <a:p>
            <a:fld id="{6FF94428-0282-4DD7-8CCB-D2F40AD9A8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CFB6D-0E1F-45DA-9DAF-30A4BB53314E}" type="datetime1">
              <a:rPr lang="en-US" smtClean="0"/>
              <a:t>6/3/2024</a:t>
            </a:fld>
            <a:endParaRPr lang="en-US"/>
          </a:p>
        </p:txBody>
      </p:sp>
      <p:sp>
        <p:nvSpPr>
          <p:cNvPr id="6" name="Footer Placeholder 5"/>
          <p:cNvSpPr>
            <a:spLocks noGrp="1"/>
          </p:cNvSpPr>
          <p:nvPr>
            <p:ph type="ftr" sz="quarter" idx="11"/>
          </p:nvPr>
        </p:nvSpPr>
        <p:spPr/>
        <p:txBody>
          <a:bodyPr/>
          <a:lstStyle/>
          <a:p>
            <a:r>
              <a:rPr lang="en-US"/>
              <a:t>NOA-Sarfraz Ansari</a:t>
            </a:r>
          </a:p>
        </p:txBody>
      </p:sp>
      <p:sp>
        <p:nvSpPr>
          <p:cNvPr id="7" name="Slide Number Placeholder 6"/>
          <p:cNvSpPr>
            <a:spLocks noGrp="1"/>
          </p:cNvSpPr>
          <p:nvPr>
            <p:ph type="sldNum" sz="quarter" idx="12"/>
          </p:nvPr>
        </p:nvSpPr>
        <p:spPr/>
        <p:txBody>
          <a:bodyPr/>
          <a:lstStyle/>
          <a:p>
            <a:fld id="{6FF94428-0282-4DD7-8CCB-D2F40AD9A8D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0BFEF90-0D86-4759-882E-05BE65DF0E24}" type="datetime1">
              <a:rPr lang="en-US" smtClean="0"/>
              <a:t>6/3/2024</a:t>
            </a:fld>
            <a:endParaRPr lang="en-US"/>
          </a:p>
        </p:txBody>
      </p:sp>
      <p:sp>
        <p:nvSpPr>
          <p:cNvPr id="9" name="Slide Number Placeholder 8"/>
          <p:cNvSpPr>
            <a:spLocks noGrp="1"/>
          </p:cNvSpPr>
          <p:nvPr>
            <p:ph type="sldNum" sz="quarter" idx="11"/>
          </p:nvPr>
        </p:nvSpPr>
        <p:spPr/>
        <p:txBody>
          <a:bodyPr/>
          <a:lstStyle/>
          <a:p>
            <a:fld id="{6FF94428-0282-4DD7-8CCB-D2F40AD9A8D7}" type="slidenum">
              <a:rPr lang="en-US" smtClean="0"/>
              <a:t>‹#›</a:t>
            </a:fld>
            <a:endParaRPr lang="en-US"/>
          </a:p>
        </p:txBody>
      </p:sp>
      <p:sp>
        <p:nvSpPr>
          <p:cNvPr id="10" name="Footer Placeholder 9"/>
          <p:cNvSpPr>
            <a:spLocks noGrp="1"/>
          </p:cNvSpPr>
          <p:nvPr>
            <p:ph type="ftr" sz="quarter" idx="12"/>
          </p:nvPr>
        </p:nvSpPr>
        <p:spPr/>
        <p:txBody>
          <a:bodyPr/>
          <a:lstStyle/>
          <a:p>
            <a:r>
              <a:rPr lang="en-US"/>
              <a:t>NOA-Sarfraz Ansari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F94428-0282-4DD7-8CCB-D2F40AD9A8D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a:t>NOA-Sarfraz Ansari</a:t>
            </a: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D8794EF-E24D-41DB-B276-92F6F68A78E1}" type="datetime1">
              <a:rPr lang="en-US" smtClean="0"/>
              <a:t>6/3/2024</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un.org/en/our-work/support-sustainable-development-and-climate-action"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trl-lectrs-org/UN/UN%20Charter.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wikipedia.org/wiki/Military_Staff_Committe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drishtiias.com/daily-news-analysis/united-nation-security-council"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SC-powers&amp;fnct.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drishtiias.com/current-affairs-news-analysis-editorials/news-analysis/28-09-2018" TargetMode="External"/><Relationship Id="rId2" Type="http://schemas.openxmlformats.org/officeDocument/2006/relationships/hyperlink" Target="https://www.drishtiias.com/daily-updates/daily-news-analysis/group-of-four-g-4-countries"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en.wikipedia.org/wiki/Kofi_Annan"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en.wikipedia.org/wiki/Paul_Kennedy"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ICJ.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838200"/>
          </a:xfrm>
        </p:spPr>
        <p:txBody>
          <a:bodyPr>
            <a:noAutofit/>
          </a:bodyPr>
          <a:lstStyle/>
          <a:p>
            <a:pPr algn="ctr"/>
            <a:r>
              <a:rPr lang="en-US" sz="3600" dirty="0"/>
              <a:t>International &amp; Regional Organizations</a:t>
            </a:r>
          </a:p>
        </p:txBody>
      </p:sp>
      <p:sp>
        <p:nvSpPr>
          <p:cNvPr id="4" name="Content Placeholder 2"/>
          <p:cNvSpPr txBox="1">
            <a:spLocks/>
          </p:cNvSpPr>
          <p:nvPr/>
        </p:nvSpPr>
        <p:spPr>
          <a:xfrm>
            <a:off x="914400" y="1752600"/>
            <a:ext cx="7467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5" name="Subtitle 4"/>
          <p:cNvSpPr>
            <a:spLocks noGrp="1"/>
          </p:cNvSpPr>
          <p:nvPr>
            <p:ph type="subTitle" idx="1"/>
          </p:nvPr>
        </p:nvSpPr>
        <p:spPr>
          <a:xfrm>
            <a:off x="578893" y="914400"/>
            <a:ext cx="7772400" cy="4724400"/>
          </a:xfrm>
        </p:spPr>
        <p:txBody>
          <a:bodyPr>
            <a:noAutofit/>
          </a:bodyPr>
          <a:lstStyle/>
          <a:p>
            <a:endParaRPr lang="en-US" sz="3200" dirty="0"/>
          </a:p>
          <a:p>
            <a:r>
              <a:rPr lang="en-US" sz="3200" dirty="0"/>
              <a:t>SARFRAZ HUSSAIN ANSARI (</a:t>
            </a:r>
            <a:r>
              <a:rPr lang="en-US" sz="3200" dirty="0" err="1"/>
              <a:t>CSP</a:t>
            </a:r>
            <a:r>
              <a:rPr lang="en-US" sz="3200" dirty="0"/>
              <a:t>)</a:t>
            </a:r>
          </a:p>
          <a:p>
            <a:r>
              <a:rPr lang="en-US" sz="2800" dirty="0"/>
              <a:t>34</a:t>
            </a:r>
            <a:r>
              <a:rPr lang="en-US" sz="2800" baseline="30000" dirty="0"/>
              <a:t>th</a:t>
            </a:r>
            <a:r>
              <a:rPr lang="en-US" sz="2800" dirty="0"/>
              <a:t> Common- </a:t>
            </a:r>
            <a:r>
              <a:rPr lang="en-US" sz="2800" dirty="0" err="1"/>
              <a:t>PA&amp;AS</a:t>
            </a:r>
            <a:endParaRPr lang="en-US" sz="2800" dirty="0"/>
          </a:p>
          <a:p>
            <a:r>
              <a:rPr lang="en-US" sz="2000" dirty="0"/>
              <a:t> Deputy Secretary </a:t>
            </a:r>
            <a:r>
              <a:rPr lang="en-US" dirty="0"/>
              <a:t>(F&amp;A)</a:t>
            </a:r>
            <a:endParaRPr lang="en-US" sz="2000" dirty="0"/>
          </a:p>
          <a:p>
            <a:r>
              <a:rPr lang="en-US" dirty="0"/>
              <a:t>President Secretariat</a:t>
            </a:r>
            <a:endParaRPr lang="en-US" sz="2000" dirty="0"/>
          </a:p>
          <a:p>
            <a:pPr lvl="5" algn="l"/>
            <a:endParaRPr lang="en-US" sz="2000" dirty="0"/>
          </a:p>
          <a:p>
            <a:pPr lvl="3" algn="l"/>
            <a:r>
              <a:rPr lang="en-US" sz="2200" dirty="0"/>
              <a:t>MBA (IBM) - </a:t>
            </a:r>
            <a:r>
              <a:rPr lang="en-US" sz="2200" dirty="0" err="1"/>
              <a:t>UIBE</a:t>
            </a:r>
            <a:r>
              <a:rPr lang="en-US" sz="2200" dirty="0"/>
              <a:t> Business School, Beijing</a:t>
            </a:r>
          </a:p>
          <a:p>
            <a:pPr lvl="3" algn="l"/>
            <a:r>
              <a:rPr lang="en-US" sz="2200" dirty="0"/>
              <a:t>M. </a:t>
            </a:r>
            <a:r>
              <a:rPr lang="en-US" sz="2200" dirty="0" err="1"/>
              <a:t>Sc</a:t>
            </a:r>
            <a:r>
              <a:rPr lang="en-US" sz="2200" dirty="0"/>
              <a:t> (Public </a:t>
            </a:r>
            <a:r>
              <a:rPr lang="en-US" sz="2200" dirty="0" err="1"/>
              <a:t>Adm</a:t>
            </a:r>
            <a:r>
              <a:rPr lang="en-US" sz="2200" dirty="0"/>
              <a:t>) - </a:t>
            </a:r>
            <a:r>
              <a:rPr lang="en-US" sz="2200" dirty="0" err="1"/>
              <a:t>QAU</a:t>
            </a:r>
            <a:r>
              <a:rPr lang="en-US" sz="2200" dirty="0"/>
              <a:t> Islamabad</a:t>
            </a:r>
          </a:p>
          <a:p>
            <a:pPr lvl="3" algn="l"/>
            <a:r>
              <a:rPr lang="en-US" sz="2200" dirty="0"/>
              <a:t>Fellow Pakistan Institute of Public Finance &amp; Accountancy</a:t>
            </a:r>
          </a:p>
          <a:p>
            <a:pPr lvl="3" algn="l"/>
            <a:r>
              <a:rPr lang="en-US" sz="2200" dirty="0"/>
              <a:t>SAP-FI Certified</a:t>
            </a:r>
          </a:p>
          <a:p>
            <a:pPr lvl="3" algn="l"/>
            <a:r>
              <a:rPr lang="en-US" sz="2200" dirty="0"/>
              <a:t>Certified Performance Auditor</a:t>
            </a:r>
          </a:p>
          <a:p>
            <a:endParaRPr lang="en-US" sz="3200" dirty="0"/>
          </a:p>
        </p:txBody>
      </p:sp>
      <p:sp>
        <p:nvSpPr>
          <p:cNvPr id="3" name="Footer Placeholder 2"/>
          <p:cNvSpPr>
            <a:spLocks noGrp="1"/>
          </p:cNvSpPr>
          <p:nvPr>
            <p:ph type="ftr" sz="quarter" idx="11"/>
          </p:nvPr>
        </p:nvSpPr>
        <p:spPr/>
        <p:txBody>
          <a:bodyPr/>
          <a:lstStyle/>
          <a:p>
            <a:r>
              <a:rPr lang="en-US"/>
              <a:t>NOA-Sarfraz Ansari</a:t>
            </a:r>
          </a:p>
        </p:txBody>
      </p:sp>
      <p:sp>
        <p:nvSpPr>
          <p:cNvPr id="6" name="Slide Number Placeholder 5"/>
          <p:cNvSpPr>
            <a:spLocks noGrp="1"/>
          </p:cNvSpPr>
          <p:nvPr>
            <p:ph type="sldNum" sz="quarter" idx="12"/>
          </p:nvPr>
        </p:nvSpPr>
        <p:spPr/>
        <p:txBody>
          <a:bodyPr/>
          <a:lstStyle/>
          <a:p>
            <a:fld id="{6FF94428-0282-4DD7-8CCB-D2F40AD9A8D7}" type="slidenum">
              <a:rPr lang="en-US" smtClean="0"/>
              <a:t>1</a:t>
            </a:fld>
            <a:endParaRPr lang="en-US"/>
          </a:p>
        </p:txBody>
      </p:sp>
    </p:spTree>
    <p:extLst>
      <p:ext uri="{BB962C8B-B14F-4D97-AF65-F5344CB8AC3E}">
        <p14:creationId xmlns:p14="http://schemas.microsoft.com/office/powerpoint/2010/main" val="154138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League of Nations-Genesis</a:t>
            </a:r>
          </a:p>
        </p:txBody>
      </p:sp>
      <p:sp>
        <p:nvSpPr>
          <p:cNvPr id="3" name="Content Placeholder 2"/>
          <p:cNvSpPr>
            <a:spLocks noGrp="1"/>
          </p:cNvSpPr>
          <p:nvPr>
            <p:ph idx="1"/>
          </p:nvPr>
        </p:nvSpPr>
        <p:spPr>
          <a:xfrm>
            <a:off x="457200" y="990600"/>
            <a:ext cx="8229600" cy="5486400"/>
          </a:xfrm>
        </p:spPr>
        <p:txBody>
          <a:bodyPr>
            <a:normAutofit/>
          </a:bodyPr>
          <a:lstStyle/>
          <a:p>
            <a:endParaRPr lang="en-US" dirty="0"/>
          </a:p>
          <a:p>
            <a:r>
              <a:rPr lang="en-US" dirty="0"/>
              <a:t>The League of Nations was an international organization</a:t>
            </a:r>
          </a:p>
          <a:p>
            <a:pPr lvl="1"/>
            <a:r>
              <a:rPr lang="en-US" dirty="0"/>
              <a:t>Established by Part I of </a:t>
            </a:r>
            <a:r>
              <a:rPr lang="en-US" u="sng" dirty="0">
                <a:solidFill>
                  <a:srgbClr val="FF0000"/>
                </a:solidFill>
              </a:rPr>
              <a:t>the Treaty of Versailles  </a:t>
            </a:r>
            <a:r>
              <a:rPr lang="en-US" dirty="0"/>
              <a:t>On 28 June 1919</a:t>
            </a:r>
          </a:p>
          <a:p>
            <a:pPr lvl="1"/>
            <a:r>
              <a:rPr lang="en-US" dirty="0"/>
              <a:t>It came into force on 10 January  1920, after WW-I</a:t>
            </a:r>
          </a:p>
          <a:p>
            <a:pPr lvl="1"/>
            <a:r>
              <a:rPr lang="en-US" dirty="0"/>
              <a:t>headquartered in Geneva, Switzerland, </a:t>
            </a:r>
          </a:p>
          <a:p>
            <a:endParaRPr lang="en-US" dirty="0"/>
          </a:p>
          <a:p>
            <a:r>
              <a:rPr lang="en-US" sz="2800" dirty="0"/>
              <a:t>Raison </a:t>
            </a:r>
            <a:r>
              <a:rPr lang="en-US" sz="2800" dirty="0" err="1"/>
              <a:t>d’etre</a:t>
            </a:r>
            <a:r>
              <a:rPr lang="en-US" sz="2800" dirty="0"/>
              <a:t>:</a:t>
            </a:r>
          </a:p>
          <a:p>
            <a:pPr lvl="1"/>
            <a:r>
              <a:rPr lang="en-US" sz="2800" dirty="0"/>
              <a:t> Provided a forum for resolving international disputes. </a:t>
            </a:r>
          </a:p>
          <a:p>
            <a:r>
              <a:rPr lang="en-US" sz="2400" dirty="0"/>
              <a:t>44 states signed the Covenant</a:t>
            </a:r>
          </a:p>
          <a:p>
            <a:r>
              <a:rPr lang="en-US" sz="2400" dirty="0"/>
              <a:t> At its greatest extent from 1934 to 1935, it had 58 members.</a:t>
            </a:r>
          </a:p>
          <a:p>
            <a:endParaRPr lang="en-US" dirty="0"/>
          </a:p>
          <a:p>
            <a:endParaRPr lang="en-US"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10</a:t>
            </a:fld>
            <a:endParaRPr lang="en-US"/>
          </a:p>
        </p:txBody>
      </p:sp>
    </p:spTree>
    <p:extLst>
      <p:ext uri="{BB962C8B-B14F-4D97-AF65-F5344CB8AC3E}">
        <p14:creationId xmlns:p14="http://schemas.microsoft.com/office/powerpoint/2010/main" val="381368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The League held its first Council meeting in Paris on 16 January 1920</a:t>
            </a:r>
          </a:p>
          <a:p>
            <a:endParaRPr lang="en-US" sz="2800" dirty="0"/>
          </a:p>
          <a:p>
            <a:r>
              <a:rPr lang="en-US" sz="2800" dirty="0"/>
              <a:t>the first General Assembly was held on 15 November 1920</a:t>
            </a:r>
          </a:p>
        </p:txBody>
      </p:sp>
      <p:pic>
        <p:nvPicPr>
          <p:cNvPr id="2050" name="Picture 2" descr="C:\Users\Smile\Downloads\220px-Flag_of_the_League_of_Nations_(193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2400"/>
            <a:ext cx="2095500" cy="13906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11</a:t>
            </a:fld>
            <a:endParaRPr lang="en-US"/>
          </a:p>
        </p:txBody>
      </p:sp>
    </p:spTree>
    <p:extLst>
      <p:ext uri="{BB962C8B-B14F-4D97-AF65-F5344CB8AC3E}">
        <p14:creationId xmlns:p14="http://schemas.microsoft.com/office/powerpoint/2010/main" val="148890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LoN</a:t>
            </a:r>
            <a:r>
              <a:rPr lang="en-US" dirty="0"/>
              <a:t>-Aims (Primary)</a:t>
            </a:r>
          </a:p>
        </p:txBody>
      </p:sp>
      <p:sp>
        <p:nvSpPr>
          <p:cNvPr id="3" name="Content Placeholder 2"/>
          <p:cNvSpPr>
            <a:spLocks noGrp="1"/>
          </p:cNvSpPr>
          <p:nvPr>
            <p:ph idx="1"/>
          </p:nvPr>
        </p:nvSpPr>
        <p:spPr>
          <a:xfrm>
            <a:off x="533400" y="1371600"/>
            <a:ext cx="7620000" cy="4800600"/>
          </a:xfrm>
        </p:spPr>
        <p:txBody>
          <a:bodyPr>
            <a:normAutofit/>
          </a:bodyPr>
          <a:lstStyle/>
          <a:p>
            <a:r>
              <a:rPr lang="en-US" sz="2400" dirty="0"/>
              <a:t>Principal mission was to maintain world peace.</a:t>
            </a:r>
          </a:p>
          <a:p>
            <a:r>
              <a:rPr lang="en-US" sz="2400" dirty="0"/>
              <a:t>Its </a:t>
            </a:r>
            <a:r>
              <a:rPr lang="en-US" sz="2400" dirty="0">
                <a:solidFill>
                  <a:srgbClr val="FF0000"/>
                </a:solidFill>
              </a:rPr>
              <a:t>primary goals</a:t>
            </a:r>
            <a:r>
              <a:rPr lang="en-US" sz="2400" dirty="0"/>
              <a:t>, as stated in its Covenant were, </a:t>
            </a:r>
          </a:p>
          <a:p>
            <a:pPr lvl="1"/>
            <a:r>
              <a:rPr lang="en-US" sz="2400" dirty="0"/>
              <a:t> Preventing wars</a:t>
            </a:r>
          </a:p>
          <a:p>
            <a:pPr lvl="1"/>
            <a:r>
              <a:rPr lang="en-US" sz="2400" dirty="0"/>
              <a:t> Collective security</a:t>
            </a:r>
          </a:p>
          <a:p>
            <a:pPr lvl="1"/>
            <a:r>
              <a:rPr lang="en-US" sz="2400" dirty="0"/>
              <a:t>Disarmament</a:t>
            </a:r>
          </a:p>
          <a:p>
            <a:pPr lvl="1"/>
            <a:r>
              <a:rPr lang="en-US" sz="2400" dirty="0"/>
              <a:t>Settling international disputes through negotiation and arbitration</a:t>
            </a:r>
          </a:p>
          <a:p>
            <a:pPr lvl="1"/>
            <a:r>
              <a:rPr lang="en-US" sz="2400" dirty="0"/>
              <a:t>To encourage international cooperation for socio-economic development</a:t>
            </a:r>
          </a:p>
          <a:p>
            <a:pPr lvl="1"/>
            <a:endParaRPr lang="en-US" sz="2400"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12</a:t>
            </a:fld>
            <a:endParaRPr lang="en-US"/>
          </a:p>
        </p:txBody>
      </p:sp>
    </p:spTree>
    <p:extLst>
      <p:ext uri="{BB962C8B-B14F-4D97-AF65-F5344CB8AC3E}">
        <p14:creationId xmlns:p14="http://schemas.microsoft.com/office/powerpoint/2010/main" val="162169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LoN</a:t>
            </a:r>
            <a:r>
              <a:rPr lang="en-US" dirty="0"/>
              <a:t>- Secondary Aims</a:t>
            </a:r>
          </a:p>
        </p:txBody>
      </p:sp>
      <p:sp>
        <p:nvSpPr>
          <p:cNvPr id="3" name="Content Placeholder 2"/>
          <p:cNvSpPr>
            <a:spLocks noGrp="1"/>
          </p:cNvSpPr>
          <p:nvPr>
            <p:ph idx="1"/>
          </p:nvPr>
        </p:nvSpPr>
        <p:spPr/>
        <p:txBody>
          <a:bodyPr>
            <a:normAutofit/>
          </a:bodyPr>
          <a:lstStyle/>
          <a:p>
            <a:r>
              <a:rPr lang="en-US" sz="2800" dirty="0"/>
              <a:t>Other issues in the treaties included </a:t>
            </a:r>
          </a:p>
          <a:p>
            <a:pPr lvl="1"/>
            <a:r>
              <a:rPr lang="en-US" sz="2800" dirty="0"/>
              <a:t>Improve labor conditions</a:t>
            </a:r>
          </a:p>
          <a:p>
            <a:pPr lvl="1"/>
            <a:r>
              <a:rPr lang="en-US" sz="2800" dirty="0"/>
              <a:t>Control human and drug trafficking and arms trade</a:t>
            </a:r>
          </a:p>
          <a:p>
            <a:pPr lvl="1"/>
            <a:r>
              <a:rPr lang="en-US" sz="2800" dirty="0"/>
              <a:t>Global health </a:t>
            </a:r>
          </a:p>
          <a:p>
            <a:pPr lvl="1"/>
            <a:r>
              <a:rPr lang="en-US" sz="2800" dirty="0"/>
              <a:t>Exchange of Prisoners of war, and </a:t>
            </a:r>
          </a:p>
          <a:p>
            <a:pPr lvl="1"/>
            <a:r>
              <a:rPr lang="en-US" sz="2800" dirty="0"/>
              <a:t>Protection of refugees and minorities.</a:t>
            </a:r>
            <a:endParaRPr lang="en-US" sz="2800" baseline="30000" dirty="0"/>
          </a:p>
          <a:p>
            <a:endParaRPr lang="en-US" sz="2800"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13</a:t>
            </a:fld>
            <a:endParaRPr lang="en-US"/>
          </a:p>
        </p:txBody>
      </p:sp>
    </p:spTree>
    <p:extLst>
      <p:ext uri="{BB962C8B-B14F-4D97-AF65-F5344CB8AC3E}">
        <p14:creationId xmlns:p14="http://schemas.microsoft.com/office/powerpoint/2010/main" val="44497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11162"/>
          </a:xfrm>
        </p:spPr>
        <p:txBody>
          <a:bodyPr/>
          <a:lstStyle/>
          <a:p>
            <a:pPr algn="ctr"/>
            <a:r>
              <a:rPr lang="en-US" dirty="0" err="1"/>
              <a:t>LoN</a:t>
            </a:r>
            <a:r>
              <a:rPr lang="en-US" dirty="0"/>
              <a:t>: Structure &amp; Functions</a:t>
            </a:r>
          </a:p>
        </p:txBody>
      </p:sp>
      <p:sp>
        <p:nvSpPr>
          <p:cNvPr id="3" name="Content Placeholder 2"/>
          <p:cNvSpPr>
            <a:spLocks noGrp="1"/>
          </p:cNvSpPr>
          <p:nvPr>
            <p:ph sz="half" idx="1"/>
          </p:nvPr>
        </p:nvSpPr>
        <p:spPr>
          <a:xfrm>
            <a:off x="76200" y="1066800"/>
            <a:ext cx="2951482" cy="5334000"/>
          </a:xfrm>
        </p:spPr>
        <p:txBody>
          <a:bodyPr>
            <a:normAutofit fontScale="92500" lnSpcReduction="20000"/>
          </a:bodyPr>
          <a:lstStyle/>
          <a:p>
            <a:pPr marL="114300" indent="0" algn="ctr">
              <a:buNone/>
            </a:pPr>
            <a:r>
              <a:rPr lang="en-US" dirty="0"/>
              <a:t>The League’s Structure </a:t>
            </a:r>
          </a:p>
          <a:p>
            <a:pPr marL="868680" lvl="1" indent="-457200">
              <a:buFont typeface="+mj-lt"/>
              <a:buAutoNum type="arabicPeriod"/>
            </a:pPr>
            <a:r>
              <a:rPr lang="en-US" u="sng" dirty="0">
                <a:solidFill>
                  <a:srgbClr val="FF0000"/>
                </a:solidFill>
              </a:rPr>
              <a:t>General Assembly</a:t>
            </a:r>
            <a:r>
              <a:rPr lang="en-US" dirty="0">
                <a:solidFill>
                  <a:srgbClr val="FF0000"/>
                </a:solidFill>
              </a:rPr>
              <a:t> </a:t>
            </a:r>
            <a:r>
              <a:rPr lang="en-US" dirty="0"/>
              <a:t>of all members, </a:t>
            </a:r>
          </a:p>
          <a:p>
            <a:pPr marL="868680" lvl="1" indent="-457200">
              <a:buFont typeface="+mj-lt"/>
              <a:buAutoNum type="arabicPeriod"/>
            </a:pPr>
            <a:r>
              <a:rPr lang="en-US" u="sng" dirty="0">
                <a:solidFill>
                  <a:srgbClr val="00B050"/>
                </a:solidFill>
              </a:rPr>
              <a:t>Executive Council</a:t>
            </a:r>
            <a:endParaRPr lang="en-US" dirty="0">
              <a:solidFill>
                <a:srgbClr val="00B050"/>
              </a:solidFill>
            </a:endParaRPr>
          </a:p>
          <a:p>
            <a:pPr lvl="2"/>
            <a:r>
              <a:rPr lang="en-US" dirty="0"/>
              <a:t>Five permanent members </a:t>
            </a:r>
          </a:p>
          <a:p>
            <a:pPr lvl="2"/>
            <a:r>
              <a:rPr lang="en-US" dirty="0"/>
              <a:t>Four rotating members for 3-year term, </a:t>
            </a:r>
          </a:p>
          <a:p>
            <a:pPr marL="868680" lvl="1" indent="-457200">
              <a:buFont typeface="+mj-lt"/>
              <a:buAutoNum type="arabicPeriod"/>
            </a:pPr>
            <a:r>
              <a:rPr lang="en-US" dirty="0">
                <a:solidFill>
                  <a:srgbClr val="0070C0"/>
                </a:solidFill>
              </a:rPr>
              <a:t>Permanent Court of International  Justice. </a:t>
            </a:r>
          </a:p>
          <a:p>
            <a:pPr marL="868680" lvl="1" indent="-457200">
              <a:buFont typeface="+mj-lt"/>
              <a:buAutoNum type="arabicPeriod"/>
            </a:pPr>
            <a:r>
              <a:rPr lang="en-US" dirty="0">
                <a:solidFill>
                  <a:srgbClr val="C00000"/>
                </a:solidFill>
              </a:rPr>
              <a:t>The Secretariat</a:t>
            </a:r>
          </a:p>
          <a:p>
            <a:endParaRPr lang="en-US" dirty="0"/>
          </a:p>
        </p:txBody>
      </p:sp>
      <p:sp>
        <p:nvSpPr>
          <p:cNvPr id="6" name="Content Placeholder 5"/>
          <p:cNvSpPr>
            <a:spLocks noGrp="1"/>
          </p:cNvSpPr>
          <p:nvPr>
            <p:ph sz="half" idx="2"/>
          </p:nvPr>
        </p:nvSpPr>
        <p:spPr>
          <a:xfrm>
            <a:off x="5410200" y="1063508"/>
            <a:ext cx="3127877" cy="5059680"/>
          </a:xfrm>
        </p:spPr>
        <p:txBody>
          <a:bodyPr>
            <a:normAutofit fontScale="92500" lnSpcReduction="20000"/>
          </a:bodyPr>
          <a:lstStyle/>
          <a:p>
            <a:pPr marL="411480" lvl="1" indent="0">
              <a:buNone/>
            </a:pPr>
            <a:r>
              <a:rPr lang="en-US" sz="2600" b="1" dirty="0"/>
              <a:t>The Covenant      authorized to </a:t>
            </a:r>
          </a:p>
          <a:p>
            <a:endParaRPr lang="en-US" dirty="0"/>
          </a:p>
          <a:p>
            <a:pPr lvl="1"/>
            <a:r>
              <a:rPr lang="en-US" dirty="0"/>
              <a:t>take “</a:t>
            </a:r>
            <a:r>
              <a:rPr lang="en-US" u="sng" dirty="0">
                <a:solidFill>
                  <a:srgbClr val="FF0000"/>
                </a:solidFill>
              </a:rPr>
              <a:t>any action</a:t>
            </a:r>
            <a:r>
              <a:rPr lang="en-US" dirty="0"/>
              <a:t>…to safeguard the world peace,” </a:t>
            </a:r>
          </a:p>
          <a:p>
            <a:pPr lvl="1"/>
            <a:endParaRPr lang="en-US" dirty="0"/>
          </a:p>
          <a:p>
            <a:pPr lvl="1"/>
            <a:r>
              <a:rPr lang="en-US" dirty="0"/>
              <a:t>establish procedures for arbitration, and</a:t>
            </a:r>
          </a:p>
          <a:p>
            <a:pPr lvl="1"/>
            <a:endParaRPr lang="en-US" dirty="0"/>
          </a:p>
          <a:p>
            <a:pPr lvl="1"/>
            <a:r>
              <a:rPr lang="en-US" dirty="0"/>
              <a:t>create the mechanisms for economic and military sanctions </a:t>
            </a:r>
            <a:r>
              <a:rPr lang="en-US"/>
              <a:t>on aggressor(s</a:t>
            </a:r>
            <a:r>
              <a:rPr lang="en-US" dirty="0"/>
              <a:t>).</a:t>
            </a:r>
          </a:p>
          <a:p>
            <a:endParaRPr lang="en-GB" dirty="0"/>
          </a:p>
        </p:txBody>
      </p:sp>
      <p:sp>
        <p:nvSpPr>
          <p:cNvPr id="4" name="Footer Placeholder 3"/>
          <p:cNvSpPr>
            <a:spLocks noGrp="1"/>
          </p:cNvSpPr>
          <p:nvPr>
            <p:ph type="ftr" sz="quarter" idx="11"/>
          </p:nvPr>
        </p:nvSpPr>
        <p:spPr/>
        <p:txBody>
          <a:bodyPr/>
          <a:lstStyle/>
          <a:p>
            <a:r>
              <a:rPr lang="en-US" dirty="0" err="1"/>
              <a:t>NOA</a:t>
            </a:r>
            <a:r>
              <a:rPr lang="en-US" dirty="0"/>
              <a:t>-Sarfraz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14</a:t>
            </a:fld>
            <a:endParaRPr lang="en-US"/>
          </a:p>
        </p:txBody>
      </p:sp>
      <p:sp>
        <p:nvSpPr>
          <p:cNvPr id="7" name="Rectangle 6"/>
          <p:cNvSpPr/>
          <p:nvPr/>
        </p:nvSpPr>
        <p:spPr>
          <a:xfrm>
            <a:off x="2971800" y="1082842"/>
            <a:ext cx="2727411" cy="5089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League would guarantee </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the territorial integrity </a:t>
            </a:r>
          </a:p>
          <a:p>
            <a:endParaRPr lang="en-US" dirty="0">
              <a:solidFill>
                <a:schemeClr val="tx1"/>
              </a:solidFill>
            </a:endParaRPr>
          </a:p>
          <a:p>
            <a:pPr lvl="1"/>
            <a:endParaRPr lang="en-US" dirty="0">
              <a:solidFill>
                <a:schemeClr val="tx1"/>
              </a:solidFill>
            </a:endParaRPr>
          </a:p>
          <a:p>
            <a:pPr marL="285750" indent="-285750">
              <a:buFont typeface="Arial" panose="020B0604020202020204" pitchFamily="34" charset="0"/>
              <a:buChar char="•"/>
            </a:pPr>
            <a:r>
              <a:rPr lang="en-US" dirty="0">
                <a:solidFill>
                  <a:schemeClr val="tx1"/>
                </a:solidFill>
              </a:rPr>
              <a:t>political independence of member states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Equality of all</a:t>
            </a:r>
          </a:p>
          <a:p>
            <a:endParaRPr lang="en-US" dirty="0">
              <a:solidFill>
                <a:schemeClr val="tx1"/>
              </a:solidFill>
            </a:endParaRPr>
          </a:p>
          <a:p>
            <a:pPr lvl="1" algn="ctr"/>
            <a:r>
              <a:rPr lang="en-US" sz="2600" b="1" i="1" u="sng" dirty="0">
                <a:solidFill>
                  <a:schemeClr val="tx1"/>
                </a:solidFill>
              </a:rPr>
              <a:t> </a:t>
            </a:r>
            <a:r>
              <a:rPr lang="en-US" sz="2000" b="1" i="1" u="sng" dirty="0">
                <a:solidFill>
                  <a:schemeClr val="tx1"/>
                </a:solidFill>
              </a:rPr>
              <a:t>through collective security</a:t>
            </a:r>
          </a:p>
          <a:p>
            <a:pPr lvl="1"/>
            <a:endParaRPr lang="en-US" sz="2600" b="1" i="1" u="sng" dirty="0">
              <a:solidFill>
                <a:schemeClr val="tx1"/>
              </a:solidFill>
            </a:endParaRPr>
          </a:p>
          <a:p>
            <a:pPr lvl="1"/>
            <a:endParaRPr lang="en-US" sz="2600" b="1" i="1" u="sng" dirty="0">
              <a:solidFill>
                <a:schemeClr val="tx1"/>
              </a:solidFill>
            </a:endParaRPr>
          </a:p>
          <a:p>
            <a:pPr lvl="1"/>
            <a:endParaRPr lang="en-US" sz="2600" b="1" i="1" u="sng" dirty="0">
              <a:solidFill>
                <a:schemeClr val="tx1"/>
              </a:solidFill>
            </a:endParaRPr>
          </a:p>
        </p:txBody>
      </p:sp>
      <p:sp>
        <p:nvSpPr>
          <p:cNvPr id="8" name="Rectangle 7"/>
          <p:cNvSpPr/>
          <p:nvPr/>
        </p:nvSpPr>
        <p:spPr>
          <a:xfrm>
            <a:off x="304800" y="1066800"/>
            <a:ext cx="2590800" cy="50893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0" y="1066800"/>
            <a:ext cx="2590800" cy="508935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91200" y="1064525"/>
            <a:ext cx="2743200" cy="50893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32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590800"/>
            <a:ext cx="7659687" cy="1168400"/>
          </a:xfrm>
        </p:spPr>
        <p:txBody>
          <a:bodyPr/>
          <a:lstStyle/>
          <a:p>
            <a:r>
              <a:rPr lang="en-US" dirty="0"/>
              <a:t>Critical Analysis</a:t>
            </a:r>
          </a:p>
        </p:txBody>
      </p:sp>
      <p:sp>
        <p:nvSpPr>
          <p:cNvPr id="8" name="Text Placeholder 7"/>
          <p:cNvSpPr>
            <a:spLocks noGrp="1"/>
          </p:cNvSpPr>
          <p:nvPr>
            <p:ph type="body" idx="1"/>
          </p:nvPr>
        </p:nvSpPr>
        <p:spPr/>
        <p:txBody>
          <a:bodyPr/>
          <a:lstStyle/>
          <a:p>
            <a:r>
              <a:rPr lang="en-US" dirty="0" err="1"/>
              <a:t>LoN</a:t>
            </a:r>
            <a:endParaRPr lang="en-US" dirty="0"/>
          </a:p>
        </p:txBody>
      </p:sp>
      <p:sp>
        <p:nvSpPr>
          <p:cNvPr id="5" name="Footer Placeholder 4"/>
          <p:cNvSpPr>
            <a:spLocks noGrp="1"/>
          </p:cNvSpPr>
          <p:nvPr>
            <p:ph type="ftr" sz="quarter" idx="11"/>
          </p:nvPr>
        </p:nvSpPr>
        <p:spPr/>
        <p:txBody>
          <a:bodyPr/>
          <a:lstStyle/>
          <a:p>
            <a:r>
              <a:rPr lang="en-US"/>
              <a:t>NOA-Sarfraz Ansari</a:t>
            </a:r>
          </a:p>
        </p:txBody>
      </p:sp>
      <p:sp>
        <p:nvSpPr>
          <p:cNvPr id="6" name="Slide Number Placeholder 5"/>
          <p:cNvSpPr>
            <a:spLocks noGrp="1"/>
          </p:cNvSpPr>
          <p:nvPr>
            <p:ph type="sldNum" sz="quarter" idx="12"/>
          </p:nvPr>
        </p:nvSpPr>
        <p:spPr/>
        <p:txBody>
          <a:bodyPr/>
          <a:lstStyle/>
          <a:p>
            <a:fld id="{6FF94428-0282-4DD7-8CCB-D2F40AD9A8D7}" type="slidenum">
              <a:rPr lang="en-US" smtClean="0"/>
              <a:t>15</a:t>
            </a:fld>
            <a:endParaRPr lang="en-US"/>
          </a:p>
        </p:txBody>
      </p:sp>
    </p:spTree>
    <p:extLst>
      <p:ext uri="{BB962C8B-B14F-4D97-AF65-F5344CB8AC3E}">
        <p14:creationId xmlns:p14="http://schemas.microsoft.com/office/powerpoint/2010/main" val="325136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normAutofit fontScale="90000"/>
          </a:bodyPr>
          <a:lstStyle/>
          <a:p>
            <a:r>
              <a:rPr lang="en-US" dirty="0"/>
              <a:t>1. The Idea of Collective Security</a:t>
            </a:r>
          </a:p>
        </p:txBody>
      </p:sp>
      <p:sp>
        <p:nvSpPr>
          <p:cNvPr id="3" name="Content Placeholder 2"/>
          <p:cNvSpPr>
            <a:spLocks noGrp="1"/>
          </p:cNvSpPr>
          <p:nvPr>
            <p:ph idx="1"/>
          </p:nvPr>
        </p:nvSpPr>
        <p:spPr>
          <a:xfrm>
            <a:off x="457200" y="1066872"/>
            <a:ext cx="7620000" cy="4978328"/>
          </a:xfrm>
        </p:spPr>
        <p:txBody>
          <a:bodyPr>
            <a:normAutofit/>
          </a:bodyPr>
          <a:lstStyle/>
          <a:p>
            <a:r>
              <a:rPr lang="en-US" dirty="0"/>
              <a:t>Article 16 of the Covenant of the </a:t>
            </a:r>
            <a:r>
              <a:rPr lang="en-US" dirty="0" err="1"/>
              <a:t>LoN</a:t>
            </a:r>
            <a:endParaRPr lang="en-US" dirty="0"/>
          </a:p>
          <a:p>
            <a:pPr lvl="1"/>
            <a:r>
              <a:rPr lang="en-US" dirty="0"/>
              <a:t>In a dispute, the two sides were to refrain from war for at least three months while the League looked for a solution</a:t>
            </a:r>
          </a:p>
          <a:p>
            <a:pPr lvl="1"/>
            <a:r>
              <a:rPr lang="en-US" dirty="0"/>
              <a:t>If one party turned out to be the aggressor, all League members were required to break all ties</a:t>
            </a:r>
          </a:p>
          <a:p>
            <a:pPr lvl="1"/>
            <a:r>
              <a:rPr lang="en-US" dirty="0"/>
              <a:t>If that could not work, the Council could recommend military actions</a:t>
            </a:r>
          </a:p>
          <a:p>
            <a:r>
              <a:rPr lang="en-US" dirty="0"/>
              <a:t>The notion of collective security failed due to;</a:t>
            </a:r>
          </a:p>
          <a:p>
            <a:pPr marL="971550" lvl="1" indent="-514350">
              <a:buAutoNum type="arabicPeriod"/>
            </a:pPr>
            <a:r>
              <a:rPr lang="en-US" dirty="0"/>
              <a:t>Failure to define what the ‘Aggression’ is</a:t>
            </a:r>
          </a:p>
          <a:p>
            <a:pPr marL="971550" lvl="1" indent="-514350">
              <a:buAutoNum type="arabicPeriod"/>
            </a:pPr>
            <a:r>
              <a:rPr lang="en-US" dirty="0"/>
              <a:t>Forcing members to be with the Council for applying sanctions</a:t>
            </a:r>
          </a:p>
          <a:p>
            <a:pPr marL="971550" lvl="1" indent="-514350">
              <a:buAutoNum type="arabicPeriod"/>
            </a:pPr>
            <a:r>
              <a:rPr lang="en-US" dirty="0"/>
              <a:t>Contribution for finances and military </a:t>
            </a:r>
          </a:p>
          <a:p>
            <a:pPr marL="57150" indent="0">
              <a:buNone/>
            </a:pPr>
            <a:endParaRPr lang="en-US"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16</a:t>
            </a:fld>
            <a:endParaRPr lang="en-US"/>
          </a:p>
        </p:txBody>
      </p:sp>
    </p:spTree>
    <p:extLst>
      <p:ext uri="{BB962C8B-B14F-4D97-AF65-F5344CB8AC3E}">
        <p14:creationId xmlns:p14="http://schemas.microsoft.com/office/powerpoint/2010/main" val="243946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02842" y="1349599"/>
            <a:ext cx="7620000" cy="4800600"/>
          </a:xfrm>
        </p:spPr>
        <p:txBody>
          <a:bodyPr>
            <a:normAutofit/>
          </a:bodyPr>
          <a:lstStyle/>
          <a:p>
            <a:pPr marL="114300" indent="0">
              <a:buNone/>
            </a:pPr>
            <a:r>
              <a:rPr lang="en-US" sz="3200" b="1" dirty="0"/>
              <a:t>2. USA did not join League</a:t>
            </a:r>
          </a:p>
          <a:p>
            <a:endParaRPr lang="en-US" dirty="0"/>
          </a:p>
          <a:p>
            <a:r>
              <a:rPr lang="en-US" dirty="0"/>
              <a:t>Wilson’s insistence that the Covenant be linked to the Treaty was a blunder; </a:t>
            </a:r>
          </a:p>
          <a:p>
            <a:r>
              <a:rPr lang="en-US" dirty="0"/>
              <a:t>over time, the Treaty was discredited as </a:t>
            </a:r>
          </a:p>
          <a:p>
            <a:pPr lvl="1"/>
            <a:r>
              <a:rPr lang="en-US" dirty="0"/>
              <a:t>unenforceable, </a:t>
            </a:r>
          </a:p>
          <a:p>
            <a:pPr lvl="1"/>
            <a:r>
              <a:rPr lang="en-US" dirty="0"/>
              <a:t>short-sighted, or </a:t>
            </a:r>
          </a:p>
          <a:p>
            <a:pPr lvl="1"/>
            <a:r>
              <a:rPr lang="en-US" dirty="0"/>
              <a:t>too extreme in its provisions,</a:t>
            </a:r>
          </a:p>
          <a:p>
            <a:r>
              <a:rPr lang="en-US" dirty="0"/>
              <a:t>the League failed either to enforce or revise it </a:t>
            </a:r>
          </a:p>
          <a:p>
            <a:r>
              <a:rPr lang="en-US" dirty="0"/>
              <a:t>The Treaty of Versailles contained the seeds of WW-II in it</a:t>
            </a:r>
          </a:p>
          <a:p>
            <a:pPr marL="342900" lvl="1">
              <a:buClr>
                <a:schemeClr val="accent1"/>
              </a:buClr>
            </a:pPr>
            <a:r>
              <a:rPr lang="en-US" dirty="0"/>
              <a:t>An active America willing to contribute military force for ‘collective security’ might have made a huge difference</a:t>
            </a:r>
          </a:p>
          <a:p>
            <a:endParaRPr lang="en-US" dirty="0"/>
          </a:p>
        </p:txBody>
      </p:sp>
      <p:pic>
        <p:nvPicPr>
          <p:cNvPr id="1026" name="Picture 2" descr="C:\Users\Smile\Downloads\league-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0"/>
            <a:ext cx="2743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17</a:t>
            </a:fld>
            <a:endParaRPr lang="en-US"/>
          </a:p>
        </p:txBody>
      </p:sp>
    </p:spTree>
    <p:extLst>
      <p:ext uri="{BB962C8B-B14F-4D97-AF65-F5344CB8AC3E}">
        <p14:creationId xmlns:p14="http://schemas.microsoft.com/office/powerpoint/2010/main" val="199121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71842"/>
          </a:xfrm>
        </p:spPr>
        <p:txBody>
          <a:bodyPr/>
          <a:lstStyle/>
          <a:p>
            <a:r>
              <a:rPr lang="en-US" sz="4000" dirty="0"/>
              <a:t>3. No Standing Army of </a:t>
            </a:r>
            <a:r>
              <a:rPr lang="en-US" sz="4000" dirty="0" err="1"/>
              <a:t>LoN</a:t>
            </a:r>
            <a:endParaRPr lang="en-US" sz="4000" dirty="0"/>
          </a:p>
        </p:txBody>
      </p:sp>
      <p:sp>
        <p:nvSpPr>
          <p:cNvPr id="3" name="Content Placeholder 2"/>
          <p:cNvSpPr>
            <a:spLocks noGrp="1"/>
          </p:cNvSpPr>
          <p:nvPr>
            <p:ph idx="1"/>
          </p:nvPr>
        </p:nvSpPr>
        <p:spPr>
          <a:xfrm>
            <a:off x="457200" y="1046480"/>
            <a:ext cx="7620000" cy="5430520"/>
          </a:xfrm>
        </p:spPr>
        <p:txBody>
          <a:bodyPr>
            <a:normAutofit/>
          </a:bodyPr>
          <a:lstStyle/>
          <a:p>
            <a:r>
              <a:rPr lang="en-US" dirty="0"/>
              <a:t>The League lacked its own armed force </a:t>
            </a:r>
          </a:p>
          <a:p>
            <a:r>
              <a:rPr lang="en-US" dirty="0"/>
              <a:t>depended on the victorious Great Powers of World War I</a:t>
            </a:r>
          </a:p>
          <a:p>
            <a:pPr lvl="2"/>
            <a:r>
              <a:rPr lang="en-US" dirty="0"/>
              <a:t>To enforce its resolutions, </a:t>
            </a:r>
          </a:p>
          <a:p>
            <a:pPr lvl="2"/>
            <a:r>
              <a:rPr lang="en-US" dirty="0"/>
              <a:t>To enforce its economic sanctions, or </a:t>
            </a:r>
          </a:p>
          <a:p>
            <a:pPr lvl="2"/>
            <a:r>
              <a:rPr lang="en-US" dirty="0"/>
              <a:t>Provide an army when needed. </a:t>
            </a:r>
          </a:p>
          <a:p>
            <a:r>
              <a:rPr lang="en-US" dirty="0"/>
              <a:t>The Great Powers were often reluctant to do so. </a:t>
            </a:r>
          </a:p>
          <a:p>
            <a:r>
              <a:rPr lang="en-US" dirty="0"/>
              <a:t>Sanctions could hurt League members, so they were reluctant to comply with them. </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18</a:t>
            </a:fld>
            <a:endParaRPr lang="en-US"/>
          </a:p>
        </p:txBody>
      </p:sp>
      <p:sp>
        <p:nvSpPr>
          <p:cNvPr id="6" name="Rectangle 5"/>
          <p:cNvSpPr/>
          <p:nvPr/>
        </p:nvSpPr>
        <p:spPr>
          <a:xfrm>
            <a:off x="533400" y="4419600"/>
            <a:ext cx="3069465"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The Allied Powers</a:t>
            </a:r>
          </a:p>
          <a:p>
            <a:pPr algn="ctr"/>
            <a:r>
              <a:rPr lang="en-GB" dirty="0">
                <a:solidFill>
                  <a:schemeClr val="tx1"/>
                </a:solidFill>
              </a:rPr>
              <a:t>(Victorious Powers of WW-I)</a:t>
            </a:r>
          </a:p>
          <a:p>
            <a:pPr algn="ctr"/>
            <a:r>
              <a:rPr lang="en-GB" sz="2000" dirty="0">
                <a:solidFill>
                  <a:schemeClr val="tx1"/>
                </a:solidFill>
              </a:rPr>
              <a:t>UK, France, Italy, Japan, USA, Russia</a:t>
            </a:r>
          </a:p>
        </p:txBody>
      </p:sp>
      <p:sp>
        <p:nvSpPr>
          <p:cNvPr id="7" name="Rectangle 6"/>
          <p:cNvSpPr/>
          <p:nvPr/>
        </p:nvSpPr>
        <p:spPr>
          <a:xfrm>
            <a:off x="5105400" y="4419600"/>
            <a:ext cx="3069465"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The Central Powers</a:t>
            </a:r>
          </a:p>
          <a:p>
            <a:pPr algn="ctr"/>
            <a:r>
              <a:rPr lang="en-GB" dirty="0">
                <a:solidFill>
                  <a:schemeClr val="tx1"/>
                </a:solidFill>
              </a:rPr>
              <a:t>( Defeated Powers of WW-I)</a:t>
            </a:r>
          </a:p>
          <a:p>
            <a:pPr algn="ctr"/>
            <a:r>
              <a:rPr lang="en-GB" sz="2000" dirty="0">
                <a:solidFill>
                  <a:schemeClr val="tx1"/>
                </a:solidFill>
              </a:rPr>
              <a:t>Germany, Ottoman Empire,  Austria-Hungary, Bulgaria</a:t>
            </a:r>
          </a:p>
        </p:txBody>
      </p:sp>
    </p:spTree>
    <p:extLst>
      <p:ext uri="{BB962C8B-B14F-4D97-AF65-F5344CB8AC3E}">
        <p14:creationId xmlns:p14="http://schemas.microsoft.com/office/powerpoint/2010/main" val="232951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dirty="0"/>
              <a:t>4. The Beginning of the End</a:t>
            </a:r>
          </a:p>
        </p:txBody>
      </p:sp>
      <p:sp>
        <p:nvSpPr>
          <p:cNvPr id="3" name="Content Placeholder 2"/>
          <p:cNvSpPr>
            <a:spLocks noGrp="1"/>
          </p:cNvSpPr>
          <p:nvPr>
            <p:ph idx="1"/>
          </p:nvPr>
        </p:nvSpPr>
        <p:spPr>
          <a:xfrm>
            <a:off x="609600" y="1143000"/>
            <a:ext cx="7620000" cy="4953000"/>
          </a:xfrm>
        </p:spPr>
        <p:txBody>
          <a:bodyPr>
            <a:noAutofit/>
          </a:bodyPr>
          <a:lstStyle/>
          <a:p>
            <a:r>
              <a:rPr lang="en-US" sz="2400" dirty="0"/>
              <a:t>Japanese conquest of Manchuria in 1931 </a:t>
            </a:r>
          </a:p>
          <a:p>
            <a:pPr lvl="2"/>
            <a:r>
              <a:rPr lang="en-US" sz="2000" dirty="0"/>
              <a:t>(Britain and French colonial interests in the Far East)</a:t>
            </a:r>
          </a:p>
          <a:p>
            <a:pPr lvl="2"/>
            <a:r>
              <a:rPr lang="en-US" sz="2000" dirty="0"/>
              <a:t>They did not even try to stop Japan from aggression</a:t>
            </a:r>
          </a:p>
          <a:p>
            <a:r>
              <a:rPr lang="en-US" sz="2400" dirty="0"/>
              <a:t>Italy under Mussolini conquered Ethiopia in 1935 </a:t>
            </a:r>
          </a:p>
          <a:p>
            <a:pPr lvl="2"/>
            <a:r>
              <a:rPr lang="en-US" sz="2000" dirty="0"/>
              <a:t>(Britain allowed Italy the use of Suez Canal)</a:t>
            </a:r>
          </a:p>
          <a:p>
            <a:r>
              <a:rPr lang="en-US" sz="2400" dirty="0"/>
              <a:t>Hitler noted League’s weak response and </a:t>
            </a:r>
          </a:p>
          <a:p>
            <a:pPr lvl="1"/>
            <a:r>
              <a:rPr lang="en-US" sz="2400" dirty="0"/>
              <a:t>Hitler’s consolidation of German people</a:t>
            </a:r>
          </a:p>
          <a:p>
            <a:pPr lvl="1"/>
            <a:r>
              <a:rPr lang="en-US" sz="2400" dirty="0"/>
              <a:t>until 1939, he invaded Poland and the outbreak of WW-II</a:t>
            </a:r>
          </a:p>
          <a:p>
            <a:endParaRPr lang="en-US" sz="2400"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19</a:t>
            </a:fld>
            <a:endParaRPr lang="en-US"/>
          </a:p>
        </p:txBody>
      </p:sp>
      <p:sp>
        <p:nvSpPr>
          <p:cNvPr id="7" name="TextBox 6">
            <a:extLst>
              <a:ext uri="{FF2B5EF4-FFF2-40B4-BE49-F238E27FC236}">
                <a16:creationId xmlns:a16="http://schemas.microsoft.com/office/drawing/2014/main" id="{CD0D5D4A-DD72-4C8D-A3B2-B47D8A5958AF}"/>
              </a:ext>
            </a:extLst>
          </p:cNvPr>
          <p:cNvSpPr txBox="1"/>
          <p:nvPr/>
        </p:nvSpPr>
        <p:spPr>
          <a:xfrm>
            <a:off x="304800" y="5722034"/>
            <a:ext cx="8077200" cy="646331"/>
          </a:xfrm>
          <a:prstGeom prst="rect">
            <a:avLst/>
          </a:prstGeom>
          <a:noFill/>
        </p:spPr>
        <p:txBody>
          <a:bodyPr wrap="square">
            <a:spAutoFit/>
          </a:bodyPr>
          <a:lstStyle/>
          <a:p>
            <a:r>
              <a:rPr lang="en-US" b="0" i="0" dirty="0">
                <a:solidFill>
                  <a:srgbClr val="202124"/>
                </a:solidFill>
                <a:effectLst/>
                <a:latin typeface="Google Sans"/>
              </a:rPr>
              <a:t>World War II began on </a:t>
            </a:r>
            <a:r>
              <a:rPr lang="en-US" b="0" i="0" dirty="0">
                <a:solidFill>
                  <a:srgbClr val="040C28"/>
                </a:solidFill>
                <a:effectLst/>
                <a:latin typeface="Google Sans"/>
              </a:rPr>
              <a:t>September 1, 1939</a:t>
            </a:r>
            <a:r>
              <a:rPr lang="en-US" b="0" i="0" dirty="0">
                <a:solidFill>
                  <a:srgbClr val="202124"/>
                </a:solidFill>
                <a:effectLst/>
                <a:latin typeface="Google Sans"/>
              </a:rPr>
              <a:t>, with the German invasion of Poland. Ended on 2</a:t>
            </a:r>
            <a:r>
              <a:rPr lang="en-US" b="0" i="0" baseline="30000" dirty="0">
                <a:solidFill>
                  <a:srgbClr val="202124"/>
                </a:solidFill>
                <a:effectLst/>
                <a:latin typeface="Google Sans"/>
              </a:rPr>
              <a:t>nd</a:t>
            </a:r>
            <a:r>
              <a:rPr lang="en-US" b="0" i="0" dirty="0">
                <a:solidFill>
                  <a:srgbClr val="202124"/>
                </a:solidFill>
                <a:effectLst/>
                <a:latin typeface="Google Sans"/>
              </a:rPr>
              <a:t> Sep 1945</a:t>
            </a:r>
            <a:endParaRPr lang="en-PK" dirty="0"/>
          </a:p>
        </p:txBody>
      </p:sp>
    </p:spTree>
    <p:extLst>
      <p:ext uri="{BB962C8B-B14F-4D97-AF65-F5344CB8AC3E}">
        <p14:creationId xmlns:p14="http://schemas.microsoft.com/office/powerpoint/2010/main" val="282113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2238"/>
            <a:ext cx="8229600" cy="715962"/>
          </a:xfrm>
        </p:spPr>
        <p:txBody>
          <a:bodyPr>
            <a:noAutofit/>
          </a:bodyPr>
          <a:lstStyle/>
          <a:p>
            <a:r>
              <a:rPr lang="en-US" sz="2800" dirty="0">
                <a:solidFill>
                  <a:srgbClr val="FF0000"/>
                </a:solidFill>
              </a:rPr>
              <a:t>Multilateralism</a:t>
            </a:r>
            <a:r>
              <a:rPr lang="en-US" sz="2800" dirty="0"/>
              <a:t> for Regional &amp; Global Cooperation</a:t>
            </a:r>
          </a:p>
        </p:txBody>
      </p:sp>
      <p:sp>
        <p:nvSpPr>
          <p:cNvPr id="7" name="Text Placeholder 6"/>
          <p:cNvSpPr>
            <a:spLocks noGrp="1"/>
          </p:cNvSpPr>
          <p:nvPr>
            <p:ph type="body" idx="1"/>
          </p:nvPr>
        </p:nvSpPr>
        <p:spPr>
          <a:xfrm>
            <a:off x="4800600" y="609600"/>
            <a:ext cx="4040188" cy="639762"/>
          </a:xfrm>
        </p:spPr>
        <p:txBody>
          <a:bodyPr/>
          <a:lstStyle/>
          <a:p>
            <a:r>
              <a:rPr lang="en-US" dirty="0">
                <a:solidFill>
                  <a:srgbClr val="002060"/>
                </a:solidFill>
              </a:rPr>
              <a:t>Globalism---</a:t>
            </a:r>
            <a:r>
              <a:rPr lang="en-US" dirty="0" err="1">
                <a:solidFill>
                  <a:srgbClr val="002060"/>
                </a:solidFill>
              </a:rPr>
              <a:t>IGOs</a:t>
            </a:r>
            <a:endParaRPr lang="en-US" dirty="0">
              <a:solidFill>
                <a:srgbClr val="002060"/>
              </a:solidFill>
            </a:endParaRPr>
          </a:p>
        </p:txBody>
      </p:sp>
      <p:sp>
        <p:nvSpPr>
          <p:cNvPr id="8" name="Content Placeholder 7"/>
          <p:cNvSpPr>
            <a:spLocks noGrp="1"/>
          </p:cNvSpPr>
          <p:nvPr>
            <p:ph sz="half" idx="2"/>
          </p:nvPr>
        </p:nvSpPr>
        <p:spPr>
          <a:xfrm>
            <a:off x="4800600" y="1600200"/>
            <a:ext cx="3810000" cy="4297363"/>
          </a:xfrm>
        </p:spPr>
        <p:txBody>
          <a:bodyPr>
            <a:normAutofit lnSpcReduction="10000"/>
          </a:bodyPr>
          <a:lstStyle/>
          <a:p>
            <a:pPr marL="0" indent="0">
              <a:buNone/>
            </a:pPr>
            <a:r>
              <a:rPr lang="en-US" b="1" dirty="0">
                <a:solidFill>
                  <a:srgbClr val="FF0000"/>
                </a:solidFill>
              </a:rPr>
              <a:t>International Political Order</a:t>
            </a:r>
          </a:p>
          <a:p>
            <a:r>
              <a:rPr lang="en-US" dirty="0" err="1"/>
              <a:t>LoN</a:t>
            </a:r>
            <a:endParaRPr lang="en-US" dirty="0"/>
          </a:p>
          <a:p>
            <a:r>
              <a:rPr lang="en-US" dirty="0"/>
              <a:t>UN</a:t>
            </a:r>
          </a:p>
          <a:p>
            <a:r>
              <a:rPr lang="en-US" dirty="0" err="1"/>
              <a:t>ICJ</a:t>
            </a:r>
            <a:endParaRPr lang="en-US" dirty="0"/>
          </a:p>
          <a:p>
            <a:endParaRPr lang="en-US" dirty="0"/>
          </a:p>
          <a:p>
            <a:pPr marL="0" indent="0">
              <a:buNone/>
            </a:pPr>
            <a:r>
              <a:rPr lang="en-US" b="1" dirty="0">
                <a:solidFill>
                  <a:srgbClr val="00B050"/>
                </a:solidFill>
              </a:rPr>
              <a:t>International Economic Order</a:t>
            </a:r>
          </a:p>
          <a:p>
            <a:r>
              <a:rPr lang="en-US" dirty="0"/>
              <a:t>World Bank</a:t>
            </a:r>
          </a:p>
          <a:p>
            <a:r>
              <a:rPr lang="en-US" dirty="0"/>
              <a:t>IMF</a:t>
            </a:r>
          </a:p>
          <a:p>
            <a:r>
              <a:rPr lang="en-US" dirty="0"/>
              <a:t>WTO</a:t>
            </a:r>
          </a:p>
        </p:txBody>
      </p:sp>
      <p:sp>
        <p:nvSpPr>
          <p:cNvPr id="9" name="Text Placeholder 8"/>
          <p:cNvSpPr>
            <a:spLocks noGrp="1"/>
          </p:cNvSpPr>
          <p:nvPr>
            <p:ph type="body" sz="quarter" idx="3"/>
          </p:nvPr>
        </p:nvSpPr>
        <p:spPr>
          <a:xfrm>
            <a:off x="311727" y="914400"/>
            <a:ext cx="3965575" cy="639762"/>
          </a:xfrm>
        </p:spPr>
        <p:txBody>
          <a:bodyPr>
            <a:normAutofit fontScale="92500"/>
          </a:bodyPr>
          <a:lstStyle/>
          <a:p>
            <a:r>
              <a:rPr lang="en-US" dirty="0">
                <a:solidFill>
                  <a:srgbClr val="002060"/>
                </a:solidFill>
              </a:rPr>
              <a:t>Regionalism: Regional  Organizations</a:t>
            </a:r>
          </a:p>
        </p:txBody>
      </p:sp>
      <p:sp>
        <p:nvSpPr>
          <p:cNvPr id="10" name="Content Placeholder 9"/>
          <p:cNvSpPr>
            <a:spLocks noGrp="1"/>
          </p:cNvSpPr>
          <p:nvPr>
            <p:ph sz="quarter" idx="4"/>
          </p:nvPr>
        </p:nvSpPr>
        <p:spPr>
          <a:xfrm>
            <a:off x="304800" y="1447800"/>
            <a:ext cx="4114800" cy="4953000"/>
          </a:xfrm>
        </p:spPr>
        <p:txBody>
          <a:bodyPr>
            <a:normAutofit lnSpcReduction="10000"/>
          </a:bodyPr>
          <a:lstStyle/>
          <a:p>
            <a:r>
              <a:rPr lang="en-US" dirty="0" err="1">
                <a:solidFill>
                  <a:srgbClr val="7030A0"/>
                </a:solidFill>
              </a:rPr>
              <a:t>SAARC</a:t>
            </a:r>
            <a:endParaRPr lang="en-US" dirty="0">
              <a:solidFill>
                <a:srgbClr val="7030A0"/>
              </a:solidFill>
            </a:endParaRPr>
          </a:p>
          <a:p>
            <a:r>
              <a:rPr lang="en-US" dirty="0">
                <a:solidFill>
                  <a:srgbClr val="7030A0"/>
                </a:solidFill>
              </a:rPr>
              <a:t>ECO</a:t>
            </a:r>
          </a:p>
          <a:p>
            <a:r>
              <a:rPr lang="en-US" dirty="0" err="1">
                <a:solidFill>
                  <a:srgbClr val="7030A0"/>
                </a:solidFill>
              </a:rPr>
              <a:t>SCO</a:t>
            </a:r>
            <a:endParaRPr lang="en-US" dirty="0">
              <a:solidFill>
                <a:srgbClr val="7030A0"/>
              </a:solidFill>
            </a:endParaRPr>
          </a:p>
          <a:p>
            <a:pPr marL="0" indent="0">
              <a:buNone/>
            </a:pPr>
            <a:endParaRPr lang="en-US" dirty="0"/>
          </a:p>
          <a:p>
            <a:r>
              <a:rPr lang="en-US" dirty="0">
                <a:solidFill>
                  <a:srgbClr val="FF0000"/>
                </a:solidFill>
              </a:rPr>
              <a:t>EU</a:t>
            </a:r>
          </a:p>
          <a:p>
            <a:r>
              <a:rPr lang="en-US" dirty="0">
                <a:solidFill>
                  <a:srgbClr val="FF0000"/>
                </a:solidFill>
              </a:rPr>
              <a:t>NAFTA</a:t>
            </a:r>
          </a:p>
          <a:p>
            <a:r>
              <a:rPr lang="en-US" dirty="0">
                <a:solidFill>
                  <a:srgbClr val="FF0000"/>
                </a:solidFill>
              </a:rPr>
              <a:t>ASEAN</a:t>
            </a:r>
          </a:p>
          <a:p>
            <a:endParaRPr lang="en-US" dirty="0"/>
          </a:p>
          <a:p>
            <a:r>
              <a:rPr lang="en-US" dirty="0" err="1">
                <a:solidFill>
                  <a:srgbClr val="002060"/>
                </a:solidFill>
              </a:rPr>
              <a:t>OIC</a:t>
            </a:r>
            <a:endParaRPr lang="en-US" dirty="0">
              <a:solidFill>
                <a:srgbClr val="002060"/>
              </a:solidFill>
            </a:endParaRPr>
          </a:p>
          <a:p>
            <a:r>
              <a:rPr lang="en-US" dirty="0">
                <a:solidFill>
                  <a:srgbClr val="002060"/>
                </a:solidFill>
              </a:rPr>
              <a:t>Gulf Cooperation</a:t>
            </a:r>
          </a:p>
          <a:p>
            <a:pPr marL="0" indent="0">
              <a:buNone/>
            </a:pPr>
            <a:r>
              <a:rPr lang="en-US" dirty="0">
                <a:solidFill>
                  <a:srgbClr val="002060"/>
                </a:solidFill>
              </a:rPr>
              <a:t>Council</a:t>
            </a:r>
          </a:p>
          <a:p>
            <a:r>
              <a:rPr lang="en-US" dirty="0">
                <a:solidFill>
                  <a:srgbClr val="002060"/>
                </a:solidFill>
              </a:rPr>
              <a:t>Arab League</a:t>
            </a:r>
          </a:p>
        </p:txBody>
      </p:sp>
      <p:sp>
        <p:nvSpPr>
          <p:cNvPr id="4" name="Footer Placeholder 3"/>
          <p:cNvSpPr>
            <a:spLocks noGrp="1"/>
          </p:cNvSpPr>
          <p:nvPr>
            <p:ph type="ftr" sz="quarter" idx="11"/>
          </p:nvPr>
        </p:nvSpPr>
        <p:spPr/>
        <p:txBody>
          <a:bodyPr/>
          <a:lstStyle/>
          <a:p>
            <a:r>
              <a:rPr lang="en-US"/>
              <a:t>NOA-Sarfraz Hussain Ansari</a:t>
            </a:r>
          </a:p>
        </p:txBody>
      </p:sp>
      <p:sp>
        <p:nvSpPr>
          <p:cNvPr id="5" name="Slide Number Placeholder 4"/>
          <p:cNvSpPr>
            <a:spLocks noGrp="1"/>
          </p:cNvSpPr>
          <p:nvPr>
            <p:ph type="sldNum" sz="quarter" idx="12"/>
          </p:nvPr>
        </p:nvSpPr>
        <p:spPr/>
        <p:txBody>
          <a:bodyPr/>
          <a:lstStyle/>
          <a:p>
            <a:fld id="{D3E4A59E-3FC9-4801-8AD0-80F6E98BA68C}" type="slidenum">
              <a:rPr lang="en-US" smtClean="0"/>
              <a:t>2</a:t>
            </a:fld>
            <a:endParaRPr lang="en-US"/>
          </a:p>
        </p:txBody>
      </p:sp>
      <p:sp>
        <p:nvSpPr>
          <p:cNvPr id="2" name="Rectangle 1"/>
          <p:cNvSpPr/>
          <p:nvPr/>
        </p:nvSpPr>
        <p:spPr>
          <a:xfrm>
            <a:off x="76200" y="838200"/>
            <a:ext cx="4191000" cy="5486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95800" y="838200"/>
            <a:ext cx="4191000" cy="5500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p:cNvSpPr/>
          <p:nvPr/>
        </p:nvSpPr>
        <p:spPr>
          <a:xfrm>
            <a:off x="6019800" y="2157845"/>
            <a:ext cx="609600"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6747164" y="2438400"/>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Lecture-4</a:t>
            </a:r>
          </a:p>
        </p:txBody>
      </p:sp>
      <p:sp>
        <p:nvSpPr>
          <p:cNvPr id="13" name="Right Brace 12"/>
          <p:cNvSpPr/>
          <p:nvPr/>
        </p:nvSpPr>
        <p:spPr>
          <a:xfrm>
            <a:off x="6477000" y="4343400"/>
            <a:ext cx="914400"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7543800" y="4876800"/>
            <a:ext cx="1219200" cy="429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Lecture-5</a:t>
            </a:r>
          </a:p>
        </p:txBody>
      </p:sp>
      <p:sp>
        <p:nvSpPr>
          <p:cNvPr id="15" name="Right Brace 14"/>
          <p:cNvSpPr/>
          <p:nvPr/>
        </p:nvSpPr>
        <p:spPr>
          <a:xfrm>
            <a:off x="2616777" y="4828308"/>
            <a:ext cx="710045"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3352800" y="5306292"/>
            <a:ext cx="1066800" cy="408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Lecture-3</a:t>
            </a:r>
          </a:p>
        </p:txBody>
      </p:sp>
      <p:sp>
        <p:nvSpPr>
          <p:cNvPr id="17" name="Right Brace 16"/>
          <p:cNvSpPr/>
          <p:nvPr/>
        </p:nvSpPr>
        <p:spPr>
          <a:xfrm>
            <a:off x="1676400" y="1524000"/>
            <a:ext cx="914400"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2667000" y="2057400"/>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Lecture-1</a:t>
            </a:r>
          </a:p>
        </p:txBody>
      </p:sp>
      <p:sp>
        <p:nvSpPr>
          <p:cNvPr id="19" name="Right Brace 18"/>
          <p:cNvSpPr/>
          <p:nvPr/>
        </p:nvSpPr>
        <p:spPr>
          <a:xfrm>
            <a:off x="1524000" y="3048000"/>
            <a:ext cx="914400"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2590800" y="3505200"/>
            <a:ext cx="1143000" cy="408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Lecture-2</a:t>
            </a:r>
          </a:p>
        </p:txBody>
      </p:sp>
    </p:spTree>
    <p:extLst>
      <p:ext uri="{BB962C8B-B14F-4D97-AF65-F5344CB8AC3E}">
        <p14:creationId xmlns:p14="http://schemas.microsoft.com/office/powerpoint/2010/main" val="4167588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6781800" cy="792162"/>
          </a:xfrm>
        </p:spPr>
        <p:txBody>
          <a:bodyPr/>
          <a:lstStyle/>
          <a:p>
            <a:r>
              <a:rPr lang="en-US" dirty="0"/>
              <a:t>Failure of </a:t>
            </a:r>
            <a:r>
              <a:rPr lang="en-US" dirty="0" err="1"/>
              <a:t>LoN</a:t>
            </a:r>
            <a:r>
              <a:rPr lang="en-US" dirty="0"/>
              <a:t> (1920-45)</a:t>
            </a:r>
          </a:p>
        </p:txBody>
      </p:sp>
      <p:sp>
        <p:nvSpPr>
          <p:cNvPr id="3" name="Content Placeholder 2"/>
          <p:cNvSpPr>
            <a:spLocks noGrp="1"/>
          </p:cNvSpPr>
          <p:nvPr>
            <p:ph idx="1"/>
          </p:nvPr>
        </p:nvSpPr>
        <p:spPr>
          <a:xfrm>
            <a:off x="914400" y="1219200"/>
            <a:ext cx="6781800" cy="4800600"/>
          </a:xfrm>
        </p:spPr>
        <p:txBody>
          <a:bodyPr>
            <a:normAutofit fontScale="62500" lnSpcReduction="20000"/>
          </a:bodyPr>
          <a:lstStyle/>
          <a:p>
            <a:r>
              <a:rPr lang="en-US" sz="3200" dirty="0">
                <a:solidFill>
                  <a:srgbClr val="0070C0"/>
                </a:solidFill>
              </a:rPr>
              <a:t>Isolationism of US</a:t>
            </a:r>
          </a:p>
          <a:p>
            <a:endParaRPr lang="en-US" sz="3200" dirty="0">
              <a:solidFill>
                <a:srgbClr val="0070C0"/>
              </a:solidFill>
            </a:endParaRPr>
          </a:p>
          <a:p>
            <a:r>
              <a:rPr lang="en-US" sz="3200" dirty="0">
                <a:solidFill>
                  <a:srgbClr val="0070C0"/>
                </a:solidFill>
              </a:rPr>
              <a:t>Britain’s policy of appeasement towards Hitler, and  Timidity of France </a:t>
            </a:r>
          </a:p>
          <a:p>
            <a:endParaRPr lang="en-US" sz="3200" dirty="0">
              <a:solidFill>
                <a:srgbClr val="0070C0"/>
              </a:solidFill>
            </a:endParaRPr>
          </a:p>
          <a:p>
            <a:r>
              <a:rPr lang="en-US" sz="3200" dirty="0">
                <a:solidFill>
                  <a:srgbClr val="002060"/>
                </a:solidFill>
              </a:rPr>
              <a:t>Indifference of Russia and Japan from the European affairs</a:t>
            </a:r>
          </a:p>
          <a:p>
            <a:endParaRPr lang="en-US" sz="3200" dirty="0">
              <a:solidFill>
                <a:srgbClr val="002060"/>
              </a:solidFill>
            </a:endParaRPr>
          </a:p>
          <a:p>
            <a:r>
              <a:rPr lang="en-US" sz="3200" dirty="0">
                <a:solidFill>
                  <a:srgbClr val="FF0000"/>
                </a:solidFill>
              </a:rPr>
              <a:t>Harsh punishments on Germany gave rise to German Nazism and Hitler </a:t>
            </a:r>
          </a:p>
          <a:p>
            <a:endParaRPr lang="en-US" sz="3200" dirty="0">
              <a:solidFill>
                <a:srgbClr val="FF0000"/>
              </a:solidFill>
            </a:endParaRPr>
          </a:p>
          <a:p>
            <a:r>
              <a:rPr lang="en-US" sz="3200" dirty="0">
                <a:solidFill>
                  <a:srgbClr val="002060"/>
                </a:solidFill>
              </a:rPr>
              <a:t>Socialism and Fascism transformed human political development by introducing totalitarianism. </a:t>
            </a:r>
          </a:p>
          <a:p>
            <a:endParaRPr lang="en-US" sz="3200" dirty="0">
              <a:solidFill>
                <a:srgbClr val="002060"/>
              </a:solidFill>
            </a:endParaRPr>
          </a:p>
          <a:p>
            <a:r>
              <a:rPr lang="en-US" sz="3200" dirty="0">
                <a:solidFill>
                  <a:srgbClr val="002060"/>
                </a:solidFill>
              </a:rPr>
              <a:t>Great Depression of 1929</a:t>
            </a:r>
          </a:p>
          <a:p>
            <a:pPr marL="114300" indent="0">
              <a:buNone/>
            </a:pPr>
            <a:endParaRPr lang="en-US" sz="3200" dirty="0">
              <a:solidFill>
                <a:srgbClr val="002060"/>
              </a:solidFill>
            </a:endParaRPr>
          </a:p>
          <a:p>
            <a:pPr marL="114300" indent="0">
              <a:buNone/>
            </a:pPr>
            <a:r>
              <a:rPr lang="en-US" sz="3200" dirty="0">
                <a:solidFill>
                  <a:srgbClr val="002060"/>
                </a:solidFill>
              </a:rPr>
              <a:t>		These led to 2</a:t>
            </a:r>
            <a:r>
              <a:rPr lang="en-US" sz="3200" baseline="30000" dirty="0">
                <a:solidFill>
                  <a:srgbClr val="002060"/>
                </a:solidFill>
              </a:rPr>
              <a:t>nd</a:t>
            </a:r>
            <a:r>
              <a:rPr lang="en-US" sz="3200" dirty="0">
                <a:solidFill>
                  <a:srgbClr val="002060"/>
                </a:solidFill>
              </a:rPr>
              <a:t> World War</a:t>
            </a:r>
          </a:p>
          <a:p>
            <a:endParaRPr lang="en-US" sz="3200"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20</a:t>
            </a:fld>
            <a:endParaRPr lang="en-US"/>
          </a:p>
        </p:txBody>
      </p:sp>
    </p:spTree>
    <p:extLst>
      <p:ext uri="{BB962C8B-B14F-4D97-AF65-F5344CB8AC3E}">
        <p14:creationId xmlns:p14="http://schemas.microsoft.com/office/powerpoint/2010/main" val="693125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04C2-30CF-494C-B073-B6133B8C2B07}"/>
              </a:ext>
            </a:extLst>
          </p:cNvPr>
          <p:cNvSpPr>
            <a:spLocks noGrp="1"/>
          </p:cNvSpPr>
          <p:nvPr>
            <p:ph type="title"/>
          </p:nvPr>
        </p:nvSpPr>
        <p:spPr>
          <a:xfrm>
            <a:off x="304800" y="274638"/>
            <a:ext cx="6934200" cy="563562"/>
          </a:xfrm>
        </p:spPr>
        <p:txBody>
          <a:bodyPr/>
          <a:lstStyle/>
          <a:p>
            <a:r>
              <a:rPr lang="en-US" dirty="0"/>
              <a:t>International Political Order</a:t>
            </a:r>
            <a:endParaRPr lang="en-PK" dirty="0"/>
          </a:p>
        </p:txBody>
      </p:sp>
      <p:sp>
        <p:nvSpPr>
          <p:cNvPr id="3" name="Content Placeholder 2">
            <a:extLst>
              <a:ext uri="{FF2B5EF4-FFF2-40B4-BE49-F238E27FC236}">
                <a16:creationId xmlns:a16="http://schemas.microsoft.com/office/drawing/2014/main" id="{FEF3DEFD-8012-42ED-B8D0-8D5F8B82368E}"/>
              </a:ext>
            </a:extLst>
          </p:cNvPr>
          <p:cNvSpPr>
            <a:spLocks noGrp="1"/>
          </p:cNvSpPr>
          <p:nvPr>
            <p:ph idx="1"/>
          </p:nvPr>
        </p:nvSpPr>
        <p:spPr>
          <a:xfrm>
            <a:off x="1066800" y="990600"/>
            <a:ext cx="6781800" cy="5427662"/>
          </a:xfrm>
        </p:spPr>
        <p:txBody>
          <a:bodyPr>
            <a:normAutofit fontScale="92500" lnSpcReduction="20000"/>
          </a:bodyPr>
          <a:lstStyle/>
          <a:p>
            <a:pPr marL="857250" indent="-742950">
              <a:buFont typeface="+mj-lt"/>
              <a:buAutoNum type="arabicPeriod"/>
            </a:pPr>
            <a:r>
              <a:rPr lang="en-US" sz="2400" dirty="0"/>
              <a:t>The UN and its Role in World Affairs</a:t>
            </a:r>
          </a:p>
          <a:p>
            <a:pPr marL="1623060" lvl="3" indent="-571500">
              <a:buFont typeface="+mj-lt"/>
              <a:buAutoNum type="romanLcPeriod"/>
            </a:pPr>
            <a:r>
              <a:rPr lang="en-US" sz="2000" dirty="0">
                <a:solidFill>
                  <a:srgbClr val="00B050"/>
                </a:solidFill>
              </a:rPr>
              <a:t>Security: Israel-Palestine, Kashmir, North Korea, Iran</a:t>
            </a:r>
          </a:p>
          <a:p>
            <a:pPr marL="1897380" lvl="4" indent="-571500">
              <a:buFont typeface="+mj-lt"/>
              <a:buAutoNum type="romanLcPeriod"/>
            </a:pPr>
            <a:r>
              <a:rPr lang="en-US" sz="2000" dirty="0">
                <a:solidFill>
                  <a:srgbClr val="00B050"/>
                </a:solidFill>
              </a:rPr>
              <a:t>Peacekeeping &amp; Peace Making</a:t>
            </a:r>
          </a:p>
          <a:p>
            <a:pPr marL="1897380" lvl="4" indent="-571500">
              <a:buFont typeface="+mj-lt"/>
              <a:buAutoNum type="romanLcPeriod"/>
            </a:pPr>
            <a:r>
              <a:rPr lang="en-US" sz="2000" dirty="0">
                <a:solidFill>
                  <a:srgbClr val="FF0000"/>
                </a:solidFill>
              </a:rPr>
              <a:t>Terrorism</a:t>
            </a:r>
          </a:p>
          <a:p>
            <a:pPr marL="1623060" lvl="3" indent="-571500">
              <a:buFont typeface="+mj-lt"/>
              <a:buAutoNum type="romanLcPeriod"/>
            </a:pPr>
            <a:r>
              <a:rPr lang="en-US" sz="2000" dirty="0">
                <a:solidFill>
                  <a:srgbClr val="00B050"/>
                </a:solidFill>
              </a:rPr>
              <a:t>Socio-economic development: Global Economic Cooperation</a:t>
            </a:r>
          </a:p>
          <a:p>
            <a:pPr marL="1897380" lvl="4" indent="-571500">
              <a:buFont typeface="+mj-lt"/>
              <a:buAutoNum type="romanLcPeriod"/>
            </a:pPr>
            <a:r>
              <a:rPr lang="en-US" sz="2000" dirty="0">
                <a:solidFill>
                  <a:srgbClr val="00B050"/>
                </a:solidFill>
              </a:rPr>
              <a:t>Poverty, Hunger, human dignity and protection of women and children</a:t>
            </a:r>
          </a:p>
          <a:p>
            <a:pPr marL="1897380" lvl="4" indent="-571500">
              <a:buFont typeface="+mj-lt"/>
              <a:buAutoNum type="romanLcPeriod"/>
            </a:pPr>
            <a:r>
              <a:rPr lang="en-US" sz="2000" dirty="0">
                <a:solidFill>
                  <a:srgbClr val="FF0000"/>
                </a:solidFill>
              </a:rPr>
              <a:t>Humanitarian Crisis </a:t>
            </a:r>
          </a:p>
          <a:p>
            <a:pPr marL="1623060" lvl="3" indent="-571500">
              <a:buFont typeface="+mj-lt"/>
              <a:buAutoNum type="romanLcPeriod"/>
            </a:pPr>
            <a:r>
              <a:rPr lang="en-US" sz="2000" dirty="0">
                <a:solidFill>
                  <a:srgbClr val="FF0000"/>
                </a:solidFill>
              </a:rPr>
              <a:t>Climate Crisis, Pandemics, Food Insecurity</a:t>
            </a:r>
          </a:p>
          <a:p>
            <a:pPr marL="1623060" lvl="3" indent="-571500">
              <a:buFont typeface="+mj-lt"/>
              <a:buAutoNum type="romanLcPeriod"/>
            </a:pPr>
            <a:r>
              <a:rPr lang="en-US" sz="2000" dirty="0">
                <a:solidFill>
                  <a:srgbClr val="FF0000"/>
                </a:solidFill>
              </a:rPr>
              <a:t>Modern War Technology and Space</a:t>
            </a:r>
          </a:p>
          <a:p>
            <a:pPr marL="857250" indent="-742950">
              <a:buFont typeface="+mj-lt"/>
              <a:buAutoNum type="arabicPeriod"/>
            </a:pPr>
            <a:r>
              <a:rPr lang="en-US" sz="2400" dirty="0"/>
              <a:t>Veto Power Politics on these issues</a:t>
            </a:r>
          </a:p>
          <a:p>
            <a:pPr lvl="1"/>
            <a:r>
              <a:rPr lang="en-US" sz="2400" dirty="0"/>
              <a:t>Misuse of Veto Power</a:t>
            </a:r>
          </a:p>
          <a:p>
            <a:pPr lvl="1"/>
            <a:r>
              <a:rPr lang="en-US" sz="2400" dirty="0"/>
              <a:t>Irresponsible behavior of world powers</a:t>
            </a:r>
          </a:p>
          <a:p>
            <a:pPr marL="857250" indent="-742950">
              <a:buFont typeface="+mj-lt"/>
              <a:buAutoNum type="arabicPeriod"/>
            </a:pPr>
            <a:r>
              <a:rPr lang="en-US" sz="2400" dirty="0"/>
              <a:t>Reforming the UN System</a:t>
            </a:r>
          </a:p>
          <a:p>
            <a:pPr marL="857250" indent="-742950">
              <a:buFont typeface="+mj-lt"/>
              <a:buAutoNum type="arabicPeriod"/>
            </a:pPr>
            <a:r>
              <a:rPr lang="en-US" sz="2400" dirty="0"/>
              <a:t>Way Forward </a:t>
            </a:r>
            <a:endParaRPr lang="en-PK" sz="2400" dirty="0"/>
          </a:p>
        </p:txBody>
      </p:sp>
      <p:sp>
        <p:nvSpPr>
          <p:cNvPr id="4" name="Footer Placeholder 3">
            <a:extLst>
              <a:ext uri="{FF2B5EF4-FFF2-40B4-BE49-F238E27FC236}">
                <a16:creationId xmlns:a16="http://schemas.microsoft.com/office/drawing/2014/main" id="{64B0029A-8056-4FE0-AEBB-1914C50C4E52}"/>
              </a:ext>
            </a:extLst>
          </p:cNvPr>
          <p:cNvSpPr>
            <a:spLocks noGrp="1"/>
          </p:cNvSpPr>
          <p:nvPr>
            <p:ph type="ftr" sz="quarter" idx="11"/>
          </p:nvPr>
        </p:nvSpPr>
        <p:spPr/>
        <p:txBody>
          <a:bodyPr/>
          <a:lstStyle/>
          <a:p>
            <a:r>
              <a:rPr lang="en-US"/>
              <a:t>NOA-Sarfraz Ansari</a:t>
            </a:r>
          </a:p>
        </p:txBody>
      </p:sp>
      <p:sp>
        <p:nvSpPr>
          <p:cNvPr id="5" name="Slide Number Placeholder 4">
            <a:extLst>
              <a:ext uri="{FF2B5EF4-FFF2-40B4-BE49-F238E27FC236}">
                <a16:creationId xmlns:a16="http://schemas.microsoft.com/office/drawing/2014/main" id="{E3633C6C-EAAB-42B8-B4E1-AFD839334452}"/>
              </a:ext>
            </a:extLst>
          </p:cNvPr>
          <p:cNvSpPr>
            <a:spLocks noGrp="1"/>
          </p:cNvSpPr>
          <p:nvPr>
            <p:ph type="sldNum" sz="quarter" idx="12"/>
          </p:nvPr>
        </p:nvSpPr>
        <p:spPr/>
        <p:txBody>
          <a:bodyPr/>
          <a:lstStyle/>
          <a:p>
            <a:fld id="{6FF94428-0282-4DD7-8CCB-D2F40AD9A8D7}" type="slidenum">
              <a:rPr lang="en-US" smtClean="0"/>
              <a:t>21</a:t>
            </a:fld>
            <a:endParaRPr lang="en-US"/>
          </a:p>
        </p:txBody>
      </p:sp>
    </p:spTree>
    <p:extLst>
      <p:ext uri="{BB962C8B-B14F-4D97-AF65-F5344CB8AC3E}">
        <p14:creationId xmlns:p14="http://schemas.microsoft.com/office/powerpoint/2010/main" val="4199143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NOA-Misc\wide-view-un-general-assembly-h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6" y="2641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7709" y="154819"/>
            <a:ext cx="8925722" cy="1200329"/>
          </a:xfrm>
        </p:spPr>
        <p:txBody>
          <a:bodyPr>
            <a:normAutofit/>
          </a:bodyPr>
          <a:lstStyle/>
          <a:p>
            <a:r>
              <a:rPr lang="en-US" sz="3200" dirty="0">
                <a:solidFill>
                  <a:schemeClr val="bg1"/>
                </a:solidFill>
              </a:rPr>
              <a:t>The rise of international governmental organizations</a:t>
            </a:r>
          </a:p>
        </p:txBody>
      </p:sp>
      <p:sp>
        <p:nvSpPr>
          <p:cNvPr id="5" name="Text Placeholder 4"/>
          <p:cNvSpPr>
            <a:spLocks noGrp="1"/>
          </p:cNvSpPr>
          <p:nvPr>
            <p:ph type="body" idx="1"/>
          </p:nvPr>
        </p:nvSpPr>
        <p:spPr>
          <a:xfrm>
            <a:off x="95250" y="986402"/>
            <a:ext cx="3352800" cy="898773"/>
          </a:xfrm>
        </p:spPr>
        <p:txBody>
          <a:bodyPr>
            <a:normAutofit fontScale="92500"/>
          </a:bodyPr>
          <a:lstStyle/>
          <a:p>
            <a:r>
              <a:rPr lang="en-US" sz="3200" dirty="0">
                <a:solidFill>
                  <a:schemeClr val="bg1"/>
                </a:solidFill>
              </a:rPr>
              <a:t>The United Nations</a:t>
            </a:r>
          </a:p>
        </p:txBody>
      </p:sp>
      <p:sp>
        <p:nvSpPr>
          <p:cNvPr id="2" name="Footer Placeholder 1"/>
          <p:cNvSpPr>
            <a:spLocks noGrp="1"/>
          </p:cNvSpPr>
          <p:nvPr>
            <p:ph type="ftr" sz="quarter" idx="11"/>
          </p:nvPr>
        </p:nvSpPr>
        <p:spPr/>
        <p:txBody>
          <a:bodyPr/>
          <a:lstStyle/>
          <a:p>
            <a:r>
              <a:rPr lang="en-US"/>
              <a:t>NOA-Sarfraz Ansari</a:t>
            </a:r>
          </a:p>
        </p:txBody>
      </p:sp>
      <p:sp>
        <p:nvSpPr>
          <p:cNvPr id="3" name="Slide Number Placeholder 2"/>
          <p:cNvSpPr>
            <a:spLocks noGrp="1"/>
          </p:cNvSpPr>
          <p:nvPr>
            <p:ph type="sldNum" sz="quarter" idx="12"/>
          </p:nvPr>
        </p:nvSpPr>
        <p:spPr/>
        <p:txBody>
          <a:bodyPr/>
          <a:lstStyle/>
          <a:p>
            <a:fld id="{6FF94428-0282-4DD7-8CCB-D2F40AD9A8D7}" type="slidenum">
              <a:rPr lang="en-US" smtClean="0"/>
              <a:t>22</a:t>
            </a:fld>
            <a:endParaRPr lang="en-US"/>
          </a:p>
        </p:txBody>
      </p:sp>
      <p:sp>
        <p:nvSpPr>
          <p:cNvPr id="8" name="TextBox 7">
            <a:extLst>
              <a:ext uri="{FF2B5EF4-FFF2-40B4-BE49-F238E27FC236}">
                <a16:creationId xmlns:a16="http://schemas.microsoft.com/office/drawing/2014/main" id="{98F022EF-EACF-4D7A-9C16-86908551EB5E}"/>
              </a:ext>
            </a:extLst>
          </p:cNvPr>
          <p:cNvSpPr txBox="1"/>
          <p:nvPr/>
        </p:nvSpPr>
        <p:spPr>
          <a:xfrm>
            <a:off x="1981200" y="1885175"/>
            <a:ext cx="6120679" cy="1200329"/>
          </a:xfrm>
          <a:prstGeom prst="rect">
            <a:avLst/>
          </a:prstGeom>
          <a:noFill/>
        </p:spPr>
        <p:txBody>
          <a:bodyPr wrap="square">
            <a:spAutoFit/>
          </a:bodyPr>
          <a:lstStyle/>
          <a:p>
            <a:r>
              <a:rPr lang="en-US" sz="2400" b="0" i="0" dirty="0">
                <a:solidFill>
                  <a:srgbClr val="FFFF00"/>
                </a:solidFill>
                <a:effectLst/>
                <a:latin typeface="Google Sans"/>
              </a:rPr>
              <a:t>On January 1, 1942, 26 nations at war with the Axis powers met in Washington to sign the Declaration of the United Nations</a:t>
            </a:r>
            <a:endParaRPr lang="en-PK" sz="2400" dirty="0">
              <a:solidFill>
                <a:srgbClr val="FFFF00"/>
              </a:solidFill>
            </a:endParaRPr>
          </a:p>
        </p:txBody>
      </p:sp>
      <p:sp>
        <p:nvSpPr>
          <p:cNvPr id="9" name="TextBox 8">
            <a:extLst>
              <a:ext uri="{FF2B5EF4-FFF2-40B4-BE49-F238E27FC236}">
                <a16:creationId xmlns:a16="http://schemas.microsoft.com/office/drawing/2014/main" id="{028A93D5-9B4D-4188-A184-7D367AFE543D}"/>
              </a:ext>
            </a:extLst>
          </p:cNvPr>
          <p:cNvSpPr txBox="1"/>
          <p:nvPr/>
        </p:nvSpPr>
        <p:spPr>
          <a:xfrm>
            <a:off x="180109" y="3971171"/>
            <a:ext cx="5230092" cy="523220"/>
          </a:xfrm>
          <a:prstGeom prst="rect">
            <a:avLst/>
          </a:prstGeom>
          <a:noFill/>
        </p:spPr>
        <p:txBody>
          <a:bodyPr wrap="square">
            <a:spAutoFit/>
          </a:bodyPr>
          <a:lstStyle/>
          <a:p>
            <a:r>
              <a:rPr lang="en-US" sz="2800" dirty="0">
                <a:solidFill>
                  <a:schemeClr val="bg1"/>
                </a:solidFill>
              </a:rPr>
              <a:t>San Francisco Conferences in 1945</a:t>
            </a:r>
            <a:endParaRPr lang="en-PK" sz="2800" dirty="0">
              <a:solidFill>
                <a:schemeClr val="bg1"/>
              </a:solidFill>
            </a:endParaRPr>
          </a:p>
        </p:txBody>
      </p:sp>
      <p:sp>
        <p:nvSpPr>
          <p:cNvPr id="10" name="TextBox 9">
            <a:extLst>
              <a:ext uri="{FF2B5EF4-FFF2-40B4-BE49-F238E27FC236}">
                <a16:creationId xmlns:a16="http://schemas.microsoft.com/office/drawing/2014/main" id="{5006C475-0192-42A9-B182-A9D079AABF3F}"/>
              </a:ext>
            </a:extLst>
          </p:cNvPr>
          <p:cNvSpPr txBox="1"/>
          <p:nvPr/>
        </p:nvSpPr>
        <p:spPr>
          <a:xfrm>
            <a:off x="180109" y="3303802"/>
            <a:ext cx="4239492" cy="523220"/>
          </a:xfrm>
          <a:prstGeom prst="rect">
            <a:avLst/>
          </a:prstGeom>
          <a:noFill/>
        </p:spPr>
        <p:txBody>
          <a:bodyPr wrap="square">
            <a:spAutoFit/>
          </a:bodyPr>
          <a:lstStyle/>
          <a:p>
            <a:r>
              <a:rPr lang="en-US" sz="2800" dirty="0">
                <a:solidFill>
                  <a:schemeClr val="bg1"/>
                </a:solidFill>
              </a:rPr>
              <a:t>Yalta Conference 1944-45</a:t>
            </a:r>
            <a:endParaRPr lang="en-PK" sz="2800" dirty="0">
              <a:solidFill>
                <a:schemeClr val="bg1"/>
              </a:solidFill>
            </a:endParaRPr>
          </a:p>
        </p:txBody>
      </p:sp>
    </p:spTree>
    <p:extLst>
      <p:ext uri="{BB962C8B-B14F-4D97-AF65-F5344CB8AC3E}">
        <p14:creationId xmlns:p14="http://schemas.microsoft.com/office/powerpoint/2010/main" val="213667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23</a:t>
            </a:fld>
            <a:endParaRPr lang="en-US"/>
          </a:p>
        </p:txBody>
      </p:sp>
      <p:pic>
        <p:nvPicPr>
          <p:cNvPr id="1026" name="Picture 2" descr="C:\Users\Smile\Downloads\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7736" y="573564"/>
            <a:ext cx="3738814" cy="47151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0340-96F9-4603-A115-8213AD71459C}"/>
              </a:ext>
            </a:extLst>
          </p:cNvPr>
          <p:cNvSpPr txBox="1"/>
          <p:nvPr/>
        </p:nvSpPr>
        <p:spPr>
          <a:xfrm>
            <a:off x="63572" y="192088"/>
            <a:ext cx="4414516" cy="6001643"/>
          </a:xfrm>
          <a:prstGeom prst="rect">
            <a:avLst/>
          </a:prstGeom>
          <a:noFill/>
        </p:spPr>
        <p:txBody>
          <a:bodyPr wrap="square">
            <a:spAutoFit/>
          </a:bodyPr>
          <a:lstStyle/>
          <a:p>
            <a:pPr algn="l"/>
            <a:r>
              <a:rPr lang="en-US" sz="2400" b="0" i="0" dirty="0">
                <a:solidFill>
                  <a:srgbClr val="333333"/>
                </a:solidFill>
                <a:effectLst/>
                <a:latin typeface="Roboto" panose="02000000000000000000" pitchFamily="2" charset="0"/>
              </a:rPr>
              <a:t>The United Nations can take action on the issues confronting humanity in the 21st century, including:</a:t>
            </a:r>
          </a:p>
          <a:p>
            <a:pPr algn="l"/>
            <a:endParaRPr lang="en-US" sz="2400" b="0" i="0" dirty="0">
              <a:solidFill>
                <a:srgbClr val="333333"/>
              </a:solidFill>
              <a:effectLst/>
              <a:latin typeface="Roboto" panose="02000000000000000000" pitchFamily="2" charset="0"/>
            </a:endParaRPr>
          </a:p>
          <a:p>
            <a:pPr marL="914400" lvl="1" indent="-457200">
              <a:buFont typeface="+mj-lt"/>
              <a:buAutoNum type="arabicPeriod"/>
            </a:pPr>
            <a:r>
              <a:rPr lang="en-US" sz="2400" dirty="0">
                <a:latin typeface="Roboto" panose="02000000000000000000" pitchFamily="2" charset="0"/>
              </a:rPr>
              <a:t>Maintain international </a:t>
            </a:r>
            <a:r>
              <a:rPr lang="en-US" sz="2400" dirty="0">
                <a:solidFill>
                  <a:srgbClr val="FF0000"/>
                </a:solidFill>
                <a:latin typeface="Roboto" panose="02000000000000000000" pitchFamily="2" charset="0"/>
              </a:rPr>
              <a:t>peace and security</a:t>
            </a:r>
          </a:p>
          <a:p>
            <a:pPr marL="914400" lvl="1" indent="-457200">
              <a:buFont typeface="+mj-lt"/>
              <a:buAutoNum type="arabicPeriod"/>
            </a:pPr>
            <a:endParaRPr lang="en-US" sz="2400" i="0" dirty="0">
              <a:solidFill>
                <a:srgbClr val="FF0000"/>
              </a:solidFill>
              <a:effectLst/>
              <a:latin typeface="Roboto" panose="02000000000000000000" pitchFamily="2" charset="0"/>
            </a:endParaRPr>
          </a:p>
          <a:p>
            <a:pPr marL="914400" lvl="1" indent="-457200">
              <a:buFont typeface="+mj-lt"/>
              <a:buAutoNum type="arabicPeriod"/>
            </a:pPr>
            <a:r>
              <a:rPr lang="en-US" sz="2400" dirty="0">
                <a:latin typeface="Roboto" panose="02000000000000000000" pitchFamily="2" charset="0"/>
              </a:rPr>
              <a:t>Protect </a:t>
            </a:r>
            <a:r>
              <a:rPr lang="en-US" sz="2400" dirty="0">
                <a:solidFill>
                  <a:srgbClr val="00B050"/>
                </a:solidFill>
                <a:latin typeface="Roboto" panose="02000000000000000000" pitchFamily="2" charset="0"/>
              </a:rPr>
              <a:t>human rights</a:t>
            </a:r>
          </a:p>
          <a:p>
            <a:pPr marL="914400" lvl="1" indent="-457200">
              <a:buFont typeface="+mj-lt"/>
              <a:buAutoNum type="arabicPeriod"/>
            </a:pPr>
            <a:endParaRPr lang="en-US" sz="2400" i="0" dirty="0">
              <a:solidFill>
                <a:srgbClr val="00B050"/>
              </a:solidFill>
              <a:effectLst/>
              <a:latin typeface="Roboto" panose="02000000000000000000" pitchFamily="2" charset="0"/>
            </a:endParaRPr>
          </a:p>
          <a:p>
            <a:pPr marL="914400" lvl="1" indent="-457200">
              <a:buFont typeface="+mj-lt"/>
              <a:buAutoNum type="arabicPeriod"/>
            </a:pPr>
            <a:r>
              <a:rPr lang="en-US" sz="2400" dirty="0">
                <a:latin typeface="Roboto" panose="02000000000000000000" pitchFamily="2" charset="0"/>
              </a:rPr>
              <a:t>Deliver humanitarian </a:t>
            </a:r>
            <a:r>
              <a:rPr lang="en-US" sz="2400" dirty="0">
                <a:solidFill>
                  <a:srgbClr val="002060"/>
                </a:solidFill>
                <a:latin typeface="Roboto" panose="02000000000000000000" pitchFamily="2" charset="0"/>
              </a:rPr>
              <a:t>aid</a:t>
            </a:r>
          </a:p>
          <a:p>
            <a:pPr marL="914400" lvl="1" indent="-457200">
              <a:buFont typeface="+mj-lt"/>
              <a:buAutoNum type="arabicPeriod"/>
            </a:pPr>
            <a:endParaRPr lang="en-US" sz="2400" i="0" dirty="0">
              <a:solidFill>
                <a:srgbClr val="002060"/>
              </a:solidFill>
              <a:effectLst/>
              <a:latin typeface="Roboto" panose="02000000000000000000" pitchFamily="2" charset="0"/>
            </a:endParaRPr>
          </a:p>
          <a:p>
            <a:pPr marL="914400" lvl="1" indent="-457200">
              <a:buFont typeface="+mj-lt"/>
              <a:buAutoNum type="arabicPeriod"/>
            </a:pPr>
            <a:r>
              <a:rPr lang="en-US" sz="2400" dirty="0">
                <a:latin typeface="Roboto" panose="02000000000000000000" pitchFamily="2" charset="0"/>
              </a:rPr>
              <a:t>Promote sustainable</a:t>
            </a:r>
            <a:r>
              <a:rPr lang="en-US" sz="2400" i="0" strike="noStrike" dirty="0">
                <a:effectLst/>
                <a:latin typeface="Roboto" panose="02000000000000000000" pitchFamily="2" charset="0"/>
                <a:hlinkClick r:id="rId3">
                  <a:extLst>
                    <a:ext uri="{A12FA001-AC4F-418D-AE19-62706E023703}">
                      <ahyp:hlinkClr xmlns:ahyp="http://schemas.microsoft.com/office/drawing/2018/hyperlinkcolor" val="tx"/>
                    </a:ext>
                  </a:extLst>
                </a:hlinkClick>
              </a:rPr>
              <a:t> </a:t>
            </a:r>
            <a:r>
              <a:rPr lang="en-US" sz="2400" dirty="0">
                <a:solidFill>
                  <a:srgbClr val="7030A0"/>
                </a:solidFill>
                <a:latin typeface="Roboto" panose="02000000000000000000" pitchFamily="2" charset="0"/>
              </a:rPr>
              <a:t>development</a:t>
            </a:r>
          </a:p>
          <a:p>
            <a:pPr marL="914400" lvl="1" indent="-457200">
              <a:buFont typeface="+mj-lt"/>
              <a:buAutoNum type="arabicPeriod"/>
            </a:pPr>
            <a:endParaRPr lang="en-US" sz="2400" i="0" dirty="0">
              <a:solidFill>
                <a:srgbClr val="7030A0"/>
              </a:solidFill>
              <a:effectLst/>
              <a:latin typeface="Roboto" panose="02000000000000000000" pitchFamily="2" charset="0"/>
            </a:endParaRPr>
          </a:p>
          <a:p>
            <a:pPr marL="914400" lvl="1" indent="-457200">
              <a:buFont typeface="+mj-lt"/>
              <a:buAutoNum type="arabicPeriod"/>
            </a:pPr>
            <a:r>
              <a:rPr lang="en-US" sz="2400" dirty="0">
                <a:latin typeface="Roboto" panose="02000000000000000000" pitchFamily="2" charset="0"/>
              </a:rPr>
              <a:t>Uphold </a:t>
            </a:r>
            <a:r>
              <a:rPr lang="en-US" sz="2400" dirty="0">
                <a:highlight>
                  <a:srgbClr val="FFFF00"/>
                </a:highlight>
                <a:latin typeface="Roboto" panose="02000000000000000000" pitchFamily="2" charset="0"/>
              </a:rPr>
              <a:t>international law</a:t>
            </a:r>
            <a:endParaRPr lang="en-US" sz="2400" i="0" dirty="0">
              <a:effectLst/>
              <a:highlight>
                <a:srgbClr val="FFFF00"/>
              </a:highlight>
              <a:latin typeface="Roboto" panose="02000000000000000000" pitchFamily="2" charset="0"/>
            </a:endParaRPr>
          </a:p>
        </p:txBody>
      </p:sp>
    </p:spTree>
    <p:extLst>
      <p:ext uri="{BB962C8B-B14F-4D97-AF65-F5344CB8AC3E}">
        <p14:creationId xmlns:p14="http://schemas.microsoft.com/office/powerpoint/2010/main" val="1607294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The United Nations</a:t>
            </a:r>
          </a:p>
        </p:txBody>
      </p:sp>
      <p:sp>
        <p:nvSpPr>
          <p:cNvPr id="3" name="Content Placeholder 2"/>
          <p:cNvSpPr>
            <a:spLocks noGrp="1"/>
          </p:cNvSpPr>
          <p:nvPr>
            <p:ph idx="1"/>
          </p:nvPr>
        </p:nvSpPr>
        <p:spPr>
          <a:xfrm>
            <a:off x="690562" y="1223962"/>
            <a:ext cx="7081838" cy="4906963"/>
          </a:xfrm>
        </p:spPr>
        <p:txBody>
          <a:bodyPr>
            <a:normAutofit/>
          </a:bodyPr>
          <a:lstStyle/>
          <a:p>
            <a:r>
              <a:rPr lang="en-US" dirty="0"/>
              <a:t>The Rise of the UN</a:t>
            </a:r>
          </a:p>
          <a:p>
            <a:pPr lvl="1"/>
            <a:r>
              <a:rPr lang="en-US" dirty="0"/>
              <a:t>Franklin D Roosevelt influenced by Wilson’s idealism wanted to rectify the failures of the </a:t>
            </a:r>
            <a:r>
              <a:rPr lang="en-US" dirty="0" err="1"/>
              <a:t>LoN</a:t>
            </a:r>
            <a:endParaRPr lang="en-US" dirty="0"/>
          </a:p>
          <a:p>
            <a:pPr lvl="1"/>
            <a:r>
              <a:rPr lang="en-US" dirty="0"/>
              <a:t>He got Churchill and Stalin on his side</a:t>
            </a:r>
          </a:p>
          <a:p>
            <a:pPr lvl="1"/>
            <a:r>
              <a:rPr lang="en-US" dirty="0"/>
              <a:t>Truman continues his campaign for the UN during WW-II</a:t>
            </a:r>
          </a:p>
          <a:p>
            <a:pPr lvl="1"/>
            <a:r>
              <a:rPr lang="en-US" dirty="0"/>
              <a:t>This time America was the most enthusiastic supporter</a:t>
            </a:r>
          </a:p>
          <a:p>
            <a:endParaRPr lang="en-US" dirty="0"/>
          </a:p>
          <a:p>
            <a:r>
              <a:rPr lang="en-US" dirty="0"/>
              <a:t>In 24 October 1945, the UN was established with the aim of preventing future wars with its </a:t>
            </a:r>
            <a:r>
              <a:rPr lang="en-US" dirty="0">
                <a:hlinkClick r:id="rId3" action="ppaction://hlinkfile"/>
              </a:rPr>
              <a:t>Charter.</a:t>
            </a:r>
            <a:endParaRPr lang="en-US" baseline="30000" dirty="0"/>
          </a:p>
          <a:p>
            <a:endParaRPr lang="en-US" baseline="30000" dirty="0"/>
          </a:p>
          <a:p>
            <a:r>
              <a:rPr lang="en-US" dirty="0"/>
              <a:t>At its founding, the UN had 51 member states; there are now 193. </a:t>
            </a:r>
          </a:p>
          <a:p>
            <a:endParaRPr lang="en-US" dirty="0"/>
          </a:p>
        </p:txBody>
      </p:sp>
      <p:pic>
        <p:nvPicPr>
          <p:cNvPr id="4" name="Picture 2" descr="C:\Users\Smile\Downloads\downlo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336" y="0"/>
            <a:ext cx="1238864"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a:t>NOA-Sarfraz Ansari</a:t>
            </a:r>
          </a:p>
        </p:txBody>
      </p:sp>
      <p:sp>
        <p:nvSpPr>
          <p:cNvPr id="6" name="Slide Number Placeholder 5"/>
          <p:cNvSpPr>
            <a:spLocks noGrp="1"/>
          </p:cNvSpPr>
          <p:nvPr>
            <p:ph type="sldNum" sz="quarter" idx="12"/>
          </p:nvPr>
        </p:nvSpPr>
        <p:spPr/>
        <p:txBody>
          <a:bodyPr/>
          <a:lstStyle/>
          <a:p>
            <a:fld id="{6FF94428-0282-4DD7-8CCB-D2F40AD9A8D7}" type="slidenum">
              <a:rPr lang="en-US" smtClean="0"/>
              <a:t>24</a:t>
            </a:fld>
            <a:endParaRPr lang="en-US"/>
          </a:p>
        </p:txBody>
      </p:sp>
    </p:spTree>
    <p:extLst>
      <p:ext uri="{BB962C8B-B14F-4D97-AF65-F5344CB8AC3E}">
        <p14:creationId xmlns:p14="http://schemas.microsoft.com/office/powerpoint/2010/main" val="4232413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48CA-936E-4587-BA5A-353A480C4F09}"/>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A85C280F-EC4F-4277-87B6-0F7CDBF856A6}"/>
              </a:ext>
            </a:extLst>
          </p:cNvPr>
          <p:cNvSpPr>
            <a:spLocks noGrp="1"/>
          </p:cNvSpPr>
          <p:nvPr>
            <p:ph idx="1"/>
          </p:nvPr>
        </p:nvSpPr>
        <p:spPr/>
        <p:txBody>
          <a:bodyPr>
            <a:normAutofit/>
          </a:bodyPr>
          <a:lstStyle/>
          <a:p>
            <a:r>
              <a:rPr lang="en-US" sz="2800" b="0" i="0" dirty="0">
                <a:solidFill>
                  <a:srgbClr val="202124"/>
                </a:solidFill>
                <a:effectLst/>
                <a:latin typeface="Google Sans"/>
              </a:rPr>
              <a:t>The Charter consists of </a:t>
            </a:r>
          </a:p>
          <a:p>
            <a:pPr lvl="1"/>
            <a:r>
              <a:rPr lang="en-US" sz="2800" b="0" i="0" dirty="0">
                <a:solidFill>
                  <a:srgbClr val="202124"/>
                </a:solidFill>
                <a:effectLst/>
                <a:latin typeface="Google Sans"/>
              </a:rPr>
              <a:t>a preamble and </a:t>
            </a:r>
          </a:p>
          <a:p>
            <a:pPr lvl="1"/>
            <a:r>
              <a:rPr lang="en-US" sz="2800" b="0" i="0" dirty="0">
                <a:solidFill>
                  <a:srgbClr val="040C28"/>
                </a:solidFill>
                <a:effectLst/>
                <a:latin typeface="Google Sans"/>
              </a:rPr>
              <a:t>111 articles</a:t>
            </a:r>
            <a:r>
              <a:rPr lang="en-US" sz="2800" b="0" i="0" dirty="0">
                <a:solidFill>
                  <a:srgbClr val="202124"/>
                </a:solidFill>
                <a:effectLst/>
                <a:latin typeface="Google Sans"/>
              </a:rPr>
              <a:t> grouped into 19 chapters. </a:t>
            </a:r>
          </a:p>
        </p:txBody>
      </p:sp>
      <p:sp>
        <p:nvSpPr>
          <p:cNvPr id="4" name="Footer Placeholder 3">
            <a:extLst>
              <a:ext uri="{FF2B5EF4-FFF2-40B4-BE49-F238E27FC236}">
                <a16:creationId xmlns:a16="http://schemas.microsoft.com/office/drawing/2014/main" id="{8AC35AB9-E7DE-42A8-AF74-F9C4C3D7FE63}"/>
              </a:ext>
            </a:extLst>
          </p:cNvPr>
          <p:cNvSpPr>
            <a:spLocks noGrp="1"/>
          </p:cNvSpPr>
          <p:nvPr>
            <p:ph type="ftr" sz="quarter" idx="11"/>
          </p:nvPr>
        </p:nvSpPr>
        <p:spPr/>
        <p:txBody>
          <a:bodyPr/>
          <a:lstStyle/>
          <a:p>
            <a:r>
              <a:rPr lang="en-US"/>
              <a:t>NOA-Sarfraz Ansari</a:t>
            </a:r>
          </a:p>
        </p:txBody>
      </p:sp>
      <p:sp>
        <p:nvSpPr>
          <p:cNvPr id="5" name="Slide Number Placeholder 4">
            <a:extLst>
              <a:ext uri="{FF2B5EF4-FFF2-40B4-BE49-F238E27FC236}">
                <a16:creationId xmlns:a16="http://schemas.microsoft.com/office/drawing/2014/main" id="{D96B2232-380E-458A-8475-DF5FD4F23E92}"/>
              </a:ext>
            </a:extLst>
          </p:cNvPr>
          <p:cNvSpPr>
            <a:spLocks noGrp="1"/>
          </p:cNvSpPr>
          <p:nvPr>
            <p:ph type="sldNum" sz="quarter" idx="12"/>
          </p:nvPr>
        </p:nvSpPr>
        <p:spPr/>
        <p:txBody>
          <a:bodyPr/>
          <a:lstStyle/>
          <a:p>
            <a:fld id="{6FF94428-0282-4DD7-8CCB-D2F40AD9A8D7}" type="slidenum">
              <a:rPr lang="en-US" smtClean="0"/>
              <a:t>25</a:t>
            </a:fld>
            <a:endParaRPr lang="en-US"/>
          </a:p>
        </p:txBody>
      </p:sp>
    </p:spTree>
    <p:extLst>
      <p:ext uri="{BB962C8B-B14F-4D97-AF65-F5344CB8AC3E}">
        <p14:creationId xmlns:p14="http://schemas.microsoft.com/office/powerpoint/2010/main" val="1987499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4400" dirty="0"/>
              <a:t>The Structure</a:t>
            </a:r>
          </a:p>
        </p:txBody>
      </p:sp>
      <p:sp>
        <p:nvSpPr>
          <p:cNvPr id="3" name="Content Placeholder 2"/>
          <p:cNvSpPr>
            <a:spLocks noGrp="1"/>
          </p:cNvSpPr>
          <p:nvPr>
            <p:ph idx="1"/>
          </p:nvPr>
        </p:nvSpPr>
        <p:spPr>
          <a:xfrm>
            <a:off x="914400" y="1143000"/>
            <a:ext cx="7162800" cy="5105400"/>
          </a:xfrm>
        </p:spPr>
        <p:txBody>
          <a:bodyPr>
            <a:normAutofit fontScale="77500" lnSpcReduction="20000"/>
          </a:bodyPr>
          <a:lstStyle/>
          <a:p>
            <a:pPr lvl="1"/>
            <a:r>
              <a:rPr lang="en-US" sz="2800" dirty="0"/>
              <a:t> </a:t>
            </a:r>
            <a:r>
              <a:rPr lang="en-US" sz="2800" b="1" dirty="0">
                <a:solidFill>
                  <a:srgbClr val="00B050"/>
                </a:solidFill>
              </a:rPr>
              <a:t>General Assembly </a:t>
            </a:r>
            <a:r>
              <a:rPr lang="en-US" sz="2800" dirty="0"/>
              <a:t>that meets every fall and all nations have one vote</a:t>
            </a:r>
          </a:p>
          <a:p>
            <a:pPr lvl="2"/>
            <a:r>
              <a:rPr lang="en-US" sz="2400" dirty="0"/>
              <a:t>All 193 Member States discuss international issues</a:t>
            </a:r>
          </a:p>
          <a:p>
            <a:pPr lvl="2"/>
            <a:r>
              <a:rPr lang="en-US" sz="2400" dirty="0"/>
              <a:t>Plays a significant role in the codification of international law.</a:t>
            </a:r>
          </a:p>
          <a:p>
            <a:pPr lvl="2"/>
            <a:r>
              <a:rPr lang="en-US" sz="2400" dirty="0"/>
              <a:t>Make recommendations to States on international issues within its competence</a:t>
            </a:r>
          </a:p>
          <a:p>
            <a:pPr lvl="2"/>
            <a:r>
              <a:rPr lang="en-US" sz="2400" dirty="0"/>
              <a:t>78</a:t>
            </a:r>
            <a:r>
              <a:rPr lang="en-US" sz="2400" baseline="30000" dirty="0"/>
              <a:t>th</a:t>
            </a:r>
            <a:r>
              <a:rPr lang="en-US" sz="2400" dirty="0"/>
              <a:t>  sessions held till Sep. 2023 THEME</a:t>
            </a:r>
          </a:p>
          <a:p>
            <a:pPr lvl="3"/>
            <a:r>
              <a:rPr lang="en-US" sz="2800" b="0" i="0" dirty="0">
                <a:solidFill>
                  <a:srgbClr val="202124"/>
                </a:solidFill>
                <a:effectLst/>
                <a:latin typeface="Google Sans"/>
              </a:rPr>
              <a:t>“</a:t>
            </a:r>
            <a:r>
              <a:rPr lang="en-US" sz="2800" b="0" i="0" dirty="0">
                <a:solidFill>
                  <a:srgbClr val="040C28"/>
                </a:solidFill>
                <a:effectLst/>
                <a:latin typeface="Google Sans"/>
              </a:rPr>
              <a:t>Rebuilding trust and reigniting global solidarity</a:t>
            </a:r>
            <a:r>
              <a:rPr lang="en-US" sz="2800" b="0" i="0" dirty="0">
                <a:solidFill>
                  <a:srgbClr val="202124"/>
                </a:solidFill>
                <a:effectLst/>
                <a:latin typeface="Google Sans"/>
              </a:rPr>
              <a:t>: Accelerating action on the 2030 Agenda and its Sustainable Development Goals towards peace, prosperity, progress and sustainability for all.”</a:t>
            </a:r>
            <a:endParaRPr lang="en-US" sz="2200" dirty="0"/>
          </a:p>
          <a:p>
            <a:r>
              <a:rPr lang="en-US" sz="3600" b="1" u="sng" dirty="0">
                <a:solidFill>
                  <a:srgbClr val="002060"/>
                </a:solidFill>
              </a:rPr>
              <a:t>It has power to recommend only and is done with the process of voting and adopting resolutions</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26</a:t>
            </a:fld>
            <a:endParaRPr lang="en-US"/>
          </a:p>
        </p:txBody>
      </p:sp>
    </p:spTree>
    <p:extLst>
      <p:ext uri="{BB962C8B-B14F-4D97-AF65-F5344CB8AC3E}">
        <p14:creationId xmlns:p14="http://schemas.microsoft.com/office/powerpoint/2010/main" val="2051997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OA-Misc\UN_Institutions2.sv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720" y="-144121"/>
            <a:ext cx="8032249" cy="5991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270" y="6506895"/>
            <a:ext cx="4995930" cy="253916"/>
          </a:xfrm>
          <a:prstGeom prst="rect">
            <a:avLst/>
          </a:prstGeom>
        </p:spPr>
        <p:txBody>
          <a:bodyPr wrap="square">
            <a:spAutoFit/>
          </a:bodyPr>
          <a:lstStyle/>
          <a:p>
            <a:r>
              <a:rPr lang="en-US" sz="1050" dirty="0" err="1"/>
              <a:t>UN+organogram&amp;source</a:t>
            </a:r>
            <a:r>
              <a:rPr lang="en-US" sz="1050" dirty="0"/>
              <a:t>=</a:t>
            </a:r>
            <a:r>
              <a:rPr lang="en-US" sz="1050" dirty="0" err="1"/>
              <a:t>lnms&amp;tbm</a:t>
            </a:r>
            <a:r>
              <a:rPr lang="en-US" sz="1050" dirty="0"/>
              <a:t>=</a:t>
            </a:r>
            <a:r>
              <a:rPr lang="en-US" sz="1050" dirty="0" err="1"/>
              <a:t>isch&amp;sa</a:t>
            </a:r>
            <a:r>
              <a:rPr lang="en-US" sz="1050" dirty="0"/>
              <a:t>=</a:t>
            </a:r>
            <a:r>
              <a:rPr lang="en-US" sz="1050" dirty="0" err="1"/>
              <a:t>X&amp;ved</a:t>
            </a:r>
            <a:r>
              <a:rPr lang="en-US" sz="1050" dirty="0"/>
              <a:t>=0ahUKEwjR8_-49avg</a:t>
            </a:r>
          </a:p>
        </p:txBody>
      </p:sp>
      <p:sp>
        <p:nvSpPr>
          <p:cNvPr id="3" name="Footer Placeholder 2"/>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27</a:t>
            </a:fld>
            <a:endParaRPr lang="en-US"/>
          </a:p>
        </p:txBody>
      </p:sp>
      <p:sp>
        <p:nvSpPr>
          <p:cNvPr id="7" name="Oval Callout 6"/>
          <p:cNvSpPr/>
          <p:nvPr/>
        </p:nvSpPr>
        <p:spPr>
          <a:xfrm>
            <a:off x="33270" y="260418"/>
            <a:ext cx="1981200" cy="783839"/>
          </a:xfrm>
          <a:prstGeom prst="wedgeEllipseCallout">
            <a:avLst>
              <a:gd name="adj1" fmla="val -13187"/>
              <a:gd name="adj2" fmla="val 98087"/>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Global Bureaucracy</a:t>
            </a:r>
          </a:p>
        </p:txBody>
      </p:sp>
      <p:sp>
        <p:nvSpPr>
          <p:cNvPr id="12" name="Oval Callout 11"/>
          <p:cNvSpPr/>
          <p:nvPr/>
        </p:nvSpPr>
        <p:spPr>
          <a:xfrm rot="4982482">
            <a:off x="4336625" y="5370763"/>
            <a:ext cx="1289393" cy="1009616"/>
          </a:xfrm>
          <a:prstGeom prst="wedgeEllipseCallout">
            <a:avLst>
              <a:gd name="adj1" fmla="val -55685"/>
              <a:gd name="adj2" fmla="val 152479"/>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Adjudicates Legal Disputes</a:t>
            </a:r>
          </a:p>
        </p:txBody>
      </p:sp>
      <p:sp>
        <p:nvSpPr>
          <p:cNvPr id="14" name="Oval Callout 13"/>
          <p:cNvSpPr/>
          <p:nvPr/>
        </p:nvSpPr>
        <p:spPr>
          <a:xfrm rot="1639434">
            <a:off x="6959371" y="4403018"/>
            <a:ext cx="1424862" cy="1066393"/>
          </a:xfrm>
          <a:prstGeom prst="wedgeEllipseCallout">
            <a:avLst>
              <a:gd name="adj1" fmla="val -102564"/>
              <a:gd name="adj2" fmla="val 65947"/>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Investigate &amp; Prosecutes Crimes against humanity</a:t>
            </a:r>
          </a:p>
        </p:txBody>
      </p:sp>
      <p:sp>
        <p:nvSpPr>
          <p:cNvPr id="11" name="TextBox 10">
            <a:extLst>
              <a:ext uri="{FF2B5EF4-FFF2-40B4-BE49-F238E27FC236}">
                <a16:creationId xmlns:a16="http://schemas.microsoft.com/office/drawing/2014/main" id="{BEADA7E4-BCF8-4397-A0F3-F6CD7D704D91}"/>
              </a:ext>
            </a:extLst>
          </p:cNvPr>
          <p:cNvSpPr txBox="1"/>
          <p:nvPr/>
        </p:nvSpPr>
        <p:spPr>
          <a:xfrm>
            <a:off x="6891059" y="1934382"/>
            <a:ext cx="1490941" cy="923330"/>
          </a:xfrm>
          <a:prstGeom prst="rect">
            <a:avLst/>
          </a:prstGeom>
          <a:noFill/>
        </p:spPr>
        <p:txBody>
          <a:bodyPr wrap="square">
            <a:spAutoFit/>
          </a:bodyPr>
          <a:lstStyle/>
          <a:p>
            <a:r>
              <a:rPr lang="en-US" sz="1800" b="1" i="0" kern="1200" dirty="0">
                <a:effectLst/>
                <a:latin typeface="+mn-lt"/>
                <a:ea typeface="+mn-ea"/>
                <a:cs typeface="+mn-cs"/>
              </a:rPr>
              <a:t>the </a:t>
            </a:r>
            <a:r>
              <a:rPr lang="en-US" sz="1800" b="1" i="0" u="none" strike="noStrike" kern="1200" dirty="0">
                <a:effectLst/>
                <a:latin typeface="+mn-lt"/>
                <a:ea typeface="+mn-ea"/>
                <a:cs typeface="+mn-cs"/>
                <a:hlinkClick r:id="rId4" tooltip="Military Staff Committee">
                  <a:extLst>
                    <a:ext uri="{A12FA001-AC4F-418D-AE19-62706E023703}">
                      <ahyp:hlinkClr xmlns:ahyp="http://schemas.microsoft.com/office/drawing/2018/hyperlinkcolor" val="tx"/>
                    </a:ext>
                  </a:extLst>
                </a:hlinkClick>
              </a:rPr>
              <a:t>Military Staff Committee</a:t>
            </a:r>
            <a:r>
              <a:rPr lang="en-US" sz="1800" b="1" i="0" kern="1200" dirty="0">
                <a:effectLst/>
                <a:latin typeface="+mn-lt"/>
                <a:ea typeface="+mn-ea"/>
                <a:cs typeface="+mn-cs"/>
              </a:rPr>
              <a:t> </a:t>
            </a:r>
            <a:endParaRPr lang="en-PK" b="1" dirty="0"/>
          </a:p>
        </p:txBody>
      </p:sp>
      <p:sp>
        <p:nvSpPr>
          <p:cNvPr id="13" name="TextBox 12">
            <a:extLst>
              <a:ext uri="{FF2B5EF4-FFF2-40B4-BE49-F238E27FC236}">
                <a16:creationId xmlns:a16="http://schemas.microsoft.com/office/drawing/2014/main" id="{65E558C1-E2AB-438B-A9B8-7BDBC9A6389F}"/>
              </a:ext>
            </a:extLst>
          </p:cNvPr>
          <p:cNvSpPr txBox="1"/>
          <p:nvPr/>
        </p:nvSpPr>
        <p:spPr>
          <a:xfrm>
            <a:off x="7209867" y="3386204"/>
            <a:ext cx="1371600" cy="369332"/>
          </a:xfrm>
          <a:prstGeom prst="rect">
            <a:avLst/>
          </a:prstGeom>
          <a:noFill/>
        </p:spPr>
        <p:txBody>
          <a:bodyPr wrap="square">
            <a:spAutoFit/>
          </a:bodyPr>
          <a:lstStyle/>
          <a:p>
            <a:r>
              <a:rPr lang="en-US" b="1" dirty="0"/>
              <a:t>SDGs</a:t>
            </a:r>
            <a:endParaRPr lang="en-PK" b="1" dirty="0"/>
          </a:p>
        </p:txBody>
      </p:sp>
    </p:spTree>
    <p:extLst>
      <p:ext uri="{BB962C8B-B14F-4D97-AF65-F5344CB8AC3E}">
        <p14:creationId xmlns:p14="http://schemas.microsoft.com/office/powerpoint/2010/main" val="2413149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The top 10 providers of assessed contributions to United Nations Peacekeeping operations for 2020-2021</a:t>
            </a:r>
            <a:br>
              <a:rPr lang="en-US" sz="2400" dirty="0"/>
            </a:br>
            <a:endParaRPr lang="en-US" sz="2400" dirty="0"/>
          </a:p>
        </p:txBody>
      </p:sp>
      <p:sp>
        <p:nvSpPr>
          <p:cNvPr id="3" name="Content Placeholder 2"/>
          <p:cNvSpPr>
            <a:spLocks noGrp="1"/>
          </p:cNvSpPr>
          <p:nvPr>
            <p:ph idx="1"/>
          </p:nvPr>
        </p:nvSpPr>
        <p:spPr/>
        <p:txBody>
          <a:bodyPr/>
          <a:lstStyle/>
          <a:p>
            <a:r>
              <a:rPr lang="en-US" b="1" dirty="0"/>
              <a:t>United States </a:t>
            </a:r>
            <a:r>
              <a:rPr lang="en-US" dirty="0"/>
              <a:t>(27.89%)</a:t>
            </a:r>
          </a:p>
          <a:p>
            <a:r>
              <a:rPr lang="en-US" b="1" dirty="0"/>
              <a:t>China</a:t>
            </a:r>
            <a:r>
              <a:rPr lang="en-US" dirty="0"/>
              <a:t> (15.21%)</a:t>
            </a:r>
          </a:p>
          <a:p>
            <a:r>
              <a:rPr lang="en-US" b="1" dirty="0"/>
              <a:t>Japan</a:t>
            </a:r>
            <a:r>
              <a:rPr lang="en-US" dirty="0"/>
              <a:t> (8.56%)</a:t>
            </a:r>
          </a:p>
          <a:p>
            <a:r>
              <a:rPr lang="en-US" b="1" dirty="0"/>
              <a:t>Germany</a:t>
            </a:r>
            <a:r>
              <a:rPr lang="en-US" dirty="0"/>
              <a:t> (6.09%)</a:t>
            </a:r>
          </a:p>
          <a:p>
            <a:r>
              <a:rPr lang="en-US" b="1" dirty="0"/>
              <a:t>United Kingdom</a:t>
            </a:r>
            <a:r>
              <a:rPr lang="en-US" dirty="0"/>
              <a:t> (5.79%)</a:t>
            </a:r>
          </a:p>
          <a:p>
            <a:r>
              <a:rPr lang="en-US" b="1" dirty="0"/>
              <a:t>France</a:t>
            </a:r>
            <a:r>
              <a:rPr lang="en-US" dirty="0"/>
              <a:t> (5.61%)</a:t>
            </a:r>
          </a:p>
          <a:p>
            <a:r>
              <a:rPr lang="en-US" b="1" dirty="0"/>
              <a:t>Italy</a:t>
            </a:r>
            <a:r>
              <a:rPr lang="en-US" dirty="0"/>
              <a:t> (3.30%)</a:t>
            </a:r>
          </a:p>
          <a:p>
            <a:r>
              <a:rPr lang="en-US" b="1" dirty="0"/>
              <a:t>Russian Federation</a:t>
            </a:r>
            <a:r>
              <a:rPr lang="en-US" dirty="0"/>
              <a:t> (3.04%)</a:t>
            </a:r>
          </a:p>
          <a:p>
            <a:r>
              <a:rPr lang="en-US" b="1" dirty="0"/>
              <a:t>Canada</a:t>
            </a:r>
            <a:r>
              <a:rPr lang="en-US" dirty="0"/>
              <a:t> (2.73%)</a:t>
            </a:r>
          </a:p>
          <a:p>
            <a:r>
              <a:rPr lang="en-US" b="1" dirty="0"/>
              <a:t>Republic of Korea </a:t>
            </a:r>
            <a:r>
              <a:rPr lang="en-US" dirty="0"/>
              <a:t>(2.26%)</a:t>
            </a:r>
          </a:p>
          <a:p>
            <a:endParaRPr lang="en-US"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28</a:t>
            </a:fld>
            <a:endParaRPr lang="en-US"/>
          </a:p>
        </p:txBody>
      </p:sp>
      <p:sp>
        <p:nvSpPr>
          <p:cNvPr id="6" name="Rectangle 5"/>
          <p:cNvSpPr/>
          <p:nvPr/>
        </p:nvSpPr>
        <p:spPr>
          <a:xfrm>
            <a:off x="4953000" y="1676400"/>
            <a:ext cx="3276600" cy="3785652"/>
          </a:xfrm>
          <a:prstGeom prst="rect">
            <a:avLst/>
          </a:prstGeom>
        </p:spPr>
        <p:txBody>
          <a:bodyPr wrap="square">
            <a:spAutoFit/>
          </a:bodyPr>
          <a:lstStyle/>
          <a:p>
            <a:r>
              <a:rPr lang="en-US" sz="2000" dirty="0"/>
              <a:t>The UN General Assembly adopted budget of </a:t>
            </a:r>
            <a:r>
              <a:rPr lang="en-US" sz="2000" b="1" dirty="0"/>
              <a:t>$3,500,830,500</a:t>
            </a:r>
            <a:r>
              <a:rPr lang="en-US" sz="2000" dirty="0"/>
              <a:t> for the United Nations to cover the year 2024</a:t>
            </a:r>
          </a:p>
          <a:p>
            <a:endParaRPr lang="en-US" sz="2000" dirty="0"/>
          </a:p>
          <a:p>
            <a:r>
              <a:rPr lang="en-US" sz="2000" dirty="0"/>
              <a:t>with the US financing about one fifth, of that. </a:t>
            </a:r>
          </a:p>
          <a:p>
            <a:endParaRPr lang="en-US" sz="2000" b="1" dirty="0"/>
          </a:p>
          <a:p>
            <a:r>
              <a:rPr lang="en-US" sz="2000" b="1" dirty="0"/>
              <a:t>the US to pay 22% of the </a:t>
            </a:r>
            <a:r>
              <a:rPr lang="en-US" sz="2000" b="1" dirty="0" err="1"/>
              <a:t>UN’s</a:t>
            </a:r>
            <a:r>
              <a:rPr lang="en-US" sz="2000" b="1" dirty="0"/>
              <a:t> general budget and 28% of the peacekeeping budget.</a:t>
            </a:r>
            <a:endParaRPr lang="en-US" sz="2000" dirty="0"/>
          </a:p>
        </p:txBody>
      </p:sp>
    </p:spTree>
    <p:extLst>
      <p:ext uri="{BB962C8B-B14F-4D97-AF65-F5344CB8AC3E}">
        <p14:creationId xmlns:p14="http://schemas.microsoft.com/office/powerpoint/2010/main" val="846063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4343400"/>
            <a:ext cx="7659687" cy="1168400"/>
          </a:xfrm>
        </p:spPr>
        <p:txBody>
          <a:bodyPr/>
          <a:lstStyle/>
          <a:p>
            <a:r>
              <a:rPr lang="en-US" dirty="0"/>
              <a:t>UN: Successes &amp; Failures</a:t>
            </a:r>
          </a:p>
        </p:txBody>
      </p:sp>
      <p:sp>
        <p:nvSpPr>
          <p:cNvPr id="7" name="Text Placeholder 6"/>
          <p:cNvSpPr>
            <a:spLocks noGrp="1"/>
          </p:cNvSpPr>
          <p:nvPr>
            <p:ph type="body" idx="1"/>
          </p:nvPr>
        </p:nvSpPr>
        <p:spPr>
          <a:xfrm>
            <a:off x="533400" y="2667000"/>
            <a:ext cx="6135687" cy="1633538"/>
          </a:xfrm>
        </p:spPr>
        <p:txBody>
          <a:bodyPr/>
          <a:lstStyle/>
          <a:p>
            <a:r>
              <a:rPr lang="en-US" dirty="0"/>
              <a:t>Critical Analysis</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29</a:t>
            </a:fld>
            <a:endParaRPr lang="en-US"/>
          </a:p>
        </p:txBody>
      </p:sp>
    </p:spTree>
    <p:extLst>
      <p:ext uri="{BB962C8B-B14F-4D97-AF65-F5344CB8AC3E}">
        <p14:creationId xmlns:p14="http://schemas.microsoft.com/office/powerpoint/2010/main" val="117213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620000" cy="944562"/>
          </a:xfrm>
        </p:spPr>
        <p:txBody>
          <a:bodyPr/>
          <a:lstStyle/>
          <a:p>
            <a:pPr algn="ctr"/>
            <a:r>
              <a:rPr lang="en-US" sz="3200" dirty="0"/>
              <a:t>International Governmental Organizations</a:t>
            </a:r>
          </a:p>
        </p:txBody>
      </p:sp>
      <p:sp>
        <p:nvSpPr>
          <p:cNvPr id="5" name="Text Placeholder 4"/>
          <p:cNvSpPr>
            <a:spLocks noGrp="1"/>
          </p:cNvSpPr>
          <p:nvPr>
            <p:ph type="body" idx="1"/>
          </p:nvPr>
        </p:nvSpPr>
        <p:spPr>
          <a:xfrm>
            <a:off x="228600" y="1524000"/>
            <a:ext cx="3657600" cy="639762"/>
          </a:xfrm>
        </p:spPr>
        <p:txBody>
          <a:bodyPr>
            <a:noAutofit/>
          </a:bodyPr>
          <a:lstStyle/>
          <a:p>
            <a:r>
              <a:rPr lang="en-US" sz="2400" dirty="0"/>
              <a:t>International Political Order</a:t>
            </a:r>
          </a:p>
        </p:txBody>
      </p:sp>
      <p:sp>
        <p:nvSpPr>
          <p:cNvPr id="6" name="Content Placeholder 5"/>
          <p:cNvSpPr>
            <a:spLocks noGrp="1"/>
          </p:cNvSpPr>
          <p:nvPr>
            <p:ph sz="half" idx="2"/>
          </p:nvPr>
        </p:nvSpPr>
        <p:spPr>
          <a:xfrm>
            <a:off x="457200" y="2133600"/>
            <a:ext cx="4038600" cy="3951288"/>
          </a:xfrm>
        </p:spPr>
        <p:txBody>
          <a:bodyPr>
            <a:normAutofit lnSpcReduction="10000"/>
          </a:bodyPr>
          <a:lstStyle/>
          <a:p>
            <a:pPr marL="628650" indent="-514350">
              <a:buAutoNum type="arabicPeriod"/>
            </a:pPr>
            <a:r>
              <a:rPr lang="en-US" sz="3200" dirty="0"/>
              <a:t>The League of Nations</a:t>
            </a:r>
          </a:p>
          <a:p>
            <a:pPr marL="628650" indent="-514350">
              <a:buAutoNum type="arabicPeriod"/>
            </a:pPr>
            <a:endParaRPr lang="en-US" sz="3200" dirty="0"/>
          </a:p>
          <a:p>
            <a:pPr marL="628650" indent="-514350">
              <a:buAutoNum type="arabicPeriod"/>
            </a:pPr>
            <a:r>
              <a:rPr lang="en-US" sz="3200" dirty="0"/>
              <a:t>The United Nations</a:t>
            </a:r>
            <a:br>
              <a:rPr lang="en-US" sz="3200" dirty="0"/>
            </a:br>
            <a:r>
              <a:rPr lang="en-US" sz="3200" dirty="0"/>
              <a:t>  </a:t>
            </a:r>
          </a:p>
          <a:p>
            <a:pPr marL="628650" indent="-514350">
              <a:buAutoNum type="arabicPeriod"/>
            </a:pPr>
            <a:r>
              <a:rPr lang="en-US" sz="3200" dirty="0"/>
              <a:t>International Court of Justice</a:t>
            </a:r>
            <a:br>
              <a:rPr lang="en-US" sz="3200" dirty="0"/>
            </a:br>
            <a:endParaRPr lang="en-US" sz="3200" dirty="0"/>
          </a:p>
        </p:txBody>
      </p:sp>
      <p:sp>
        <p:nvSpPr>
          <p:cNvPr id="7" name="Text Placeholder 6"/>
          <p:cNvSpPr>
            <a:spLocks noGrp="1"/>
          </p:cNvSpPr>
          <p:nvPr>
            <p:ph type="body" sz="quarter" idx="3"/>
          </p:nvPr>
        </p:nvSpPr>
        <p:spPr/>
        <p:txBody>
          <a:bodyPr/>
          <a:lstStyle/>
          <a:p>
            <a:r>
              <a:rPr lang="en-US" sz="2400" dirty="0"/>
              <a:t>International Economic Order</a:t>
            </a:r>
          </a:p>
        </p:txBody>
      </p:sp>
      <p:sp>
        <p:nvSpPr>
          <p:cNvPr id="8" name="Content Placeholder 7"/>
          <p:cNvSpPr>
            <a:spLocks noGrp="1"/>
          </p:cNvSpPr>
          <p:nvPr>
            <p:ph sz="quarter" idx="4"/>
          </p:nvPr>
        </p:nvSpPr>
        <p:spPr>
          <a:xfrm>
            <a:off x="4572000" y="2144712"/>
            <a:ext cx="4038600" cy="3951288"/>
          </a:xfrm>
        </p:spPr>
        <p:txBody>
          <a:bodyPr>
            <a:normAutofit/>
          </a:bodyPr>
          <a:lstStyle/>
          <a:p>
            <a:pPr marL="114300" indent="0">
              <a:buNone/>
            </a:pPr>
            <a:r>
              <a:rPr lang="en-US" sz="3200" dirty="0"/>
              <a:t>4. World Trade Organization</a:t>
            </a:r>
            <a:br>
              <a:rPr lang="en-US" sz="3200" dirty="0"/>
            </a:br>
            <a:endParaRPr lang="en-US" sz="3200" dirty="0"/>
          </a:p>
          <a:p>
            <a:pPr marL="114300" indent="0">
              <a:buNone/>
            </a:pPr>
            <a:r>
              <a:rPr lang="en-US" sz="3200" dirty="0"/>
              <a:t>5. WB</a:t>
            </a:r>
            <a:br>
              <a:rPr lang="en-US" sz="3200" dirty="0"/>
            </a:br>
            <a:endParaRPr lang="en-US" sz="3200" dirty="0"/>
          </a:p>
          <a:p>
            <a:pPr marL="114300" indent="0">
              <a:buNone/>
            </a:pPr>
            <a:r>
              <a:rPr lang="en-US" sz="3200" dirty="0"/>
              <a:t>6. IMF</a:t>
            </a:r>
          </a:p>
        </p:txBody>
      </p:sp>
      <p:sp>
        <p:nvSpPr>
          <p:cNvPr id="2" name="Footer Placeholder 1"/>
          <p:cNvSpPr>
            <a:spLocks noGrp="1"/>
          </p:cNvSpPr>
          <p:nvPr>
            <p:ph type="ftr" sz="quarter" idx="11"/>
          </p:nvPr>
        </p:nvSpPr>
        <p:spPr/>
        <p:txBody>
          <a:bodyPr/>
          <a:lstStyle/>
          <a:p>
            <a:r>
              <a:rPr lang="en-US"/>
              <a:t>NOA-Sarfraz Ansari</a:t>
            </a:r>
          </a:p>
        </p:txBody>
      </p:sp>
      <p:sp>
        <p:nvSpPr>
          <p:cNvPr id="3" name="Slide Number Placeholder 2"/>
          <p:cNvSpPr>
            <a:spLocks noGrp="1"/>
          </p:cNvSpPr>
          <p:nvPr>
            <p:ph type="sldNum" sz="quarter" idx="12"/>
          </p:nvPr>
        </p:nvSpPr>
        <p:spPr/>
        <p:txBody>
          <a:bodyPr/>
          <a:lstStyle/>
          <a:p>
            <a:fld id="{6FF94428-0282-4DD7-8CCB-D2F40AD9A8D7}" type="slidenum">
              <a:rPr lang="en-US" smtClean="0"/>
              <a:t>3</a:t>
            </a:fld>
            <a:endParaRPr lang="en-US"/>
          </a:p>
        </p:txBody>
      </p:sp>
    </p:spTree>
    <p:extLst>
      <p:ext uri="{BB962C8B-B14F-4D97-AF65-F5344CB8AC3E}">
        <p14:creationId xmlns:p14="http://schemas.microsoft.com/office/powerpoint/2010/main" val="4231914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dirty="0"/>
              <a:t>UN: Successes </a:t>
            </a:r>
          </a:p>
        </p:txBody>
      </p:sp>
      <p:sp>
        <p:nvSpPr>
          <p:cNvPr id="3" name="Content Placeholder 2"/>
          <p:cNvSpPr>
            <a:spLocks noGrp="1"/>
          </p:cNvSpPr>
          <p:nvPr>
            <p:ph idx="1"/>
          </p:nvPr>
        </p:nvSpPr>
        <p:spPr>
          <a:xfrm>
            <a:off x="609600" y="914400"/>
            <a:ext cx="7620000" cy="5562600"/>
          </a:xfrm>
        </p:spPr>
        <p:txBody>
          <a:bodyPr>
            <a:noAutofit/>
          </a:bodyPr>
          <a:lstStyle/>
          <a:p>
            <a:pPr marL="114300" indent="0">
              <a:buNone/>
            </a:pPr>
            <a:r>
              <a:rPr lang="en-US" sz="2500" dirty="0"/>
              <a:t>1.Peace Making and Peace Keeping Efforts</a:t>
            </a:r>
          </a:p>
          <a:p>
            <a:pPr lvl="1"/>
            <a:r>
              <a:rPr lang="en-US" sz="2300" dirty="0"/>
              <a:t>A cease-fire in the Iran-Iraq War 1988</a:t>
            </a:r>
          </a:p>
          <a:p>
            <a:pPr lvl="1"/>
            <a:r>
              <a:rPr lang="en-US" sz="2300" dirty="0"/>
              <a:t>The independence of Namibia-1990</a:t>
            </a:r>
          </a:p>
          <a:p>
            <a:pPr lvl="1"/>
            <a:r>
              <a:rPr lang="en-US" sz="2300" dirty="0"/>
              <a:t>The end of the civil wars in Angola (sequels from 1975 to 2002), Cambodia (1967-75) and El Salvador (1979-92)</a:t>
            </a:r>
          </a:p>
          <a:p>
            <a:pPr marL="114300" indent="0">
              <a:buNone/>
            </a:pPr>
            <a:r>
              <a:rPr lang="en-US" sz="2800" dirty="0"/>
              <a:t>2. Global Socio-Economic Development Agenda</a:t>
            </a:r>
          </a:p>
          <a:p>
            <a:pPr lvl="1"/>
            <a:r>
              <a:rPr lang="en-US" sz="2600" dirty="0" err="1"/>
              <a:t>MDGs</a:t>
            </a:r>
            <a:r>
              <a:rPr lang="en-US" sz="2600" dirty="0"/>
              <a:t> and </a:t>
            </a:r>
            <a:r>
              <a:rPr lang="en-US" sz="2600" dirty="0" err="1"/>
              <a:t>SDGs</a:t>
            </a:r>
            <a:endParaRPr lang="en-US" sz="2600" dirty="0"/>
          </a:p>
          <a:p>
            <a:pPr lvl="1"/>
            <a:r>
              <a:rPr lang="en-US" sz="2300" dirty="0"/>
              <a:t>Poverty alleviation, child protection, and women empowerment</a:t>
            </a:r>
          </a:p>
          <a:p>
            <a:pPr marL="114300" indent="0">
              <a:buNone/>
            </a:pPr>
            <a:r>
              <a:rPr lang="en-US" sz="2500" dirty="0"/>
              <a:t>3.Climate Change and Global Environment</a:t>
            </a:r>
          </a:p>
          <a:p>
            <a:pPr marL="114300" indent="0">
              <a:buNone/>
            </a:pPr>
            <a:r>
              <a:rPr lang="en-US" sz="2500" dirty="0"/>
              <a:t>4.Human Rights Protection &amp; Humanitarian Efforts</a:t>
            </a:r>
          </a:p>
          <a:p>
            <a:pPr lvl="1"/>
            <a:r>
              <a:rPr lang="en-US" sz="2300" dirty="0"/>
              <a:t>Refugees management</a:t>
            </a:r>
          </a:p>
          <a:p>
            <a:pPr marL="114300" indent="0">
              <a:buNone/>
            </a:pPr>
            <a:r>
              <a:rPr lang="en-US" sz="2500" dirty="0"/>
              <a:t>5.Scientific, cultural and human development</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30</a:t>
            </a:fld>
            <a:endParaRPr lang="en-US"/>
          </a:p>
        </p:txBody>
      </p:sp>
    </p:spTree>
    <p:extLst>
      <p:ext uri="{BB962C8B-B14F-4D97-AF65-F5344CB8AC3E}">
        <p14:creationId xmlns:p14="http://schemas.microsoft.com/office/powerpoint/2010/main" val="2787638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a:t>SDGs-2015-30</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31</a:t>
            </a:fld>
            <a:endParaRPr lang="en-US"/>
          </a:p>
        </p:txBody>
      </p:sp>
      <p:pic>
        <p:nvPicPr>
          <p:cNvPr id="1027" name="Picture 3" descr="C:\Users\Smile\Desktop\sdg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978"/>
            <a:ext cx="7620000" cy="495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818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Disillusion with the UN (Failures)</a:t>
            </a:r>
          </a:p>
        </p:txBody>
      </p:sp>
      <p:sp>
        <p:nvSpPr>
          <p:cNvPr id="3" name="Content Placeholder 2"/>
          <p:cNvSpPr>
            <a:spLocks noGrp="1"/>
          </p:cNvSpPr>
          <p:nvPr>
            <p:ph idx="1"/>
          </p:nvPr>
        </p:nvSpPr>
        <p:spPr>
          <a:xfrm>
            <a:off x="1066800" y="1417638"/>
            <a:ext cx="6553200" cy="4953000"/>
          </a:xfrm>
        </p:spPr>
        <p:txBody>
          <a:bodyPr>
            <a:noAutofit/>
          </a:bodyPr>
          <a:lstStyle/>
          <a:p>
            <a:r>
              <a:rPr lang="en-US" sz="2800" dirty="0"/>
              <a:t>The Kashmir Issue- 1947 to date</a:t>
            </a:r>
          </a:p>
          <a:p>
            <a:r>
              <a:rPr lang="en-US" sz="2800" dirty="0"/>
              <a:t>The Palestine Issue-1947 to date</a:t>
            </a:r>
          </a:p>
          <a:p>
            <a:pPr lvl="1"/>
            <a:r>
              <a:rPr lang="en-US" sz="2600" dirty="0"/>
              <a:t>Israel-</a:t>
            </a:r>
            <a:r>
              <a:rPr lang="en-US" sz="2600" dirty="0" err="1"/>
              <a:t>Hammas</a:t>
            </a:r>
            <a:r>
              <a:rPr lang="en-US" sz="2600" dirty="0"/>
              <a:t> War 2023</a:t>
            </a:r>
          </a:p>
          <a:p>
            <a:r>
              <a:rPr lang="en-US" sz="2800" dirty="0"/>
              <a:t>The Korean War- 1950-54 and Korean Peninsula today </a:t>
            </a:r>
          </a:p>
          <a:p>
            <a:r>
              <a:rPr lang="en-US" sz="2800" dirty="0"/>
              <a:t>No solution of US-Iran tensions since 1979 by UN</a:t>
            </a:r>
          </a:p>
          <a:p>
            <a:r>
              <a:rPr lang="en-US" sz="2800" dirty="0"/>
              <a:t>New World Order and the First Iraq War</a:t>
            </a:r>
          </a:p>
          <a:p>
            <a:endParaRPr lang="en-US" sz="2800" b="1" dirty="0"/>
          </a:p>
          <a:p>
            <a:endParaRPr lang="en-US" sz="2800"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32</a:t>
            </a:fld>
            <a:endParaRPr lang="en-US"/>
          </a:p>
        </p:txBody>
      </p:sp>
      <p:sp>
        <p:nvSpPr>
          <p:cNvPr id="6" name="Right Brace 5">
            <a:extLst>
              <a:ext uri="{FF2B5EF4-FFF2-40B4-BE49-F238E27FC236}">
                <a16:creationId xmlns:a16="http://schemas.microsoft.com/office/drawing/2014/main" id="{2B20100E-060D-4038-895B-E09406250702}"/>
              </a:ext>
            </a:extLst>
          </p:cNvPr>
          <p:cNvSpPr/>
          <p:nvPr/>
        </p:nvSpPr>
        <p:spPr>
          <a:xfrm>
            <a:off x="5867400" y="1600200"/>
            <a:ext cx="685800"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K"/>
          </a:p>
        </p:txBody>
      </p:sp>
    </p:spTree>
    <p:extLst>
      <p:ext uri="{BB962C8B-B14F-4D97-AF65-F5344CB8AC3E}">
        <p14:creationId xmlns:p14="http://schemas.microsoft.com/office/powerpoint/2010/main" val="3137972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Disillusion with the UN (Failures)</a:t>
            </a:r>
          </a:p>
        </p:txBody>
      </p:sp>
      <p:sp>
        <p:nvSpPr>
          <p:cNvPr id="3" name="Content Placeholder 2"/>
          <p:cNvSpPr>
            <a:spLocks noGrp="1"/>
          </p:cNvSpPr>
          <p:nvPr>
            <p:ph idx="1"/>
          </p:nvPr>
        </p:nvSpPr>
        <p:spPr>
          <a:xfrm>
            <a:off x="761999" y="1295400"/>
            <a:ext cx="6781801" cy="4800600"/>
          </a:xfrm>
        </p:spPr>
        <p:txBody>
          <a:bodyPr>
            <a:normAutofit/>
          </a:bodyPr>
          <a:lstStyle/>
          <a:p>
            <a:r>
              <a:rPr lang="en-US" sz="3200" dirty="0"/>
              <a:t>Post 9/11 and Doctrine of ‘Pre-emption’ as against the idea of collective security. </a:t>
            </a:r>
          </a:p>
          <a:p>
            <a:pPr lvl="1"/>
            <a:r>
              <a:rPr lang="en-US" sz="3000" dirty="0"/>
              <a:t>The Middle East on fire-Syria, Yemen, Iraq, Libya</a:t>
            </a:r>
          </a:p>
          <a:p>
            <a:r>
              <a:rPr lang="en-US" sz="3200" dirty="0"/>
              <a:t>Russia-Ukraine war </a:t>
            </a:r>
          </a:p>
          <a:p>
            <a:r>
              <a:rPr lang="en-US" sz="3200" dirty="0"/>
              <a:t>Israel-Gaza War 2023</a:t>
            </a:r>
          </a:p>
          <a:p>
            <a:r>
              <a:rPr lang="en-US" sz="3200" dirty="0"/>
              <a:t>Somalia Famine and civil war</a:t>
            </a:r>
          </a:p>
          <a:p>
            <a:endParaRPr lang="en-US" sz="3200" dirty="0"/>
          </a:p>
          <a:p>
            <a:endParaRPr lang="en-US" sz="3200" dirty="0"/>
          </a:p>
          <a:p>
            <a:endParaRPr lang="en-US" sz="3200"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33</a:t>
            </a:fld>
            <a:endParaRPr lang="en-US"/>
          </a:p>
        </p:txBody>
      </p:sp>
    </p:spTree>
    <p:extLst>
      <p:ext uri="{BB962C8B-B14F-4D97-AF65-F5344CB8AC3E}">
        <p14:creationId xmlns:p14="http://schemas.microsoft.com/office/powerpoint/2010/main" val="1905287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753190"/>
            <a:ext cx="4724400" cy="632279"/>
          </a:xfrm>
        </p:spPr>
        <p:txBody>
          <a:bodyPr/>
          <a:lstStyle/>
          <a:p>
            <a:r>
              <a:rPr lang="en-GB" sz="4800" dirty="0"/>
              <a:t>Reforming the UN</a:t>
            </a:r>
          </a:p>
        </p:txBody>
      </p:sp>
      <p:sp>
        <p:nvSpPr>
          <p:cNvPr id="7" name="Subtitle 6"/>
          <p:cNvSpPr>
            <a:spLocks noGrp="1"/>
          </p:cNvSpPr>
          <p:nvPr>
            <p:ph type="subTitle" idx="1"/>
          </p:nvPr>
        </p:nvSpPr>
        <p:spPr>
          <a:xfrm>
            <a:off x="4191000" y="1258046"/>
            <a:ext cx="2971800" cy="1704298"/>
          </a:xfrm>
        </p:spPr>
        <p:txBody>
          <a:bodyPr>
            <a:noAutofit/>
          </a:bodyPr>
          <a:lstStyle/>
          <a:p>
            <a:r>
              <a:rPr lang="en-GB" sz="2800" dirty="0"/>
              <a:t>GA</a:t>
            </a:r>
          </a:p>
          <a:p>
            <a:r>
              <a:rPr lang="en-GB" sz="2800" dirty="0" err="1"/>
              <a:t>UNSC</a:t>
            </a:r>
            <a:endParaRPr lang="en-GB" sz="2800" dirty="0"/>
          </a:p>
          <a:p>
            <a:r>
              <a:rPr lang="en-GB" sz="2800" dirty="0"/>
              <a:t>UN Secretariat</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34</a:t>
            </a:fld>
            <a:endParaRPr lang="en-US"/>
          </a:p>
        </p:txBody>
      </p:sp>
      <p:sp>
        <p:nvSpPr>
          <p:cNvPr id="2" name="Rectangle 1"/>
          <p:cNvSpPr/>
          <p:nvPr/>
        </p:nvSpPr>
        <p:spPr>
          <a:xfrm>
            <a:off x="4543566" y="152400"/>
            <a:ext cx="3762233" cy="523220"/>
          </a:xfrm>
          <a:prstGeom prst="rect">
            <a:avLst/>
          </a:prstGeom>
        </p:spPr>
        <p:txBody>
          <a:bodyPr wrap="square">
            <a:spAutoFit/>
          </a:bodyPr>
          <a:lstStyle/>
          <a:p>
            <a:r>
              <a:rPr lang="en-US" sz="2800" dirty="0"/>
              <a:t>https://reform.un.org/</a:t>
            </a:r>
          </a:p>
        </p:txBody>
      </p:sp>
      <p:sp>
        <p:nvSpPr>
          <p:cNvPr id="8" name="TextBox 7">
            <a:extLst>
              <a:ext uri="{FF2B5EF4-FFF2-40B4-BE49-F238E27FC236}">
                <a16:creationId xmlns:a16="http://schemas.microsoft.com/office/drawing/2014/main" id="{F7948EAD-EE1B-40E6-828A-003B9449B959}"/>
              </a:ext>
            </a:extLst>
          </p:cNvPr>
          <p:cNvSpPr txBox="1"/>
          <p:nvPr/>
        </p:nvSpPr>
        <p:spPr>
          <a:xfrm>
            <a:off x="381000" y="2995681"/>
            <a:ext cx="3211830" cy="2585323"/>
          </a:xfrm>
          <a:prstGeom prst="rect">
            <a:avLst/>
          </a:prstGeom>
          <a:noFill/>
        </p:spPr>
        <p:txBody>
          <a:bodyPr wrap="square">
            <a:spAutoFit/>
          </a:bodyPr>
          <a:lstStyle/>
          <a:p>
            <a:r>
              <a:rPr lang="en-US" b="0" i="0" dirty="0">
                <a:solidFill>
                  <a:srgbClr val="474747"/>
                </a:solidFill>
                <a:effectLst/>
                <a:latin typeface="Roboto" panose="02000000000000000000" pitchFamily="2" charset="0"/>
              </a:rPr>
              <a:t>the UN General Assembly President has said that</a:t>
            </a:r>
          </a:p>
          <a:p>
            <a:r>
              <a:rPr lang="en-US" dirty="0">
                <a:solidFill>
                  <a:srgbClr val="474747"/>
                </a:solidFill>
                <a:latin typeface="Roboto" panose="02000000000000000000" pitchFamily="2" charset="0"/>
              </a:rPr>
              <a:t>	</a:t>
            </a:r>
          </a:p>
          <a:p>
            <a:r>
              <a:rPr lang="en-US" b="0" i="0" dirty="0">
                <a:solidFill>
                  <a:srgbClr val="474747"/>
                </a:solidFill>
                <a:effectLst/>
                <a:latin typeface="Roboto" panose="02000000000000000000" pitchFamily="2" charset="0"/>
              </a:rPr>
              <a:t>the</a:t>
            </a:r>
            <a:r>
              <a:rPr lang="en-US" b="1" i="0" u="none" strike="noStrike" dirty="0">
                <a:solidFill>
                  <a:srgbClr val="FF5353"/>
                </a:solidFill>
                <a:effectLst/>
                <a:latin typeface="Roboto" panose="02000000000000000000" pitchFamily="2" charset="0"/>
                <a:hlinkClick r:id="rId2"/>
              </a:rPr>
              <a:t> UN Security Council (UNSC)</a:t>
            </a:r>
            <a:r>
              <a:rPr lang="en-US" b="0" i="0" dirty="0">
                <a:solidFill>
                  <a:srgbClr val="474747"/>
                </a:solidFill>
                <a:effectLst/>
                <a:latin typeface="Roboto" panose="02000000000000000000" pitchFamily="2" charset="0"/>
              </a:rPr>
              <a:t> has become “paralyzed” and “dysfunctional” in its “present form”</a:t>
            </a:r>
          </a:p>
          <a:p>
            <a:endParaRPr lang="en-US" dirty="0">
              <a:solidFill>
                <a:srgbClr val="474747"/>
              </a:solidFill>
              <a:latin typeface="Roboto" panose="02000000000000000000" pitchFamily="2" charset="0"/>
            </a:endParaRPr>
          </a:p>
        </p:txBody>
      </p:sp>
      <p:sp>
        <p:nvSpPr>
          <p:cNvPr id="10" name="TextBox 9">
            <a:extLst>
              <a:ext uri="{FF2B5EF4-FFF2-40B4-BE49-F238E27FC236}">
                <a16:creationId xmlns:a16="http://schemas.microsoft.com/office/drawing/2014/main" id="{03539A17-C4D9-4D97-9781-A990036F2D7E}"/>
              </a:ext>
            </a:extLst>
          </p:cNvPr>
          <p:cNvSpPr txBox="1"/>
          <p:nvPr/>
        </p:nvSpPr>
        <p:spPr>
          <a:xfrm>
            <a:off x="4876800" y="3617635"/>
            <a:ext cx="2886991" cy="2031325"/>
          </a:xfrm>
          <a:prstGeom prst="rect">
            <a:avLst/>
          </a:prstGeom>
          <a:noFill/>
        </p:spPr>
        <p:txBody>
          <a:bodyPr wrap="square">
            <a:spAutoFit/>
          </a:bodyPr>
          <a:lstStyle/>
          <a:p>
            <a:r>
              <a:rPr lang="en-US" b="0" i="0" dirty="0">
                <a:solidFill>
                  <a:srgbClr val="474747"/>
                </a:solidFill>
                <a:effectLst/>
                <a:latin typeface="Roboto" panose="02000000000000000000" pitchFamily="2" charset="0"/>
              </a:rPr>
              <a:t>it has not been able to take any </a:t>
            </a:r>
            <a:r>
              <a:rPr lang="en-US" b="1" i="0" dirty="0">
                <a:solidFill>
                  <a:srgbClr val="474747"/>
                </a:solidFill>
                <a:effectLst/>
                <a:latin typeface="Roboto" panose="02000000000000000000" pitchFamily="2" charset="0"/>
              </a:rPr>
              <a:t>decision since the Russia-Ukraine war started.</a:t>
            </a:r>
          </a:p>
          <a:p>
            <a:endParaRPr lang="en-US" b="1" dirty="0">
              <a:solidFill>
                <a:srgbClr val="474747"/>
              </a:solidFill>
              <a:latin typeface="Roboto" panose="02000000000000000000" pitchFamily="2" charset="0"/>
            </a:endParaRPr>
          </a:p>
          <a:p>
            <a:r>
              <a:rPr lang="en-US" b="1" dirty="0">
                <a:solidFill>
                  <a:srgbClr val="474747"/>
                </a:solidFill>
                <a:latin typeface="Roboto" panose="02000000000000000000" pitchFamily="2" charset="0"/>
              </a:rPr>
              <a:t>Israel’s war crimes in Gaza and SC’s inaction</a:t>
            </a:r>
            <a:endParaRPr lang="en-PK" dirty="0"/>
          </a:p>
        </p:txBody>
      </p:sp>
    </p:spTree>
    <p:extLst>
      <p:ext uri="{BB962C8B-B14F-4D97-AF65-F5344CB8AC3E}">
        <p14:creationId xmlns:p14="http://schemas.microsoft.com/office/powerpoint/2010/main" val="1472670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Reform Agenda!!!</a:t>
            </a:r>
          </a:p>
        </p:txBody>
      </p:sp>
      <p:sp>
        <p:nvSpPr>
          <p:cNvPr id="3" name="Content Placeholder 2"/>
          <p:cNvSpPr>
            <a:spLocks noGrp="1"/>
          </p:cNvSpPr>
          <p:nvPr>
            <p:ph idx="1"/>
          </p:nvPr>
        </p:nvSpPr>
        <p:spPr>
          <a:xfrm>
            <a:off x="1524000" y="1371600"/>
            <a:ext cx="5029200" cy="4800600"/>
          </a:xfrm>
        </p:spPr>
        <p:txBody>
          <a:bodyPr/>
          <a:lstStyle/>
          <a:p>
            <a:r>
              <a:rPr lang="en-GB" sz="2800" dirty="0"/>
              <a:t>Making the UN System more</a:t>
            </a:r>
          </a:p>
          <a:p>
            <a:endParaRPr lang="en-GB" dirty="0"/>
          </a:p>
          <a:p>
            <a:pPr lvl="2"/>
            <a:r>
              <a:rPr lang="en-GB" sz="3000" dirty="0"/>
              <a:t>Democratic</a:t>
            </a:r>
          </a:p>
          <a:p>
            <a:pPr lvl="2"/>
            <a:r>
              <a:rPr lang="en-GB" sz="3000" dirty="0"/>
              <a:t>Representative</a:t>
            </a:r>
          </a:p>
          <a:p>
            <a:pPr lvl="2"/>
            <a:r>
              <a:rPr lang="en-GB" sz="3000" dirty="0"/>
              <a:t>Effective, Efficient, and Accountable</a:t>
            </a:r>
          </a:p>
          <a:p>
            <a:pPr lvl="2"/>
            <a:r>
              <a:rPr lang="en-GB" sz="3000" dirty="0"/>
              <a:t>Meaningful </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35</a:t>
            </a:fld>
            <a:endParaRPr lang="en-US"/>
          </a:p>
        </p:txBody>
      </p:sp>
    </p:spTree>
    <p:extLst>
      <p:ext uri="{BB962C8B-B14F-4D97-AF65-F5344CB8AC3E}">
        <p14:creationId xmlns:p14="http://schemas.microsoft.com/office/powerpoint/2010/main" val="643396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36</a:t>
            </a:fld>
            <a:endParaRPr lang="en-US"/>
          </a:p>
        </p:txBody>
      </p:sp>
      <p:pic>
        <p:nvPicPr>
          <p:cNvPr id="1027" name="Picture 3" descr="E:\NOA-Misc\lectrs-org\UN\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5344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99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37</a:t>
            </a:fld>
            <a:endParaRPr lang="en-US"/>
          </a:p>
        </p:txBody>
      </p:sp>
      <p:pic>
        <p:nvPicPr>
          <p:cNvPr id="6" name="Picture 4" descr="E:\NOA-Misc\lectrs-org\UN\Capture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906" y="609600"/>
            <a:ext cx="8370287"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133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38</a:t>
            </a:fld>
            <a:endParaRPr lang="en-US"/>
          </a:p>
        </p:txBody>
      </p:sp>
      <p:pic>
        <p:nvPicPr>
          <p:cNvPr id="6" name="Picture 2" descr="E:\NOA-Misc\lectrs-org\UN\Capture3.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42950" y="838200"/>
            <a:ext cx="756285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15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a:t>A </a:t>
            </a:r>
            <a:r>
              <a:rPr lang="en-US" sz="2400" dirty="0">
                <a:hlinkClick r:id="rId2" action="ppaction://hlinkfile"/>
              </a:rPr>
              <a:t>Security Council </a:t>
            </a:r>
            <a:r>
              <a:rPr lang="en-US" sz="2400" dirty="0"/>
              <a:t>which can meet any time to preserve peace</a:t>
            </a:r>
          </a:p>
          <a:p>
            <a:pPr lvl="1"/>
            <a:r>
              <a:rPr lang="en-US" sz="2400" dirty="0"/>
              <a:t>has primary responsibility for the maintenance of international peace and security.</a:t>
            </a:r>
          </a:p>
          <a:p>
            <a:pPr lvl="1"/>
            <a:r>
              <a:rPr lang="en-US" sz="2400" dirty="0"/>
              <a:t>It has 15 Members (</a:t>
            </a:r>
            <a:r>
              <a:rPr lang="en-US" sz="2400" u="sng" dirty="0"/>
              <a:t>5 permanent and 10 non-permanent members</a:t>
            </a:r>
            <a:r>
              <a:rPr lang="en-US" sz="2400" dirty="0"/>
              <a:t>). </a:t>
            </a:r>
          </a:p>
          <a:p>
            <a:pPr lvl="1"/>
            <a:r>
              <a:rPr lang="en-US" sz="2400" dirty="0"/>
              <a:t>Each Member has one vote.</a:t>
            </a:r>
          </a:p>
          <a:p>
            <a:pPr lvl="1"/>
            <a:r>
              <a:rPr lang="en-US" sz="2400" dirty="0"/>
              <a:t>all UN Member States to comply with Council decisions</a:t>
            </a:r>
          </a:p>
          <a:p>
            <a:endParaRPr lang="en-US" sz="2400"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39</a:t>
            </a:fld>
            <a:endParaRPr lang="en-US"/>
          </a:p>
        </p:txBody>
      </p:sp>
    </p:spTree>
    <p:extLst>
      <p:ext uri="{BB962C8B-B14F-4D97-AF65-F5344CB8AC3E}">
        <p14:creationId xmlns:p14="http://schemas.microsoft.com/office/powerpoint/2010/main" val="271622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620000" cy="639762"/>
          </a:xfrm>
        </p:spPr>
        <p:txBody>
          <a:bodyPr>
            <a:normAutofit fontScale="90000"/>
          </a:bodyPr>
          <a:lstStyle/>
          <a:p>
            <a:pPr algn="ctr"/>
            <a:r>
              <a:rPr lang="en-GB" sz="3600" dirty="0"/>
              <a:t>Talking Points/ Food for thought</a:t>
            </a:r>
          </a:p>
        </p:txBody>
      </p:sp>
      <p:sp>
        <p:nvSpPr>
          <p:cNvPr id="7" name="Content Placeholder 6"/>
          <p:cNvSpPr>
            <a:spLocks noGrp="1"/>
          </p:cNvSpPr>
          <p:nvPr>
            <p:ph idx="1"/>
          </p:nvPr>
        </p:nvSpPr>
        <p:spPr>
          <a:xfrm>
            <a:off x="685800" y="990601"/>
            <a:ext cx="7620000" cy="4953000"/>
          </a:xfrm>
        </p:spPr>
        <p:txBody>
          <a:bodyPr>
            <a:normAutofit fontScale="92500" lnSpcReduction="10000"/>
          </a:bodyPr>
          <a:lstStyle/>
          <a:p>
            <a:r>
              <a:rPr lang="en-GB" sz="3200" dirty="0"/>
              <a:t>Globalism &amp; Regionalism</a:t>
            </a:r>
          </a:p>
          <a:p>
            <a:pPr lvl="1"/>
            <a:r>
              <a:rPr lang="en-GB" sz="3000" dirty="0"/>
              <a:t>Internalization and the notion of ‘Collective Security’</a:t>
            </a:r>
          </a:p>
          <a:p>
            <a:endParaRPr lang="en-GB" sz="3200" dirty="0"/>
          </a:p>
          <a:p>
            <a:r>
              <a:rPr lang="en-GB" sz="3200" dirty="0"/>
              <a:t>Nationalism </a:t>
            </a:r>
            <a:r>
              <a:rPr lang="en-GB" dirty="0" err="1"/>
              <a:t>Vs</a:t>
            </a:r>
            <a:r>
              <a:rPr lang="en-GB" sz="3200" dirty="0"/>
              <a:t> Super-nationalism</a:t>
            </a:r>
          </a:p>
          <a:p>
            <a:endParaRPr lang="en-GB" sz="3200" dirty="0"/>
          </a:p>
          <a:p>
            <a:pPr lvl="1"/>
            <a:r>
              <a:rPr lang="en-GB" sz="3000" dirty="0"/>
              <a:t>Which is more important?</a:t>
            </a:r>
          </a:p>
          <a:p>
            <a:pPr algn="just"/>
            <a:endParaRPr lang="en-GB" sz="3200" dirty="0"/>
          </a:p>
          <a:p>
            <a:pPr algn="just"/>
            <a:r>
              <a:rPr lang="en-GB" sz="3200" dirty="0"/>
              <a:t>If both are important at the same time, whom to accord priority to?</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4</a:t>
            </a:fld>
            <a:endParaRPr lang="en-US"/>
          </a:p>
        </p:txBody>
      </p:sp>
    </p:spTree>
    <p:extLst>
      <p:ext uri="{BB962C8B-B14F-4D97-AF65-F5344CB8AC3E}">
        <p14:creationId xmlns:p14="http://schemas.microsoft.com/office/powerpoint/2010/main" val="3047393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a:t>A Secretariat to run the organization</a:t>
            </a:r>
          </a:p>
          <a:p>
            <a:pPr lvl="2"/>
            <a:r>
              <a:rPr lang="en-US" dirty="0"/>
              <a:t>A </a:t>
            </a:r>
            <a:r>
              <a:rPr lang="en-US" dirty="0" err="1"/>
              <a:t>SG</a:t>
            </a:r>
            <a:r>
              <a:rPr lang="en-US" dirty="0"/>
              <a:t> is elected by the GA for renewable 5-year term</a:t>
            </a:r>
          </a:p>
          <a:p>
            <a:pPr lvl="2"/>
            <a:r>
              <a:rPr lang="en-US" dirty="0"/>
              <a:t>The bureaucratic administration of the day to day affairs of the UN</a:t>
            </a:r>
          </a:p>
          <a:p>
            <a:pPr lvl="2"/>
            <a:r>
              <a:rPr lang="en-US" dirty="0"/>
              <a:t>The global bureaucracy</a:t>
            </a:r>
          </a:p>
          <a:p>
            <a:endParaRPr lang="en-US"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40</a:t>
            </a:fld>
            <a:endParaRPr lang="en-US"/>
          </a:p>
        </p:txBody>
      </p:sp>
    </p:spTree>
    <p:extLst>
      <p:ext uri="{BB962C8B-B14F-4D97-AF65-F5344CB8AC3E}">
        <p14:creationId xmlns:p14="http://schemas.microsoft.com/office/powerpoint/2010/main" val="53288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5C9444E-5842-43B7-B3D4-70148FD869B6}"/>
              </a:ext>
            </a:extLst>
          </p:cNvPr>
          <p:cNvSpPr txBox="1">
            <a:spLocks noGrp="1"/>
          </p:cNvSpPr>
          <p:nvPr>
            <p:ph sz="half" idx="1"/>
          </p:nvPr>
        </p:nvSpPr>
        <p:spPr>
          <a:xfrm>
            <a:off x="4343400" y="595086"/>
            <a:ext cx="3886200" cy="5041380"/>
          </a:xfrm>
          <a:prstGeom prst="rect">
            <a:avLst/>
          </a:prstGeom>
          <a:noFill/>
        </p:spPr>
        <p:txBody>
          <a:bodyPr wrap="square">
            <a:spAutoFit/>
          </a:bodyPr>
          <a:lstStyle/>
          <a:p>
            <a:pPr marL="114300" indent="0">
              <a:buNone/>
            </a:pPr>
            <a:r>
              <a:rPr lang="en-US" sz="2400" b="1" i="0" dirty="0">
                <a:solidFill>
                  <a:srgbClr val="474747"/>
                </a:solidFill>
                <a:effectLst/>
              </a:rPr>
              <a:t>India for UNSC Reforms</a:t>
            </a:r>
          </a:p>
          <a:p>
            <a:r>
              <a:rPr lang="en-US" sz="2400" i="0" dirty="0">
                <a:solidFill>
                  <a:srgbClr val="474747"/>
                </a:solidFill>
                <a:effectLst/>
              </a:rPr>
              <a:t>two separate groupings </a:t>
            </a:r>
          </a:p>
          <a:p>
            <a:endParaRPr lang="en-US" sz="2400" i="0" u="none" strike="noStrike" dirty="0">
              <a:solidFill>
                <a:srgbClr val="474747"/>
              </a:solidFill>
              <a:effectLst/>
              <a:hlinkClick r:id="rId2"/>
            </a:endParaRPr>
          </a:p>
          <a:p>
            <a:r>
              <a:rPr lang="en-US" sz="2400" i="0" u="none" strike="noStrike" dirty="0">
                <a:solidFill>
                  <a:srgbClr val="FF5353"/>
                </a:solidFill>
                <a:effectLst/>
                <a:hlinkClick r:id="rId2"/>
              </a:rPr>
              <a:t>G-4</a:t>
            </a:r>
            <a:r>
              <a:rPr lang="en-US" sz="2400" i="0" dirty="0">
                <a:solidFill>
                  <a:srgbClr val="474747"/>
                </a:solidFill>
                <a:effectLst/>
              </a:rPr>
              <a:t>  </a:t>
            </a:r>
            <a:r>
              <a:rPr lang="en-US" sz="2400" i="0" dirty="0">
                <a:solidFill>
                  <a:srgbClr val="2B2B2B"/>
                </a:solidFill>
                <a:effectLst/>
              </a:rPr>
              <a:t>(Brazil, Germany, India, and Japan) </a:t>
            </a:r>
            <a:r>
              <a:rPr lang="en-US" sz="2400" i="0" dirty="0">
                <a:solidFill>
                  <a:srgbClr val="474747"/>
                </a:solidFill>
                <a:effectLst/>
              </a:rPr>
              <a:t>and </a:t>
            </a:r>
            <a:r>
              <a:rPr lang="en-US" sz="2400" i="0" u="none" strike="noStrike" dirty="0">
                <a:solidFill>
                  <a:srgbClr val="FF5353"/>
                </a:solidFill>
                <a:effectLst/>
                <a:hlinkClick r:id="rId3"/>
              </a:rPr>
              <a:t>L-69</a:t>
            </a:r>
            <a:r>
              <a:rPr lang="en-US" sz="2400" i="0" dirty="0">
                <a:solidFill>
                  <a:srgbClr val="474747"/>
                </a:solidFill>
                <a:effectLst/>
              </a:rPr>
              <a:t> </a:t>
            </a:r>
          </a:p>
          <a:p>
            <a:endParaRPr lang="en-US" sz="2400" dirty="0">
              <a:solidFill>
                <a:srgbClr val="474747"/>
              </a:solidFill>
            </a:endParaRPr>
          </a:p>
          <a:p>
            <a:r>
              <a:rPr lang="en-US" sz="2400" dirty="0">
                <a:solidFill>
                  <a:srgbClr val="474747"/>
                </a:solidFill>
              </a:rPr>
              <a:t>On the </a:t>
            </a:r>
            <a:r>
              <a:rPr lang="en-US" sz="2400" i="0" dirty="0">
                <a:solidFill>
                  <a:srgbClr val="474747"/>
                </a:solidFill>
                <a:effectLst/>
              </a:rPr>
              <a:t> sidelines of the UN General Assembly.</a:t>
            </a:r>
          </a:p>
          <a:p>
            <a:endParaRPr lang="en-US" sz="2400" dirty="0">
              <a:solidFill>
                <a:srgbClr val="474747"/>
              </a:solidFill>
            </a:endParaRPr>
          </a:p>
          <a:p>
            <a:r>
              <a:rPr lang="en-US" sz="2400" i="0" dirty="0">
                <a:solidFill>
                  <a:srgbClr val="4D5156"/>
                </a:solidFill>
                <a:effectLst/>
              </a:rPr>
              <a:t>The G-4 agree to forego their right to the veto for at least 15 years.</a:t>
            </a:r>
            <a:endParaRPr lang="en-PK" sz="2400" dirty="0"/>
          </a:p>
        </p:txBody>
      </p:sp>
      <p:sp>
        <p:nvSpPr>
          <p:cNvPr id="4" name="Footer Placeholder 3">
            <a:extLst>
              <a:ext uri="{FF2B5EF4-FFF2-40B4-BE49-F238E27FC236}">
                <a16:creationId xmlns:a16="http://schemas.microsoft.com/office/drawing/2014/main" id="{42B75249-0CC4-4F26-89C3-B3D0C14B4967}"/>
              </a:ext>
            </a:extLst>
          </p:cNvPr>
          <p:cNvSpPr>
            <a:spLocks noGrp="1"/>
          </p:cNvSpPr>
          <p:nvPr>
            <p:ph type="ftr" sz="quarter" idx="11"/>
          </p:nvPr>
        </p:nvSpPr>
        <p:spPr/>
        <p:txBody>
          <a:bodyPr/>
          <a:lstStyle/>
          <a:p>
            <a:r>
              <a:rPr lang="en-US" sz="1000"/>
              <a:t>NOA-Sarfraz Ansari</a:t>
            </a:r>
          </a:p>
        </p:txBody>
      </p:sp>
      <p:sp>
        <p:nvSpPr>
          <p:cNvPr id="5" name="Slide Number Placeholder 4">
            <a:extLst>
              <a:ext uri="{FF2B5EF4-FFF2-40B4-BE49-F238E27FC236}">
                <a16:creationId xmlns:a16="http://schemas.microsoft.com/office/drawing/2014/main" id="{FB1958A7-6AC1-4A95-9F19-72A23A8291DE}"/>
              </a:ext>
            </a:extLst>
          </p:cNvPr>
          <p:cNvSpPr>
            <a:spLocks noGrp="1"/>
          </p:cNvSpPr>
          <p:nvPr>
            <p:ph type="sldNum" sz="quarter" idx="12"/>
          </p:nvPr>
        </p:nvSpPr>
        <p:spPr/>
        <p:txBody>
          <a:bodyPr/>
          <a:lstStyle/>
          <a:p>
            <a:fld id="{6FF94428-0282-4DD7-8CCB-D2F40AD9A8D7}" type="slidenum">
              <a:rPr lang="en-US" sz="1200" smtClean="0"/>
              <a:t>41</a:t>
            </a:fld>
            <a:endParaRPr lang="en-US" sz="1200"/>
          </a:p>
        </p:txBody>
      </p:sp>
      <p:sp>
        <p:nvSpPr>
          <p:cNvPr id="9" name="Content Placeholder 8">
            <a:extLst>
              <a:ext uri="{FF2B5EF4-FFF2-40B4-BE49-F238E27FC236}">
                <a16:creationId xmlns:a16="http://schemas.microsoft.com/office/drawing/2014/main" id="{C7573BC8-7B33-4DE6-9FF6-463180BC53F3}"/>
              </a:ext>
            </a:extLst>
          </p:cNvPr>
          <p:cNvSpPr txBox="1">
            <a:spLocks noGrp="1"/>
          </p:cNvSpPr>
          <p:nvPr>
            <p:ph sz="half" idx="2"/>
          </p:nvPr>
        </p:nvSpPr>
        <p:spPr>
          <a:xfrm>
            <a:off x="457200" y="609600"/>
            <a:ext cx="3657600" cy="5139869"/>
          </a:xfrm>
          <a:prstGeom prst="rect">
            <a:avLst/>
          </a:prstGeom>
          <a:noFill/>
        </p:spPr>
        <p:txBody>
          <a:bodyPr wrap="square">
            <a:spAutoFit/>
          </a:bodyPr>
          <a:lstStyle/>
          <a:p>
            <a:pPr marL="114300" indent="0">
              <a:buNone/>
            </a:pPr>
            <a:r>
              <a:rPr lang="en-US" sz="2000" b="1" dirty="0">
                <a:solidFill>
                  <a:srgbClr val="474747"/>
                </a:solidFill>
              </a:rPr>
              <a:t>Pakistan for UNSC Reforms</a:t>
            </a:r>
          </a:p>
          <a:p>
            <a:r>
              <a:rPr lang="en-US" sz="2000" b="1" dirty="0">
                <a:solidFill>
                  <a:srgbClr val="00B050"/>
                </a:solidFill>
              </a:rPr>
              <a:t>Uniting for Consensus </a:t>
            </a:r>
            <a:r>
              <a:rPr lang="en-US" sz="2000" dirty="0">
                <a:solidFill>
                  <a:srgbClr val="474747"/>
                </a:solidFill>
              </a:rPr>
              <a:t>(</a:t>
            </a:r>
            <a:r>
              <a:rPr lang="en-US" sz="2000" dirty="0" err="1">
                <a:solidFill>
                  <a:srgbClr val="474747"/>
                </a:solidFill>
              </a:rPr>
              <a:t>UfC</a:t>
            </a:r>
            <a:r>
              <a:rPr lang="en-US" sz="2000" dirty="0">
                <a:solidFill>
                  <a:srgbClr val="474747"/>
                </a:solidFill>
              </a:rPr>
              <a:t>), nicknamed the Coffee Club</a:t>
            </a:r>
          </a:p>
          <a:p>
            <a:r>
              <a:rPr lang="en-US" sz="2000" dirty="0">
                <a:solidFill>
                  <a:srgbClr val="474747"/>
                </a:solidFill>
              </a:rPr>
              <a:t>Under the leadership of Italy, it aims to counter the bids for permanent seats proposed by G4 nations</a:t>
            </a:r>
          </a:p>
          <a:p>
            <a:endParaRPr lang="en-US" sz="2000" dirty="0">
              <a:solidFill>
                <a:srgbClr val="474747"/>
              </a:solidFill>
            </a:endParaRPr>
          </a:p>
          <a:p>
            <a:r>
              <a:rPr lang="en-US" sz="2000" dirty="0">
                <a:solidFill>
                  <a:srgbClr val="474747"/>
                </a:solidFill>
              </a:rPr>
              <a:t>Ask for a consensus before any decision</a:t>
            </a:r>
          </a:p>
          <a:p>
            <a:endParaRPr lang="en-US" sz="2000" dirty="0">
              <a:solidFill>
                <a:srgbClr val="474747"/>
              </a:solidFill>
            </a:endParaRPr>
          </a:p>
          <a:p>
            <a:r>
              <a:rPr lang="en-US" sz="2000" dirty="0">
                <a:solidFill>
                  <a:srgbClr val="474747"/>
                </a:solidFill>
              </a:rPr>
              <a:t>Italy, Spain, Australia, Canada, South Korea, Argentina, and Pakistan.</a:t>
            </a:r>
          </a:p>
          <a:p>
            <a:pPr algn="l">
              <a:buFont typeface="Arial" panose="020B0604020202020204" pitchFamily="34" charset="0"/>
              <a:buChar char="•"/>
            </a:pPr>
            <a:endParaRPr lang="en-US" sz="2000" b="0" i="0" dirty="0">
              <a:solidFill>
                <a:srgbClr val="2B2B2B"/>
              </a:solidFill>
              <a:effectLst/>
              <a:latin typeface="Inter"/>
            </a:endParaRPr>
          </a:p>
        </p:txBody>
      </p:sp>
    </p:spTree>
    <p:extLst>
      <p:ext uri="{BB962C8B-B14F-4D97-AF65-F5344CB8AC3E}">
        <p14:creationId xmlns:p14="http://schemas.microsoft.com/office/powerpoint/2010/main" val="1184929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Security Council</a:t>
            </a:r>
          </a:p>
        </p:txBody>
      </p:sp>
      <p:sp>
        <p:nvSpPr>
          <p:cNvPr id="3" name="Content Placeholder 2"/>
          <p:cNvSpPr>
            <a:spLocks noGrp="1"/>
          </p:cNvSpPr>
          <p:nvPr>
            <p:ph idx="1"/>
          </p:nvPr>
        </p:nvSpPr>
        <p:spPr>
          <a:xfrm>
            <a:off x="762000" y="1417638"/>
            <a:ext cx="6689501" cy="5080000"/>
          </a:xfrm>
        </p:spPr>
        <p:txBody>
          <a:bodyPr>
            <a:noAutofit/>
          </a:bodyPr>
          <a:lstStyle/>
          <a:p>
            <a:r>
              <a:rPr lang="en-US" sz="2400" dirty="0"/>
              <a:t>The peace keeping and peace making body</a:t>
            </a:r>
          </a:p>
          <a:p>
            <a:pPr marL="342900" lvl="1">
              <a:buClr>
                <a:schemeClr val="accent1"/>
              </a:buClr>
            </a:pPr>
            <a:r>
              <a:rPr lang="en-US" sz="2400" dirty="0"/>
              <a:t>determines the existence of a threat or act of aggression.</a:t>
            </a:r>
          </a:p>
          <a:p>
            <a:r>
              <a:rPr lang="en-US" sz="2400" dirty="0"/>
              <a:t>The power of Veto vested with </a:t>
            </a:r>
            <a:r>
              <a:rPr lang="en-US" sz="2400" dirty="0">
                <a:solidFill>
                  <a:srgbClr val="FF0000"/>
                </a:solidFill>
              </a:rPr>
              <a:t>5 permanent members </a:t>
            </a:r>
            <a:r>
              <a:rPr lang="en-US" sz="2400" dirty="0"/>
              <a:t>(US, Russia, China, UK, France)</a:t>
            </a:r>
          </a:p>
          <a:p>
            <a:pPr lvl="1"/>
            <a:r>
              <a:rPr lang="en-US" sz="2400" dirty="0"/>
              <a:t>Each of the five can veto any of the resolution</a:t>
            </a:r>
          </a:p>
          <a:p>
            <a:r>
              <a:rPr lang="en-US" sz="2400" dirty="0"/>
              <a:t>The </a:t>
            </a:r>
            <a:r>
              <a:rPr lang="en-US" sz="2400" dirty="0">
                <a:solidFill>
                  <a:srgbClr val="0070C0"/>
                </a:solidFill>
              </a:rPr>
              <a:t>ten non-permanent members </a:t>
            </a:r>
            <a:r>
              <a:rPr lang="en-US" sz="2400" dirty="0"/>
              <a:t>are elected by the GA for two-year term</a:t>
            </a:r>
          </a:p>
          <a:p>
            <a:pPr lvl="1"/>
            <a:r>
              <a:rPr lang="en-US" sz="2400" dirty="0"/>
              <a:t>Have an ordinary vote without veto</a:t>
            </a:r>
          </a:p>
          <a:p>
            <a:r>
              <a:rPr lang="en-US" sz="2400" dirty="0"/>
              <a:t>Nothing can go against the wishes of any one of the ‘Big Five’</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42</a:t>
            </a:fld>
            <a:endParaRPr lang="en-US"/>
          </a:p>
        </p:txBody>
      </p:sp>
      <p:pic>
        <p:nvPicPr>
          <p:cNvPr id="6" name="Picture 2" descr="E:\NOA-Misc\sc_view_pe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76200"/>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67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r>
              <a:rPr lang="en-US" dirty="0"/>
              <a:t>Problems/Issues with </a:t>
            </a:r>
            <a:r>
              <a:rPr lang="en-US" dirty="0" err="1"/>
              <a:t>UNSC</a:t>
            </a:r>
            <a:endParaRPr lang="en-US" dirty="0"/>
          </a:p>
        </p:txBody>
      </p:sp>
      <p:sp>
        <p:nvSpPr>
          <p:cNvPr id="3" name="Content Placeholder 2"/>
          <p:cNvSpPr>
            <a:spLocks noGrp="1"/>
          </p:cNvSpPr>
          <p:nvPr>
            <p:ph idx="1"/>
          </p:nvPr>
        </p:nvSpPr>
        <p:spPr>
          <a:xfrm>
            <a:off x="838200" y="990600"/>
            <a:ext cx="6858000" cy="5029200"/>
          </a:xfrm>
        </p:spPr>
        <p:txBody>
          <a:bodyPr>
            <a:noAutofit/>
          </a:bodyPr>
          <a:lstStyle/>
          <a:p>
            <a:pPr marL="114300" indent="0">
              <a:buNone/>
            </a:pPr>
            <a:r>
              <a:rPr lang="en-US" sz="1800" b="1" i="0" dirty="0">
                <a:solidFill>
                  <a:srgbClr val="474747"/>
                </a:solidFill>
                <a:effectLst/>
                <a:latin typeface="Roboto" panose="02000000000000000000" pitchFamily="2" charset="0"/>
              </a:rPr>
              <a:t>1.Lack of Adequate Representation </a:t>
            </a:r>
            <a:endParaRPr lang="en-US" sz="2400" dirty="0"/>
          </a:p>
          <a:p>
            <a:pPr lvl="1"/>
            <a:r>
              <a:rPr lang="en-US" sz="2200" dirty="0">
                <a:solidFill>
                  <a:srgbClr val="FF0000"/>
                </a:solidFill>
              </a:rPr>
              <a:t>the membership </a:t>
            </a:r>
            <a:r>
              <a:rPr lang="en-US" sz="2200" dirty="0"/>
              <a:t>of the Security Council has changed very little </a:t>
            </a:r>
          </a:p>
          <a:p>
            <a:pPr lvl="1"/>
            <a:r>
              <a:rPr lang="en-US" sz="2400" dirty="0"/>
              <a:t>the relative power of UN member states has changed </a:t>
            </a:r>
          </a:p>
          <a:p>
            <a:pPr lvl="1"/>
            <a:r>
              <a:rPr lang="en-US" sz="1800" dirty="0"/>
              <a:t>Latin America, Africa, and Oceania have no permanent membership</a:t>
            </a:r>
          </a:p>
          <a:p>
            <a:pPr lvl="1"/>
            <a:endParaRPr lang="en-US" sz="2400" dirty="0"/>
          </a:p>
          <a:p>
            <a:pPr marL="114300" indent="0">
              <a:buNone/>
            </a:pPr>
            <a:r>
              <a:rPr lang="en-US" sz="1800" b="1" i="0" dirty="0">
                <a:solidFill>
                  <a:srgbClr val="474747"/>
                </a:solidFill>
                <a:effectLst/>
                <a:latin typeface="Roboto" panose="02000000000000000000" pitchFamily="2" charset="0"/>
              </a:rPr>
              <a:t>2.Misuse of Veto Power &amp; Geopolitical Rivalry within P5</a:t>
            </a:r>
            <a:endParaRPr lang="en-US" sz="2400" dirty="0"/>
          </a:p>
          <a:p>
            <a:pPr lvl="1"/>
            <a:r>
              <a:rPr lang="en-US" sz="2400" dirty="0">
                <a:solidFill>
                  <a:srgbClr val="0070C0"/>
                </a:solidFill>
              </a:rPr>
              <a:t>the system is highly unequal</a:t>
            </a:r>
            <a:r>
              <a:rPr lang="en-US" sz="2400" dirty="0"/>
              <a:t>, rigid and inefficient </a:t>
            </a:r>
          </a:p>
          <a:p>
            <a:pPr lvl="1"/>
            <a:r>
              <a:rPr lang="en-US" sz="2400" dirty="0"/>
              <a:t>total 263 time Veto used</a:t>
            </a:r>
          </a:p>
          <a:p>
            <a:pPr lvl="1"/>
            <a:r>
              <a:rPr lang="en-US" sz="2400" dirty="0"/>
              <a:t>the P5 have on many occasions abused their veto powers.</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43</a:t>
            </a:fld>
            <a:endParaRPr lang="en-US"/>
          </a:p>
        </p:txBody>
      </p:sp>
    </p:spTree>
    <p:extLst>
      <p:ext uri="{BB962C8B-B14F-4D97-AF65-F5344CB8AC3E}">
        <p14:creationId xmlns:p14="http://schemas.microsoft.com/office/powerpoint/2010/main" val="792343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Analysis of </a:t>
            </a:r>
            <a:r>
              <a:rPr lang="en-US" dirty="0" err="1"/>
              <a:t>UNSC</a:t>
            </a:r>
            <a:endParaRPr lang="en-US" dirty="0"/>
          </a:p>
        </p:txBody>
      </p:sp>
      <p:sp>
        <p:nvSpPr>
          <p:cNvPr id="3" name="Content Placeholder 2"/>
          <p:cNvSpPr>
            <a:spLocks noGrp="1"/>
          </p:cNvSpPr>
          <p:nvPr>
            <p:ph idx="1"/>
          </p:nvPr>
        </p:nvSpPr>
        <p:spPr>
          <a:xfrm>
            <a:off x="838200" y="1295400"/>
            <a:ext cx="6477000" cy="5105400"/>
          </a:xfrm>
        </p:spPr>
        <p:txBody>
          <a:bodyPr>
            <a:noAutofit/>
          </a:bodyPr>
          <a:lstStyle/>
          <a:p>
            <a:pPr marL="114300" indent="0">
              <a:buNone/>
            </a:pPr>
            <a:r>
              <a:rPr lang="en-US" sz="2000" b="1" dirty="0">
                <a:solidFill>
                  <a:srgbClr val="474747"/>
                </a:solidFill>
                <a:latin typeface="Roboto" panose="02000000000000000000" pitchFamily="2" charset="0"/>
              </a:rPr>
              <a:t>3.Global Geo-Political Landscape is Changing: other POWERS have emerged </a:t>
            </a:r>
          </a:p>
          <a:p>
            <a:pPr lvl="1"/>
            <a:r>
              <a:rPr lang="en-US" dirty="0"/>
              <a:t>Germany and Japan have overtaken UK and France in terms of economy</a:t>
            </a:r>
          </a:p>
          <a:p>
            <a:pPr lvl="1"/>
            <a:r>
              <a:rPr lang="en-US" dirty="0"/>
              <a:t>India as a rising power has demanded permanent seat</a:t>
            </a:r>
          </a:p>
          <a:p>
            <a:pPr lvl="1"/>
            <a:r>
              <a:rPr lang="en-US" dirty="0"/>
              <a:t>Russia and China are struggling to stand firmly</a:t>
            </a:r>
          </a:p>
          <a:p>
            <a:pPr marL="114300" indent="0">
              <a:buNone/>
            </a:pPr>
            <a:endParaRPr lang="en-US" sz="2000" b="1" i="0" dirty="0">
              <a:solidFill>
                <a:srgbClr val="474747"/>
              </a:solidFill>
              <a:effectLst/>
              <a:latin typeface="Roboto" panose="02000000000000000000" pitchFamily="2" charset="0"/>
            </a:endParaRPr>
          </a:p>
          <a:p>
            <a:pPr marL="114300" indent="0">
              <a:buNone/>
            </a:pPr>
            <a:r>
              <a:rPr lang="en-US" sz="2000" b="1" i="0" dirty="0">
                <a:solidFill>
                  <a:srgbClr val="474747"/>
                </a:solidFill>
                <a:effectLst/>
                <a:latin typeface="Roboto" panose="02000000000000000000" pitchFamily="2" charset="0"/>
              </a:rPr>
              <a:t>4.Threat to State’s Sovereignty and Unilateral Actions</a:t>
            </a:r>
            <a:endParaRPr lang="en-US" sz="2400" b="1" dirty="0">
              <a:solidFill>
                <a:srgbClr val="474747"/>
              </a:solidFill>
              <a:latin typeface="Roboto" panose="02000000000000000000" pitchFamily="2" charset="0"/>
            </a:endParaRPr>
          </a:p>
          <a:p>
            <a:pPr marL="114300" indent="0">
              <a:buNone/>
            </a:pPr>
            <a:endParaRPr lang="en-US" sz="2000" b="1" dirty="0">
              <a:solidFill>
                <a:srgbClr val="474747"/>
              </a:solidFill>
              <a:latin typeface="Roboto" panose="02000000000000000000" pitchFamily="2" charset="0"/>
            </a:endParaRPr>
          </a:p>
          <a:p>
            <a:pPr marL="114300" indent="0">
              <a:buNone/>
            </a:pPr>
            <a:r>
              <a:rPr lang="en-US" sz="2000" b="1" dirty="0">
                <a:solidFill>
                  <a:srgbClr val="474747"/>
                </a:solidFill>
                <a:latin typeface="Roboto" panose="02000000000000000000" pitchFamily="2" charset="0"/>
              </a:rPr>
              <a:t>5.No mechanism for adding new permanent SC members.</a:t>
            </a:r>
          </a:p>
          <a:p>
            <a:pPr lvl="1"/>
            <a:r>
              <a:rPr lang="en-US" sz="2400" dirty="0"/>
              <a:t>UN Charter needs revision.</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44</a:t>
            </a:fld>
            <a:endParaRPr lang="en-US"/>
          </a:p>
        </p:txBody>
      </p:sp>
    </p:spTree>
    <p:extLst>
      <p:ext uri="{BB962C8B-B14F-4D97-AF65-F5344CB8AC3E}">
        <p14:creationId xmlns:p14="http://schemas.microsoft.com/office/powerpoint/2010/main" val="1278062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620000" cy="5791200"/>
          </a:xfrm>
        </p:spPr>
        <p:txBody>
          <a:bodyPr>
            <a:noAutofit/>
          </a:bodyPr>
          <a:lstStyle/>
          <a:p>
            <a:r>
              <a:rPr lang="en-US" sz="2800" dirty="0"/>
              <a:t>A more basic problem is:</a:t>
            </a:r>
          </a:p>
          <a:p>
            <a:pPr lvl="1"/>
            <a:r>
              <a:rPr lang="en-US" sz="2800" dirty="0"/>
              <a:t>Why any major country should have a veto power over the will of the majority?</a:t>
            </a:r>
          </a:p>
          <a:p>
            <a:r>
              <a:rPr lang="en-US" sz="2800" dirty="0"/>
              <a:t>The veto power politics has rendered the SC toothless but has kept the big powers talking instead of leaving the system</a:t>
            </a:r>
          </a:p>
          <a:p>
            <a:endParaRPr lang="en-US" sz="2800" dirty="0"/>
          </a:p>
          <a:p>
            <a:r>
              <a:rPr lang="en-US" sz="2800" dirty="0"/>
              <a:t>The veto system has kept the UN alive but the price for holding the system together is its powerlessness or inaction to resolve many disputes</a:t>
            </a:r>
          </a:p>
          <a:p>
            <a:pPr lvl="1" algn="ctr"/>
            <a:r>
              <a:rPr lang="en-US" sz="3600" dirty="0"/>
              <a:t>It is a necessary evil…..</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45</a:t>
            </a:fld>
            <a:endParaRPr lang="en-US"/>
          </a:p>
        </p:txBody>
      </p:sp>
    </p:spTree>
    <p:extLst>
      <p:ext uri="{BB962C8B-B14F-4D97-AF65-F5344CB8AC3E}">
        <p14:creationId xmlns:p14="http://schemas.microsoft.com/office/powerpoint/2010/main" val="3267407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4680"/>
            <a:ext cx="7620000" cy="5430519"/>
          </a:xfrm>
        </p:spPr>
        <p:txBody>
          <a:bodyPr>
            <a:normAutofit/>
          </a:bodyPr>
          <a:lstStyle/>
          <a:p>
            <a:r>
              <a:rPr lang="en-US" dirty="0"/>
              <a:t>Jacques </a:t>
            </a:r>
            <a:r>
              <a:rPr lang="en-US" dirty="0" err="1"/>
              <a:t>Fomerand</a:t>
            </a:r>
            <a:r>
              <a:rPr lang="en-US" dirty="0"/>
              <a:t> states the "the North–South Split"</a:t>
            </a:r>
          </a:p>
          <a:p>
            <a:pPr lvl="1"/>
            <a:r>
              <a:rPr lang="en-US" dirty="0"/>
              <a:t>Southern nations tend to favor a more empowered UN with a stronger General Assembly, allowing them a greater voice in world affairs, </a:t>
            </a:r>
          </a:p>
          <a:p>
            <a:pPr lvl="1"/>
            <a:r>
              <a:rPr lang="en-US" dirty="0"/>
              <a:t>while Northern nations prefer an economically laissez-faire UN that focuses on transnational threats such as terrorism</a:t>
            </a:r>
          </a:p>
          <a:p>
            <a:endParaRPr lang="en-US" dirty="0"/>
          </a:p>
          <a:p>
            <a:r>
              <a:rPr lang="en-US" dirty="0"/>
              <a:t>France wants the UN to be the center of global governance</a:t>
            </a:r>
          </a:p>
          <a:p>
            <a:endParaRPr lang="en-US" dirty="0"/>
          </a:p>
          <a:p>
            <a:r>
              <a:rPr lang="en-US" dirty="0"/>
              <a:t>Critics have also accused the UN of bureaucratic inefficiency, waste, and corruption.</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46</a:t>
            </a:fld>
            <a:endParaRPr lang="en-US"/>
          </a:p>
        </p:txBody>
      </p:sp>
    </p:spTree>
    <p:extLst>
      <p:ext uri="{BB962C8B-B14F-4D97-AF65-F5344CB8AC3E}">
        <p14:creationId xmlns:p14="http://schemas.microsoft.com/office/powerpoint/2010/main" val="3382579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Reforming the UN!!</a:t>
            </a:r>
          </a:p>
        </p:txBody>
      </p:sp>
      <p:sp>
        <p:nvSpPr>
          <p:cNvPr id="3" name="Content Placeholder 2"/>
          <p:cNvSpPr>
            <a:spLocks noGrp="1"/>
          </p:cNvSpPr>
          <p:nvPr>
            <p:ph idx="1"/>
          </p:nvPr>
        </p:nvSpPr>
        <p:spPr>
          <a:xfrm>
            <a:off x="457200" y="1143000"/>
            <a:ext cx="8229600" cy="5486400"/>
          </a:xfrm>
        </p:spPr>
        <p:txBody>
          <a:bodyPr>
            <a:normAutofit/>
          </a:bodyPr>
          <a:lstStyle/>
          <a:p>
            <a:r>
              <a:rPr lang="en-US" b="0" i="0" dirty="0">
                <a:solidFill>
                  <a:srgbClr val="202122"/>
                </a:solidFill>
                <a:effectLst/>
                <a:latin typeface="Arial" panose="020B0604020202020204" pitchFamily="34" charset="0"/>
              </a:rPr>
              <a:t>The General Assembly Task Force on Security Council Reform</a:t>
            </a:r>
          </a:p>
          <a:p>
            <a:endParaRPr lang="en-US"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47</a:t>
            </a:fld>
            <a:endParaRPr lang="en-US"/>
          </a:p>
        </p:txBody>
      </p:sp>
    </p:spTree>
    <p:extLst>
      <p:ext uri="{BB962C8B-B14F-4D97-AF65-F5344CB8AC3E}">
        <p14:creationId xmlns:p14="http://schemas.microsoft.com/office/powerpoint/2010/main" val="3303239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b="1" dirty="0"/>
              <a:t>2005 Kofi Annan plan</a:t>
            </a:r>
            <a:endParaRPr lang="en-US" dirty="0"/>
          </a:p>
        </p:txBody>
      </p:sp>
      <p:sp>
        <p:nvSpPr>
          <p:cNvPr id="3" name="Content Placeholder 2"/>
          <p:cNvSpPr>
            <a:spLocks noGrp="1"/>
          </p:cNvSpPr>
          <p:nvPr>
            <p:ph idx="1"/>
          </p:nvPr>
        </p:nvSpPr>
        <p:spPr>
          <a:xfrm>
            <a:off x="457200" y="1143000"/>
            <a:ext cx="7620000" cy="5257800"/>
          </a:xfrm>
        </p:spPr>
        <p:txBody>
          <a:bodyPr/>
          <a:lstStyle/>
          <a:p>
            <a:r>
              <a:rPr lang="en-US" dirty="0"/>
              <a:t>On 21 March 2005, the then UN Secretary General </a:t>
            </a:r>
            <a:r>
              <a:rPr lang="en-US" dirty="0">
                <a:hlinkClick r:id="rId2" tooltip="Kofi Annan"/>
              </a:rPr>
              <a:t>Kofi Annan</a:t>
            </a:r>
            <a:r>
              <a:rPr lang="en-US" dirty="0"/>
              <a:t> called on the UN to reach a consensus on expanding the council to 24 members</a:t>
            </a:r>
          </a:p>
          <a:p>
            <a:r>
              <a:rPr lang="en-US" dirty="0"/>
              <a:t>The two options mentioned by Annan are referred to as Plan A and Plan B:</a:t>
            </a:r>
          </a:p>
          <a:p>
            <a:pPr lvl="1"/>
            <a:r>
              <a:rPr lang="en-US" sz="2400" i="1" dirty="0"/>
              <a:t>Plan A</a:t>
            </a:r>
            <a:r>
              <a:rPr lang="en-US" sz="2400" dirty="0"/>
              <a:t> calls for creating </a:t>
            </a:r>
            <a:r>
              <a:rPr lang="en-US" sz="2400" b="1" dirty="0"/>
              <a:t>six new permanent members</a:t>
            </a:r>
            <a:r>
              <a:rPr lang="en-US" sz="2400" dirty="0"/>
              <a:t>, plus </a:t>
            </a:r>
            <a:r>
              <a:rPr lang="en-US" sz="2400" b="1" dirty="0"/>
              <a:t>three new nonpermanent members</a:t>
            </a:r>
            <a:r>
              <a:rPr lang="en-US" sz="2400" dirty="0"/>
              <a:t> for a total of 24 seats in the council.</a:t>
            </a:r>
          </a:p>
          <a:p>
            <a:pPr marL="411480" lvl="1" indent="0">
              <a:buNone/>
            </a:pPr>
            <a:endParaRPr lang="en-US" sz="2400" dirty="0"/>
          </a:p>
          <a:p>
            <a:pPr lvl="1"/>
            <a:r>
              <a:rPr lang="en-US" sz="2400" i="1" dirty="0"/>
              <a:t>Plan B</a:t>
            </a:r>
            <a:r>
              <a:rPr lang="en-US" sz="2400" dirty="0"/>
              <a:t> calls for creating </a:t>
            </a:r>
            <a:r>
              <a:rPr lang="en-US" sz="2400" b="1" dirty="0"/>
              <a:t>eight new seats in a new class of members</a:t>
            </a:r>
            <a:r>
              <a:rPr lang="en-US" sz="2400" dirty="0"/>
              <a:t>, who would serve for four years, subject to renewal, plus </a:t>
            </a:r>
            <a:r>
              <a:rPr lang="en-US" sz="2400" b="1" dirty="0"/>
              <a:t>one nonpermanent </a:t>
            </a:r>
            <a:r>
              <a:rPr lang="en-US" sz="2400" dirty="0"/>
              <a:t>seat, also for a total of 24.</a:t>
            </a:r>
          </a:p>
          <a:p>
            <a:endParaRPr lang="en-US" sz="2400"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48</a:t>
            </a:fld>
            <a:endParaRPr lang="en-US"/>
          </a:p>
        </p:txBody>
      </p:sp>
    </p:spTree>
    <p:extLst>
      <p:ext uri="{BB962C8B-B14F-4D97-AF65-F5344CB8AC3E}">
        <p14:creationId xmlns:p14="http://schemas.microsoft.com/office/powerpoint/2010/main" val="3281360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86"/>
            <a:ext cx="7620000" cy="770586"/>
          </a:xfrm>
        </p:spPr>
        <p:txBody>
          <a:bodyPr/>
          <a:lstStyle/>
          <a:p>
            <a:r>
              <a:rPr lang="en-GB" dirty="0"/>
              <a:t>Future Reforms: 3 Scenarios</a:t>
            </a:r>
          </a:p>
        </p:txBody>
      </p:sp>
      <p:sp>
        <p:nvSpPr>
          <p:cNvPr id="3" name="Content Placeholder 2"/>
          <p:cNvSpPr>
            <a:spLocks noGrp="1"/>
          </p:cNvSpPr>
          <p:nvPr>
            <p:ph idx="1"/>
          </p:nvPr>
        </p:nvSpPr>
        <p:spPr>
          <a:xfrm>
            <a:off x="685799" y="914400"/>
            <a:ext cx="7086602" cy="5451985"/>
          </a:xfrm>
        </p:spPr>
        <p:txBody>
          <a:bodyPr>
            <a:normAutofit fontScale="85000" lnSpcReduction="20000"/>
          </a:bodyPr>
          <a:lstStyle/>
          <a:p>
            <a:pPr marL="114300" indent="0">
              <a:buNone/>
            </a:pPr>
            <a:r>
              <a:rPr lang="en-GB" b="1" dirty="0">
                <a:solidFill>
                  <a:srgbClr val="FF0000"/>
                </a:solidFill>
              </a:rPr>
              <a:t>A-Security Council</a:t>
            </a:r>
          </a:p>
          <a:p>
            <a:pPr marL="114300" indent="0">
              <a:buNone/>
            </a:pPr>
            <a:r>
              <a:rPr lang="en-GB" dirty="0"/>
              <a:t>	1. </a:t>
            </a:r>
            <a:r>
              <a:rPr lang="en-GB" b="1" dirty="0">
                <a:solidFill>
                  <a:srgbClr val="FF0000"/>
                </a:solidFill>
              </a:rPr>
              <a:t>Abolish Veto System </a:t>
            </a:r>
            <a:r>
              <a:rPr lang="en-GB" dirty="0"/>
              <a:t>and Increase the members of the 	Security Council’s Non-Permanent Members</a:t>
            </a:r>
          </a:p>
          <a:p>
            <a:pPr marL="925830" lvl="1" indent="-514350">
              <a:buFont typeface="+mj-lt"/>
              <a:buAutoNum type="alphaLcParenR"/>
            </a:pPr>
            <a:r>
              <a:rPr lang="en-GB" dirty="0"/>
              <a:t>Decision by simple majority on ordinary and procedural issues</a:t>
            </a:r>
          </a:p>
          <a:p>
            <a:pPr marL="925830" lvl="1" indent="-514350">
              <a:buFont typeface="+mj-lt"/>
              <a:buAutoNum type="alphaLcParenR"/>
            </a:pPr>
            <a:r>
              <a:rPr lang="en-GB" dirty="0"/>
              <a:t>Decisions by two-third majority on substantial issues</a:t>
            </a:r>
          </a:p>
          <a:p>
            <a:pPr marL="114300" indent="0">
              <a:buNone/>
            </a:pPr>
            <a:endParaRPr lang="en-GB" b="1" dirty="0">
              <a:solidFill>
                <a:srgbClr val="FF0000"/>
              </a:solidFill>
            </a:endParaRPr>
          </a:p>
          <a:p>
            <a:pPr marL="114300" indent="0">
              <a:buNone/>
            </a:pPr>
            <a:r>
              <a:rPr lang="en-GB" b="1" dirty="0">
                <a:solidFill>
                  <a:srgbClr val="002060"/>
                </a:solidFill>
              </a:rPr>
              <a:t>	2.  Increase the No</a:t>
            </a:r>
            <a:r>
              <a:rPr lang="en-GB" dirty="0">
                <a:solidFill>
                  <a:srgbClr val="002060"/>
                </a:solidFill>
              </a:rPr>
              <a:t>. </a:t>
            </a:r>
            <a:r>
              <a:rPr lang="en-GB" dirty="0">
                <a:solidFill>
                  <a:srgbClr val="FF0000"/>
                </a:solidFill>
              </a:rPr>
              <a:t>of Permanent as well as Non-Permanent 	Members</a:t>
            </a:r>
          </a:p>
          <a:p>
            <a:pPr marL="925830" lvl="1" indent="-514350">
              <a:buFont typeface="+mj-lt"/>
              <a:buAutoNum type="alphaLcParenR"/>
            </a:pPr>
            <a:r>
              <a:rPr lang="en-GB" dirty="0"/>
              <a:t>Admit new countries with full veto powers</a:t>
            </a:r>
          </a:p>
          <a:p>
            <a:pPr marL="925830" lvl="1" indent="-514350">
              <a:buFont typeface="+mj-lt"/>
              <a:buAutoNum type="alphaLcParenR"/>
            </a:pPr>
            <a:r>
              <a:rPr lang="en-GB" u="sng" dirty="0"/>
              <a:t>Admit new countries and modify the veto system for all</a:t>
            </a:r>
          </a:p>
          <a:p>
            <a:pPr marL="571500" indent="-457200">
              <a:buFont typeface="+mj-lt"/>
              <a:buAutoNum type="alphaLcParenR"/>
            </a:pPr>
            <a:endParaRPr lang="en-GB" dirty="0"/>
          </a:p>
          <a:p>
            <a:pPr marL="571500" indent="-457200">
              <a:buFont typeface="+mj-lt"/>
              <a:buAutoNum type="alphaLcParenR"/>
            </a:pPr>
            <a:endParaRPr lang="en-GB" dirty="0"/>
          </a:p>
          <a:p>
            <a:pPr marL="114300" indent="0">
              <a:buNone/>
            </a:pPr>
            <a:r>
              <a:rPr lang="en-GB" b="1" dirty="0">
                <a:solidFill>
                  <a:srgbClr val="00B050"/>
                </a:solidFill>
              </a:rPr>
              <a:t>B-.</a:t>
            </a:r>
            <a:r>
              <a:rPr lang="en-GB" dirty="0"/>
              <a:t> </a:t>
            </a:r>
            <a:r>
              <a:rPr lang="en-GB" b="1" dirty="0">
                <a:solidFill>
                  <a:srgbClr val="00B050"/>
                </a:solidFill>
              </a:rPr>
              <a:t>Empower the UN General Assembly </a:t>
            </a:r>
            <a:r>
              <a:rPr lang="en-GB" dirty="0"/>
              <a:t>to run the show</a:t>
            </a:r>
          </a:p>
          <a:p>
            <a:pPr marL="571500" indent="-457200">
              <a:buFont typeface="+mj-lt"/>
              <a:buAutoNum type="alphaLcParenR"/>
            </a:pPr>
            <a:endParaRPr lang="en-GB" dirty="0"/>
          </a:p>
          <a:p>
            <a:pPr marL="114300" indent="0">
              <a:buNone/>
            </a:pPr>
            <a:r>
              <a:rPr lang="en-GB" b="1" dirty="0">
                <a:solidFill>
                  <a:srgbClr val="0070C0"/>
                </a:solidFill>
              </a:rPr>
              <a:t>C-</a:t>
            </a:r>
            <a:r>
              <a:rPr lang="en-GB" dirty="0"/>
              <a:t> Reforms are also needed to </a:t>
            </a:r>
            <a:r>
              <a:rPr lang="en-GB" b="1" dirty="0">
                <a:solidFill>
                  <a:srgbClr val="0070C0"/>
                </a:solidFill>
              </a:rPr>
              <a:t>make UN Bureaucracy more</a:t>
            </a:r>
          </a:p>
          <a:p>
            <a:pPr lvl="4"/>
            <a:r>
              <a:rPr lang="en-GB" sz="2400" dirty="0"/>
              <a:t>Efficient</a:t>
            </a:r>
          </a:p>
          <a:p>
            <a:pPr lvl="4"/>
            <a:r>
              <a:rPr lang="en-GB" sz="2400" dirty="0"/>
              <a:t>Accountable (Transparent)</a:t>
            </a:r>
          </a:p>
          <a:p>
            <a:pPr lvl="4"/>
            <a:r>
              <a:rPr lang="en-GB" sz="2400" dirty="0"/>
              <a:t>Effective (Responsive)</a:t>
            </a:r>
          </a:p>
          <a:p>
            <a:pPr marL="114300" indent="0">
              <a:buNone/>
            </a:pPr>
            <a:endParaRPr lang="en-GB" dirty="0"/>
          </a:p>
          <a:p>
            <a:pPr marL="571500" indent="-457200">
              <a:buFont typeface="+mj-lt"/>
              <a:buAutoNum type="arabicPeriod"/>
            </a:pPr>
            <a:endParaRPr lang="en-GB" dirty="0"/>
          </a:p>
          <a:p>
            <a:pPr marL="571500" indent="-457200">
              <a:buFont typeface="+mj-lt"/>
              <a:buAutoNum type="arabicPeriod"/>
            </a:pPr>
            <a:endParaRPr lang="en-GB" dirty="0"/>
          </a:p>
          <a:p>
            <a:pPr marL="114300" indent="0">
              <a:buNone/>
            </a:pPr>
            <a:endParaRPr lang="en-GB" dirty="0"/>
          </a:p>
          <a:p>
            <a:pPr marL="114300" indent="0">
              <a:buNone/>
            </a:pPr>
            <a:endParaRPr lang="en-GB"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49</a:t>
            </a:fld>
            <a:endParaRPr lang="en-US"/>
          </a:p>
        </p:txBody>
      </p:sp>
    </p:spTree>
    <p:extLst>
      <p:ext uri="{BB962C8B-B14F-4D97-AF65-F5344CB8AC3E}">
        <p14:creationId xmlns:p14="http://schemas.microsoft.com/office/powerpoint/2010/main" val="168916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3600" dirty="0"/>
              <a:t>National Security </a:t>
            </a:r>
            <a:r>
              <a:rPr lang="en-US" sz="3600" dirty="0" err="1"/>
              <a:t>Vs</a:t>
            </a:r>
            <a:r>
              <a:rPr lang="en-US" sz="3600" dirty="0"/>
              <a:t> Collective Security</a:t>
            </a:r>
          </a:p>
        </p:txBody>
      </p:sp>
      <p:sp>
        <p:nvSpPr>
          <p:cNvPr id="7" name="Content Placeholder 6"/>
          <p:cNvSpPr>
            <a:spLocks noGrp="1"/>
          </p:cNvSpPr>
          <p:nvPr>
            <p:ph sz="half" idx="1"/>
          </p:nvPr>
        </p:nvSpPr>
        <p:spPr>
          <a:xfrm>
            <a:off x="457200" y="1536192"/>
            <a:ext cx="3962400" cy="4590288"/>
          </a:xfrm>
        </p:spPr>
        <p:txBody>
          <a:bodyPr/>
          <a:lstStyle/>
          <a:p>
            <a:r>
              <a:rPr lang="en-US" dirty="0"/>
              <a:t>What is national security?</a:t>
            </a:r>
          </a:p>
          <a:p>
            <a:endParaRPr lang="en-US" dirty="0"/>
          </a:p>
          <a:p>
            <a:r>
              <a:rPr lang="en-US" dirty="0"/>
              <a:t>Who is responsible for national security?</a:t>
            </a:r>
          </a:p>
          <a:p>
            <a:endParaRPr lang="en-US" dirty="0"/>
          </a:p>
          <a:p>
            <a:r>
              <a:rPr lang="en-US" dirty="0"/>
              <a:t>What is ‘Self Defense’? (Article 51 of UN)</a:t>
            </a:r>
          </a:p>
          <a:p>
            <a:endParaRPr lang="en-US" dirty="0"/>
          </a:p>
          <a:p>
            <a:endParaRPr lang="en-US" dirty="0"/>
          </a:p>
        </p:txBody>
      </p:sp>
      <p:sp>
        <p:nvSpPr>
          <p:cNvPr id="2" name="Content Placeholder 1"/>
          <p:cNvSpPr>
            <a:spLocks noGrp="1"/>
          </p:cNvSpPr>
          <p:nvPr>
            <p:ph sz="half" idx="2"/>
          </p:nvPr>
        </p:nvSpPr>
        <p:spPr/>
        <p:txBody>
          <a:bodyPr/>
          <a:lstStyle/>
          <a:p>
            <a:r>
              <a:rPr lang="en-GB" dirty="0"/>
              <a:t>What is International Security?</a:t>
            </a:r>
          </a:p>
          <a:p>
            <a:endParaRPr lang="en-GB" dirty="0"/>
          </a:p>
          <a:p>
            <a:r>
              <a:rPr lang="en-GB" dirty="0"/>
              <a:t>Who’s responsible for Int. Security?</a:t>
            </a:r>
          </a:p>
          <a:p>
            <a:endParaRPr lang="en-GB" dirty="0"/>
          </a:p>
          <a:p>
            <a:r>
              <a:rPr lang="en-GB" dirty="0"/>
              <a:t>What is ‘Collective Security’</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5</a:t>
            </a:fld>
            <a:endParaRPr lang="en-US"/>
          </a:p>
        </p:txBody>
      </p:sp>
    </p:spTree>
    <p:extLst>
      <p:ext uri="{BB962C8B-B14F-4D97-AF65-F5344CB8AC3E}">
        <p14:creationId xmlns:p14="http://schemas.microsoft.com/office/powerpoint/2010/main" val="3292824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dirty="0"/>
              <a:t>Conclusion </a:t>
            </a:r>
          </a:p>
        </p:txBody>
      </p:sp>
      <p:sp>
        <p:nvSpPr>
          <p:cNvPr id="3" name="Content Placeholder 2"/>
          <p:cNvSpPr>
            <a:spLocks noGrp="1"/>
          </p:cNvSpPr>
          <p:nvPr>
            <p:ph idx="1"/>
          </p:nvPr>
        </p:nvSpPr>
        <p:spPr>
          <a:xfrm>
            <a:off x="609600" y="1219200"/>
            <a:ext cx="7239000" cy="4906963"/>
          </a:xfrm>
        </p:spPr>
        <p:txBody>
          <a:bodyPr>
            <a:normAutofit lnSpcReduction="10000"/>
          </a:bodyPr>
          <a:lstStyle/>
          <a:p>
            <a:r>
              <a:rPr lang="en-US" dirty="0"/>
              <a:t>In evaluating the UN as a whole, </a:t>
            </a:r>
            <a:r>
              <a:rPr lang="en-US" u="sng" dirty="0">
                <a:solidFill>
                  <a:srgbClr val="0070C0"/>
                </a:solidFill>
              </a:rPr>
              <a:t>Jacques </a:t>
            </a:r>
            <a:r>
              <a:rPr lang="en-US" u="sng" dirty="0" err="1">
                <a:solidFill>
                  <a:srgbClr val="0070C0"/>
                </a:solidFill>
              </a:rPr>
              <a:t>Fomerand</a:t>
            </a:r>
            <a:r>
              <a:rPr lang="en-US" u="sng" dirty="0">
                <a:solidFill>
                  <a:srgbClr val="0070C0"/>
                </a:solidFill>
              </a:rPr>
              <a:t> </a:t>
            </a:r>
            <a:r>
              <a:rPr lang="en-US" dirty="0"/>
              <a:t>writes that the "accomplishments of the United Nations in the last 70 years are impressive”.</a:t>
            </a:r>
          </a:p>
          <a:p>
            <a:pPr lvl="1"/>
            <a:r>
              <a:rPr lang="en-US" dirty="0"/>
              <a:t>in human development during the 20th century </a:t>
            </a:r>
          </a:p>
          <a:p>
            <a:r>
              <a:rPr lang="en-US" dirty="0"/>
              <a:t>Evaluating the first 50 years of the </a:t>
            </a:r>
            <a:r>
              <a:rPr lang="en-US" dirty="0" err="1"/>
              <a:t>UN's</a:t>
            </a:r>
            <a:r>
              <a:rPr lang="en-US" dirty="0"/>
              <a:t> history, the author </a:t>
            </a:r>
            <a:r>
              <a:rPr lang="en-US" u="sng" dirty="0">
                <a:solidFill>
                  <a:srgbClr val="7030A0"/>
                </a:solidFill>
              </a:rPr>
              <a:t>Stanley </a:t>
            </a:r>
            <a:r>
              <a:rPr lang="en-US" u="sng" dirty="0" err="1">
                <a:solidFill>
                  <a:srgbClr val="7030A0"/>
                </a:solidFill>
              </a:rPr>
              <a:t>Meisler</a:t>
            </a:r>
            <a:r>
              <a:rPr lang="en-US" dirty="0"/>
              <a:t> writes that</a:t>
            </a:r>
          </a:p>
          <a:p>
            <a:pPr lvl="1"/>
            <a:r>
              <a:rPr lang="en-US" dirty="0"/>
              <a:t> "the United Nations never fulfilled the hopes of its founders, but it accomplished a great deal nevertheless“</a:t>
            </a:r>
          </a:p>
          <a:p>
            <a:pPr lvl="1"/>
            <a:r>
              <a:rPr lang="en-US" dirty="0"/>
              <a:t>citing its role in decolonization and its many successful peacekeeping efforts.</a:t>
            </a:r>
            <a:endParaRPr lang="en-US" baseline="30000" dirty="0"/>
          </a:p>
          <a:p>
            <a:endParaRPr lang="en-US" baseline="30000" dirty="0"/>
          </a:p>
          <a:p>
            <a:r>
              <a:rPr lang="en-US" dirty="0"/>
              <a:t>The British historian </a:t>
            </a:r>
            <a:r>
              <a:rPr lang="en-US" dirty="0">
                <a:hlinkClick r:id="rId2" tooltip="Paul Kennedy"/>
              </a:rPr>
              <a:t>Paul Kennedy</a:t>
            </a:r>
            <a:r>
              <a:rPr lang="en-US" dirty="0"/>
              <a:t> states that</a:t>
            </a:r>
          </a:p>
          <a:p>
            <a:pPr lvl="1"/>
            <a:r>
              <a:rPr lang="en-US" dirty="0"/>
              <a:t> while the organization has suffered some major setbacks, </a:t>
            </a:r>
          </a:p>
          <a:p>
            <a:pPr lvl="1"/>
            <a:r>
              <a:rPr lang="en-US" dirty="0"/>
              <a:t>"when all its aspects are considered, the UN has brought great benefits to our generation….”</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50</a:t>
            </a:fld>
            <a:endParaRPr lang="en-US"/>
          </a:p>
        </p:txBody>
      </p:sp>
    </p:spTree>
    <p:extLst>
      <p:ext uri="{BB962C8B-B14F-4D97-AF65-F5344CB8AC3E}">
        <p14:creationId xmlns:p14="http://schemas.microsoft.com/office/powerpoint/2010/main" val="3803483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843337"/>
            <a:ext cx="7659687" cy="1168400"/>
          </a:xfrm>
        </p:spPr>
        <p:txBody>
          <a:bodyPr/>
          <a:lstStyle/>
          <a:p>
            <a:r>
              <a:rPr lang="en-US" dirty="0"/>
              <a:t>The international court of justice</a:t>
            </a:r>
          </a:p>
        </p:txBody>
      </p:sp>
      <p:sp>
        <p:nvSpPr>
          <p:cNvPr id="5" name="Text Placeholder 4"/>
          <p:cNvSpPr>
            <a:spLocks noGrp="1"/>
          </p:cNvSpPr>
          <p:nvPr>
            <p:ph type="body" idx="1"/>
          </p:nvPr>
        </p:nvSpPr>
        <p:spPr>
          <a:xfrm>
            <a:off x="152400" y="2209800"/>
            <a:ext cx="6135687" cy="1633538"/>
          </a:xfrm>
        </p:spPr>
        <p:txBody>
          <a:bodyPr/>
          <a:lstStyle/>
          <a:p>
            <a:r>
              <a:rPr lang="en-US" dirty="0"/>
              <a:t>International Organizations</a:t>
            </a:r>
          </a:p>
        </p:txBody>
      </p:sp>
      <p:pic>
        <p:nvPicPr>
          <p:cNvPr id="4098" name="Picture 2" descr="E:\NOA-Misc\logo_colo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538" y="-33338"/>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NOA-Misc\h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33400"/>
            <a:ext cx="3432018"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NOA-Sarfraz Ansari</a:t>
            </a:r>
          </a:p>
        </p:txBody>
      </p:sp>
      <p:sp>
        <p:nvSpPr>
          <p:cNvPr id="3" name="Slide Number Placeholder 2"/>
          <p:cNvSpPr>
            <a:spLocks noGrp="1"/>
          </p:cNvSpPr>
          <p:nvPr>
            <p:ph type="sldNum" sz="quarter" idx="12"/>
          </p:nvPr>
        </p:nvSpPr>
        <p:spPr/>
        <p:txBody>
          <a:bodyPr/>
          <a:lstStyle/>
          <a:p>
            <a:fld id="{6FF94428-0282-4DD7-8CCB-D2F40AD9A8D7}" type="slidenum">
              <a:rPr lang="en-US" smtClean="0"/>
              <a:t>51</a:t>
            </a:fld>
            <a:endParaRPr lang="en-US" dirty="0"/>
          </a:p>
        </p:txBody>
      </p:sp>
    </p:spTree>
    <p:extLst>
      <p:ext uri="{BB962C8B-B14F-4D97-AF65-F5344CB8AC3E}">
        <p14:creationId xmlns:p14="http://schemas.microsoft.com/office/powerpoint/2010/main" val="1350154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International Court of Justice</a:t>
            </a:r>
            <a:br>
              <a:rPr lang="en-US" dirty="0"/>
            </a:b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800" dirty="0"/>
              <a:t>The principal judicial organ of the UN</a:t>
            </a:r>
          </a:p>
          <a:p>
            <a:r>
              <a:rPr lang="en-US" sz="2800" dirty="0"/>
              <a:t>It settles legal disputes between member states</a:t>
            </a:r>
          </a:p>
          <a:p>
            <a:r>
              <a:rPr lang="en-US" sz="2800" dirty="0"/>
              <a:t>Gives advisory opinions to UN organs and agencies.</a:t>
            </a:r>
          </a:p>
          <a:p>
            <a:r>
              <a:rPr lang="en-US" sz="2800" dirty="0"/>
              <a:t>It comprises </a:t>
            </a:r>
            <a:r>
              <a:rPr lang="en-US" sz="2800" dirty="0">
                <a:solidFill>
                  <a:srgbClr val="FF0000"/>
                </a:solidFill>
              </a:rPr>
              <a:t>a panel of 15 judges </a:t>
            </a:r>
            <a:r>
              <a:rPr lang="en-US" sz="2800" dirty="0">
                <a:solidFill>
                  <a:srgbClr val="002060"/>
                </a:solidFill>
              </a:rPr>
              <a:t>elected by the General Assembly and approved by Security Council</a:t>
            </a:r>
            <a:r>
              <a:rPr lang="en-US" sz="2800" dirty="0"/>
              <a:t> for nine-year terms. </a:t>
            </a:r>
          </a:p>
          <a:p>
            <a:r>
              <a:rPr lang="en-US" sz="2800" dirty="0"/>
              <a:t>It is seated in the peace palace in the Hague, Netherlands</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52</a:t>
            </a:fld>
            <a:endParaRPr lang="en-US"/>
          </a:p>
        </p:txBody>
      </p:sp>
    </p:spTree>
    <p:extLst>
      <p:ext uri="{BB962C8B-B14F-4D97-AF65-F5344CB8AC3E}">
        <p14:creationId xmlns:p14="http://schemas.microsoft.com/office/powerpoint/2010/main" val="302588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t>
            </a:r>
          </a:p>
        </p:txBody>
      </p:sp>
      <p:sp>
        <p:nvSpPr>
          <p:cNvPr id="3" name="Content Placeholder 2"/>
          <p:cNvSpPr>
            <a:spLocks noGrp="1"/>
          </p:cNvSpPr>
          <p:nvPr>
            <p:ph idx="1"/>
          </p:nvPr>
        </p:nvSpPr>
        <p:spPr>
          <a:xfrm>
            <a:off x="533400" y="1210256"/>
            <a:ext cx="7620000" cy="4800600"/>
          </a:xfrm>
        </p:spPr>
        <p:txBody>
          <a:bodyPr>
            <a:normAutofit fontScale="92500" lnSpcReduction="10000"/>
          </a:bodyPr>
          <a:lstStyle/>
          <a:p>
            <a:r>
              <a:rPr lang="en-US" sz="3600" dirty="0"/>
              <a:t>Established in 1945 by the UN Charter</a:t>
            </a:r>
          </a:p>
          <a:p>
            <a:r>
              <a:rPr lang="en-US" sz="3600" dirty="0"/>
              <a:t>the court began work in 1946 as the successor to the Permanent Court of International Justice. </a:t>
            </a:r>
          </a:p>
          <a:p>
            <a:r>
              <a:rPr lang="en-US" sz="3600" dirty="0"/>
              <a:t>The </a:t>
            </a:r>
            <a:r>
              <a:rPr lang="en-US" sz="3600" dirty="0">
                <a:hlinkClick r:id="rId2" action="ppaction://hlinkfile" tooltip="Statute of the International Court of Justice"/>
              </a:rPr>
              <a:t>Statute of the International Court of Justice</a:t>
            </a:r>
            <a:r>
              <a:rPr lang="en-US" sz="3600" dirty="0"/>
              <a:t> is ,</a:t>
            </a:r>
          </a:p>
          <a:p>
            <a:pPr lvl="1"/>
            <a:r>
              <a:rPr lang="en-US" sz="3400" dirty="0"/>
              <a:t>the main constitutional document regulating the court</a:t>
            </a:r>
          </a:p>
          <a:p>
            <a:pPr lvl="1"/>
            <a:r>
              <a:rPr lang="en-US" sz="3400" dirty="0"/>
              <a:t>It is part of the UN Charter</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53</a:t>
            </a:fld>
            <a:endParaRPr lang="en-US"/>
          </a:p>
        </p:txBody>
      </p:sp>
    </p:spTree>
    <p:extLst>
      <p:ext uri="{BB962C8B-B14F-4D97-AF65-F5344CB8AC3E}">
        <p14:creationId xmlns:p14="http://schemas.microsoft.com/office/powerpoint/2010/main" val="1118791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ICJ</a:t>
            </a:r>
            <a:r>
              <a:rPr lang="en-US" dirty="0"/>
              <a:t>-Role</a:t>
            </a:r>
          </a:p>
        </p:txBody>
      </p:sp>
      <p:sp>
        <p:nvSpPr>
          <p:cNvPr id="3" name="Content Placeholder 2"/>
          <p:cNvSpPr>
            <a:spLocks noGrp="1"/>
          </p:cNvSpPr>
          <p:nvPr>
            <p:ph idx="1"/>
          </p:nvPr>
        </p:nvSpPr>
        <p:spPr/>
        <p:txBody>
          <a:bodyPr>
            <a:normAutofit/>
          </a:bodyPr>
          <a:lstStyle/>
          <a:p>
            <a:r>
              <a:rPr lang="en-US" sz="2800" dirty="0"/>
              <a:t>The Court, which is composed of 15 judges, has a </a:t>
            </a:r>
            <a:r>
              <a:rPr lang="en-US" sz="2800" dirty="0">
                <a:solidFill>
                  <a:srgbClr val="FF0000"/>
                </a:solidFill>
              </a:rPr>
              <a:t>twofold role</a:t>
            </a:r>
            <a:r>
              <a:rPr lang="en-US" sz="2800" dirty="0"/>
              <a:t>: </a:t>
            </a:r>
          </a:p>
          <a:p>
            <a:pPr lvl="1"/>
            <a:r>
              <a:rPr lang="en-US" sz="2800" dirty="0"/>
              <a:t>first, </a:t>
            </a:r>
            <a:r>
              <a:rPr lang="en-US" sz="2800" b="1" dirty="0">
                <a:solidFill>
                  <a:srgbClr val="002060"/>
                </a:solidFill>
              </a:rPr>
              <a:t>to settle legal disputes </a:t>
            </a:r>
            <a:r>
              <a:rPr lang="en-US" sz="2800" dirty="0"/>
              <a:t>between States submitted to it by them</a:t>
            </a:r>
          </a:p>
          <a:p>
            <a:pPr lvl="1"/>
            <a:r>
              <a:rPr lang="en-US" sz="2800" dirty="0"/>
              <a:t>second, </a:t>
            </a:r>
            <a:r>
              <a:rPr lang="en-US" sz="2800" dirty="0">
                <a:solidFill>
                  <a:srgbClr val="002060"/>
                </a:solidFill>
              </a:rPr>
              <a:t>to give advisory opinions </a:t>
            </a:r>
            <a:r>
              <a:rPr lang="en-US" sz="2800" dirty="0"/>
              <a:t>on legal matters referred to it by United Nations organs and specialized agencies.</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54</a:t>
            </a:fld>
            <a:endParaRPr lang="en-US"/>
          </a:p>
        </p:txBody>
      </p:sp>
    </p:spTree>
    <p:extLst>
      <p:ext uri="{BB962C8B-B14F-4D97-AF65-F5344CB8AC3E}">
        <p14:creationId xmlns:p14="http://schemas.microsoft.com/office/powerpoint/2010/main" val="19687212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a:t>Jurisdiction </a:t>
            </a:r>
          </a:p>
        </p:txBody>
      </p:sp>
      <p:sp>
        <p:nvSpPr>
          <p:cNvPr id="3" name="Content Placeholder 2"/>
          <p:cNvSpPr>
            <a:spLocks noGrp="1"/>
          </p:cNvSpPr>
          <p:nvPr>
            <p:ph idx="1"/>
          </p:nvPr>
        </p:nvSpPr>
        <p:spPr>
          <a:xfrm>
            <a:off x="609600" y="1210256"/>
            <a:ext cx="7620000" cy="4800600"/>
          </a:xfrm>
        </p:spPr>
        <p:txBody>
          <a:bodyPr>
            <a:normAutofit/>
          </a:bodyPr>
          <a:lstStyle/>
          <a:p>
            <a:r>
              <a:rPr lang="en-US" sz="2800" dirty="0"/>
              <a:t>Only States are eligible to appear before the Court in contentious cases.</a:t>
            </a:r>
          </a:p>
          <a:p>
            <a:r>
              <a:rPr lang="en-US" sz="2800" dirty="0"/>
              <a:t>The Court has no jurisdiction to deal with applications from individuals, non-governmental organizations, corporations or any other private entity.</a:t>
            </a:r>
          </a:p>
          <a:p>
            <a:r>
              <a:rPr lang="en-US" sz="2800" dirty="0"/>
              <a:t>However, a State may take up the case of one of its nationals and invoke against another State the wrongs which its national claims to have suffered at the hands of the latter (</a:t>
            </a:r>
            <a:r>
              <a:rPr lang="en-US" sz="2800" dirty="0" err="1"/>
              <a:t>Kalbhoshan</a:t>
            </a:r>
            <a:r>
              <a:rPr lang="en-US" sz="2800" dirty="0"/>
              <a:t>)</a:t>
            </a:r>
          </a:p>
          <a:p>
            <a:endParaRPr lang="en-US" sz="2800"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55</a:t>
            </a:fld>
            <a:endParaRPr lang="en-US"/>
          </a:p>
        </p:txBody>
      </p:sp>
    </p:spTree>
    <p:extLst>
      <p:ext uri="{BB962C8B-B14F-4D97-AF65-F5344CB8AC3E}">
        <p14:creationId xmlns:p14="http://schemas.microsoft.com/office/powerpoint/2010/main" val="2343572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dirty="0"/>
              <a:t>ICJ Vs ICC</a:t>
            </a:r>
          </a:p>
        </p:txBody>
      </p:sp>
      <p:sp>
        <p:nvSpPr>
          <p:cNvPr id="3" name="Content Placeholder 2"/>
          <p:cNvSpPr>
            <a:spLocks noGrp="1"/>
          </p:cNvSpPr>
          <p:nvPr>
            <p:ph idx="1"/>
          </p:nvPr>
        </p:nvSpPr>
        <p:spPr>
          <a:xfrm>
            <a:off x="304800" y="1066800"/>
            <a:ext cx="8229600" cy="5181600"/>
          </a:xfrm>
        </p:spPr>
        <p:txBody>
          <a:bodyPr>
            <a:noAutofit/>
          </a:bodyPr>
          <a:lstStyle/>
          <a:p>
            <a:r>
              <a:rPr lang="en-US" sz="2400" dirty="0"/>
              <a:t>What differentiates the International Court of Justice from the International Criminal Court</a:t>
            </a:r>
          </a:p>
          <a:p>
            <a:pPr lvl="1"/>
            <a:r>
              <a:rPr lang="en-US" sz="2400" dirty="0"/>
              <a:t>The International Court of Justice has no jurisdiction to try individuals accused of war crimes or crimes against humanity. </a:t>
            </a:r>
          </a:p>
          <a:p>
            <a:pPr lvl="1"/>
            <a:r>
              <a:rPr lang="en-US" sz="2400" dirty="0"/>
              <a:t>As it is not a criminal court, it does not have a prosecutor able to initiate proceedings.</a:t>
            </a:r>
          </a:p>
          <a:p>
            <a:pPr lvl="1"/>
            <a:r>
              <a:rPr lang="en-US" sz="2400" dirty="0"/>
              <a:t>The jurisdiction of the International Court of Justice is general and thereby differs from that of specialist international tribunals</a:t>
            </a:r>
          </a:p>
          <a:p>
            <a:pPr lvl="1"/>
            <a:r>
              <a:rPr lang="en-US" sz="2400" dirty="0"/>
              <a:t>The main </a:t>
            </a:r>
            <a:r>
              <a:rPr lang="en-US" sz="2400" b="1" dirty="0"/>
              <a:t>difference</a:t>
            </a:r>
            <a:r>
              <a:rPr lang="en-US" sz="2400" dirty="0"/>
              <a:t> is that </a:t>
            </a:r>
            <a:r>
              <a:rPr lang="en-US" sz="2400" b="1" dirty="0"/>
              <a:t>ICJ </a:t>
            </a:r>
            <a:r>
              <a:rPr lang="en-US" sz="2400" dirty="0"/>
              <a:t>settles arguments </a:t>
            </a:r>
            <a:r>
              <a:rPr lang="en-US" sz="2400" b="1" dirty="0"/>
              <a:t>between</a:t>
            </a:r>
            <a:r>
              <a:rPr lang="en-US" sz="2400" dirty="0"/>
              <a:t> countries, but the </a:t>
            </a:r>
            <a:r>
              <a:rPr lang="en-US" sz="2400" b="1" dirty="0"/>
              <a:t>ICC</a:t>
            </a:r>
            <a:r>
              <a:rPr lang="en-US" sz="2400" dirty="0"/>
              <a:t> punishes people of war crimes, acts of terrorism, and genocide.</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56</a:t>
            </a:fld>
            <a:endParaRPr lang="en-US"/>
          </a:p>
        </p:txBody>
      </p:sp>
    </p:spTree>
    <p:extLst>
      <p:ext uri="{BB962C8B-B14F-4D97-AF65-F5344CB8AC3E}">
        <p14:creationId xmlns:p14="http://schemas.microsoft.com/office/powerpoint/2010/main" val="2928092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Why are some disputes between States not considered by the Court?</a:t>
            </a:r>
          </a:p>
        </p:txBody>
      </p:sp>
      <p:sp>
        <p:nvSpPr>
          <p:cNvPr id="3" name="Content Placeholder 2"/>
          <p:cNvSpPr>
            <a:spLocks noGrp="1"/>
          </p:cNvSpPr>
          <p:nvPr>
            <p:ph idx="1"/>
          </p:nvPr>
        </p:nvSpPr>
        <p:spPr>
          <a:xfrm>
            <a:off x="457200" y="1371600"/>
            <a:ext cx="8001000" cy="4800600"/>
          </a:xfrm>
        </p:spPr>
        <p:txBody>
          <a:bodyPr>
            <a:normAutofit/>
          </a:bodyPr>
          <a:lstStyle/>
          <a:p>
            <a:r>
              <a:rPr lang="en-US" sz="3200" dirty="0"/>
              <a:t>The Court can only hear a dispute when requested to do so by one or more States.</a:t>
            </a:r>
          </a:p>
          <a:p>
            <a:r>
              <a:rPr lang="en-US" sz="3200" dirty="0"/>
              <a:t>The States involved in the dispute must have accepted its jurisdiction</a:t>
            </a:r>
          </a:p>
          <a:p>
            <a:r>
              <a:rPr lang="en-US" sz="3200" dirty="0"/>
              <a:t>It cannot deal with a dispute on its own. </a:t>
            </a:r>
          </a:p>
          <a:p>
            <a:r>
              <a:rPr lang="en-US" sz="3200" dirty="0"/>
              <a:t>Neither is it permitted to investigate and rule on acts of sovereign states.</a:t>
            </a:r>
          </a:p>
          <a:p>
            <a:endParaRPr lang="en-US" sz="3200"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57</a:t>
            </a:fld>
            <a:endParaRPr lang="en-US"/>
          </a:p>
        </p:txBody>
      </p:sp>
    </p:spTree>
    <p:extLst>
      <p:ext uri="{BB962C8B-B14F-4D97-AF65-F5344CB8AC3E}">
        <p14:creationId xmlns:p14="http://schemas.microsoft.com/office/powerpoint/2010/main" val="2358648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decisions of the Court binding?</a:t>
            </a:r>
            <a:br>
              <a:rPr lang="en-US" dirty="0"/>
            </a:br>
            <a:endParaRPr lang="en-US" dirty="0"/>
          </a:p>
        </p:txBody>
      </p:sp>
      <p:sp>
        <p:nvSpPr>
          <p:cNvPr id="3" name="Content Placeholder 2"/>
          <p:cNvSpPr>
            <a:spLocks noGrp="1"/>
          </p:cNvSpPr>
          <p:nvPr>
            <p:ph idx="1"/>
          </p:nvPr>
        </p:nvSpPr>
        <p:spPr>
          <a:xfrm>
            <a:off x="228600" y="1066800"/>
            <a:ext cx="8229600" cy="5059363"/>
          </a:xfrm>
        </p:spPr>
        <p:txBody>
          <a:bodyPr>
            <a:normAutofit fontScale="92500" lnSpcReduction="10000"/>
          </a:bodyPr>
          <a:lstStyle/>
          <a:p>
            <a:r>
              <a:rPr lang="en-US" dirty="0">
                <a:solidFill>
                  <a:srgbClr val="FF0000"/>
                </a:solidFill>
              </a:rPr>
              <a:t>Judgments</a:t>
            </a:r>
            <a:r>
              <a:rPr lang="en-US" dirty="0"/>
              <a:t> delivered by the Court in disputes between States </a:t>
            </a:r>
            <a:r>
              <a:rPr lang="en-US" dirty="0">
                <a:solidFill>
                  <a:srgbClr val="FF0000"/>
                </a:solidFill>
              </a:rPr>
              <a:t>are binding </a:t>
            </a:r>
            <a:r>
              <a:rPr lang="en-US" dirty="0"/>
              <a:t>upon the parties concerned. </a:t>
            </a:r>
          </a:p>
          <a:p>
            <a:endParaRPr lang="en-US" dirty="0"/>
          </a:p>
          <a:p>
            <a:r>
              <a:rPr lang="en-US" dirty="0"/>
              <a:t>Article 94 of the United Nations Charter provides that </a:t>
            </a:r>
          </a:p>
          <a:p>
            <a:pPr lvl="1"/>
            <a:r>
              <a:rPr lang="en-US" dirty="0"/>
              <a:t>“each Member of the United Nations undertakes to comply with the decision of [the Court] in any case to which it is a party”.</a:t>
            </a:r>
          </a:p>
          <a:p>
            <a:endParaRPr lang="en-US" dirty="0">
              <a:solidFill>
                <a:srgbClr val="7030A0"/>
              </a:solidFill>
            </a:endParaRPr>
          </a:p>
          <a:p>
            <a:r>
              <a:rPr lang="en-US" b="1" dirty="0">
                <a:solidFill>
                  <a:srgbClr val="7030A0"/>
                </a:solidFill>
              </a:rPr>
              <a:t>Judgments are final and without appeal.</a:t>
            </a:r>
          </a:p>
          <a:p>
            <a:endParaRPr lang="en-US" dirty="0"/>
          </a:p>
          <a:p>
            <a:pPr lvl="1"/>
            <a:r>
              <a:rPr lang="en-US" dirty="0"/>
              <a:t>If there is a dispute about the meaning or scope of a judgment, the only possibility is for one of the parties to make a request to the Court for an interpretation. </a:t>
            </a:r>
          </a:p>
          <a:p>
            <a:endParaRPr lang="en-US" dirty="0"/>
          </a:p>
          <a:p>
            <a:pPr lvl="1"/>
            <a:r>
              <a:rPr lang="en-US" dirty="0"/>
              <a:t>In the event of the discovery of a fact hitherto unknown to the Court which might be a decisive factor, either party may apply for revision of the judgment.</a:t>
            </a:r>
          </a:p>
          <a:p>
            <a:endParaRPr lang="en-US"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58</a:t>
            </a:fld>
            <a:endParaRPr lang="en-US"/>
          </a:p>
        </p:txBody>
      </p:sp>
    </p:spTree>
    <p:extLst>
      <p:ext uri="{BB962C8B-B14F-4D97-AF65-F5344CB8AC3E}">
        <p14:creationId xmlns:p14="http://schemas.microsoft.com/office/powerpoint/2010/main" val="3848712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ICJ and Security Council</a:t>
            </a:r>
          </a:p>
        </p:txBody>
      </p:sp>
      <p:sp>
        <p:nvSpPr>
          <p:cNvPr id="3" name="Content Placeholder 2"/>
          <p:cNvSpPr>
            <a:spLocks noGrp="1"/>
          </p:cNvSpPr>
          <p:nvPr>
            <p:ph idx="1"/>
          </p:nvPr>
        </p:nvSpPr>
        <p:spPr>
          <a:xfrm>
            <a:off x="533400" y="1371600"/>
            <a:ext cx="7620000" cy="4800600"/>
          </a:xfrm>
        </p:spPr>
        <p:txBody>
          <a:bodyPr>
            <a:normAutofit/>
          </a:bodyPr>
          <a:lstStyle/>
          <a:p>
            <a:r>
              <a:rPr lang="en-US" dirty="0"/>
              <a:t>The relationship between the ICJ and the Security Council, and the separation of their powers</a:t>
            </a:r>
          </a:p>
          <a:p>
            <a:endParaRPr lang="en-US" dirty="0"/>
          </a:p>
          <a:p>
            <a:pPr lvl="1"/>
            <a:r>
              <a:rPr lang="en-US" dirty="0"/>
              <a:t>If the judgment is against one of the permanent five members of the Security Council or its allies, any resolution on enforcement would then be vetoed</a:t>
            </a:r>
          </a:p>
          <a:p>
            <a:pPr lvl="1"/>
            <a:endParaRPr lang="en-US" dirty="0"/>
          </a:p>
          <a:p>
            <a:pPr lvl="1"/>
            <a:r>
              <a:rPr lang="en-US" dirty="0"/>
              <a:t>if the Security Council refuses to enforce a judgment against any other state, there is no method of forcing the state to comply</a:t>
            </a:r>
          </a:p>
          <a:p>
            <a:pPr lvl="1"/>
            <a:endParaRPr lang="en-US" dirty="0"/>
          </a:p>
          <a:p>
            <a:pPr lvl="1"/>
            <a:r>
              <a:rPr lang="en-US" dirty="0" err="1"/>
              <a:t>ICJ</a:t>
            </a:r>
            <a:r>
              <a:rPr lang="en-US" dirty="0"/>
              <a:t> is toothless for implementing its decisions</a:t>
            </a:r>
          </a:p>
          <a:p>
            <a:endParaRPr lang="en-US"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59</a:t>
            </a:fld>
            <a:endParaRPr lang="en-US"/>
          </a:p>
        </p:txBody>
      </p:sp>
    </p:spTree>
    <p:extLst>
      <p:ext uri="{BB962C8B-B14F-4D97-AF65-F5344CB8AC3E}">
        <p14:creationId xmlns:p14="http://schemas.microsoft.com/office/powerpoint/2010/main" val="392650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pPr algn="ctr"/>
            <a:r>
              <a:rPr lang="en-US" sz="3600" dirty="0"/>
              <a:t>Factors that contribute in Power Politics &amp; Competition</a:t>
            </a:r>
          </a:p>
        </p:txBody>
      </p:sp>
      <p:sp>
        <p:nvSpPr>
          <p:cNvPr id="3" name="Text Placeholder 2"/>
          <p:cNvSpPr>
            <a:spLocks noGrp="1"/>
          </p:cNvSpPr>
          <p:nvPr>
            <p:ph type="body" idx="1"/>
          </p:nvPr>
        </p:nvSpPr>
        <p:spPr>
          <a:xfrm>
            <a:off x="457200" y="1371600"/>
            <a:ext cx="3657600" cy="639762"/>
          </a:xfrm>
        </p:spPr>
        <p:txBody>
          <a:bodyPr/>
          <a:lstStyle/>
          <a:p>
            <a:pPr algn="l"/>
            <a:r>
              <a:rPr lang="en-US" dirty="0"/>
              <a:t>Tangible </a:t>
            </a:r>
          </a:p>
        </p:txBody>
      </p:sp>
      <p:sp>
        <p:nvSpPr>
          <p:cNvPr id="10" name="Content Placeholder 9"/>
          <p:cNvSpPr>
            <a:spLocks noGrp="1"/>
          </p:cNvSpPr>
          <p:nvPr>
            <p:ph sz="half" idx="2"/>
          </p:nvPr>
        </p:nvSpPr>
        <p:spPr/>
        <p:txBody>
          <a:bodyPr/>
          <a:lstStyle/>
          <a:p>
            <a:r>
              <a:rPr lang="en-US" dirty="0"/>
              <a:t>Strong Economy</a:t>
            </a:r>
          </a:p>
          <a:p>
            <a:r>
              <a:rPr lang="en-US" dirty="0"/>
              <a:t>Modern Technology</a:t>
            </a:r>
          </a:p>
          <a:p>
            <a:r>
              <a:rPr lang="en-US" dirty="0"/>
              <a:t>Standing Military Might</a:t>
            </a:r>
          </a:p>
          <a:p>
            <a:r>
              <a:rPr lang="en-US" dirty="0"/>
              <a:t>Political Stability</a:t>
            </a:r>
          </a:p>
          <a:p>
            <a:r>
              <a:rPr lang="en-US" dirty="0"/>
              <a:t>Geography</a:t>
            </a:r>
          </a:p>
          <a:p>
            <a:endParaRPr lang="en-US" dirty="0"/>
          </a:p>
        </p:txBody>
      </p:sp>
      <p:sp>
        <p:nvSpPr>
          <p:cNvPr id="4" name="Text Placeholder 3"/>
          <p:cNvSpPr>
            <a:spLocks noGrp="1"/>
          </p:cNvSpPr>
          <p:nvPr>
            <p:ph type="body" sz="quarter" idx="3"/>
          </p:nvPr>
        </p:nvSpPr>
        <p:spPr>
          <a:xfrm>
            <a:off x="4419600" y="1371600"/>
            <a:ext cx="3657600" cy="639762"/>
          </a:xfrm>
        </p:spPr>
        <p:txBody>
          <a:bodyPr/>
          <a:lstStyle/>
          <a:p>
            <a:pPr algn="l"/>
            <a:r>
              <a:rPr lang="en-US" dirty="0"/>
              <a:t>Intangible </a:t>
            </a:r>
          </a:p>
        </p:txBody>
      </p:sp>
      <p:sp>
        <p:nvSpPr>
          <p:cNvPr id="5" name="Content Placeholder 4"/>
          <p:cNvSpPr>
            <a:spLocks noGrp="1"/>
          </p:cNvSpPr>
          <p:nvPr>
            <p:ph sz="quarter" idx="4"/>
          </p:nvPr>
        </p:nvSpPr>
        <p:spPr/>
        <p:txBody>
          <a:bodyPr/>
          <a:lstStyle/>
          <a:p>
            <a:r>
              <a:rPr lang="en-US" dirty="0"/>
              <a:t>Leadership</a:t>
            </a:r>
          </a:p>
          <a:p>
            <a:r>
              <a:rPr lang="en-US" dirty="0"/>
              <a:t>Social Cohesion</a:t>
            </a:r>
          </a:p>
          <a:p>
            <a:r>
              <a:rPr lang="en-US" dirty="0"/>
              <a:t>Population Size &amp; Quality</a:t>
            </a:r>
          </a:p>
          <a:p>
            <a:r>
              <a:rPr lang="en-US" dirty="0"/>
              <a:t>Diplomacy, Lobbying, Alliances</a:t>
            </a:r>
          </a:p>
          <a:p>
            <a:r>
              <a:rPr lang="en-US" dirty="0"/>
              <a:t>National Identity</a:t>
            </a:r>
          </a:p>
        </p:txBody>
      </p:sp>
      <p:sp>
        <p:nvSpPr>
          <p:cNvPr id="7" name="Footer Placeholder 6"/>
          <p:cNvSpPr>
            <a:spLocks noGrp="1"/>
          </p:cNvSpPr>
          <p:nvPr>
            <p:ph type="ftr" sz="quarter" idx="11"/>
          </p:nvPr>
        </p:nvSpPr>
        <p:spPr/>
        <p:txBody>
          <a:bodyPr/>
          <a:lstStyle/>
          <a:p>
            <a:r>
              <a:rPr lang="en-US"/>
              <a:t>NOA-Sarfraz Hussain Ansari</a:t>
            </a:r>
          </a:p>
        </p:txBody>
      </p:sp>
      <p:sp>
        <p:nvSpPr>
          <p:cNvPr id="8" name="Slide Number Placeholder 7"/>
          <p:cNvSpPr>
            <a:spLocks noGrp="1"/>
          </p:cNvSpPr>
          <p:nvPr>
            <p:ph type="sldNum" sz="quarter" idx="12"/>
          </p:nvPr>
        </p:nvSpPr>
        <p:spPr/>
        <p:txBody>
          <a:bodyPr/>
          <a:lstStyle/>
          <a:p>
            <a:fld id="{D3E4A59E-3FC9-4801-8AD0-80F6E98BA68C}" type="slidenum">
              <a:rPr lang="en-US" smtClean="0"/>
              <a:t>6</a:t>
            </a:fld>
            <a:endParaRPr lang="en-US"/>
          </a:p>
        </p:txBody>
      </p:sp>
      <p:sp>
        <p:nvSpPr>
          <p:cNvPr id="2" name="Rectangle 1"/>
          <p:cNvSpPr/>
          <p:nvPr/>
        </p:nvSpPr>
        <p:spPr>
          <a:xfrm>
            <a:off x="304800" y="4876800"/>
            <a:ext cx="78486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On the basis of these factors certain countries start playing defining and leading role in the regional or global organizations they are member of. </a:t>
            </a:r>
          </a:p>
        </p:txBody>
      </p:sp>
    </p:spTree>
    <p:extLst>
      <p:ext uri="{BB962C8B-B14F-4D97-AF65-F5344CB8AC3E}">
        <p14:creationId xmlns:p14="http://schemas.microsoft.com/office/powerpoint/2010/main" val="11269370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a:solidFill>
                  <a:srgbClr val="7030A0"/>
                </a:solidFill>
              </a:rPr>
              <a:t> In theory</a:t>
            </a:r>
            <a:r>
              <a:rPr lang="en-US" dirty="0"/>
              <a:t>, "so far as the parties to the case are concerned, a judgment of the Court is binding, final and without appeal," </a:t>
            </a:r>
          </a:p>
          <a:p>
            <a:endParaRPr lang="en-US" dirty="0"/>
          </a:p>
          <a:p>
            <a:r>
              <a:rPr lang="en-US" dirty="0"/>
              <a:t>and "by signing the Charter, a member of the UN undertakes to comply with any decision of the International Court of Justice in a case to which it is a party".</a:t>
            </a:r>
          </a:p>
          <a:p>
            <a:endParaRPr lang="en-US" dirty="0"/>
          </a:p>
          <a:p>
            <a:r>
              <a:rPr lang="en-US" dirty="0"/>
              <a:t>as the Court has no means to enforce its rulings, its survival is dependent on its political legitimacy &amp; moral obligations.</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60</a:t>
            </a:fld>
            <a:endParaRPr lang="en-US"/>
          </a:p>
        </p:txBody>
      </p:sp>
    </p:spTree>
    <p:extLst>
      <p:ext uri="{BB962C8B-B14F-4D97-AF65-F5344CB8AC3E}">
        <p14:creationId xmlns:p14="http://schemas.microsoft.com/office/powerpoint/2010/main" val="1542226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276600"/>
            <a:ext cx="7659687" cy="1168400"/>
          </a:xfrm>
        </p:spPr>
        <p:txBody>
          <a:bodyPr/>
          <a:lstStyle/>
          <a:p>
            <a:endParaRPr lang="en-GB" dirty="0"/>
          </a:p>
        </p:txBody>
      </p:sp>
      <p:sp>
        <p:nvSpPr>
          <p:cNvPr id="7" name="Text Placeholder 6"/>
          <p:cNvSpPr>
            <a:spLocks noGrp="1"/>
          </p:cNvSpPr>
          <p:nvPr>
            <p:ph type="body" idx="1"/>
          </p:nvPr>
        </p:nvSpPr>
        <p:spPr>
          <a:xfrm>
            <a:off x="609600" y="1600200"/>
            <a:ext cx="6135687" cy="1633538"/>
          </a:xfrm>
        </p:spPr>
        <p:txBody>
          <a:bodyPr/>
          <a:lstStyle/>
          <a:p>
            <a:r>
              <a:rPr lang="en-GB" dirty="0" err="1"/>
              <a:t>Kalbhushan</a:t>
            </a:r>
            <a:r>
              <a:rPr lang="en-GB" dirty="0"/>
              <a:t> </a:t>
            </a:r>
            <a:r>
              <a:rPr lang="en-GB" dirty="0" err="1"/>
              <a:t>Yaduv</a:t>
            </a:r>
            <a:r>
              <a:rPr lang="en-GB" dirty="0"/>
              <a:t> Case</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61</a:t>
            </a:fld>
            <a:endParaRPr lang="en-US"/>
          </a:p>
        </p:txBody>
      </p:sp>
    </p:spTree>
    <p:extLst>
      <p:ext uri="{BB962C8B-B14F-4D97-AF65-F5344CB8AC3E}">
        <p14:creationId xmlns:p14="http://schemas.microsoft.com/office/powerpoint/2010/main" val="1153202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Kulbhushan</a:t>
            </a:r>
            <a:r>
              <a:rPr lang="en-US" dirty="0"/>
              <a:t> </a:t>
            </a:r>
            <a:r>
              <a:rPr lang="en-US" dirty="0" err="1"/>
              <a:t>Jadhav’s</a:t>
            </a:r>
            <a:r>
              <a:rPr lang="en-US" dirty="0"/>
              <a:t> Case</a:t>
            </a:r>
          </a:p>
        </p:txBody>
      </p:sp>
      <p:sp>
        <p:nvSpPr>
          <p:cNvPr id="3" name="Content Placeholder 2"/>
          <p:cNvSpPr>
            <a:spLocks noGrp="1"/>
          </p:cNvSpPr>
          <p:nvPr>
            <p:ph idx="1"/>
          </p:nvPr>
        </p:nvSpPr>
        <p:spPr>
          <a:xfrm>
            <a:off x="457200" y="1295400"/>
            <a:ext cx="7620000" cy="5105400"/>
          </a:xfrm>
        </p:spPr>
        <p:txBody>
          <a:bodyPr>
            <a:normAutofit lnSpcReduction="10000"/>
          </a:bodyPr>
          <a:lstStyle/>
          <a:p>
            <a:r>
              <a:rPr lang="en-US" dirty="0" err="1"/>
              <a:t>Jadhav</a:t>
            </a:r>
            <a:r>
              <a:rPr lang="en-US" dirty="0"/>
              <a:t> was arrested from Balochistan in </a:t>
            </a:r>
            <a:r>
              <a:rPr lang="en-US" dirty="0">
                <a:solidFill>
                  <a:srgbClr val="FF0000"/>
                </a:solidFill>
              </a:rPr>
              <a:t>March 2016</a:t>
            </a:r>
          </a:p>
          <a:p>
            <a:pPr lvl="1"/>
            <a:r>
              <a:rPr lang="en-US" dirty="0"/>
              <a:t>found involved in anti state and terrorists activities in violation of Sate Laws of Pak.</a:t>
            </a:r>
          </a:p>
          <a:p>
            <a:pPr lvl="1"/>
            <a:r>
              <a:rPr lang="en-US" dirty="0"/>
              <a:t>He was </a:t>
            </a:r>
            <a:r>
              <a:rPr lang="en-US" dirty="0">
                <a:solidFill>
                  <a:srgbClr val="FF0000"/>
                </a:solidFill>
              </a:rPr>
              <a:t>sentenced to death in 2017 </a:t>
            </a:r>
            <a:r>
              <a:rPr lang="en-US" dirty="0"/>
              <a:t>by a Pakistani military court on charges of terrorism and spying</a:t>
            </a:r>
          </a:p>
          <a:p>
            <a:pPr lvl="1"/>
            <a:r>
              <a:rPr lang="en-US" dirty="0"/>
              <a:t>10th April, 2017, he was sentenced to death by a Field General Court Martial of Pakistan.</a:t>
            </a:r>
          </a:p>
          <a:p>
            <a:r>
              <a:rPr lang="en-US" dirty="0">
                <a:solidFill>
                  <a:srgbClr val="0070C0"/>
                </a:solidFill>
              </a:rPr>
              <a:t>India approached ICJ </a:t>
            </a:r>
            <a:r>
              <a:rPr lang="en-US" dirty="0"/>
              <a:t>and accused Pakistan of;</a:t>
            </a:r>
          </a:p>
          <a:p>
            <a:pPr lvl="1"/>
            <a:r>
              <a:rPr lang="en-US" dirty="0"/>
              <a:t>Arresting her ‘innocent’ citizen</a:t>
            </a:r>
          </a:p>
          <a:p>
            <a:pPr lvl="1"/>
            <a:r>
              <a:rPr lang="en-US" dirty="0"/>
              <a:t>violating international law by not granting consular access to </a:t>
            </a:r>
            <a:r>
              <a:rPr lang="en-US" dirty="0" err="1"/>
              <a:t>Kulbhushan</a:t>
            </a:r>
            <a:endParaRPr lang="en-US" dirty="0"/>
          </a:p>
          <a:p>
            <a:pPr lvl="1"/>
            <a:r>
              <a:rPr lang="en-US" dirty="0"/>
              <a:t>self defense</a:t>
            </a:r>
          </a:p>
          <a:p>
            <a:pPr lvl="1"/>
            <a:r>
              <a:rPr lang="en-US" dirty="0"/>
              <a:t>The issue of jurisdiction of Pakistan’s Military Courts and due process</a:t>
            </a:r>
          </a:p>
          <a:p>
            <a:pPr lvl="1"/>
            <a:r>
              <a:rPr lang="en-US" dirty="0"/>
              <a:t>Demanded his acquittal and setting aside the death penalty</a:t>
            </a:r>
          </a:p>
          <a:p>
            <a:endParaRPr lang="en-US"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62</a:t>
            </a:fld>
            <a:endParaRPr lang="en-US"/>
          </a:p>
        </p:txBody>
      </p:sp>
    </p:spTree>
    <p:extLst>
      <p:ext uri="{BB962C8B-B14F-4D97-AF65-F5344CB8AC3E}">
        <p14:creationId xmlns:p14="http://schemas.microsoft.com/office/powerpoint/2010/main" val="16173146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pPr algn="ctr"/>
            <a:r>
              <a:rPr lang="en-US" sz="2400" dirty="0"/>
              <a:t>The </a:t>
            </a:r>
            <a:r>
              <a:rPr lang="en-US" sz="2400" b="1" dirty="0"/>
              <a:t>Vienna Convention on Consular Relations</a:t>
            </a:r>
            <a:r>
              <a:rPr lang="en-US" sz="2400" dirty="0"/>
              <a:t> of 1963</a:t>
            </a:r>
          </a:p>
        </p:txBody>
      </p:sp>
      <p:sp>
        <p:nvSpPr>
          <p:cNvPr id="3" name="Content Placeholder 2"/>
          <p:cNvSpPr>
            <a:spLocks noGrp="1"/>
          </p:cNvSpPr>
          <p:nvPr>
            <p:ph idx="1"/>
          </p:nvPr>
        </p:nvSpPr>
        <p:spPr>
          <a:xfrm>
            <a:off x="461493" y="1117600"/>
            <a:ext cx="7620000" cy="5054600"/>
          </a:xfrm>
        </p:spPr>
        <p:txBody>
          <a:bodyPr>
            <a:normAutofit lnSpcReduction="10000"/>
          </a:bodyPr>
          <a:lstStyle/>
          <a:p>
            <a:r>
              <a:rPr lang="en-US" dirty="0"/>
              <a:t>Article 36 ;</a:t>
            </a:r>
          </a:p>
          <a:p>
            <a:pPr lvl="1"/>
            <a:endParaRPr lang="en-US" dirty="0"/>
          </a:p>
          <a:p>
            <a:pPr lvl="1"/>
            <a:r>
              <a:rPr lang="en-US" dirty="0"/>
              <a:t>The </a:t>
            </a:r>
            <a:r>
              <a:rPr lang="en-US" b="1" dirty="0"/>
              <a:t>Convention</a:t>
            </a:r>
            <a:r>
              <a:rPr lang="en-US" dirty="0"/>
              <a:t> provides that "</a:t>
            </a:r>
            <a:r>
              <a:rPr lang="en-US" b="1" dirty="0"/>
              <a:t>consular</a:t>
            </a:r>
            <a:r>
              <a:rPr lang="en-US" dirty="0"/>
              <a:t> officers shall be free to communicate with nationals of the sending State and to have </a:t>
            </a:r>
            <a:r>
              <a:rPr lang="en-US" b="1" dirty="0"/>
              <a:t>access</a:t>
            </a:r>
            <a:r>
              <a:rPr lang="en-US" dirty="0"/>
              <a:t> to them.“</a:t>
            </a:r>
          </a:p>
          <a:p>
            <a:pPr lvl="1"/>
            <a:endParaRPr lang="en-US" dirty="0"/>
          </a:p>
          <a:p>
            <a:pPr lvl="1"/>
            <a:r>
              <a:rPr lang="en-US" dirty="0"/>
              <a:t>The treaty provides for consular immunity</a:t>
            </a:r>
          </a:p>
          <a:p>
            <a:pPr lvl="1"/>
            <a:endParaRPr lang="en-US" dirty="0"/>
          </a:p>
          <a:p>
            <a:r>
              <a:rPr lang="en-US" dirty="0"/>
              <a:t>The Convention (Article 43)</a:t>
            </a:r>
            <a:r>
              <a:rPr lang="en-US" baseline="30000" dirty="0"/>
              <a:t> </a:t>
            </a:r>
            <a:r>
              <a:rPr lang="en-US" dirty="0"/>
              <a:t>provides for consular immunity</a:t>
            </a:r>
          </a:p>
          <a:p>
            <a:pPr lvl="1"/>
            <a:r>
              <a:rPr lang="en-US" dirty="0"/>
              <a:t>Consular officers and consular employees </a:t>
            </a:r>
            <a:r>
              <a:rPr lang="en-US" u="sng" dirty="0">
                <a:solidFill>
                  <a:srgbClr val="FF0000"/>
                </a:solidFill>
              </a:rPr>
              <a:t>have "functional immunity" </a:t>
            </a:r>
            <a:r>
              <a:rPr lang="en-US" dirty="0"/>
              <a:t>(i.e., immunity from the jurisdiction of the receiving state “ in exercise of consular function")</a:t>
            </a:r>
          </a:p>
          <a:p>
            <a:pPr lvl="1"/>
            <a:endParaRPr lang="en-US" dirty="0"/>
          </a:p>
          <a:p>
            <a:pPr lvl="1"/>
            <a:r>
              <a:rPr lang="en-US" dirty="0"/>
              <a:t>but do not enjoy the broader </a:t>
            </a:r>
            <a:r>
              <a:rPr lang="en-US" u="sng" dirty="0">
                <a:solidFill>
                  <a:srgbClr val="002060"/>
                </a:solidFill>
              </a:rPr>
              <a:t>"personal immunity" accorded to diplomats</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63</a:t>
            </a:fld>
            <a:endParaRPr lang="en-US"/>
          </a:p>
        </p:txBody>
      </p:sp>
    </p:spTree>
    <p:extLst>
      <p:ext uri="{BB962C8B-B14F-4D97-AF65-F5344CB8AC3E}">
        <p14:creationId xmlns:p14="http://schemas.microsoft.com/office/powerpoint/2010/main" val="2818051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solidFill>
                  <a:srgbClr val="FF0000"/>
                </a:solidFill>
              </a:rPr>
              <a:t>ICJ on 18 May, 2017 had restrained Pakistan </a:t>
            </a:r>
            <a:r>
              <a:rPr lang="en-US" dirty="0"/>
              <a:t>from executing </a:t>
            </a:r>
            <a:r>
              <a:rPr lang="en-US" dirty="0" err="1"/>
              <a:t>Jadhav</a:t>
            </a:r>
            <a:r>
              <a:rPr lang="en-US" dirty="0"/>
              <a:t> till the adjudication of the case</a:t>
            </a:r>
          </a:p>
          <a:p>
            <a:endParaRPr lang="en-US" dirty="0"/>
          </a:p>
          <a:p>
            <a:r>
              <a:rPr lang="en-US" dirty="0"/>
              <a:t>On </a:t>
            </a:r>
            <a:r>
              <a:rPr lang="en-US" dirty="0">
                <a:solidFill>
                  <a:srgbClr val="00B050"/>
                </a:solidFill>
              </a:rPr>
              <a:t>17 July, 2019</a:t>
            </a:r>
            <a:r>
              <a:rPr lang="en-US" dirty="0"/>
              <a:t>, The </a:t>
            </a:r>
            <a:r>
              <a:rPr lang="en-US" b="1" dirty="0">
                <a:solidFill>
                  <a:srgbClr val="00B050"/>
                </a:solidFill>
              </a:rPr>
              <a:t>ICJ has ordered </a:t>
            </a:r>
            <a:r>
              <a:rPr lang="en-US" dirty="0"/>
              <a:t>that </a:t>
            </a:r>
          </a:p>
          <a:p>
            <a:pPr lvl="1"/>
            <a:r>
              <a:rPr lang="en-US" dirty="0"/>
              <a:t>Pakistan should review the conviction and the death sentence</a:t>
            </a:r>
          </a:p>
          <a:p>
            <a:pPr lvl="1"/>
            <a:r>
              <a:rPr lang="en-US" dirty="0"/>
              <a:t>Provide Consular access (which have been provided many times)</a:t>
            </a:r>
          </a:p>
          <a:p>
            <a:pPr lvl="1"/>
            <a:r>
              <a:rPr lang="en-US" dirty="0"/>
              <a:t>Case proceedings under the laws of Pakistan with due regard to self defense and due process</a:t>
            </a:r>
          </a:p>
          <a:p>
            <a:pPr lvl="1"/>
            <a:r>
              <a:rPr lang="en-US" sz="2800" dirty="0"/>
              <a:t>But ICJ rejects India’s plea for </a:t>
            </a:r>
            <a:r>
              <a:rPr lang="en-US" sz="2800" dirty="0" err="1"/>
              <a:t>Kulbhushan</a:t>
            </a:r>
            <a:r>
              <a:rPr lang="en-US" sz="2800" dirty="0"/>
              <a:t> </a:t>
            </a:r>
            <a:r>
              <a:rPr lang="en-US" sz="2800" dirty="0" err="1"/>
              <a:t>Jadhav’s</a:t>
            </a:r>
            <a:r>
              <a:rPr lang="en-US" sz="2800" dirty="0"/>
              <a:t> acquittal</a:t>
            </a:r>
          </a:p>
          <a:p>
            <a:endParaRPr lang="en-GB"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64</a:t>
            </a:fld>
            <a:endParaRPr lang="en-US"/>
          </a:p>
        </p:txBody>
      </p:sp>
    </p:spTree>
    <p:extLst>
      <p:ext uri="{BB962C8B-B14F-4D97-AF65-F5344CB8AC3E}">
        <p14:creationId xmlns:p14="http://schemas.microsoft.com/office/powerpoint/2010/main" val="29730890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dirty="0"/>
              <a:t>Latest Developments</a:t>
            </a:r>
          </a:p>
        </p:txBody>
      </p:sp>
      <p:sp>
        <p:nvSpPr>
          <p:cNvPr id="3" name="Content Placeholder 2"/>
          <p:cNvSpPr>
            <a:spLocks noGrp="1"/>
          </p:cNvSpPr>
          <p:nvPr>
            <p:ph idx="1"/>
          </p:nvPr>
        </p:nvSpPr>
        <p:spPr>
          <a:xfrm>
            <a:off x="457200" y="1143000"/>
            <a:ext cx="7620000" cy="5257800"/>
          </a:xfrm>
        </p:spPr>
        <p:txBody>
          <a:bodyPr>
            <a:noAutofit/>
          </a:bodyPr>
          <a:lstStyle/>
          <a:p>
            <a:r>
              <a:rPr lang="en-US" sz="2800" dirty="0"/>
              <a:t>Consular access provided thrice</a:t>
            </a:r>
          </a:p>
          <a:p>
            <a:r>
              <a:rPr lang="en-US" sz="2800" dirty="0"/>
              <a:t>21-May-2020, an Ordinance was passed to empower </a:t>
            </a:r>
            <a:r>
              <a:rPr lang="en-US" sz="2800" dirty="0" err="1"/>
              <a:t>IHC</a:t>
            </a:r>
            <a:r>
              <a:rPr lang="en-US" sz="2800" dirty="0"/>
              <a:t> to hear the plea of </a:t>
            </a:r>
            <a:r>
              <a:rPr lang="en-US" sz="2800" dirty="0" err="1"/>
              <a:t>Kalbhushan</a:t>
            </a:r>
            <a:endParaRPr lang="en-US" sz="2800" dirty="0"/>
          </a:p>
          <a:p>
            <a:pPr lvl="1"/>
            <a:r>
              <a:rPr lang="en-US" dirty="0"/>
              <a:t>the International Court of Justice (Review and Re-consideration) Ordinance, 2020</a:t>
            </a:r>
          </a:p>
          <a:p>
            <a:r>
              <a:rPr lang="en-US" sz="2800" dirty="0"/>
              <a:t>The </a:t>
            </a:r>
            <a:r>
              <a:rPr lang="en-US" sz="2800" dirty="0" err="1"/>
              <a:t>GoP</a:t>
            </a:r>
            <a:r>
              <a:rPr lang="en-US" sz="2800" dirty="0"/>
              <a:t> filed a petition before </a:t>
            </a:r>
            <a:r>
              <a:rPr lang="en-US" sz="2800" dirty="0" err="1"/>
              <a:t>IHC</a:t>
            </a:r>
            <a:r>
              <a:rPr lang="en-US" sz="2800" dirty="0"/>
              <a:t> on 22/07/2020 seeking appointment of a legal representative for </a:t>
            </a:r>
            <a:r>
              <a:rPr lang="en-US" sz="2800" dirty="0" err="1"/>
              <a:t>Kalbhushan</a:t>
            </a:r>
            <a:endParaRPr lang="en-US" sz="2800" dirty="0"/>
          </a:p>
          <a:p>
            <a:r>
              <a:rPr lang="en-US" sz="2800" dirty="0"/>
              <a:t>A 2-member </a:t>
            </a:r>
            <a:r>
              <a:rPr lang="en-US" sz="2800" dirty="0" err="1"/>
              <a:t>IHC</a:t>
            </a:r>
            <a:r>
              <a:rPr lang="en-US" sz="2800" dirty="0"/>
              <a:t> Bench has been constituted on 30/07/2020 </a:t>
            </a:r>
          </a:p>
          <a:p>
            <a:r>
              <a:rPr lang="en-US" sz="2800" dirty="0"/>
              <a:t>The Bench take up the Government plea on 03-08-2020</a:t>
            </a:r>
          </a:p>
          <a:p>
            <a:endParaRPr lang="en-US" sz="2800"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65</a:t>
            </a:fld>
            <a:endParaRPr lang="en-US"/>
          </a:p>
        </p:txBody>
      </p:sp>
    </p:spTree>
    <p:extLst>
      <p:ext uri="{BB962C8B-B14F-4D97-AF65-F5344CB8AC3E}">
        <p14:creationId xmlns:p14="http://schemas.microsoft.com/office/powerpoint/2010/main" val="426502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620000" cy="715962"/>
          </a:xfrm>
        </p:spPr>
        <p:txBody>
          <a:bodyPr/>
          <a:lstStyle/>
          <a:p>
            <a:r>
              <a:rPr lang="en-US" dirty="0"/>
              <a:t>The </a:t>
            </a:r>
            <a:r>
              <a:rPr lang="en-US" dirty="0" err="1"/>
              <a:t>IHC</a:t>
            </a:r>
            <a:r>
              <a:rPr lang="en-US" dirty="0"/>
              <a:t> Jurisdiction</a:t>
            </a:r>
          </a:p>
        </p:txBody>
      </p:sp>
      <p:sp>
        <p:nvSpPr>
          <p:cNvPr id="3" name="Content Placeholder 2"/>
          <p:cNvSpPr>
            <a:spLocks noGrp="1"/>
          </p:cNvSpPr>
          <p:nvPr>
            <p:ph idx="1"/>
          </p:nvPr>
        </p:nvSpPr>
        <p:spPr>
          <a:xfrm>
            <a:off x="457200" y="1066800"/>
            <a:ext cx="7620000" cy="5029200"/>
          </a:xfrm>
        </p:spPr>
        <p:txBody>
          <a:bodyPr>
            <a:normAutofit lnSpcReduction="10000"/>
          </a:bodyPr>
          <a:lstStyle/>
          <a:p>
            <a:r>
              <a:rPr lang="en-US" sz="2800" dirty="0"/>
              <a:t>the high court shall examine whether any prejudice has been caused to the foreign national in respect of his;</a:t>
            </a:r>
          </a:p>
          <a:p>
            <a:pPr lvl="1"/>
            <a:r>
              <a:rPr lang="en-US" sz="2800" dirty="0"/>
              <a:t>Right of defense, </a:t>
            </a:r>
          </a:p>
          <a:p>
            <a:pPr lvl="1"/>
            <a:r>
              <a:rPr lang="en-US" sz="2800" dirty="0"/>
              <a:t>Right to evidence, and </a:t>
            </a:r>
          </a:p>
          <a:p>
            <a:pPr lvl="1"/>
            <a:r>
              <a:rPr lang="en-US" sz="2800" dirty="0"/>
              <a:t>Principles of fair trial</a:t>
            </a:r>
          </a:p>
          <a:p>
            <a:pPr lvl="1"/>
            <a:r>
              <a:rPr lang="en-US" sz="2800"/>
              <a:t>Due process</a:t>
            </a:r>
            <a:endParaRPr lang="en-US" sz="2800" dirty="0"/>
          </a:p>
          <a:p>
            <a:pPr lvl="1"/>
            <a:endParaRPr lang="en-US" sz="2800" dirty="0"/>
          </a:p>
          <a:p>
            <a:r>
              <a:rPr lang="en-US" sz="3000" dirty="0"/>
              <a:t>due to denial of consular access according to Vienna Convention on Consular Relations of 24 April 1963.</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66</a:t>
            </a:fld>
            <a:endParaRPr lang="en-US"/>
          </a:p>
        </p:txBody>
      </p:sp>
    </p:spTree>
    <p:extLst>
      <p:ext uri="{BB962C8B-B14F-4D97-AF65-F5344CB8AC3E}">
        <p14:creationId xmlns:p14="http://schemas.microsoft.com/office/powerpoint/2010/main" val="1820780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Likely Questions</a:t>
            </a:r>
          </a:p>
        </p:txBody>
      </p:sp>
      <p:sp>
        <p:nvSpPr>
          <p:cNvPr id="3" name="Content Placeholder 2"/>
          <p:cNvSpPr>
            <a:spLocks noGrp="1"/>
          </p:cNvSpPr>
          <p:nvPr>
            <p:ph idx="1"/>
          </p:nvPr>
        </p:nvSpPr>
        <p:spPr/>
        <p:txBody>
          <a:bodyPr/>
          <a:lstStyle/>
          <a:p>
            <a:r>
              <a:rPr lang="en-US" dirty="0"/>
              <a:t>UN System has turned outdated, inefficient, ineffective and is criticized being under the influence of ‘</a:t>
            </a:r>
            <a:r>
              <a:rPr lang="en-US" b="1" dirty="0"/>
              <a:t>Big Powers’, particularly US since the end of Cold War. Critically discuss the UN system and propose particular reforms. </a:t>
            </a:r>
          </a:p>
          <a:p>
            <a:endParaRPr lang="en-US" b="1" dirty="0"/>
          </a:p>
          <a:p>
            <a:r>
              <a:rPr lang="en-US" b="1" dirty="0"/>
              <a:t>The system, structure and working of </a:t>
            </a:r>
            <a:r>
              <a:rPr lang="en-US" b="1" dirty="0" err="1"/>
              <a:t>UNSC</a:t>
            </a:r>
            <a:r>
              <a:rPr lang="en-US" b="1" dirty="0"/>
              <a:t> has been criticized for its inaction and control of P5 in maintaining world peace and order. Under changing global dynamics the </a:t>
            </a:r>
            <a:r>
              <a:rPr lang="en-US" b="1" dirty="0" err="1"/>
              <a:t>UNSC</a:t>
            </a:r>
            <a:r>
              <a:rPr lang="en-US" b="1" dirty="0"/>
              <a:t> has become irrelevant. Pl Discuss.</a:t>
            </a:r>
          </a:p>
          <a:p>
            <a:endParaRPr lang="en-US" b="1" dirty="0"/>
          </a:p>
          <a:p>
            <a:r>
              <a:rPr lang="en-US" b="1" strike="sngStrike" dirty="0" err="1"/>
              <a:t>ICJ</a:t>
            </a:r>
            <a:r>
              <a:rPr lang="en-US" b="1" strike="sngStrike" dirty="0"/>
              <a:t> and Pakistan-A Short Note (may be but not likely)</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67</a:t>
            </a:fld>
            <a:endParaRPr lang="en-US"/>
          </a:p>
        </p:txBody>
      </p:sp>
    </p:spTree>
    <p:extLst>
      <p:ext uri="{BB962C8B-B14F-4D97-AF65-F5344CB8AC3E}">
        <p14:creationId xmlns:p14="http://schemas.microsoft.com/office/powerpoint/2010/main" val="21733583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a:t>Out line</a:t>
            </a:r>
          </a:p>
        </p:txBody>
      </p:sp>
      <p:sp>
        <p:nvSpPr>
          <p:cNvPr id="3" name="Content Placeholder 2"/>
          <p:cNvSpPr>
            <a:spLocks noGrp="1"/>
          </p:cNvSpPr>
          <p:nvPr>
            <p:ph idx="1"/>
          </p:nvPr>
        </p:nvSpPr>
        <p:spPr>
          <a:xfrm>
            <a:off x="457200" y="1066800"/>
            <a:ext cx="7620000" cy="5334000"/>
          </a:xfrm>
        </p:spPr>
        <p:txBody>
          <a:bodyPr>
            <a:normAutofit fontScale="92500" lnSpcReduction="20000"/>
          </a:bodyPr>
          <a:lstStyle/>
          <a:p>
            <a:r>
              <a:rPr lang="en-US" dirty="0"/>
              <a:t>UN-Background</a:t>
            </a:r>
          </a:p>
          <a:p>
            <a:pPr lvl="1"/>
            <a:r>
              <a:rPr lang="en-US" dirty="0"/>
              <a:t>Yalta Conference</a:t>
            </a:r>
          </a:p>
          <a:p>
            <a:pPr lvl="1"/>
            <a:r>
              <a:rPr lang="en-US" dirty="0"/>
              <a:t>San Francisco Conference</a:t>
            </a:r>
          </a:p>
          <a:p>
            <a:r>
              <a:rPr lang="en-US" dirty="0"/>
              <a:t>The UN</a:t>
            </a:r>
          </a:p>
          <a:p>
            <a:pPr lvl="1"/>
            <a:r>
              <a:rPr lang="en-US" dirty="0"/>
              <a:t>Charter</a:t>
            </a:r>
          </a:p>
          <a:p>
            <a:pPr lvl="1"/>
            <a:r>
              <a:rPr lang="en-US" dirty="0"/>
              <a:t>Structure</a:t>
            </a:r>
          </a:p>
          <a:p>
            <a:pPr lvl="1"/>
            <a:r>
              <a:rPr lang="en-US" dirty="0"/>
              <a:t>Functions</a:t>
            </a:r>
          </a:p>
          <a:p>
            <a:r>
              <a:rPr lang="en-US" dirty="0"/>
              <a:t>Role of UN in World Affairs</a:t>
            </a:r>
          </a:p>
          <a:p>
            <a:pPr lvl="1"/>
            <a:r>
              <a:rPr lang="en-US" dirty="0"/>
              <a:t>Peace Making and Peace Keeping</a:t>
            </a:r>
          </a:p>
          <a:p>
            <a:pPr lvl="2"/>
            <a:r>
              <a:rPr lang="en-US" dirty="0"/>
              <a:t>Dispute resolutions</a:t>
            </a:r>
          </a:p>
          <a:p>
            <a:pPr lvl="2"/>
            <a:r>
              <a:rPr lang="en-US" dirty="0"/>
              <a:t>Disarmament</a:t>
            </a:r>
          </a:p>
          <a:p>
            <a:pPr lvl="2"/>
            <a:r>
              <a:rPr lang="en-US" dirty="0"/>
              <a:t>Counter-terrorism</a:t>
            </a:r>
          </a:p>
          <a:p>
            <a:pPr lvl="1"/>
            <a:r>
              <a:rPr lang="en-US" dirty="0"/>
              <a:t>Economic and Human Development</a:t>
            </a:r>
          </a:p>
          <a:p>
            <a:pPr lvl="1"/>
            <a:r>
              <a:rPr lang="en-US" dirty="0"/>
              <a:t>Climate Change and Fighting Pandemics</a:t>
            </a:r>
          </a:p>
          <a:p>
            <a:pPr lvl="2"/>
            <a:r>
              <a:rPr lang="en-US" dirty="0" err="1"/>
              <a:t>SDGs</a:t>
            </a:r>
            <a:endParaRPr lang="en-US" dirty="0"/>
          </a:p>
          <a:p>
            <a:pPr lvl="1"/>
            <a:r>
              <a:rPr lang="en-US" dirty="0"/>
              <a:t>Refugees</a:t>
            </a:r>
          </a:p>
          <a:p>
            <a:r>
              <a:rPr lang="en-US" dirty="0"/>
              <a:t>Critical Analysis; Failures and Successes</a:t>
            </a:r>
          </a:p>
          <a:p>
            <a:r>
              <a:rPr lang="en-US" dirty="0"/>
              <a:t>Conclusion</a:t>
            </a:r>
          </a:p>
          <a:p>
            <a:pPr lvl="2"/>
            <a:endParaRPr lang="en-US" dirty="0"/>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68</a:t>
            </a:fld>
            <a:endParaRPr lang="en-US"/>
          </a:p>
        </p:txBody>
      </p:sp>
    </p:spTree>
    <p:extLst>
      <p:ext uri="{BB962C8B-B14F-4D97-AF65-F5344CB8AC3E}">
        <p14:creationId xmlns:p14="http://schemas.microsoft.com/office/powerpoint/2010/main" val="1624275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Reforming the UN</a:t>
            </a:r>
          </a:p>
        </p:txBody>
      </p:sp>
      <p:sp>
        <p:nvSpPr>
          <p:cNvPr id="3" name="Content Placeholder 2"/>
          <p:cNvSpPr>
            <a:spLocks noGrp="1"/>
          </p:cNvSpPr>
          <p:nvPr>
            <p:ph idx="1"/>
          </p:nvPr>
        </p:nvSpPr>
        <p:spPr/>
        <p:txBody>
          <a:bodyPr/>
          <a:lstStyle/>
          <a:p>
            <a:r>
              <a:rPr lang="en-US" dirty="0"/>
              <a:t>UN SC Reforms</a:t>
            </a:r>
          </a:p>
          <a:p>
            <a:r>
              <a:rPr lang="en-US" dirty="0"/>
              <a:t>UN GA Reforms</a:t>
            </a:r>
          </a:p>
          <a:p>
            <a:r>
              <a:rPr lang="en-US" dirty="0" err="1"/>
              <a:t>HR</a:t>
            </a:r>
            <a:r>
              <a:rPr lang="en-US" dirty="0"/>
              <a:t> Reforms</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69</a:t>
            </a:fld>
            <a:endParaRPr lang="en-US"/>
          </a:p>
        </p:txBody>
      </p:sp>
    </p:spTree>
    <p:extLst>
      <p:ext uri="{BB962C8B-B14F-4D97-AF65-F5344CB8AC3E}">
        <p14:creationId xmlns:p14="http://schemas.microsoft.com/office/powerpoint/2010/main" val="369012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86200"/>
            <a:ext cx="4865301" cy="1168400"/>
          </a:xfrm>
        </p:spPr>
        <p:txBody>
          <a:bodyPr/>
          <a:lstStyle/>
          <a:p>
            <a:r>
              <a:rPr lang="en-US" dirty="0"/>
              <a:t>global organizations</a:t>
            </a:r>
          </a:p>
        </p:txBody>
      </p:sp>
      <p:sp>
        <p:nvSpPr>
          <p:cNvPr id="3" name="Text Placeholder 2"/>
          <p:cNvSpPr>
            <a:spLocks noGrp="1"/>
          </p:cNvSpPr>
          <p:nvPr>
            <p:ph type="body" idx="1"/>
          </p:nvPr>
        </p:nvSpPr>
        <p:spPr>
          <a:xfrm>
            <a:off x="381001" y="2286000"/>
            <a:ext cx="4038600" cy="1633538"/>
          </a:xfrm>
        </p:spPr>
        <p:txBody>
          <a:bodyPr>
            <a:normAutofit/>
          </a:bodyPr>
          <a:lstStyle/>
          <a:p>
            <a:r>
              <a:rPr lang="en-US" sz="3200" dirty="0"/>
              <a:t>Current Affairs &amp; Pakistan Affairs</a:t>
            </a:r>
          </a:p>
        </p:txBody>
      </p:sp>
      <p:sp>
        <p:nvSpPr>
          <p:cNvPr id="4" name="Footer Placeholder 3"/>
          <p:cNvSpPr>
            <a:spLocks noGrp="1"/>
          </p:cNvSpPr>
          <p:nvPr>
            <p:ph type="ftr" sz="quarter" idx="11"/>
          </p:nvPr>
        </p:nvSpPr>
        <p:spPr/>
        <p:txBody>
          <a:bodyPr/>
          <a:lstStyle/>
          <a:p>
            <a:r>
              <a:rPr lang="en-US"/>
              <a:t>NOA-Sarfraz Hussain Ansari</a:t>
            </a:r>
          </a:p>
        </p:txBody>
      </p:sp>
      <p:sp>
        <p:nvSpPr>
          <p:cNvPr id="5" name="Slide Number Placeholder 4"/>
          <p:cNvSpPr>
            <a:spLocks noGrp="1"/>
          </p:cNvSpPr>
          <p:nvPr>
            <p:ph type="sldNum" sz="quarter" idx="12"/>
          </p:nvPr>
        </p:nvSpPr>
        <p:spPr/>
        <p:txBody>
          <a:bodyPr/>
          <a:lstStyle/>
          <a:p>
            <a:fld id="{D3E4A59E-3FC9-4801-8AD0-80F6E98BA68C}" type="slidenum">
              <a:rPr lang="en-US" smtClean="0"/>
              <a:t>7</a:t>
            </a:fld>
            <a:endParaRPr lang="en-US"/>
          </a:p>
        </p:txBody>
      </p:sp>
      <p:pic>
        <p:nvPicPr>
          <p:cNvPr id="7" name="Picture 6">
            <a:extLst>
              <a:ext uri="{FF2B5EF4-FFF2-40B4-BE49-F238E27FC236}">
                <a16:creationId xmlns:a16="http://schemas.microsoft.com/office/drawing/2014/main" id="{A96DAB68-039F-4F3E-9347-0AE8538ED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838200"/>
            <a:ext cx="4038600" cy="4876800"/>
          </a:xfrm>
          <a:prstGeom prst="rect">
            <a:avLst/>
          </a:prstGeom>
        </p:spPr>
      </p:pic>
    </p:spTree>
    <p:extLst>
      <p:ext uri="{BB962C8B-B14F-4D97-AF65-F5344CB8AC3E}">
        <p14:creationId xmlns:p14="http://schemas.microsoft.com/office/powerpoint/2010/main" val="42126877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70</a:t>
            </a:fld>
            <a:endParaRPr lang="en-US"/>
          </a:p>
        </p:txBody>
      </p:sp>
      <p:pic>
        <p:nvPicPr>
          <p:cNvPr id="1026" name="Picture 2" descr="E:\NOA-Misc\Kashmir_Jammu_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391400" cy="581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43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dirty="0"/>
              <a:t>The Idea of Collective Security</a:t>
            </a:r>
          </a:p>
        </p:txBody>
      </p:sp>
      <p:sp>
        <p:nvSpPr>
          <p:cNvPr id="3" name="Content Placeholder 2"/>
          <p:cNvSpPr>
            <a:spLocks noGrp="1"/>
          </p:cNvSpPr>
          <p:nvPr>
            <p:ph idx="1"/>
          </p:nvPr>
        </p:nvSpPr>
        <p:spPr>
          <a:xfrm>
            <a:off x="302188" y="1037823"/>
            <a:ext cx="8229600" cy="5181600"/>
          </a:xfrm>
        </p:spPr>
        <p:txBody>
          <a:bodyPr>
            <a:noAutofit/>
          </a:bodyPr>
          <a:lstStyle/>
          <a:p>
            <a:pPr marL="114300" indent="0">
              <a:buNone/>
            </a:pPr>
            <a:r>
              <a:rPr lang="en-US" sz="2800" dirty="0"/>
              <a:t>Background</a:t>
            </a:r>
          </a:p>
          <a:p>
            <a:pPr marL="114300" indent="0">
              <a:buNone/>
            </a:pPr>
            <a:r>
              <a:rPr lang="en-US" sz="2800" dirty="0"/>
              <a:t>1.The concept of </a:t>
            </a:r>
            <a:r>
              <a:rPr lang="en-US" sz="2800" u="sng" dirty="0"/>
              <a:t>a peaceful community of nations</a:t>
            </a:r>
            <a:r>
              <a:rPr lang="en-US" sz="2800" dirty="0"/>
              <a:t> proposed by  Immanuel Kant-1795</a:t>
            </a:r>
          </a:p>
          <a:p>
            <a:pPr lvl="1"/>
            <a:r>
              <a:rPr lang="en-US" sz="2800" dirty="0"/>
              <a:t>He proposed a league of nations to control conflict and promote peace.</a:t>
            </a:r>
            <a:endParaRPr lang="en-US" sz="2800" baseline="30000" dirty="0"/>
          </a:p>
          <a:p>
            <a:pPr lvl="1"/>
            <a:r>
              <a:rPr lang="en-US" sz="2800" dirty="0"/>
              <a:t>But not in a sense of a global government</a:t>
            </a:r>
          </a:p>
          <a:p>
            <a:endParaRPr lang="en-US" sz="2800" dirty="0"/>
          </a:p>
          <a:p>
            <a:pPr marL="114300" indent="0">
              <a:buNone/>
            </a:pPr>
            <a:r>
              <a:rPr lang="en-US" sz="2800" dirty="0"/>
              <a:t>2. The Concert of Europe (1814-15)</a:t>
            </a:r>
          </a:p>
          <a:p>
            <a:endParaRPr lang="en-US" sz="2800" dirty="0"/>
          </a:p>
          <a:p>
            <a:pPr marL="114300" indent="0">
              <a:buNone/>
            </a:pPr>
            <a:r>
              <a:rPr lang="en-US" sz="2800" dirty="0"/>
              <a:t>3.The  Geneva Convention- 1864</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8</a:t>
            </a:fld>
            <a:endParaRPr lang="en-US"/>
          </a:p>
        </p:txBody>
      </p:sp>
    </p:spTree>
    <p:extLst>
      <p:ext uri="{BB962C8B-B14F-4D97-AF65-F5344CB8AC3E}">
        <p14:creationId xmlns:p14="http://schemas.microsoft.com/office/powerpoint/2010/main" val="179688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3600" dirty="0"/>
              <a:t>The Origin of  </a:t>
            </a:r>
            <a:r>
              <a:rPr lang="en-US" sz="3600" dirty="0" err="1"/>
              <a:t>LoN</a:t>
            </a:r>
            <a:endParaRPr lang="en-US" sz="3600" dirty="0"/>
          </a:p>
        </p:txBody>
      </p:sp>
      <p:sp>
        <p:nvSpPr>
          <p:cNvPr id="3" name="Content Placeholder 2"/>
          <p:cNvSpPr>
            <a:spLocks noGrp="1"/>
          </p:cNvSpPr>
          <p:nvPr>
            <p:ph idx="1"/>
          </p:nvPr>
        </p:nvSpPr>
        <p:spPr>
          <a:xfrm>
            <a:off x="457200" y="990600"/>
            <a:ext cx="7848600" cy="5410200"/>
          </a:xfrm>
        </p:spPr>
        <p:txBody>
          <a:bodyPr>
            <a:normAutofit fontScale="92500"/>
          </a:bodyPr>
          <a:lstStyle/>
          <a:p>
            <a:r>
              <a:rPr lang="en-US" dirty="0"/>
              <a:t> </a:t>
            </a:r>
            <a:r>
              <a:rPr lang="en-US" dirty="0" err="1"/>
              <a:t>G.L</a:t>
            </a:r>
            <a:r>
              <a:rPr lang="en-US" dirty="0"/>
              <a:t>. Dickinson, a British political scientist, coined the term "League of Nations" in 1914.</a:t>
            </a:r>
          </a:p>
          <a:p>
            <a:r>
              <a:rPr lang="en-US" dirty="0"/>
              <a:t>Woodrow Wilson’s campaign;</a:t>
            </a:r>
          </a:p>
          <a:p>
            <a:pPr lvl="1"/>
            <a:r>
              <a:rPr lang="en-US" dirty="0"/>
              <a:t>US joined WW-I with a motto</a:t>
            </a:r>
            <a:r>
              <a:rPr lang="en-US" sz="2600" dirty="0">
                <a:solidFill>
                  <a:srgbClr val="FF0000"/>
                </a:solidFill>
              </a:rPr>
              <a:t> ‘a war to end all wars’</a:t>
            </a:r>
          </a:p>
          <a:p>
            <a:pPr lvl="1"/>
            <a:r>
              <a:rPr lang="en-US" dirty="0"/>
              <a:t>Fourteen Points and the </a:t>
            </a:r>
            <a:r>
              <a:rPr lang="en-US" dirty="0" err="1"/>
              <a:t>LoN</a:t>
            </a:r>
            <a:endParaRPr lang="en-US" dirty="0"/>
          </a:p>
          <a:p>
            <a:pPr algn="ctr"/>
            <a:r>
              <a:rPr lang="en-US" sz="2800" dirty="0"/>
              <a:t>Speaking before the U.S. Congress on January 8, 1918, President Woodrow Wilson enumerated the last of his Fourteen Points, which called for a….</a:t>
            </a:r>
          </a:p>
          <a:p>
            <a:pPr algn="ctr"/>
            <a:endParaRPr lang="en-US" sz="2800" dirty="0"/>
          </a:p>
          <a:p>
            <a:pPr algn="ctr"/>
            <a:r>
              <a:rPr lang="en-US" sz="2800" dirty="0"/>
              <a:t>“</a:t>
            </a:r>
            <a:r>
              <a:rPr lang="en-US" sz="2800" b="1" i="1" dirty="0"/>
              <a:t>general association of nations</a:t>
            </a:r>
            <a:r>
              <a:rPr lang="en-US" sz="2800" dirty="0"/>
              <a:t>…formed under specific covenants for the purpose of affording </a:t>
            </a:r>
            <a:r>
              <a:rPr lang="en-US" sz="2800" b="1" dirty="0">
                <a:solidFill>
                  <a:srgbClr val="FFC000"/>
                </a:solidFill>
              </a:rPr>
              <a:t>mutual guarantees of</a:t>
            </a:r>
            <a:r>
              <a:rPr lang="en-US" sz="2800" dirty="0"/>
              <a:t>  </a:t>
            </a:r>
            <a:r>
              <a:rPr lang="en-US" sz="2800" u="sng" dirty="0">
                <a:solidFill>
                  <a:srgbClr val="FF0000"/>
                </a:solidFill>
              </a:rPr>
              <a:t>political independence </a:t>
            </a:r>
            <a:r>
              <a:rPr lang="en-US" sz="2800" dirty="0"/>
              <a:t>and </a:t>
            </a:r>
            <a:r>
              <a:rPr lang="en-US" sz="2800" u="sng" dirty="0">
                <a:solidFill>
                  <a:srgbClr val="0070C0"/>
                </a:solidFill>
              </a:rPr>
              <a:t>territorial integrity </a:t>
            </a:r>
            <a:r>
              <a:rPr lang="en-US" sz="2800" dirty="0"/>
              <a:t>to great and small states alike </a:t>
            </a:r>
            <a:r>
              <a:rPr lang="en-US" sz="2800" u="sng" dirty="0">
                <a:solidFill>
                  <a:srgbClr val="7030A0"/>
                </a:solidFill>
              </a:rPr>
              <a:t>(equality)</a:t>
            </a:r>
            <a:r>
              <a:rPr lang="en-US" sz="2800" dirty="0"/>
              <a:t>.” </a:t>
            </a:r>
          </a:p>
        </p:txBody>
      </p:sp>
      <p:sp>
        <p:nvSpPr>
          <p:cNvPr id="4" name="Footer Placeholder 3"/>
          <p:cNvSpPr>
            <a:spLocks noGrp="1"/>
          </p:cNvSpPr>
          <p:nvPr>
            <p:ph type="ftr" sz="quarter" idx="11"/>
          </p:nvPr>
        </p:nvSpPr>
        <p:spPr/>
        <p:txBody>
          <a:bodyPr/>
          <a:lstStyle/>
          <a:p>
            <a:r>
              <a:rPr lang="en-US"/>
              <a:t>NOA-Sarfraz Ansari</a:t>
            </a:r>
          </a:p>
        </p:txBody>
      </p:sp>
      <p:sp>
        <p:nvSpPr>
          <p:cNvPr id="5" name="Slide Number Placeholder 4"/>
          <p:cNvSpPr>
            <a:spLocks noGrp="1"/>
          </p:cNvSpPr>
          <p:nvPr>
            <p:ph type="sldNum" sz="quarter" idx="12"/>
          </p:nvPr>
        </p:nvSpPr>
        <p:spPr/>
        <p:txBody>
          <a:bodyPr/>
          <a:lstStyle/>
          <a:p>
            <a:fld id="{6FF94428-0282-4DD7-8CCB-D2F40AD9A8D7}" type="slidenum">
              <a:rPr lang="en-US" smtClean="0"/>
              <a:t>9</a:t>
            </a:fld>
            <a:endParaRPr lang="en-US"/>
          </a:p>
        </p:txBody>
      </p:sp>
    </p:spTree>
    <p:extLst>
      <p:ext uri="{BB962C8B-B14F-4D97-AF65-F5344CB8AC3E}">
        <p14:creationId xmlns:p14="http://schemas.microsoft.com/office/powerpoint/2010/main" val="505348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23395</TotalTime>
  <Words>4628</Words>
  <Application>Microsoft Office PowerPoint</Application>
  <PresentationFormat>On-screen Show (4:3)</PresentationFormat>
  <Paragraphs>732</Paragraphs>
  <Slides>70</Slides>
  <Notes>10</Notes>
  <HiddenSlides>25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Cambria</vt:lpstr>
      <vt:lpstr>Google Sans</vt:lpstr>
      <vt:lpstr>Inter</vt:lpstr>
      <vt:lpstr>Roboto</vt:lpstr>
      <vt:lpstr>Adjacency</vt:lpstr>
      <vt:lpstr>International &amp; Regional Organizations</vt:lpstr>
      <vt:lpstr>Multilateralism for Regional &amp; Global Cooperation</vt:lpstr>
      <vt:lpstr>International Governmental Organizations</vt:lpstr>
      <vt:lpstr>Talking Points/ Food for thought</vt:lpstr>
      <vt:lpstr>National Security Vs Collective Security</vt:lpstr>
      <vt:lpstr>Factors that contribute in Power Politics &amp; Competition</vt:lpstr>
      <vt:lpstr>global organizations</vt:lpstr>
      <vt:lpstr>The Idea of Collective Security</vt:lpstr>
      <vt:lpstr>The Origin of  LoN</vt:lpstr>
      <vt:lpstr>League of Nations-Genesis</vt:lpstr>
      <vt:lpstr>PowerPoint Presentation</vt:lpstr>
      <vt:lpstr>LoN-Aims (Primary)</vt:lpstr>
      <vt:lpstr>LoN- Secondary Aims</vt:lpstr>
      <vt:lpstr>LoN: Structure &amp; Functions</vt:lpstr>
      <vt:lpstr>Critical Analysis</vt:lpstr>
      <vt:lpstr>1. The Idea of Collective Security</vt:lpstr>
      <vt:lpstr>PowerPoint Presentation</vt:lpstr>
      <vt:lpstr>3. No Standing Army of LoN</vt:lpstr>
      <vt:lpstr>4. The Beginning of the End</vt:lpstr>
      <vt:lpstr>Failure of LoN (1920-45)</vt:lpstr>
      <vt:lpstr>International Political Order</vt:lpstr>
      <vt:lpstr>The rise of international governmental organizations</vt:lpstr>
      <vt:lpstr>PowerPoint Presentation</vt:lpstr>
      <vt:lpstr>The United Nations</vt:lpstr>
      <vt:lpstr>PowerPoint Presentation</vt:lpstr>
      <vt:lpstr>The Structure</vt:lpstr>
      <vt:lpstr>PowerPoint Presentation</vt:lpstr>
      <vt:lpstr>The top 10 providers of assessed contributions to United Nations Peacekeeping operations for 2020-2021 </vt:lpstr>
      <vt:lpstr>UN: Successes &amp; Failures</vt:lpstr>
      <vt:lpstr>UN: Successes </vt:lpstr>
      <vt:lpstr>SDGs-2015-30</vt:lpstr>
      <vt:lpstr>Disillusion with the UN (Failures)</vt:lpstr>
      <vt:lpstr>Disillusion with the UN (Failures)</vt:lpstr>
      <vt:lpstr>Reforming the UN</vt:lpstr>
      <vt:lpstr>The Reform Agenda!!!</vt:lpstr>
      <vt:lpstr>PowerPoint Presentation</vt:lpstr>
      <vt:lpstr>PowerPoint Presentation</vt:lpstr>
      <vt:lpstr>PowerPoint Presentation</vt:lpstr>
      <vt:lpstr>PowerPoint Presentation</vt:lpstr>
      <vt:lpstr>PowerPoint Presentation</vt:lpstr>
      <vt:lpstr>PowerPoint Presentation</vt:lpstr>
      <vt:lpstr>The Security Council</vt:lpstr>
      <vt:lpstr>Problems/Issues with UNSC</vt:lpstr>
      <vt:lpstr>Critical Analysis of UNSC</vt:lpstr>
      <vt:lpstr>PowerPoint Presentation</vt:lpstr>
      <vt:lpstr>PowerPoint Presentation</vt:lpstr>
      <vt:lpstr>Reforming the UN!!</vt:lpstr>
      <vt:lpstr>2005 Kofi Annan plan</vt:lpstr>
      <vt:lpstr>Future Reforms: 3 Scenarios</vt:lpstr>
      <vt:lpstr>Conclusion </vt:lpstr>
      <vt:lpstr>The international court of justice</vt:lpstr>
      <vt:lpstr>The International Court of Justice </vt:lpstr>
      <vt:lpstr>History </vt:lpstr>
      <vt:lpstr>ICJ-Role</vt:lpstr>
      <vt:lpstr>Jurisdiction </vt:lpstr>
      <vt:lpstr>ICJ Vs ICC</vt:lpstr>
      <vt:lpstr>Why are some disputes between States not considered by the Court?</vt:lpstr>
      <vt:lpstr>Are decisions of the Court binding? </vt:lpstr>
      <vt:lpstr>ICJ and Security Council</vt:lpstr>
      <vt:lpstr>PowerPoint Presentation</vt:lpstr>
      <vt:lpstr>PowerPoint Presentation</vt:lpstr>
      <vt:lpstr>Kulbhushan Jadhav’s Case</vt:lpstr>
      <vt:lpstr>The Vienna Convention on Consular Relations of 1963</vt:lpstr>
      <vt:lpstr>PowerPoint Presentation</vt:lpstr>
      <vt:lpstr>Latest Developments</vt:lpstr>
      <vt:lpstr>The IHC Jurisdiction</vt:lpstr>
      <vt:lpstr>Likely Questions</vt:lpstr>
      <vt:lpstr>Out line</vt:lpstr>
      <vt:lpstr>Reforming the UN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 International &amp; Regional Organizations</dc:title>
  <dc:creator>sarfraz ansari</dc:creator>
  <cp:lastModifiedBy>Sarfraz Ansari</cp:lastModifiedBy>
  <cp:revision>260</cp:revision>
  <dcterms:created xsi:type="dcterms:W3CDTF">2019-02-07T18:16:33Z</dcterms:created>
  <dcterms:modified xsi:type="dcterms:W3CDTF">2024-06-03T16:00:35Z</dcterms:modified>
</cp:coreProperties>
</file>