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58" r:id="rId4"/>
    <p:sldId id="263" r:id="rId5"/>
    <p:sldId id="267" r:id="rId6"/>
    <p:sldId id="268" r:id="rId7"/>
    <p:sldId id="269" r:id="rId8"/>
    <p:sldId id="259" r:id="rId9"/>
    <p:sldId id="270"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7" d="100"/>
          <a:sy n="57" d="100"/>
        </p:scale>
        <p:origin x="196"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C607E1-12DA-411D-8A62-26BE1DD73DA9}" type="datetimeFigureOut">
              <a:rPr lang="en-US" smtClean="0"/>
              <a:t>8/23/2023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BF8CF-98A2-422B-9B74-10D3433D95D1}" type="slidenum">
              <a:rPr lang="en-US" smtClean="0"/>
              <a:t>‹#›</a:t>
            </a:fld>
            <a:endParaRPr lang="en-US"/>
          </a:p>
        </p:txBody>
      </p:sp>
    </p:spTree>
    <p:extLst>
      <p:ext uri="{BB962C8B-B14F-4D97-AF65-F5344CB8AC3E}">
        <p14:creationId xmlns:p14="http://schemas.microsoft.com/office/powerpoint/2010/main" val="2378410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35CEEA83-27DB-45C6-869D-083937CFDDC9}" type="datetime1">
              <a:rPr lang="en-US" smtClean="0"/>
              <a:t>8/23/2023</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CBED268-D7E1-44FD-B7FA-781EA208B781}" type="datetime1">
              <a:rPr lang="en-US" smtClean="0"/>
              <a:t>8/23/2023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C0595431-2201-4E33-A1E6-3E29D33DB719}" type="datetime1">
              <a:rPr lang="en-US" smtClean="0"/>
              <a:t>8/23/2023</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3261F9-298E-48A0-B988-ED148A5DEF3B}" type="datetime1">
              <a:rPr lang="en-US" smtClean="0"/>
              <a:t>8/23/2023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39F20739-34D0-4A82-B04D-59C028CD77D5}" type="datetime1">
              <a:rPr lang="en-US" smtClean="0"/>
              <a:t>8/23/2023</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74060-E5C4-422C-B3B1-B08DFD0F9FB7}" type="datetime1">
              <a:rPr lang="en-US" smtClean="0"/>
              <a:t>8/23/2023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DDB7F02-2581-456D-994F-49F34866DA36}" type="datetime1">
              <a:rPr lang="en-US" smtClean="0"/>
              <a:t>8/23/2023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682231-1068-458B-A688-6E62BF2797ED}" type="datetime1">
              <a:rPr lang="en-US" smtClean="0"/>
              <a:t>8/23/2023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9FF3A-9924-4597-8A29-ADA47E299922}" type="datetime1">
              <a:rPr lang="en-US" smtClean="0"/>
              <a:t>8/23/2023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5478594-AD28-4B68-808E-89DA83AA4D30}" type="datetime1">
              <a:rPr lang="en-US" smtClean="0"/>
              <a:t>8/23/2023</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FE9904C-DE94-4ABD-9018-D7F87A336D99}" type="datetime1">
              <a:rPr lang="en-US" smtClean="0"/>
              <a:t>8/23/2023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ECFA4E0-BB8F-48AA-825A-FCF253FB1C74}" type="datetime1">
              <a:rPr lang="en-US" smtClean="0"/>
              <a:t>8/23/2023</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Green house gases &amp; green house effect</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4787908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202" y="2911155"/>
            <a:ext cx="11029616" cy="988332"/>
          </a:xfrm>
        </p:spPr>
        <p:txBody>
          <a:bodyPr/>
          <a:lstStyle/>
          <a:p>
            <a:pPr algn="ctr"/>
            <a:r>
              <a:rPr lang="en-US" dirty="0" smtClean="0">
                <a:solidFill>
                  <a:schemeClr val="tx1"/>
                </a:solidFill>
                <a:latin typeface="Arial Black" panose="020B0A04020102020204" pitchFamily="34" charset="0"/>
              </a:rPr>
              <a:t>THANK YOU!</a:t>
            </a:r>
            <a:endParaRPr lang="en-US" dirty="0">
              <a:solidFill>
                <a:schemeClr val="tx1"/>
              </a:solidFill>
              <a:latin typeface="Arial Black" panose="020B0A04020102020204" pitchFamily="34" charset="0"/>
            </a:endParaRPr>
          </a:p>
        </p:txBody>
      </p:sp>
      <p:sp>
        <p:nvSpPr>
          <p:cNvPr id="3" name="Slide Number Placeholder 2"/>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0398977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green house gases?</a:t>
            </a:r>
            <a:endParaRPr lang="en-US" dirty="0"/>
          </a:p>
        </p:txBody>
      </p:sp>
      <p:sp>
        <p:nvSpPr>
          <p:cNvPr id="3" name="Content Placeholder 2"/>
          <p:cNvSpPr>
            <a:spLocks noGrp="1"/>
          </p:cNvSpPr>
          <p:nvPr>
            <p:ph idx="1"/>
          </p:nvPr>
        </p:nvSpPr>
        <p:spPr/>
        <p:txBody>
          <a:bodyPr>
            <a:normAutofit/>
          </a:bodyPr>
          <a:lstStyle/>
          <a:p>
            <a:r>
              <a:rPr lang="en-US" dirty="0"/>
              <a:t>A greenhouse gas (</a:t>
            </a:r>
            <a:r>
              <a:rPr lang="en-US" dirty="0" smtClean="0"/>
              <a:t>GHG) </a:t>
            </a:r>
            <a:r>
              <a:rPr lang="en-US" dirty="0"/>
              <a:t>is a gas that absorbs and emits radiant energy within the thermal infrared range, causing the greenhouse </a:t>
            </a:r>
            <a:r>
              <a:rPr lang="en-US" dirty="0" smtClean="0"/>
              <a:t>effect</a:t>
            </a:r>
            <a:endParaRPr lang="en-US" dirty="0"/>
          </a:p>
          <a:p>
            <a:r>
              <a:rPr lang="en-US" dirty="0" smtClean="0"/>
              <a:t>Without </a:t>
            </a:r>
            <a:r>
              <a:rPr lang="en-US" dirty="0"/>
              <a:t>greenhouse gases, the average temperature of Earth's surface would be about −18 °C </a:t>
            </a:r>
            <a:r>
              <a:rPr lang="en-US" dirty="0" smtClean="0"/>
              <a:t>rather </a:t>
            </a:r>
            <a:r>
              <a:rPr lang="en-US" dirty="0"/>
              <a:t>than the present average of 15 °</a:t>
            </a:r>
            <a:r>
              <a:rPr lang="en-US" dirty="0" smtClean="0"/>
              <a:t>C</a:t>
            </a:r>
          </a:p>
          <a:p>
            <a:r>
              <a:rPr lang="en-US" dirty="0"/>
              <a:t>Human activities since the beginning of the Industrial Revolution (around 1750) have increased the </a:t>
            </a:r>
            <a:r>
              <a:rPr lang="en-US" dirty="0" smtClean="0"/>
              <a:t>levels of green house gases</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4283800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Lets Identify green house gases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Water </a:t>
            </a:r>
            <a:r>
              <a:rPr lang="en-US" dirty="0" err="1" smtClean="0"/>
              <a:t>Vapours</a:t>
            </a:r>
            <a:endParaRPr lang="en-US" dirty="0" smtClean="0"/>
          </a:p>
          <a:p>
            <a:r>
              <a:rPr lang="en-US" dirty="0" smtClean="0"/>
              <a:t>Carbon </a:t>
            </a:r>
            <a:r>
              <a:rPr lang="en-US" dirty="0"/>
              <a:t>dioxide (CO2)</a:t>
            </a:r>
          </a:p>
          <a:p>
            <a:r>
              <a:rPr lang="en-US" dirty="0"/>
              <a:t>Methane (CH4)</a:t>
            </a:r>
          </a:p>
          <a:p>
            <a:r>
              <a:rPr lang="en-US" dirty="0"/>
              <a:t>Nitrous oxide (N2O)</a:t>
            </a:r>
          </a:p>
          <a:p>
            <a:r>
              <a:rPr lang="en-US" dirty="0" smtClean="0"/>
              <a:t>Hydrofluorocarbons </a:t>
            </a:r>
            <a:r>
              <a:rPr lang="en-US" dirty="0"/>
              <a:t>(HFCs</a:t>
            </a:r>
            <a:r>
              <a:rPr lang="en-US" dirty="0" smtClean="0"/>
              <a:t>)</a:t>
            </a:r>
            <a:endParaRPr lang="en-US" dirty="0"/>
          </a:p>
          <a:p>
            <a:r>
              <a:rPr lang="en-US" dirty="0" err="1" smtClean="0"/>
              <a:t>Chloro</a:t>
            </a:r>
            <a:r>
              <a:rPr lang="en-US" dirty="0" smtClean="0"/>
              <a:t>-</a:t>
            </a:r>
            <a:r>
              <a:rPr lang="en-US" dirty="0" err="1" smtClean="0"/>
              <a:t>fluro</a:t>
            </a:r>
            <a:r>
              <a:rPr lang="en-US" dirty="0" smtClean="0"/>
              <a:t>-carbons (CFCs)</a:t>
            </a:r>
          </a:p>
          <a:p>
            <a:r>
              <a:rPr lang="en-US" dirty="0" err="1" smtClean="0"/>
              <a:t>Chloro</a:t>
            </a:r>
            <a:r>
              <a:rPr lang="en-US" dirty="0" smtClean="0"/>
              <a:t>-hydro-</a:t>
            </a:r>
            <a:r>
              <a:rPr lang="en-US" dirty="0" err="1" smtClean="0"/>
              <a:t>fluro</a:t>
            </a:r>
            <a:r>
              <a:rPr lang="en-US" dirty="0" smtClean="0"/>
              <a:t>-carbons(CHFCs)</a:t>
            </a:r>
          </a:p>
          <a:p>
            <a:r>
              <a:rPr lang="en-US" dirty="0" err="1" smtClean="0"/>
              <a:t>Perflurocarbons</a:t>
            </a:r>
            <a:r>
              <a:rPr lang="en-US" dirty="0" smtClean="0"/>
              <a:t> (PFCs)</a:t>
            </a:r>
          </a:p>
          <a:p>
            <a:r>
              <a:rPr lang="en-US" dirty="0" smtClean="0"/>
              <a:t>Sulphur </a:t>
            </a:r>
            <a:r>
              <a:rPr lang="en-US" dirty="0" err="1" smtClean="0"/>
              <a:t>Hexa</a:t>
            </a:r>
            <a:r>
              <a:rPr lang="en-US" dirty="0" smtClean="0"/>
              <a:t> fluoride</a:t>
            </a:r>
          </a:p>
          <a:p>
            <a:r>
              <a:rPr lang="en-US" dirty="0" smtClean="0"/>
              <a:t>Nitrogen </a:t>
            </a:r>
            <a:r>
              <a:rPr lang="en-US" dirty="0" err="1" smtClean="0"/>
              <a:t>Trifluride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0501109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CARBON DIOXIDE (CO2)</a:t>
            </a:r>
            <a:endParaRPr lang="en-US" dirty="0"/>
          </a:p>
        </p:txBody>
      </p:sp>
      <p:sp>
        <p:nvSpPr>
          <p:cNvPr id="3" name="Content Placeholder 2"/>
          <p:cNvSpPr>
            <a:spLocks noGrp="1"/>
          </p:cNvSpPr>
          <p:nvPr>
            <p:ph sz="half" idx="1"/>
          </p:nvPr>
        </p:nvSpPr>
        <p:spPr/>
        <p:txBody>
          <a:bodyPr>
            <a:normAutofit fontScale="92500"/>
          </a:bodyPr>
          <a:lstStyle/>
          <a:p>
            <a:pPr marL="0" indent="0">
              <a:buNone/>
            </a:pPr>
            <a:r>
              <a:rPr lang="en-US" dirty="0" smtClean="0"/>
              <a:t>	</a:t>
            </a:r>
            <a:r>
              <a:rPr lang="en-US" b="1" u="sng" dirty="0" smtClean="0"/>
              <a:t>Sources: </a:t>
            </a:r>
            <a:endParaRPr lang="en-US" b="1" u="sng" dirty="0"/>
          </a:p>
          <a:p>
            <a:r>
              <a:rPr lang="en-US" dirty="0" smtClean="0"/>
              <a:t>Fuel </a:t>
            </a:r>
            <a:r>
              <a:rPr lang="en-US" dirty="0"/>
              <a:t>combustion </a:t>
            </a:r>
            <a:r>
              <a:rPr lang="en-US" dirty="0" smtClean="0"/>
              <a:t>activities,</a:t>
            </a:r>
          </a:p>
          <a:p>
            <a:r>
              <a:rPr lang="en-US" dirty="0"/>
              <a:t>I</a:t>
            </a:r>
            <a:r>
              <a:rPr lang="en-US" dirty="0" smtClean="0"/>
              <a:t>ndustrial </a:t>
            </a:r>
            <a:r>
              <a:rPr lang="en-US" dirty="0"/>
              <a:t>processes </a:t>
            </a:r>
            <a:endParaRPr lang="en-US" dirty="0" smtClean="0"/>
          </a:p>
          <a:p>
            <a:r>
              <a:rPr lang="en-US" dirty="0" smtClean="0"/>
              <a:t>Natural - </a:t>
            </a:r>
            <a:r>
              <a:rPr lang="en-US" dirty="0"/>
              <a:t>gas </a:t>
            </a:r>
            <a:r>
              <a:rPr lang="en-US" dirty="0" smtClean="0"/>
              <a:t>processing</a:t>
            </a:r>
          </a:p>
          <a:p>
            <a:r>
              <a:rPr lang="en-US" dirty="0" smtClean="0"/>
              <a:t>By product of respiration</a:t>
            </a:r>
          </a:p>
          <a:p>
            <a:endParaRPr lang="en-US" dirty="0"/>
          </a:p>
          <a:p>
            <a:endParaRPr lang="en-US" dirty="0" smtClean="0"/>
          </a:p>
          <a:p>
            <a:endParaRPr lang="en-US" dirty="0"/>
          </a:p>
          <a:p>
            <a:endParaRPr lang="en-US" dirty="0" smtClean="0"/>
          </a:p>
          <a:p>
            <a:endParaRPr lang="en-US" dirty="0"/>
          </a:p>
        </p:txBody>
      </p:sp>
      <p:sp>
        <p:nvSpPr>
          <p:cNvPr id="4" name="Content Placeholder 3"/>
          <p:cNvSpPr>
            <a:spLocks noGrp="1"/>
          </p:cNvSpPr>
          <p:nvPr>
            <p:ph sz="half" idx="2"/>
          </p:nvPr>
        </p:nvSpPr>
        <p:spPr/>
        <p:txBody>
          <a:bodyPr>
            <a:normAutofit fontScale="92500"/>
          </a:bodyPr>
          <a:lstStyle/>
          <a:p>
            <a:r>
              <a:rPr lang="en-US" b="1" u="sng" dirty="0" smtClean="0"/>
              <a:t>Uses:</a:t>
            </a:r>
          </a:p>
          <a:p>
            <a:r>
              <a:rPr lang="en-US" dirty="0"/>
              <a:t>Agriculture: Plants require carbon dioxide to conduct photosynthesis</a:t>
            </a:r>
            <a:r>
              <a:rPr lang="en-US" dirty="0" smtClean="0"/>
              <a:t>. They are artificially used for better growth in plant nurseries</a:t>
            </a:r>
          </a:p>
          <a:p>
            <a:r>
              <a:rPr lang="en-US" dirty="0"/>
              <a:t>Carbon dioxide is a food </a:t>
            </a:r>
            <a:r>
              <a:rPr lang="en-US" dirty="0" smtClean="0"/>
              <a:t>additive</a:t>
            </a:r>
          </a:p>
          <a:p>
            <a:r>
              <a:rPr lang="en-US" dirty="0"/>
              <a:t>Carbon dioxide is used to produce carbonated soft drinks and soda </a:t>
            </a:r>
            <a:r>
              <a:rPr lang="en-US" dirty="0" smtClean="0"/>
              <a:t>water</a:t>
            </a:r>
          </a:p>
          <a:p>
            <a:r>
              <a:rPr lang="en-US" dirty="0"/>
              <a:t>Carbon dioxide is often used to "stun" animals before </a:t>
            </a:r>
            <a:r>
              <a:rPr lang="en-US" dirty="0" smtClean="0"/>
              <a:t>slaughter</a:t>
            </a:r>
          </a:p>
          <a:p>
            <a:r>
              <a:rPr lang="en-US" dirty="0"/>
              <a:t>Carbon dioxide can be used to extinguish flames by flooding the environment around the flame with the </a:t>
            </a:r>
            <a:r>
              <a:rPr lang="en-US" dirty="0" smtClean="0"/>
              <a:t>gas</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18490364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Methane </a:t>
            </a:r>
            <a:endParaRPr lang="en-US" dirty="0"/>
          </a:p>
        </p:txBody>
      </p:sp>
      <p:sp>
        <p:nvSpPr>
          <p:cNvPr id="3" name="Content Placeholder 2"/>
          <p:cNvSpPr>
            <a:spLocks noGrp="1"/>
          </p:cNvSpPr>
          <p:nvPr>
            <p:ph sz="half" idx="1"/>
          </p:nvPr>
        </p:nvSpPr>
        <p:spPr/>
        <p:txBody>
          <a:bodyPr/>
          <a:lstStyle/>
          <a:p>
            <a:pPr marL="0" indent="0">
              <a:buNone/>
            </a:pPr>
            <a:r>
              <a:rPr lang="en-US" b="1" dirty="0" smtClean="0"/>
              <a:t>	</a:t>
            </a:r>
            <a:r>
              <a:rPr lang="en-US" b="1" u="sng" dirty="0" smtClean="0"/>
              <a:t>Uses: </a:t>
            </a:r>
            <a:endParaRPr lang="en-US" b="1" u="sng" dirty="0"/>
          </a:p>
          <a:p>
            <a:r>
              <a:rPr lang="en-US" dirty="0"/>
              <a:t>Chemical </a:t>
            </a:r>
            <a:r>
              <a:rPr lang="en-US" dirty="0" smtClean="0"/>
              <a:t>feedstock: Natural </a:t>
            </a:r>
            <a:r>
              <a:rPr lang="en-US" dirty="0"/>
              <a:t>gas, which is mostly composed of methane, is used to produce hydrogen gas on an industrial </a:t>
            </a:r>
            <a:r>
              <a:rPr lang="en-US" dirty="0" smtClean="0"/>
              <a:t>scale</a:t>
            </a:r>
          </a:p>
          <a:p>
            <a:r>
              <a:rPr lang="en-US" dirty="0"/>
              <a:t>Methane is used as a fuel for ovens, homes, water heaters, kilns, </a:t>
            </a:r>
            <a:r>
              <a:rPr lang="en-US" dirty="0" smtClean="0"/>
              <a:t>automobiles, turbines and </a:t>
            </a:r>
            <a:r>
              <a:rPr lang="en-US" dirty="0"/>
              <a:t>rocket </a:t>
            </a:r>
            <a:r>
              <a:rPr lang="en-US" dirty="0" smtClean="0"/>
              <a:t>fuel</a:t>
            </a:r>
          </a:p>
          <a:p>
            <a:endParaRPr lang="en-US" dirty="0"/>
          </a:p>
        </p:txBody>
      </p:sp>
      <p:sp>
        <p:nvSpPr>
          <p:cNvPr id="4" name="Content Placeholder 3"/>
          <p:cNvSpPr>
            <a:spLocks noGrp="1"/>
          </p:cNvSpPr>
          <p:nvPr>
            <p:ph sz="half" idx="2"/>
          </p:nvPr>
        </p:nvSpPr>
        <p:spPr/>
        <p:txBody>
          <a:bodyPr/>
          <a:lstStyle/>
          <a:p>
            <a:pPr marL="0" indent="0">
              <a:buNone/>
            </a:pPr>
            <a:r>
              <a:rPr lang="en-US" dirty="0" smtClean="0"/>
              <a:t>	</a:t>
            </a:r>
            <a:r>
              <a:rPr lang="en-US" b="1" u="sng" dirty="0" smtClean="0"/>
              <a:t>Sources: </a:t>
            </a:r>
          </a:p>
          <a:p>
            <a:r>
              <a:rPr lang="en-US" dirty="0" smtClean="0"/>
              <a:t>Occur naturally in pockets </a:t>
            </a:r>
            <a:r>
              <a:rPr lang="en-US" dirty="0"/>
              <a:t>insides Earth </a:t>
            </a:r>
            <a:endParaRPr lang="en-US" dirty="0" smtClean="0"/>
          </a:p>
          <a:p>
            <a:r>
              <a:rPr lang="en-US" dirty="0" smtClean="0"/>
              <a:t>Methanogens </a:t>
            </a:r>
            <a:r>
              <a:rPr lang="en-US" dirty="0"/>
              <a:t>occupy landfills and </a:t>
            </a:r>
            <a:r>
              <a:rPr lang="en-US" dirty="0" smtClean="0"/>
              <a:t>marshes</a:t>
            </a:r>
          </a:p>
          <a:p>
            <a:r>
              <a:rPr lang="en-US" dirty="0" smtClean="0"/>
              <a:t>Rice </a:t>
            </a:r>
            <a:r>
              <a:rPr lang="en-US" dirty="0"/>
              <a:t>fields also generate large amounts of methane during plant </a:t>
            </a:r>
            <a:r>
              <a:rPr lang="en-US" dirty="0" smtClean="0"/>
              <a:t>growth</a:t>
            </a:r>
          </a:p>
          <a:p>
            <a:r>
              <a:rPr lang="en-US" dirty="0" smtClean="0"/>
              <a:t>Gas produced and released by cattle</a:t>
            </a:r>
          </a:p>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782719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Nitrous oxide</a:t>
            </a:r>
            <a:endParaRPr lang="en-US" dirty="0"/>
          </a:p>
        </p:txBody>
      </p:sp>
      <p:sp>
        <p:nvSpPr>
          <p:cNvPr id="3" name="Content Placeholder 2"/>
          <p:cNvSpPr>
            <a:spLocks noGrp="1"/>
          </p:cNvSpPr>
          <p:nvPr>
            <p:ph sz="half" idx="1"/>
          </p:nvPr>
        </p:nvSpPr>
        <p:spPr/>
        <p:txBody>
          <a:bodyPr/>
          <a:lstStyle/>
          <a:p>
            <a:pPr marL="0" indent="0">
              <a:buNone/>
            </a:pPr>
            <a:r>
              <a:rPr lang="en-US" dirty="0" smtClean="0"/>
              <a:t>	</a:t>
            </a:r>
            <a:r>
              <a:rPr lang="en-US" b="1" u="sng" dirty="0" smtClean="0"/>
              <a:t>Uses:</a:t>
            </a:r>
          </a:p>
          <a:p>
            <a:r>
              <a:rPr lang="en-US" dirty="0"/>
              <a:t>Nitrous oxide may be used as an </a:t>
            </a:r>
            <a:r>
              <a:rPr lang="en-US" dirty="0" smtClean="0"/>
              <a:t>oxidizer </a:t>
            </a:r>
            <a:r>
              <a:rPr lang="en-US" dirty="0"/>
              <a:t>in a rocket </a:t>
            </a:r>
            <a:r>
              <a:rPr lang="en-US" dirty="0" smtClean="0"/>
              <a:t>motor</a:t>
            </a:r>
          </a:p>
          <a:p>
            <a:r>
              <a:rPr lang="en-US" dirty="0"/>
              <a:t>In vehicle </a:t>
            </a:r>
            <a:r>
              <a:rPr lang="en-US" dirty="0" smtClean="0"/>
              <a:t>racing</a:t>
            </a:r>
          </a:p>
          <a:p>
            <a:r>
              <a:rPr lang="en-US" dirty="0" smtClean="0"/>
              <a:t>As </a:t>
            </a:r>
            <a:r>
              <a:rPr lang="en-US" dirty="0"/>
              <a:t>a food </a:t>
            </a:r>
            <a:r>
              <a:rPr lang="en-US" dirty="0" smtClean="0"/>
              <a:t>additive</a:t>
            </a:r>
          </a:p>
          <a:p>
            <a:r>
              <a:rPr lang="en-US" dirty="0" smtClean="0"/>
              <a:t>Used </a:t>
            </a:r>
            <a:r>
              <a:rPr lang="en-US" dirty="0"/>
              <a:t>in dentistry and surgery, as an </a:t>
            </a:r>
            <a:r>
              <a:rPr lang="en-US" dirty="0" err="1"/>
              <a:t>anaesthetic</a:t>
            </a:r>
            <a:r>
              <a:rPr lang="en-US" dirty="0"/>
              <a:t> and analgesic </a:t>
            </a:r>
            <a:endParaRPr lang="en-US" dirty="0" smtClean="0"/>
          </a:p>
          <a:p>
            <a:r>
              <a:rPr lang="en-US" dirty="0"/>
              <a:t>Recreational inhalation of nitrous </a:t>
            </a:r>
            <a:r>
              <a:rPr lang="en-US" dirty="0" smtClean="0"/>
              <a:t>oxide with </a:t>
            </a:r>
            <a:r>
              <a:rPr lang="en-US" dirty="0"/>
              <a:t>the purpose of causing euphoria </a:t>
            </a:r>
            <a:r>
              <a:rPr lang="en-US" dirty="0" smtClean="0"/>
              <a:t>and slight </a:t>
            </a:r>
            <a:r>
              <a:rPr lang="en-US" dirty="0"/>
              <a:t>hallucinations</a:t>
            </a:r>
          </a:p>
          <a:p>
            <a:endParaRPr lang="en-US" dirty="0"/>
          </a:p>
        </p:txBody>
      </p:sp>
      <p:sp>
        <p:nvSpPr>
          <p:cNvPr id="4" name="Content Placeholder 3"/>
          <p:cNvSpPr>
            <a:spLocks noGrp="1"/>
          </p:cNvSpPr>
          <p:nvPr>
            <p:ph sz="half" idx="2"/>
          </p:nvPr>
        </p:nvSpPr>
        <p:spPr/>
        <p:txBody>
          <a:bodyPr/>
          <a:lstStyle/>
          <a:p>
            <a:pPr marL="0" indent="0">
              <a:buNone/>
            </a:pPr>
            <a:r>
              <a:rPr lang="en-US" dirty="0" smtClean="0"/>
              <a:t>	</a:t>
            </a:r>
            <a:r>
              <a:rPr lang="en-US" b="1" u="sng" dirty="0" smtClean="0"/>
              <a:t>Sources:</a:t>
            </a:r>
          </a:p>
          <a:p>
            <a:r>
              <a:rPr lang="en-US" dirty="0"/>
              <a:t>Biological </a:t>
            </a:r>
            <a:r>
              <a:rPr lang="en-US" dirty="0" smtClean="0"/>
              <a:t>processes: Natural </a:t>
            </a:r>
            <a:r>
              <a:rPr lang="en-US" dirty="0"/>
              <a:t>processes that generate nitrous oxide may be classified as nitrification and </a:t>
            </a:r>
            <a:r>
              <a:rPr lang="en-US" dirty="0" smtClean="0"/>
              <a:t>denitrification</a:t>
            </a:r>
          </a:p>
          <a:p>
            <a:r>
              <a:rPr lang="en-US" dirty="0" smtClean="0"/>
              <a:t>Industrial production</a:t>
            </a:r>
          </a:p>
          <a:p>
            <a:r>
              <a:rPr lang="en-US" dirty="0"/>
              <a:t>As of 2010, it was estimated that about 29.5 million </a:t>
            </a:r>
            <a:r>
              <a:rPr lang="en-US" dirty="0" err="1"/>
              <a:t>tonnes</a:t>
            </a:r>
            <a:r>
              <a:rPr lang="en-US" dirty="0"/>
              <a:t> of </a:t>
            </a:r>
            <a:r>
              <a:rPr lang="en-US" dirty="0" smtClean="0"/>
              <a:t>N2O were </a:t>
            </a:r>
            <a:r>
              <a:rPr lang="en-US" dirty="0"/>
              <a:t>entering the atmosphere each year; of which 64% were natural, and 36% due to human </a:t>
            </a:r>
            <a:r>
              <a:rPr lang="en-US" dirty="0" smtClean="0"/>
              <a:t>activity</a:t>
            </a:r>
          </a:p>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18465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Hfcs</a:t>
            </a:r>
            <a:r>
              <a:rPr lang="en-US" dirty="0" smtClean="0"/>
              <a:t>, cfcs &amp; </a:t>
            </a:r>
            <a:r>
              <a:rPr lang="en-US" dirty="0" err="1" smtClean="0"/>
              <a:t>Hcfcs</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err="1" smtClean="0"/>
              <a:t>Chloroflorocarbons</a:t>
            </a:r>
            <a:r>
              <a:rPr lang="en-US" dirty="0"/>
              <a:t>: </a:t>
            </a:r>
            <a:r>
              <a:rPr lang="en-US" dirty="0" smtClean="0"/>
              <a:t>"Chlorofluorocarbons </a:t>
            </a:r>
            <a:r>
              <a:rPr lang="en-US" dirty="0"/>
              <a:t>(CFCs) and </a:t>
            </a:r>
            <a:r>
              <a:rPr lang="en-US" dirty="0" err="1" smtClean="0"/>
              <a:t>Hydrochlorofluorocarbons</a:t>
            </a:r>
            <a:r>
              <a:rPr lang="en-US" dirty="0" smtClean="0"/>
              <a:t> </a:t>
            </a:r>
            <a:r>
              <a:rPr lang="en-US" dirty="0"/>
              <a:t>(HCFCs) </a:t>
            </a:r>
            <a:r>
              <a:rPr lang="en-US" dirty="0" smtClean="0"/>
              <a:t>are </a:t>
            </a:r>
            <a:r>
              <a:rPr lang="en-US" dirty="0"/>
              <a:t>also commonly known by the DuPont brand name </a:t>
            </a:r>
            <a:r>
              <a:rPr lang="en-US" dirty="0" smtClean="0"/>
              <a:t>Freon</a:t>
            </a:r>
          </a:p>
          <a:p>
            <a:r>
              <a:rPr lang="en-US" dirty="0" err="1" smtClean="0"/>
              <a:t>Freons</a:t>
            </a:r>
            <a:r>
              <a:rPr lang="en-US" dirty="0" smtClean="0"/>
              <a:t> are used as refrigerants and solvents</a:t>
            </a:r>
            <a:endParaRPr lang="en-US" dirty="0"/>
          </a:p>
          <a:p>
            <a:r>
              <a:rPr lang="en-US" dirty="0"/>
              <a:t>Billions of kilograms of </a:t>
            </a:r>
            <a:r>
              <a:rPr lang="en-US" dirty="0" err="1"/>
              <a:t>chlorodifluoromethane</a:t>
            </a:r>
            <a:r>
              <a:rPr lang="en-US" dirty="0"/>
              <a:t> are produced annually as a precursor to </a:t>
            </a:r>
            <a:r>
              <a:rPr lang="en-US" dirty="0" err="1"/>
              <a:t>tetrafluoroethylene</a:t>
            </a:r>
            <a:r>
              <a:rPr lang="en-US" dirty="0"/>
              <a:t>, the monomer that is converted into </a:t>
            </a:r>
            <a:r>
              <a:rPr lang="en-US" dirty="0" smtClean="0"/>
              <a:t>Teflon</a:t>
            </a:r>
          </a:p>
          <a:p>
            <a:r>
              <a:rPr lang="en-US" dirty="0"/>
              <a:t>HFCs were adopted to replace the more potent chlorofluorocarbons (CFCs) which were phased out from use by the Montreal </a:t>
            </a:r>
            <a:r>
              <a:rPr lang="en-US" dirty="0" smtClean="0"/>
              <a:t>protocol</a:t>
            </a:r>
          </a:p>
          <a:p>
            <a:r>
              <a:rPr lang="en-US" dirty="0" smtClean="0"/>
              <a:t>HFCS are less </a:t>
            </a:r>
            <a:r>
              <a:rPr lang="en-US" dirty="0" err="1" smtClean="0"/>
              <a:t>hazarodous</a:t>
            </a:r>
            <a:r>
              <a:rPr lang="en-US" dirty="0" smtClean="0"/>
              <a:t> for environments as compared to CFCs &amp; HCFCs which are both being phased out</a:t>
            </a:r>
            <a:endParaRPr lang="en-US" dirty="0"/>
          </a:p>
        </p:txBody>
      </p:sp>
      <p:sp>
        <p:nvSpPr>
          <p:cNvPr id="4" name="Content Placeholder 3"/>
          <p:cNvSpPr>
            <a:spLocks noGrp="1"/>
          </p:cNvSpPr>
          <p:nvPr>
            <p:ph sz="half" idx="2"/>
          </p:nvPr>
        </p:nvSpPr>
        <p:spPr/>
        <p:txBody>
          <a:bodyPr>
            <a:normAutofit fontScale="92500" lnSpcReduction="20000"/>
          </a:bodyPr>
          <a:lstStyle/>
          <a:p>
            <a:pPr marL="0" indent="0">
              <a:buNone/>
            </a:pPr>
            <a:r>
              <a:rPr lang="en-US" dirty="0" smtClean="0"/>
              <a:t>	</a:t>
            </a:r>
            <a:r>
              <a:rPr lang="en-US" b="1" u="sng" dirty="0" smtClean="0"/>
              <a:t>Sources: </a:t>
            </a:r>
          </a:p>
          <a:p>
            <a:r>
              <a:rPr lang="en-US" dirty="0" smtClean="0"/>
              <a:t>Industrial production</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657464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of green house gases</a:t>
            </a:r>
            <a:endParaRPr lang="en-US" dirty="0"/>
          </a:p>
        </p:txBody>
      </p:sp>
      <p:sp>
        <p:nvSpPr>
          <p:cNvPr id="3" name="Content Placeholder 2"/>
          <p:cNvSpPr>
            <a:spLocks noGrp="1"/>
          </p:cNvSpPr>
          <p:nvPr>
            <p:ph idx="1"/>
          </p:nvPr>
        </p:nvSpPr>
        <p:spPr/>
        <p:txBody>
          <a:bodyPr/>
          <a:lstStyle/>
          <a:p>
            <a:r>
              <a:rPr lang="en-US" dirty="0" smtClean="0"/>
              <a:t>Out of all the solar energy which reaches our planet, some of the energy is utilized by the living organisms while other is sent back to space. When green house gases are present, they trap the reflected and refracted sunlight and heat</a:t>
            </a:r>
            <a:r>
              <a:rPr lang="en-US" dirty="0"/>
              <a:t>, hereby raising the overall temperature.</a:t>
            </a:r>
          </a:p>
          <a:p>
            <a:r>
              <a:rPr lang="en-US" dirty="0" smtClean="0"/>
              <a:t>It is very similar to the glass ceiling in plant nurseries which allows the sunlight to come in, but does not allow the light to go out, thereby trapping it to enhance the growth of plants. This is where green house effect takes its name from</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42044189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Impacts of green house gases!</a:t>
            </a:r>
            <a:endParaRPr lang="en-US" dirty="0"/>
          </a:p>
        </p:txBody>
      </p:sp>
      <p:sp>
        <p:nvSpPr>
          <p:cNvPr id="3" name="Content Placeholder 2"/>
          <p:cNvSpPr>
            <a:spLocks noGrp="1"/>
          </p:cNvSpPr>
          <p:nvPr>
            <p:ph idx="1"/>
          </p:nvPr>
        </p:nvSpPr>
        <p:spPr/>
        <p:txBody>
          <a:bodyPr/>
          <a:lstStyle/>
          <a:p>
            <a:pPr marL="0" indent="0">
              <a:buNone/>
            </a:pPr>
            <a:r>
              <a:rPr lang="en-US" b="1" dirty="0" smtClean="0"/>
              <a:t>						</a:t>
            </a:r>
            <a:r>
              <a:rPr lang="en-US" sz="3200" b="1" dirty="0" smtClean="0"/>
              <a:t>Surprise! This is your homework</a:t>
            </a:r>
            <a:r>
              <a:rPr lang="en-US" sz="3200" b="1" dirty="0"/>
              <a:t>.</a:t>
            </a:r>
            <a:endParaRPr lang="en-US" b="1"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2142842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226</TotalTime>
  <Words>423</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 Black</vt:lpstr>
      <vt:lpstr>Calibri</vt:lpstr>
      <vt:lpstr>Gill Sans MT</vt:lpstr>
      <vt:lpstr>Wingdings 2</vt:lpstr>
      <vt:lpstr>Dividend</vt:lpstr>
      <vt:lpstr>Green house gases &amp; green house effect</vt:lpstr>
      <vt:lpstr>What are green house gases?</vt:lpstr>
      <vt:lpstr>Lets Identify green house gases </vt:lpstr>
      <vt:lpstr>CARBON DIOXIDE (CO2)</vt:lpstr>
      <vt:lpstr>Methane </vt:lpstr>
      <vt:lpstr>Nitrous oxide</vt:lpstr>
      <vt:lpstr>Hfcs, cfcs &amp; Hcfcs</vt:lpstr>
      <vt:lpstr>Impacts of green house gases</vt:lpstr>
      <vt:lpstr>Impacts of green house gases!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Majida</dc:creator>
  <cp:lastModifiedBy>Waleed</cp:lastModifiedBy>
  <cp:revision>29</cp:revision>
  <dcterms:created xsi:type="dcterms:W3CDTF">2022-04-04T12:05:26Z</dcterms:created>
  <dcterms:modified xsi:type="dcterms:W3CDTF">2023-08-23T16:22:59Z</dcterms:modified>
</cp:coreProperties>
</file>