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7" r:id="rId13"/>
    <p:sldId id="276" r:id="rId14"/>
    <p:sldId id="270" r:id="rId15"/>
    <p:sldId id="271" r:id="rId16"/>
    <p:sldId id="272" r:id="rId17"/>
    <p:sldId id="274" r:id="rId18"/>
    <p:sldId id="275" r:id="rId19"/>
    <p:sldId id="269" r:id="rId20"/>
    <p:sldId id="277" r:id="rId21"/>
    <p:sldId id="278" r:id="rId22"/>
    <p:sldId id="279" r:id="rId23"/>
    <p:sldId id="280" r:id="rId24"/>
    <p:sldId id="281" r:id="rId25"/>
    <p:sldId id="282" r:id="rId26"/>
    <p:sldId id="289" r:id="rId27"/>
    <p:sldId id="284" r:id="rId28"/>
    <p:sldId id="283" r:id="rId29"/>
    <p:sldId id="286" r:id="rId30"/>
    <p:sldId id="287" r:id="rId31"/>
    <p:sldId id="290" r:id="rId32"/>
    <p:sldId id="285" r:id="rId33"/>
    <p:sldId id="288" r:id="rId34"/>
    <p:sldId id="291" r:id="rId35"/>
    <p:sldId id="292" r:id="rId36"/>
    <p:sldId id="293" r:id="rId37"/>
    <p:sldId id="29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441FC-8391-FC48-8BF3-52A7B582C3BE}" v="10" dt="2024-09-02T10:04:22.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120" d="100"/>
          <a:sy n="120" d="100"/>
        </p:scale>
        <p:origin x="20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ubakar Ilyas" userId="08e58344d610965c" providerId="LiveId" clId="{B98441FC-8391-FC48-8BF3-52A7B582C3BE}"/>
    <pc:docChg chg="custSel addSld modSld sldOrd">
      <pc:chgData name="Abubakar Ilyas" userId="08e58344d610965c" providerId="LiveId" clId="{B98441FC-8391-FC48-8BF3-52A7B582C3BE}" dt="2024-09-02T10:28:44.063" v="938" actId="20577"/>
      <pc:docMkLst>
        <pc:docMk/>
      </pc:docMkLst>
      <pc:sldChg chg="modSp mod">
        <pc:chgData name="Abubakar Ilyas" userId="08e58344d610965c" providerId="LiveId" clId="{B98441FC-8391-FC48-8BF3-52A7B582C3BE}" dt="2024-09-02T10:27:57.412" v="892" actId="20577"/>
        <pc:sldMkLst>
          <pc:docMk/>
          <pc:sldMk cId="3644854465" sldId="256"/>
        </pc:sldMkLst>
        <pc:spChg chg="mod">
          <ac:chgData name="Abubakar Ilyas" userId="08e58344d610965c" providerId="LiveId" clId="{B98441FC-8391-FC48-8BF3-52A7B582C3BE}" dt="2024-09-02T10:27:57.412" v="892" actId="20577"/>
          <ac:spMkLst>
            <pc:docMk/>
            <pc:sldMk cId="3644854465" sldId="256"/>
            <ac:spMk id="3" creationId="{00000000-0000-0000-0000-000000000000}"/>
          </ac:spMkLst>
        </pc:spChg>
      </pc:sldChg>
      <pc:sldChg chg="modSp mod">
        <pc:chgData name="Abubakar Ilyas" userId="08e58344d610965c" providerId="LiveId" clId="{B98441FC-8391-FC48-8BF3-52A7B582C3BE}" dt="2024-09-02T10:28:17.232" v="893" actId="20577"/>
        <pc:sldMkLst>
          <pc:docMk/>
          <pc:sldMk cId="732372959" sldId="265"/>
        </pc:sldMkLst>
        <pc:spChg chg="mod">
          <ac:chgData name="Abubakar Ilyas" userId="08e58344d610965c" providerId="LiveId" clId="{B98441FC-8391-FC48-8BF3-52A7B582C3BE}" dt="2024-09-02T10:28:17.232" v="893" actId="20577"/>
          <ac:spMkLst>
            <pc:docMk/>
            <pc:sldMk cId="732372959" sldId="265"/>
            <ac:spMk id="3" creationId="{00000000-0000-0000-0000-000000000000}"/>
          </ac:spMkLst>
        </pc:spChg>
      </pc:sldChg>
      <pc:sldChg chg="modSp mod">
        <pc:chgData name="Abubakar Ilyas" userId="08e58344d610965c" providerId="LiveId" clId="{B98441FC-8391-FC48-8BF3-52A7B582C3BE}" dt="2024-09-02T10:28:44.063" v="938" actId="20577"/>
        <pc:sldMkLst>
          <pc:docMk/>
          <pc:sldMk cId="2836367904" sldId="277"/>
        </pc:sldMkLst>
        <pc:spChg chg="mod">
          <ac:chgData name="Abubakar Ilyas" userId="08e58344d610965c" providerId="LiveId" clId="{B98441FC-8391-FC48-8BF3-52A7B582C3BE}" dt="2024-09-02T10:28:44.063" v="938" actId="20577"/>
          <ac:spMkLst>
            <pc:docMk/>
            <pc:sldMk cId="2836367904" sldId="277"/>
            <ac:spMk id="3" creationId="{00000000-0000-0000-0000-000000000000}"/>
          </ac:spMkLst>
        </pc:spChg>
      </pc:sldChg>
      <pc:sldChg chg="addSp delSp modSp mod">
        <pc:chgData name="Abubakar Ilyas" userId="08e58344d610965c" providerId="LiveId" clId="{B98441FC-8391-FC48-8BF3-52A7B582C3BE}" dt="2024-09-02T10:02:21.552" v="92" actId="1076"/>
        <pc:sldMkLst>
          <pc:docMk/>
          <pc:sldMk cId="2726787121" sldId="283"/>
        </pc:sldMkLst>
        <pc:spChg chg="mod">
          <ac:chgData name="Abubakar Ilyas" userId="08e58344d610965c" providerId="LiveId" clId="{B98441FC-8391-FC48-8BF3-52A7B582C3BE}" dt="2024-09-02T09:55:36.690" v="27" actId="20577"/>
          <ac:spMkLst>
            <pc:docMk/>
            <pc:sldMk cId="2726787121" sldId="283"/>
            <ac:spMk id="2" creationId="{00000000-0000-0000-0000-000000000000}"/>
          </ac:spMkLst>
        </pc:spChg>
        <pc:spChg chg="del">
          <ac:chgData name="Abubakar Ilyas" userId="08e58344d610965c" providerId="LiveId" clId="{B98441FC-8391-FC48-8BF3-52A7B582C3BE}" dt="2024-09-02T09:55:55.908" v="28" actId="931"/>
          <ac:spMkLst>
            <pc:docMk/>
            <pc:sldMk cId="2726787121" sldId="283"/>
            <ac:spMk id="3" creationId="{00000000-0000-0000-0000-000000000000}"/>
          </ac:spMkLst>
        </pc:spChg>
        <pc:picChg chg="add mod modCrop">
          <ac:chgData name="Abubakar Ilyas" userId="08e58344d610965c" providerId="LiveId" clId="{B98441FC-8391-FC48-8BF3-52A7B582C3BE}" dt="2024-09-02T10:02:21.552" v="92" actId="1076"/>
          <ac:picMkLst>
            <pc:docMk/>
            <pc:sldMk cId="2726787121" sldId="283"/>
            <ac:picMk id="5" creationId="{B4870ED1-3FB5-47DA-E19E-629D35684014}"/>
          </ac:picMkLst>
        </pc:picChg>
        <pc:picChg chg="add del mod">
          <ac:chgData name="Abubakar Ilyas" userId="08e58344d610965c" providerId="LiveId" clId="{B98441FC-8391-FC48-8BF3-52A7B582C3BE}" dt="2024-09-02T09:56:20.150" v="32" actId="478"/>
          <ac:picMkLst>
            <pc:docMk/>
            <pc:sldMk cId="2726787121" sldId="283"/>
            <ac:picMk id="6" creationId="{7B9C26E5-7953-7F71-213A-911C860FFD9F}"/>
          </ac:picMkLst>
        </pc:picChg>
      </pc:sldChg>
      <pc:sldChg chg="addSp delSp modSp add mod ord">
        <pc:chgData name="Abubakar Ilyas" userId="08e58344d610965c" providerId="LiveId" clId="{B98441FC-8391-FC48-8BF3-52A7B582C3BE}" dt="2024-09-02T10:01:35.017" v="83" actId="14100"/>
        <pc:sldMkLst>
          <pc:docMk/>
          <pc:sldMk cId="137017397" sldId="284"/>
        </pc:sldMkLst>
        <pc:spChg chg="add del mod">
          <ac:chgData name="Abubakar Ilyas" userId="08e58344d610965c" providerId="LiveId" clId="{B98441FC-8391-FC48-8BF3-52A7B582C3BE}" dt="2024-09-02T09:56:33.915" v="35" actId="931"/>
          <ac:spMkLst>
            <pc:docMk/>
            <pc:sldMk cId="137017397" sldId="284"/>
            <ac:spMk id="4" creationId="{85CF77E2-333C-157E-C023-1568DC841FCF}"/>
          </ac:spMkLst>
        </pc:spChg>
        <pc:picChg chg="del">
          <ac:chgData name="Abubakar Ilyas" userId="08e58344d610965c" providerId="LiveId" clId="{B98441FC-8391-FC48-8BF3-52A7B582C3BE}" dt="2024-09-02T09:56:24.332" v="34" actId="478"/>
          <ac:picMkLst>
            <pc:docMk/>
            <pc:sldMk cId="137017397" sldId="284"/>
            <ac:picMk id="5" creationId="{B4870ED1-3FB5-47DA-E19E-629D35684014}"/>
          </ac:picMkLst>
        </pc:picChg>
        <pc:picChg chg="add mod modCrop">
          <ac:chgData name="Abubakar Ilyas" userId="08e58344d610965c" providerId="LiveId" clId="{B98441FC-8391-FC48-8BF3-52A7B582C3BE}" dt="2024-09-02T10:01:35.017" v="83" actId="14100"/>
          <ac:picMkLst>
            <pc:docMk/>
            <pc:sldMk cId="137017397" sldId="284"/>
            <ac:picMk id="7" creationId="{4A820C39-59FC-9FA4-93D0-AAF385481F75}"/>
          </ac:picMkLst>
        </pc:picChg>
      </pc:sldChg>
      <pc:sldChg chg="addSp delSp modSp add mod">
        <pc:chgData name="Abubakar Ilyas" userId="08e58344d610965c" providerId="LiveId" clId="{B98441FC-8391-FC48-8BF3-52A7B582C3BE}" dt="2024-09-02T10:03:44.883" v="114" actId="14100"/>
        <pc:sldMkLst>
          <pc:docMk/>
          <pc:sldMk cId="2016516756" sldId="285"/>
        </pc:sldMkLst>
        <pc:spChg chg="add del mod">
          <ac:chgData name="Abubakar Ilyas" userId="08e58344d610965c" providerId="LiveId" clId="{B98441FC-8391-FC48-8BF3-52A7B582C3BE}" dt="2024-09-02T09:56:56.165" v="39" actId="931"/>
          <ac:spMkLst>
            <pc:docMk/>
            <pc:sldMk cId="2016516756" sldId="285"/>
            <ac:spMk id="4" creationId="{E91E4A46-6778-4A83-C698-6C46F6420915}"/>
          </ac:spMkLst>
        </pc:spChg>
        <pc:picChg chg="add mod">
          <ac:chgData name="Abubakar Ilyas" userId="08e58344d610965c" providerId="LiveId" clId="{B98441FC-8391-FC48-8BF3-52A7B582C3BE}" dt="2024-09-02T10:03:44.883" v="114" actId="14100"/>
          <ac:picMkLst>
            <pc:docMk/>
            <pc:sldMk cId="2016516756" sldId="285"/>
            <ac:picMk id="6" creationId="{D698383A-A149-D47A-1F0F-4B9E711AEE60}"/>
          </ac:picMkLst>
        </pc:picChg>
        <pc:picChg chg="del">
          <ac:chgData name="Abubakar Ilyas" userId="08e58344d610965c" providerId="LiveId" clId="{B98441FC-8391-FC48-8BF3-52A7B582C3BE}" dt="2024-09-02T09:56:48.032" v="38" actId="478"/>
          <ac:picMkLst>
            <pc:docMk/>
            <pc:sldMk cId="2016516756" sldId="285"/>
            <ac:picMk id="7" creationId="{4A820C39-59FC-9FA4-93D0-AAF385481F75}"/>
          </ac:picMkLst>
        </pc:picChg>
      </pc:sldChg>
      <pc:sldChg chg="addSp delSp modSp add mod ord">
        <pc:chgData name="Abubakar Ilyas" userId="08e58344d610965c" providerId="LiveId" clId="{B98441FC-8391-FC48-8BF3-52A7B582C3BE}" dt="2024-09-02T10:02:44.315" v="96" actId="732"/>
        <pc:sldMkLst>
          <pc:docMk/>
          <pc:sldMk cId="411988891" sldId="286"/>
        </pc:sldMkLst>
        <pc:spChg chg="add del mod">
          <ac:chgData name="Abubakar Ilyas" userId="08e58344d610965c" providerId="LiveId" clId="{B98441FC-8391-FC48-8BF3-52A7B582C3BE}" dt="2024-09-02T09:57:52.785" v="44" actId="931"/>
          <ac:spMkLst>
            <pc:docMk/>
            <pc:sldMk cId="411988891" sldId="286"/>
            <ac:spMk id="4" creationId="{AFCB83E5-BCB0-DBC9-B30A-67174CE6FD47}"/>
          </ac:spMkLst>
        </pc:spChg>
        <pc:picChg chg="del">
          <ac:chgData name="Abubakar Ilyas" userId="08e58344d610965c" providerId="LiveId" clId="{B98441FC-8391-FC48-8BF3-52A7B582C3BE}" dt="2024-09-02T09:57:43.222" v="43" actId="478"/>
          <ac:picMkLst>
            <pc:docMk/>
            <pc:sldMk cId="411988891" sldId="286"/>
            <ac:picMk id="6" creationId="{D698383A-A149-D47A-1F0F-4B9E711AEE60}"/>
          </ac:picMkLst>
        </pc:picChg>
        <pc:picChg chg="add mod modCrop">
          <ac:chgData name="Abubakar Ilyas" userId="08e58344d610965c" providerId="LiveId" clId="{B98441FC-8391-FC48-8BF3-52A7B582C3BE}" dt="2024-09-02T10:02:44.315" v="96" actId="732"/>
          <ac:picMkLst>
            <pc:docMk/>
            <pc:sldMk cId="411988891" sldId="286"/>
            <ac:picMk id="7" creationId="{A853B476-FEB7-C8B9-3FAE-7CBE5B1A08C1}"/>
          </ac:picMkLst>
        </pc:picChg>
      </pc:sldChg>
      <pc:sldChg chg="addSp delSp modSp add mod ord">
        <pc:chgData name="Abubakar Ilyas" userId="08e58344d610965c" providerId="LiveId" clId="{B98441FC-8391-FC48-8BF3-52A7B582C3BE}" dt="2024-09-02T10:03:07.465" v="103" actId="1076"/>
        <pc:sldMkLst>
          <pc:docMk/>
          <pc:sldMk cId="2964605829" sldId="287"/>
        </pc:sldMkLst>
        <pc:spChg chg="add del mod">
          <ac:chgData name="Abubakar Ilyas" userId="08e58344d610965c" providerId="LiveId" clId="{B98441FC-8391-FC48-8BF3-52A7B582C3BE}" dt="2024-09-02T09:58:30.368" v="50" actId="931"/>
          <ac:spMkLst>
            <pc:docMk/>
            <pc:sldMk cId="2964605829" sldId="287"/>
            <ac:spMk id="4" creationId="{1A740931-8572-7CEF-4C00-84BB02668E16}"/>
          </ac:spMkLst>
        </pc:spChg>
        <pc:picChg chg="del">
          <ac:chgData name="Abubakar Ilyas" userId="08e58344d610965c" providerId="LiveId" clId="{B98441FC-8391-FC48-8BF3-52A7B582C3BE}" dt="2024-09-02T09:58:21.144" v="49" actId="478"/>
          <ac:picMkLst>
            <pc:docMk/>
            <pc:sldMk cId="2964605829" sldId="287"/>
            <ac:picMk id="6" creationId="{D698383A-A149-D47A-1F0F-4B9E711AEE60}"/>
          </ac:picMkLst>
        </pc:picChg>
        <pc:picChg chg="add mod">
          <ac:chgData name="Abubakar Ilyas" userId="08e58344d610965c" providerId="LiveId" clId="{B98441FC-8391-FC48-8BF3-52A7B582C3BE}" dt="2024-09-02T10:03:07.465" v="103" actId="1076"/>
          <ac:picMkLst>
            <pc:docMk/>
            <pc:sldMk cId="2964605829" sldId="287"/>
            <ac:picMk id="7" creationId="{47DC866C-6577-4E68-1EB8-3E14D36C9510}"/>
          </ac:picMkLst>
        </pc:picChg>
      </pc:sldChg>
      <pc:sldChg chg="addSp delSp modSp add mod">
        <pc:chgData name="Abubakar Ilyas" userId="08e58344d610965c" providerId="LiveId" clId="{B98441FC-8391-FC48-8BF3-52A7B582C3BE}" dt="2024-09-02T10:03:53.859" v="116" actId="1076"/>
        <pc:sldMkLst>
          <pc:docMk/>
          <pc:sldMk cId="1382228047" sldId="288"/>
        </pc:sldMkLst>
        <pc:spChg chg="add del mod">
          <ac:chgData name="Abubakar Ilyas" userId="08e58344d610965c" providerId="LiveId" clId="{B98441FC-8391-FC48-8BF3-52A7B582C3BE}" dt="2024-09-02T09:58:55.166" v="56" actId="931"/>
          <ac:spMkLst>
            <pc:docMk/>
            <pc:sldMk cId="1382228047" sldId="288"/>
            <ac:spMk id="4" creationId="{5046DBED-8D02-6ACD-4B69-0D97C28DF7FD}"/>
          </ac:spMkLst>
        </pc:spChg>
        <pc:picChg chg="del">
          <ac:chgData name="Abubakar Ilyas" userId="08e58344d610965c" providerId="LiveId" clId="{B98441FC-8391-FC48-8BF3-52A7B582C3BE}" dt="2024-09-02T09:58:47.449" v="55" actId="478"/>
          <ac:picMkLst>
            <pc:docMk/>
            <pc:sldMk cId="1382228047" sldId="288"/>
            <ac:picMk id="6" creationId="{D698383A-A149-D47A-1F0F-4B9E711AEE60}"/>
          </ac:picMkLst>
        </pc:picChg>
        <pc:picChg chg="add mod modCrop">
          <ac:chgData name="Abubakar Ilyas" userId="08e58344d610965c" providerId="LiveId" clId="{B98441FC-8391-FC48-8BF3-52A7B582C3BE}" dt="2024-09-02T10:03:53.859" v="116" actId="1076"/>
          <ac:picMkLst>
            <pc:docMk/>
            <pc:sldMk cId="1382228047" sldId="288"/>
            <ac:picMk id="7" creationId="{2E01C190-561A-D9CF-6419-A8B0F773E3F2}"/>
          </ac:picMkLst>
        </pc:picChg>
      </pc:sldChg>
      <pc:sldChg chg="addSp delSp modSp add mod ord">
        <pc:chgData name="Abubakar Ilyas" userId="08e58344d610965c" providerId="LiveId" clId="{B98441FC-8391-FC48-8BF3-52A7B582C3BE}" dt="2024-09-02T10:00:44.739" v="76" actId="14100"/>
        <pc:sldMkLst>
          <pc:docMk/>
          <pc:sldMk cId="3450464873" sldId="289"/>
        </pc:sldMkLst>
        <pc:spChg chg="add del mod">
          <ac:chgData name="Abubakar Ilyas" userId="08e58344d610965c" providerId="LiveId" clId="{B98441FC-8391-FC48-8BF3-52A7B582C3BE}" dt="2024-09-02T09:59:15.645" v="60" actId="931"/>
          <ac:spMkLst>
            <pc:docMk/>
            <pc:sldMk cId="3450464873" sldId="289"/>
            <ac:spMk id="4" creationId="{1A6D498C-E121-7E76-FFC8-BBF88BAD84C8}"/>
          </ac:spMkLst>
        </pc:spChg>
        <pc:picChg chg="add mod">
          <ac:chgData name="Abubakar Ilyas" userId="08e58344d610965c" providerId="LiveId" clId="{B98441FC-8391-FC48-8BF3-52A7B582C3BE}" dt="2024-09-02T10:00:44.739" v="76" actId="14100"/>
          <ac:picMkLst>
            <pc:docMk/>
            <pc:sldMk cId="3450464873" sldId="289"/>
            <ac:picMk id="6" creationId="{663D2ED7-344F-587F-DA2C-07AC15409421}"/>
          </ac:picMkLst>
        </pc:picChg>
        <pc:picChg chg="del">
          <ac:chgData name="Abubakar Ilyas" userId="08e58344d610965c" providerId="LiveId" clId="{B98441FC-8391-FC48-8BF3-52A7B582C3BE}" dt="2024-09-02T09:59:07.909" v="59" actId="478"/>
          <ac:picMkLst>
            <pc:docMk/>
            <pc:sldMk cId="3450464873" sldId="289"/>
            <ac:picMk id="7" creationId="{2E01C190-561A-D9CF-6419-A8B0F773E3F2}"/>
          </ac:picMkLst>
        </pc:picChg>
      </pc:sldChg>
      <pc:sldChg chg="addSp delSp modSp add mod ord">
        <pc:chgData name="Abubakar Ilyas" userId="08e58344d610965c" providerId="LiveId" clId="{B98441FC-8391-FC48-8BF3-52A7B582C3BE}" dt="2024-09-02T10:03:29.583" v="109" actId="14100"/>
        <pc:sldMkLst>
          <pc:docMk/>
          <pc:sldMk cId="75714681" sldId="290"/>
        </pc:sldMkLst>
        <pc:spChg chg="add del mod">
          <ac:chgData name="Abubakar Ilyas" userId="08e58344d610965c" providerId="LiveId" clId="{B98441FC-8391-FC48-8BF3-52A7B582C3BE}" dt="2024-09-02T09:59:45.278" v="66" actId="931"/>
          <ac:spMkLst>
            <pc:docMk/>
            <pc:sldMk cId="75714681" sldId="290"/>
            <ac:spMk id="4" creationId="{FB87E4BF-412B-F945-1D7C-636D90ECAB38}"/>
          </ac:spMkLst>
        </pc:spChg>
        <pc:picChg chg="add mod">
          <ac:chgData name="Abubakar Ilyas" userId="08e58344d610965c" providerId="LiveId" clId="{B98441FC-8391-FC48-8BF3-52A7B582C3BE}" dt="2024-09-02T10:03:29.583" v="109" actId="14100"/>
          <ac:picMkLst>
            <pc:docMk/>
            <pc:sldMk cId="75714681" sldId="290"/>
            <ac:picMk id="6" creationId="{21828CF0-90A3-BCD7-CE78-0BBD3B16F50B}"/>
          </ac:picMkLst>
        </pc:picChg>
        <pc:picChg chg="del">
          <ac:chgData name="Abubakar Ilyas" userId="08e58344d610965c" providerId="LiveId" clId="{B98441FC-8391-FC48-8BF3-52A7B582C3BE}" dt="2024-09-02T09:59:38.642" v="65" actId="478"/>
          <ac:picMkLst>
            <pc:docMk/>
            <pc:sldMk cId="75714681" sldId="290"/>
            <ac:picMk id="7" creationId="{2E01C190-561A-D9CF-6419-A8B0F773E3F2}"/>
          </ac:picMkLst>
        </pc:picChg>
      </pc:sldChg>
      <pc:sldChg chg="addSp delSp modSp add mod">
        <pc:chgData name="Abubakar Ilyas" userId="08e58344d610965c" providerId="LiveId" clId="{B98441FC-8391-FC48-8BF3-52A7B582C3BE}" dt="2024-09-02T10:26:02.515" v="816" actId="20577"/>
        <pc:sldMkLst>
          <pc:docMk/>
          <pc:sldMk cId="2306379516" sldId="291"/>
        </pc:sldMkLst>
        <pc:spChg chg="mod">
          <ac:chgData name="Abubakar Ilyas" userId="08e58344d610965c" providerId="LiveId" clId="{B98441FC-8391-FC48-8BF3-52A7B582C3BE}" dt="2024-09-02T10:26:02.515" v="816" actId="20577"/>
          <ac:spMkLst>
            <pc:docMk/>
            <pc:sldMk cId="2306379516" sldId="291"/>
            <ac:spMk id="2" creationId="{00000000-0000-0000-0000-000000000000}"/>
          </ac:spMkLst>
        </pc:spChg>
        <pc:spChg chg="add del mod">
          <ac:chgData name="Abubakar Ilyas" userId="08e58344d610965c" providerId="LiveId" clId="{B98441FC-8391-FC48-8BF3-52A7B582C3BE}" dt="2024-09-02T10:04:13.302" v="134" actId="478"/>
          <ac:spMkLst>
            <pc:docMk/>
            <pc:sldMk cId="2306379516" sldId="291"/>
            <ac:spMk id="4" creationId="{1AD91706-2B78-BAEE-4B52-8C4C93B6F911}"/>
          </ac:spMkLst>
        </pc:spChg>
        <pc:spChg chg="add mod">
          <ac:chgData name="Abubakar Ilyas" userId="08e58344d610965c" providerId="LiveId" clId="{B98441FC-8391-FC48-8BF3-52A7B582C3BE}" dt="2024-09-02T10:11:48.454" v="319" actId="313"/>
          <ac:spMkLst>
            <pc:docMk/>
            <pc:sldMk cId="2306379516" sldId="291"/>
            <ac:spMk id="5" creationId="{5A4564C3-E782-F27F-A3F2-38161C2760E8}"/>
          </ac:spMkLst>
        </pc:spChg>
        <pc:picChg chg="del">
          <ac:chgData name="Abubakar Ilyas" userId="08e58344d610965c" providerId="LiveId" clId="{B98441FC-8391-FC48-8BF3-52A7B582C3BE}" dt="2024-09-02T10:04:02.798" v="118" actId="478"/>
          <ac:picMkLst>
            <pc:docMk/>
            <pc:sldMk cId="2306379516" sldId="291"/>
            <ac:picMk id="7" creationId="{2E01C190-561A-D9CF-6419-A8B0F773E3F2}"/>
          </ac:picMkLst>
        </pc:picChg>
      </pc:sldChg>
      <pc:sldChg chg="modSp add mod">
        <pc:chgData name="Abubakar Ilyas" userId="08e58344d610965c" providerId="LiveId" clId="{B98441FC-8391-FC48-8BF3-52A7B582C3BE}" dt="2024-09-02T10:26:11.980" v="830" actId="27636"/>
        <pc:sldMkLst>
          <pc:docMk/>
          <pc:sldMk cId="3258189132" sldId="292"/>
        </pc:sldMkLst>
        <pc:spChg chg="mod">
          <ac:chgData name="Abubakar Ilyas" userId="08e58344d610965c" providerId="LiveId" clId="{B98441FC-8391-FC48-8BF3-52A7B582C3BE}" dt="2024-09-02T10:26:11.980" v="830" actId="27636"/>
          <ac:spMkLst>
            <pc:docMk/>
            <pc:sldMk cId="3258189132" sldId="292"/>
            <ac:spMk id="2" creationId="{00000000-0000-0000-0000-000000000000}"/>
          </ac:spMkLst>
        </pc:spChg>
        <pc:spChg chg="mod">
          <ac:chgData name="Abubakar Ilyas" userId="08e58344d610965c" providerId="LiveId" clId="{B98441FC-8391-FC48-8BF3-52A7B582C3BE}" dt="2024-09-02T10:17:43.451" v="507" actId="313"/>
          <ac:spMkLst>
            <pc:docMk/>
            <pc:sldMk cId="3258189132" sldId="292"/>
            <ac:spMk id="5" creationId="{5A4564C3-E782-F27F-A3F2-38161C2760E8}"/>
          </ac:spMkLst>
        </pc:spChg>
      </pc:sldChg>
      <pc:sldChg chg="modSp add mod">
        <pc:chgData name="Abubakar Ilyas" userId="08e58344d610965c" providerId="LiveId" clId="{B98441FC-8391-FC48-8BF3-52A7B582C3BE}" dt="2024-09-02T10:26:17.132" v="842" actId="20577"/>
        <pc:sldMkLst>
          <pc:docMk/>
          <pc:sldMk cId="74035431" sldId="293"/>
        </pc:sldMkLst>
        <pc:spChg chg="mod">
          <ac:chgData name="Abubakar Ilyas" userId="08e58344d610965c" providerId="LiveId" clId="{B98441FC-8391-FC48-8BF3-52A7B582C3BE}" dt="2024-09-02T10:26:17.132" v="842" actId="20577"/>
          <ac:spMkLst>
            <pc:docMk/>
            <pc:sldMk cId="74035431" sldId="293"/>
            <ac:spMk id="2" creationId="{00000000-0000-0000-0000-000000000000}"/>
          </ac:spMkLst>
        </pc:spChg>
        <pc:spChg chg="mod">
          <ac:chgData name="Abubakar Ilyas" userId="08e58344d610965c" providerId="LiveId" clId="{B98441FC-8391-FC48-8BF3-52A7B582C3BE}" dt="2024-09-02T10:21:18.381" v="694" actId="313"/>
          <ac:spMkLst>
            <pc:docMk/>
            <pc:sldMk cId="74035431" sldId="293"/>
            <ac:spMk id="5" creationId="{5A4564C3-E782-F27F-A3F2-38161C2760E8}"/>
          </ac:spMkLst>
        </pc:spChg>
      </pc:sldChg>
      <pc:sldChg chg="modSp add mod">
        <pc:chgData name="Abubakar Ilyas" userId="08e58344d610965c" providerId="LiveId" clId="{B98441FC-8391-FC48-8BF3-52A7B582C3BE}" dt="2024-09-02T10:25:55.928" v="810" actId="20577"/>
        <pc:sldMkLst>
          <pc:docMk/>
          <pc:sldMk cId="1275754702" sldId="294"/>
        </pc:sldMkLst>
        <pc:spChg chg="mod">
          <ac:chgData name="Abubakar Ilyas" userId="08e58344d610965c" providerId="LiveId" clId="{B98441FC-8391-FC48-8BF3-52A7B582C3BE}" dt="2024-09-02T10:25:55.928" v="810" actId="20577"/>
          <ac:spMkLst>
            <pc:docMk/>
            <pc:sldMk cId="1275754702" sldId="294"/>
            <ac:spMk id="2" creationId="{00000000-0000-0000-0000-000000000000}"/>
          </ac:spMkLst>
        </pc:spChg>
        <pc:spChg chg="mod">
          <ac:chgData name="Abubakar Ilyas" userId="08e58344d610965c" providerId="LiveId" clId="{B98441FC-8391-FC48-8BF3-52A7B582C3BE}" dt="2024-09-02T10:25:49.182" v="798" actId="20577"/>
          <ac:spMkLst>
            <pc:docMk/>
            <pc:sldMk cId="1275754702" sldId="294"/>
            <ac:spMk id="5" creationId="{5A4564C3-E782-F27F-A3F2-38161C2760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ECFF95-5037-4C62-B01B-B3431EAE06A0}"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83728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CFF95-5037-4C62-B01B-B3431EAE06A0}"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367806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CFF95-5037-4C62-B01B-B3431EAE06A0}"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848E7C-EE78-4B3F-A942-F56D061FAEBC}"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168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5ECFF95-5037-4C62-B01B-B3431EAE06A0}"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757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5ECFF95-5037-4C62-B01B-B3431EAE06A0}"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848E7C-EE78-4B3F-A942-F56D061FAEBC}"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2868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5ECFF95-5037-4C62-B01B-B3431EAE06A0}"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645226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CFF95-5037-4C62-B01B-B3431EAE06A0}"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76789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CFF95-5037-4C62-B01B-B3431EAE06A0}"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323367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CFF95-5037-4C62-B01B-B3431EAE06A0}"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66632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CFF95-5037-4C62-B01B-B3431EAE06A0}"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384951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ECFF95-5037-4C62-B01B-B3431EAE06A0}"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3771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ECFF95-5037-4C62-B01B-B3431EAE06A0}" type="datetimeFigureOut">
              <a:rPr lang="en-GB" smtClean="0"/>
              <a:t>02/09/2024</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70602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ECFF95-5037-4C62-B01B-B3431EAE06A0}" type="datetimeFigureOut">
              <a:rPr lang="en-GB" smtClean="0"/>
              <a:t>02/09/2024</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81285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CFF95-5037-4C62-B01B-B3431EAE06A0}" type="datetimeFigureOut">
              <a:rPr lang="en-GB" smtClean="0"/>
              <a:t>02/09/2024</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01040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ECFF95-5037-4C62-B01B-B3431EAE06A0}"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294693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ECFF95-5037-4C62-B01B-B3431EAE06A0}"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848E7C-EE78-4B3F-A942-F56D061FAEBC}" type="slidenum">
              <a:rPr lang="en-GB" smtClean="0"/>
              <a:t>‹#›</a:t>
            </a:fld>
            <a:endParaRPr lang="en-GB"/>
          </a:p>
        </p:txBody>
      </p:sp>
    </p:spTree>
    <p:extLst>
      <p:ext uri="{BB962C8B-B14F-4D97-AF65-F5344CB8AC3E}">
        <p14:creationId xmlns:p14="http://schemas.microsoft.com/office/powerpoint/2010/main" val="107651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5ECFF95-5037-4C62-B01B-B3431EAE06A0}" type="datetimeFigureOut">
              <a:rPr lang="en-GB" smtClean="0"/>
              <a:t>02/09/2024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F848E7C-EE78-4B3F-A942-F56D061FAEBC}" type="slidenum">
              <a:rPr lang="en-GB" smtClean="0"/>
              <a:t>‹#›</a:t>
            </a:fld>
            <a:endParaRPr lang="en-GB"/>
          </a:p>
        </p:txBody>
      </p:sp>
    </p:spTree>
    <p:extLst>
      <p:ext uri="{BB962C8B-B14F-4D97-AF65-F5344CB8AC3E}">
        <p14:creationId xmlns:p14="http://schemas.microsoft.com/office/powerpoint/2010/main" val="407398758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76335" y="3322749"/>
            <a:ext cx="8915399" cy="3439558"/>
          </a:xfrm>
        </p:spPr>
        <p:txBody>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Concept of Public Administration</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Concept of Islamic Public Administration</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 System of Islamic Public Administration</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Governance Under Pious Caliphate</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Responsibilities of Civil Servants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Sources of Islamic Law</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System of Accountability in Islam</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Letter of Ali R.A. to Malik Al-</a:t>
            </a:r>
            <a:r>
              <a:rPr lang="en-US" dirty="0" err="1">
                <a:latin typeface="Arial" panose="020B0604020202020204" pitchFamily="34" charset="0"/>
                <a:cs typeface="Arial" panose="020B0604020202020204" pitchFamily="34" charset="0"/>
              </a:rPr>
              <a:t>Ashtar</a:t>
            </a:r>
            <a:r>
              <a:rPr lang="en-US" dirty="0">
                <a:latin typeface="Arial" panose="020B0604020202020204" pitchFamily="34" charset="0"/>
                <a:cs typeface="Arial" panose="020B0604020202020204" pitchFamily="34" charset="0"/>
              </a:rPr>
              <a:t>, Governor of Egypt </a:t>
            </a:r>
          </a:p>
          <a:p>
            <a:endParaRPr lang="en-GB" dirty="0"/>
          </a:p>
        </p:txBody>
      </p:sp>
      <p:sp>
        <p:nvSpPr>
          <p:cNvPr id="5" name="Title 1"/>
          <p:cNvSpPr txBox="1">
            <a:spLocks/>
          </p:cNvSpPr>
          <p:nvPr/>
        </p:nvSpPr>
        <p:spPr>
          <a:xfrm>
            <a:off x="2447546" y="528034"/>
            <a:ext cx="8915399" cy="279471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Section 6</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Public Administration &amp; Governance in Islam</a:t>
            </a:r>
          </a:p>
          <a:p>
            <a:pPr algn="ctr"/>
            <a:endParaRPr lang="en-GB" dirty="0"/>
          </a:p>
        </p:txBody>
      </p:sp>
    </p:spTree>
    <p:extLst>
      <p:ext uri="{BB962C8B-B14F-4D97-AF65-F5344CB8AC3E}">
        <p14:creationId xmlns:p14="http://schemas.microsoft.com/office/powerpoint/2010/main" val="364485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200941" y="669700"/>
            <a:ext cx="9803218" cy="6060709"/>
          </a:xfrm>
        </p:spPr>
        <p:txBody>
          <a:bodyPr>
            <a:normAutofit fontScale="92500" lnSpcReduction="10000"/>
          </a:bodyPr>
          <a:lstStyle/>
          <a:p>
            <a:pPr marL="0" indent="0">
              <a:buNone/>
            </a:pPr>
            <a:endParaRPr lang="en-US" dirty="0">
              <a:latin typeface="Arial" panose="020B0604020202020204" pitchFamily="34" charset="0"/>
              <a:cs typeface="Arial" panose="020B0604020202020204" pitchFamily="34" charset="0"/>
            </a:endParaRPr>
          </a:p>
          <a:p>
            <a:pPr>
              <a:buAutoNum type="arabicPeriod" startAt="3"/>
            </a:pPr>
            <a:r>
              <a:rPr lang="en-US" b="1" dirty="0">
                <a:latin typeface="Arial" panose="020B0604020202020204" pitchFamily="34" charset="0"/>
                <a:cs typeface="Arial" panose="020B0604020202020204" pitchFamily="34" charset="0"/>
              </a:rPr>
              <a:t>Establishing Rule of Law</a:t>
            </a:r>
          </a:p>
          <a:p>
            <a:pPr>
              <a:buFontTx/>
              <a:buChar char="-"/>
            </a:pPr>
            <a:r>
              <a:rPr lang="en-US" i="1" dirty="0">
                <a:latin typeface="Arial" panose="020B0604020202020204" pitchFamily="34" charset="0"/>
                <a:cs typeface="Arial" panose="020B0604020202020204" pitchFamily="34" charset="0"/>
              </a:rPr>
              <a:t>“O people, those who have gone before you were destroyed, because if any one of high rank committed theft amongst them, they spared him; and it anyone of low rank committed theft, they inflicted the prescribed punishment upon him. By Allah, if Fatima, daughter of Muhammad, were to steal, I would have her hand cut off.” </a:t>
            </a:r>
            <a:r>
              <a:rPr lang="en-US" dirty="0">
                <a:latin typeface="Arial" panose="020B0604020202020204" pitchFamily="34" charset="0"/>
                <a:cs typeface="Arial" panose="020B0604020202020204" pitchFamily="34" charset="0"/>
              </a:rPr>
              <a:t>(Muslim - 1688)</a:t>
            </a:r>
          </a:p>
          <a:p>
            <a:pPr marL="0" indent="0">
              <a:buNone/>
            </a:pPr>
            <a:endParaRPr lang="en-US" dirty="0">
              <a:latin typeface="Arial" panose="020B0604020202020204" pitchFamily="34" charset="0"/>
              <a:cs typeface="Arial" panose="020B0604020202020204" pitchFamily="34" charset="0"/>
            </a:endParaRPr>
          </a:p>
          <a:p>
            <a:pPr>
              <a:buAutoNum type="arabicPeriod" startAt="4"/>
            </a:pPr>
            <a:r>
              <a:rPr lang="en-US" b="1" dirty="0">
                <a:latin typeface="Arial" panose="020B0604020202020204" pitchFamily="34" charset="0"/>
                <a:cs typeface="Arial" panose="020B0604020202020204" pitchFamily="34" charset="0"/>
              </a:rPr>
              <a:t>Ensuring Accountability</a:t>
            </a:r>
          </a:p>
          <a:p>
            <a:pPr>
              <a:buFontTx/>
              <a:buChar char="-"/>
            </a:pPr>
            <a:r>
              <a:rPr lang="en-US" i="1" dirty="0">
                <a:latin typeface="Arial" panose="020B0604020202020204" pitchFamily="34" charset="0"/>
                <a:cs typeface="Arial" panose="020B0604020202020204" pitchFamily="34" charset="0"/>
              </a:rPr>
              <a:t>Each of you is a shepherd and each of you is responsible for his flock. The ruler who is over the people is a shepherd and is responsible for his flock; a man is a shepherd in charge of the inhabitants of his household and he is responsible for his flock; a woman is a shepherdess in charge of her husband's house and children, and she is responsible for them; and a man's slave is a shepherd in charge of his master's property, and he is responsible for it. So, each of you is a shepherd and each of you is responsible for his flock</a:t>
            </a:r>
            <a:r>
              <a:rPr lang="en-US" dirty="0">
                <a:latin typeface="Arial" panose="020B0604020202020204" pitchFamily="34" charset="0"/>
                <a:cs typeface="Arial" panose="020B0604020202020204" pitchFamily="34" charset="0"/>
              </a:rPr>
              <a:t>. (Abu Dawood - 2928)</a:t>
            </a:r>
          </a:p>
          <a:p>
            <a:pPr>
              <a:buFontTx/>
              <a:buChar char="-"/>
            </a:pPr>
            <a:endParaRPr lang="en-US" dirty="0">
              <a:latin typeface="Arial" panose="020B0604020202020204" pitchFamily="34" charset="0"/>
              <a:cs typeface="Arial" panose="020B0604020202020204" pitchFamily="34" charset="0"/>
            </a:endParaRPr>
          </a:p>
          <a:p>
            <a:pPr>
              <a:buAutoNum type="arabicPeriod" startAt="5"/>
            </a:pPr>
            <a:r>
              <a:rPr lang="en-US" b="1" dirty="0">
                <a:latin typeface="Arial" panose="020B0604020202020204" pitchFamily="34" charset="0"/>
                <a:cs typeface="Arial" panose="020B0604020202020204" pitchFamily="34" charset="0"/>
              </a:rPr>
              <a:t>Maintaining Transparency</a:t>
            </a:r>
          </a:p>
          <a:p>
            <a:pPr>
              <a:buFontTx/>
              <a:buChar char="-"/>
            </a:pPr>
            <a:r>
              <a:rPr lang="en-US" i="1" dirty="0">
                <a:latin typeface="Arial" panose="020B0604020202020204" pitchFamily="34" charset="0"/>
                <a:cs typeface="Arial" panose="020B0604020202020204" pitchFamily="34" charset="0"/>
              </a:rPr>
              <a:t>A man came to the Prophet SAW, and said, “O Messenger of Allah, instruct me.” The Prophet said, “Worship Allah and associate none with Him, perform the prayer, give charity, fast the month of Ramadan, and perform the two pilgrimages. </a:t>
            </a:r>
            <a:r>
              <a:rPr lang="en-US" b="1" i="1" u="sng" dirty="0">
                <a:latin typeface="Arial" panose="020B0604020202020204" pitchFamily="34" charset="0"/>
                <a:cs typeface="Arial" panose="020B0604020202020204" pitchFamily="34" charset="0"/>
              </a:rPr>
              <a:t>Listen to and obey your leaders. You must be transparent and beware of secrecy</a:t>
            </a:r>
            <a:r>
              <a:rPr lang="en-US" b="1" u="sng"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(As-Sunnah - 1070)</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01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8045" y="563526"/>
            <a:ext cx="9276567" cy="6145618"/>
          </a:xfrm>
        </p:spPr>
        <p:txBody>
          <a:bodyPr>
            <a:normAutofit fontScale="92500" lnSpcReduction="20000"/>
          </a:bodyPr>
          <a:lstStyle/>
          <a:p>
            <a:pPr>
              <a:buAutoNum type="arabicPeriod" startAt="6"/>
            </a:pPr>
            <a:r>
              <a:rPr lang="en-US" b="1" dirty="0">
                <a:latin typeface="Arial" panose="020B0604020202020204" pitchFamily="34" charset="0"/>
                <a:cs typeface="Arial" panose="020B0604020202020204" pitchFamily="34" charset="0"/>
              </a:rPr>
              <a:t>Promotion of Welfare</a:t>
            </a:r>
            <a:endParaRPr lang="en-GB" b="1" dirty="0">
              <a:latin typeface="Arial" panose="020B0604020202020204" pitchFamily="34" charset="0"/>
              <a:cs typeface="Arial" panose="020B0604020202020204" pitchFamily="34" charset="0"/>
            </a:endParaRPr>
          </a:p>
          <a:p>
            <a:pPr>
              <a:buFontTx/>
              <a:buChar char="-"/>
            </a:pPr>
            <a:r>
              <a:rPr lang="en-US" i="1" dirty="0">
                <a:latin typeface="Arial" panose="020B0604020202020204" pitchFamily="34" charset="0"/>
                <a:cs typeface="Arial" panose="020B0604020202020204" pitchFamily="34" charset="0"/>
              </a:rPr>
              <a:t>“You are the best community that ever emerged for humanity: you advocate what is moral, and forbid what is immoral, and believe in God.” </a:t>
            </a:r>
            <a:r>
              <a:rPr lang="en-US" dirty="0">
                <a:latin typeface="Arial" panose="020B0604020202020204" pitchFamily="34" charset="0"/>
                <a:cs typeface="Arial" panose="020B0604020202020204" pitchFamily="34" charset="0"/>
              </a:rPr>
              <a:t>(Aal e Imran - 110)</a:t>
            </a:r>
          </a:p>
          <a:p>
            <a:pPr>
              <a:buFontTx/>
              <a:buChar char="-"/>
            </a:pPr>
            <a:r>
              <a:rPr lang="en-US" i="1" dirty="0">
                <a:latin typeface="Arial" panose="020B0604020202020204" pitchFamily="34" charset="0"/>
                <a:cs typeface="Arial" panose="020B0604020202020204" pitchFamily="34" charset="0"/>
              </a:rPr>
              <a:t>“Whoever amongst you sees an evil, he must change it with his hand; if he is unable to do so, then with his tongue; and if he is unable to do so, then with his heart; and that is the weakest form of Faith.”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Nasaai</a:t>
            </a:r>
            <a:r>
              <a:rPr lang="en-US" dirty="0">
                <a:latin typeface="Arial" panose="020B0604020202020204" pitchFamily="34" charset="0"/>
                <a:cs typeface="Arial" panose="020B0604020202020204" pitchFamily="34" charset="0"/>
              </a:rPr>
              <a:t> - 5008)</a:t>
            </a:r>
          </a:p>
          <a:p>
            <a:pPr>
              <a:buFontTx/>
              <a:buChar char="-"/>
            </a:pPr>
            <a:endParaRPr lang="en-US" i="1" dirty="0">
              <a:latin typeface="Arial" panose="020B0604020202020204" pitchFamily="34" charset="0"/>
              <a:cs typeface="Arial" panose="020B0604020202020204" pitchFamily="34" charset="0"/>
            </a:endParaRPr>
          </a:p>
          <a:p>
            <a:pPr>
              <a:buAutoNum type="arabicPeriod" startAt="7"/>
            </a:pPr>
            <a:r>
              <a:rPr lang="en-US" b="1" dirty="0">
                <a:latin typeface="Arial" panose="020B0604020202020204" pitchFamily="34" charset="0"/>
                <a:cs typeface="Arial" panose="020B0604020202020204" pitchFamily="34" charset="0"/>
              </a:rPr>
              <a:t>Meritocracy/Right People for the Job</a:t>
            </a:r>
          </a:p>
          <a:p>
            <a:pPr>
              <a:buFontTx/>
              <a:buChar char="-"/>
            </a:pPr>
            <a:r>
              <a:rPr lang="en-US" dirty="0">
                <a:latin typeface="Arial" panose="020B0604020202020204" pitchFamily="34" charset="0"/>
                <a:cs typeface="Arial" panose="020B0604020202020204" pitchFamily="34" charset="0"/>
              </a:rPr>
              <a:t>Compilation of Quran headed by Zaid bin Thabit R.A</a:t>
            </a:r>
          </a:p>
          <a:p>
            <a:pPr>
              <a:buFontTx/>
              <a:buChar char="-"/>
            </a:pPr>
            <a:r>
              <a:rPr lang="en-US" dirty="0">
                <a:latin typeface="Arial" panose="020B0604020202020204" pitchFamily="34" charset="0"/>
                <a:cs typeface="Arial" panose="020B0604020202020204" pitchFamily="34" charset="0"/>
              </a:rPr>
              <a:t>The commanders appointed were always those who had expertise in military expeditions, even if they accepted Islam late, such as Khalid bin Waleed and Amar bin </a:t>
            </a:r>
            <a:r>
              <a:rPr lang="en-US" dirty="0" err="1">
                <a:latin typeface="Arial" panose="020B0604020202020204" pitchFamily="34" charset="0"/>
                <a:cs typeface="Arial" panose="020B0604020202020204" pitchFamily="34" charset="0"/>
              </a:rPr>
              <a:t>Aas</a:t>
            </a:r>
            <a:r>
              <a:rPr lang="en-US" dirty="0">
                <a:latin typeface="Arial" panose="020B0604020202020204" pitchFamily="34" charset="0"/>
                <a:cs typeface="Arial" panose="020B0604020202020204" pitchFamily="34" charset="0"/>
              </a:rPr>
              <a:t> R.A</a:t>
            </a:r>
          </a:p>
          <a:p>
            <a:pPr>
              <a:buFontTx/>
              <a:buChar char="-"/>
            </a:pPr>
            <a:r>
              <a:rPr lang="en-US" dirty="0">
                <a:latin typeface="Arial" panose="020B0604020202020204" pitchFamily="34" charset="0"/>
                <a:cs typeface="Arial" panose="020B0604020202020204" pitchFamily="34" charset="0"/>
              </a:rPr>
              <a:t>Usama bin Zaid R.A was appointed a commander of an extremely important battle even though he was just 18 years old, and the army consisted of many senior companions such as Abubakar &amp; Umar R.A.</a:t>
            </a:r>
          </a:p>
          <a:p>
            <a:pPr>
              <a:buFontTx/>
              <a:buChar char="-"/>
            </a:pPr>
            <a:endParaRPr lang="en-US" dirty="0">
              <a:latin typeface="Arial" panose="020B0604020202020204" pitchFamily="34" charset="0"/>
              <a:cs typeface="Arial" panose="020B0604020202020204" pitchFamily="34" charset="0"/>
            </a:endParaRPr>
          </a:p>
          <a:p>
            <a:pPr>
              <a:buAutoNum type="arabicPeriod" startAt="8"/>
            </a:pPr>
            <a:r>
              <a:rPr lang="en-US" b="1" dirty="0">
                <a:latin typeface="Arial" panose="020B0604020202020204" pitchFamily="34" charset="0"/>
                <a:cs typeface="Arial" panose="020B0604020202020204" pitchFamily="34" charset="0"/>
              </a:rPr>
              <a:t>Equality of All Citizens</a:t>
            </a:r>
          </a:p>
          <a:p>
            <a:pPr>
              <a:buFontTx/>
              <a:buChar char="-"/>
            </a:pPr>
            <a:r>
              <a:rPr lang="en-US" dirty="0">
                <a:latin typeface="Arial" panose="020B0604020202020204" pitchFamily="34" charset="0"/>
                <a:cs typeface="Arial" panose="020B0604020202020204" pitchFamily="34" charset="0"/>
              </a:rPr>
              <a:t>Ensuring that there is no discrimination on any basis whatsoever</a:t>
            </a:r>
          </a:p>
          <a:p>
            <a:pPr>
              <a:buFontTx/>
              <a:buChar char="-"/>
            </a:pPr>
            <a:r>
              <a:rPr lang="en-US" dirty="0">
                <a:latin typeface="Arial" panose="020B0604020202020204" pitchFamily="34" charset="0"/>
                <a:cs typeface="Arial" panose="020B0604020202020204" pitchFamily="34" charset="0"/>
              </a:rPr>
              <a:t>All are equal in the sight of Allah SWT and there is no justification of favoring one over the other</a:t>
            </a:r>
          </a:p>
          <a:p>
            <a:pPr>
              <a:buFontTx/>
              <a:buChar char="-"/>
            </a:pPr>
            <a:r>
              <a:rPr lang="en-US" dirty="0">
                <a:latin typeface="Arial" panose="020B0604020202020204" pitchFamily="34" charset="0"/>
                <a:cs typeface="Arial" panose="020B0604020202020204" pitchFamily="34" charset="0"/>
              </a:rPr>
              <a:t>Even a Muslim will not be favored over a non-Muslim</a:t>
            </a:r>
          </a:p>
        </p:txBody>
      </p:sp>
    </p:spTree>
    <p:extLst>
      <p:ext uri="{BB962C8B-B14F-4D97-AF65-F5344CB8AC3E}">
        <p14:creationId xmlns:p14="http://schemas.microsoft.com/office/powerpoint/2010/main" val="73237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471" y="220073"/>
            <a:ext cx="9109142" cy="805445"/>
          </a:xfrm>
        </p:spPr>
        <p:txBody>
          <a:bodyPr/>
          <a:lstStyle/>
          <a:p>
            <a:pPr algn="ctr"/>
            <a:r>
              <a:rPr lang="en-US" dirty="0">
                <a:latin typeface="Arial" panose="020B0604020202020204" pitchFamily="34" charset="0"/>
                <a:cs typeface="Arial" panose="020B0604020202020204" pitchFamily="34" charset="0"/>
              </a:rPr>
              <a:t>The </a:t>
            </a:r>
            <a:r>
              <a:rPr lang="en-US" sz="3600" dirty="0">
                <a:latin typeface="Arial" panose="020B0604020202020204" pitchFamily="34" charset="0"/>
                <a:cs typeface="Arial" panose="020B0604020202020204" pitchFamily="34" charset="0"/>
              </a:rPr>
              <a:t>Pious Caliphate</a:t>
            </a:r>
            <a:endParaRPr lang="en-GB"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E33547CC-E4A2-4EB9-3390-96B9B1AE3BD0}"/>
              </a:ext>
            </a:extLst>
          </p:cNvPr>
          <p:cNvGraphicFramePr>
            <a:graphicFrameLocks noGrp="1"/>
          </p:cNvGraphicFramePr>
          <p:nvPr>
            <p:extLst>
              <p:ext uri="{D42A27DB-BD31-4B8C-83A1-F6EECF244321}">
                <p14:modId xmlns:p14="http://schemas.microsoft.com/office/powerpoint/2010/main" val="1471681510"/>
              </p:ext>
            </p:extLst>
          </p:nvPr>
        </p:nvGraphicFramePr>
        <p:xfrm>
          <a:off x="2886042" y="1025518"/>
          <a:ext cx="8127999" cy="2250440"/>
        </p:xfrm>
        <a:graphic>
          <a:graphicData uri="http://schemas.openxmlformats.org/drawingml/2006/table">
            <a:tbl>
              <a:tblPr firstRow="1" bandRow="1">
                <a:tableStyleId>{B301B821-A1FF-4177-AEE7-76D212191A09}</a:tableStyleId>
              </a:tblPr>
              <a:tblGrid>
                <a:gridCol w="1051442">
                  <a:extLst>
                    <a:ext uri="{9D8B030D-6E8A-4147-A177-3AD203B41FA5}">
                      <a16:colId xmlns:a16="http://schemas.microsoft.com/office/drawing/2014/main" val="1783904662"/>
                    </a:ext>
                  </a:extLst>
                </a:gridCol>
                <a:gridCol w="3423684">
                  <a:extLst>
                    <a:ext uri="{9D8B030D-6E8A-4147-A177-3AD203B41FA5}">
                      <a16:colId xmlns:a16="http://schemas.microsoft.com/office/drawing/2014/main" val="1040133443"/>
                    </a:ext>
                  </a:extLst>
                </a:gridCol>
                <a:gridCol w="3652873">
                  <a:extLst>
                    <a:ext uri="{9D8B030D-6E8A-4147-A177-3AD203B41FA5}">
                      <a16:colId xmlns:a16="http://schemas.microsoft.com/office/drawing/2014/main" val="2857488205"/>
                    </a:ext>
                  </a:extLst>
                </a:gridCol>
              </a:tblGrid>
              <a:tr h="370840">
                <a:tc>
                  <a:txBody>
                    <a:bodyPr/>
                    <a:lstStyle/>
                    <a:p>
                      <a:pPr algn="l"/>
                      <a:r>
                        <a:rPr lang="en-PK" sz="2000" dirty="0">
                          <a:latin typeface="Calibri" panose="020F0502020204030204" pitchFamily="34" charset="0"/>
                          <a:cs typeface="Calibri" panose="020F0502020204030204" pitchFamily="34" charset="0"/>
                        </a:rPr>
                        <a:t>Caliph</a:t>
                      </a:r>
                    </a:p>
                  </a:txBody>
                  <a:tcPr/>
                </a:tc>
                <a:tc>
                  <a:txBody>
                    <a:bodyPr/>
                    <a:lstStyle/>
                    <a:p>
                      <a:pPr algn="l"/>
                      <a:r>
                        <a:rPr lang="en-PK" sz="2000" dirty="0">
                          <a:latin typeface="Calibri" panose="020F0502020204030204" pitchFamily="34" charset="0"/>
                          <a:cs typeface="Calibri" panose="020F0502020204030204" pitchFamily="34" charset="0"/>
                        </a:rPr>
                        <a:t>Name</a:t>
                      </a:r>
                    </a:p>
                  </a:txBody>
                  <a:tcPr/>
                </a:tc>
                <a:tc>
                  <a:txBody>
                    <a:bodyPr/>
                    <a:lstStyle/>
                    <a:p>
                      <a:pPr algn="l"/>
                      <a:r>
                        <a:rPr lang="en-PK" sz="2000" dirty="0">
                          <a:latin typeface="Calibri" panose="020F0502020204030204" pitchFamily="34" charset="0"/>
                          <a:cs typeface="Calibri" panose="020F0502020204030204" pitchFamily="34" charset="0"/>
                        </a:rPr>
                        <a:t>Duration</a:t>
                      </a:r>
                    </a:p>
                  </a:txBody>
                  <a:tcPr/>
                </a:tc>
                <a:extLst>
                  <a:ext uri="{0D108BD9-81ED-4DB2-BD59-A6C34878D82A}">
                    <a16:rowId xmlns:a16="http://schemas.microsoft.com/office/drawing/2014/main" val="2164922145"/>
                  </a:ext>
                </a:extLst>
              </a:tr>
              <a:tr h="370840">
                <a:tc>
                  <a:txBody>
                    <a:bodyPr/>
                    <a:lstStyle/>
                    <a:p>
                      <a:r>
                        <a:rPr lang="en-PK" dirty="0">
                          <a:latin typeface="Calibri" panose="020F0502020204030204" pitchFamily="34" charset="0"/>
                          <a:cs typeface="Calibri" panose="020F0502020204030204" pitchFamily="34" charset="0"/>
                        </a:rPr>
                        <a:t>1st</a:t>
                      </a:r>
                    </a:p>
                  </a:txBody>
                  <a:tcPr/>
                </a:tc>
                <a:tc>
                  <a:txBody>
                    <a:bodyPr/>
                    <a:lstStyle/>
                    <a:p>
                      <a:r>
                        <a:rPr lang="en-PK" dirty="0">
                          <a:latin typeface="Calibri" panose="020F0502020204030204" pitchFamily="34" charset="0"/>
                          <a:cs typeface="Calibri" panose="020F0502020204030204" pitchFamily="34" charset="0"/>
                        </a:rPr>
                        <a:t>Abubakar R.A.</a:t>
                      </a:r>
                    </a:p>
                  </a:txBody>
                  <a:tcPr/>
                </a:tc>
                <a:tc>
                  <a:txBody>
                    <a:bodyPr/>
                    <a:lstStyle/>
                    <a:p>
                      <a:r>
                        <a:rPr lang="en-PK" dirty="0">
                          <a:latin typeface="Calibri" panose="020F0502020204030204" pitchFamily="34" charset="0"/>
                          <a:cs typeface="Calibri" panose="020F0502020204030204" pitchFamily="34" charset="0"/>
                        </a:rPr>
                        <a:t>632 - 634 (2.5 years)</a:t>
                      </a:r>
                    </a:p>
                  </a:txBody>
                  <a:tcPr/>
                </a:tc>
                <a:extLst>
                  <a:ext uri="{0D108BD9-81ED-4DB2-BD59-A6C34878D82A}">
                    <a16:rowId xmlns:a16="http://schemas.microsoft.com/office/drawing/2014/main" val="1109311445"/>
                  </a:ext>
                </a:extLst>
              </a:tr>
              <a:tr h="370840">
                <a:tc>
                  <a:txBody>
                    <a:bodyPr/>
                    <a:lstStyle/>
                    <a:p>
                      <a:r>
                        <a:rPr lang="en-PK" dirty="0">
                          <a:latin typeface="Calibri" panose="020F0502020204030204" pitchFamily="34" charset="0"/>
                          <a:cs typeface="Calibri" panose="020F0502020204030204" pitchFamily="34" charset="0"/>
                        </a:rPr>
                        <a:t>2nd </a:t>
                      </a:r>
                    </a:p>
                  </a:txBody>
                  <a:tcPr/>
                </a:tc>
                <a:tc>
                  <a:txBody>
                    <a:bodyPr/>
                    <a:lstStyle/>
                    <a:p>
                      <a:r>
                        <a:rPr lang="en-PK" dirty="0">
                          <a:latin typeface="Calibri" panose="020F0502020204030204" pitchFamily="34" charset="0"/>
                          <a:cs typeface="Calibri" panose="020F0502020204030204" pitchFamily="34" charset="0"/>
                        </a:rPr>
                        <a:t>Umar R.A.</a:t>
                      </a:r>
                    </a:p>
                  </a:txBody>
                  <a:tcPr/>
                </a:tc>
                <a:tc>
                  <a:txBody>
                    <a:bodyPr/>
                    <a:lstStyle/>
                    <a:p>
                      <a:r>
                        <a:rPr lang="en-PK" dirty="0">
                          <a:latin typeface="Calibri" panose="020F0502020204030204" pitchFamily="34" charset="0"/>
                          <a:cs typeface="Calibri" panose="020F0502020204030204" pitchFamily="34" charset="0"/>
                        </a:rPr>
                        <a:t>634 - 644 (10 years)</a:t>
                      </a:r>
                    </a:p>
                  </a:txBody>
                  <a:tcPr/>
                </a:tc>
                <a:extLst>
                  <a:ext uri="{0D108BD9-81ED-4DB2-BD59-A6C34878D82A}">
                    <a16:rowId xmlns:a16="http://schemas.microsoft.com/office/drawing/2014/main" val="4029862903"/>
                  </a:ext>
                </a:extLst>
              </a:tr>
              <a:tr h="370840">
                <a:tc>
                  <a:txBody>
                    <a:bodyPr/>
                    <a:lstStyle/>
                    <a:p>
                      <a:r>
                        <a:rPr lang="en-PK" dirty="0">
                          <a:latin typeface="Calibri" panose="020F0502020204030204" pitchFamily="34" charset="0"/>
                          <a:cs typeface="Calibri" panose="020F0502020204030204" pitchFamily="34" charset="0"/>
                        </a:rPr>
                        <a:t>3rd</a:t>
                      </a:r>
                    </a:p>
                  </a:txBody>
                  <a:tcPr/>
                </a:tc>
                <a:tc>
                  <a:txBody>
                    <a:bodyPr/>
                    <a:lstStyle/>
                    <a:p>
                      <a:r>
                        <a:rPr lang="en-PK" dirty="0">
                          <a:latin typeface="Calibri" panose="020F0502020204030204" pitchFamily="34" charset="0"/>
                          <a:cs typeface="Calibri" panose="020F0502020204030204" pitchFamily="34" charset="0"/>
                        </a:rPr>
                        <a:t>Usman R.A.</a:t>
                      </a:r>
                    </a:p>
                  </a:txBody>
                  <a:tcPr/>
                </a:tc>
                <a:tc>
                  <a:txBody>
                    <a:bodyPr/>
                    <a:lstStyle/>
                    <a:p>
                      <a:r>
                        <a:rPr lang="en-PK" dirty="0">
                          <a:latin typeface="Calibri" panose="020F0502020204030204" pitchFamily="34" charset="0"/>
                          <a:cs typeface="Calibri" panose="020F0502020204030204" pitchFamily="34" charset="0"/>
                        </a:rPr>
                        <a:t>644 - 656 (12 years)</a:t>
                      </a:r>
                    </a:p>
                  </a:txBody>
                  <a:tcPr/>
                </a:tc>
                <a:extLst>
                  <a:ext uri="{0D108BD9-81ED-4DB2-BD59-A6C34878D82A}">
                    <a16:rowId xmlns:a16="http://schemas.microsoft.com/office/drawing/2014/main" val="2647519301"/>
                  </a:ext>
                </a:extLst>
              </a:tr>
              <a:tr h="370840">
                <a:tc>
                  <a:txBody>
                    <a:bodyPr/>
                    <a:lstStyle/>
                    <a:p>
                      <a:r>
                        <a:rPr lang="en-PK" dirty="0">
                          <a:latin typeface="Calibri" panose="020F0502020204030204" pitchFamily="34" charset="0"/>
                          <a:cs typeface="Calibri" panose="020F0502020204030204" pitchFamily="34" charset="0"/>
                        </a:rPr>
                        <a:t>4th </a:t>
                      </a:r>
                    </a:p>
                  </a:txBody>
                  <a:tcPr/>
                </a:tc>
                <a:tc>
                  <a:txBody>
                    <a:bodyPr/>
                    <a:lstStyle/>
                    <a:p>
                      <a:r>
                        <a:rPr lang="en-PK" dirty="0">
                          <a:latin typeface="Calibri" panose="020F0502020204030204" pitchFamily="34" charset="0"/>
                          <a:cs typeface="Calibri" panose="020F0502020204030204" pitchFamily="34" charset="0"/>
                        </a:rPr>
                        <a:t>Ali R.A.</a:t>
                      </a:r>
                    </a:p>
                  </a:txBody>
                  <a:tcPr/>
                </a:tc>
                <a:tc>
                  <a:txBody>
                    <a:bodyPr/>
                    <a:lstStyle/>
                    <a:p>
                      <a:r>
                        <a:rPr lang="en-PK" dirty="0">
                          <a:latin typeface="Calibri" panose="020F0502020204030204" pitchFamily="34" charset="0"/>
                          <a:cs typeface="Calibri" panose="020F0502020204030204" pitchFamily="34" charset="0"/>
                        </a:rPr>
                        <a:t>656 - 662 (5.5 years)</a:t>
                      </a:r>
                    </a:p>
                  </a:txBody>
                  <a:tcPr/>
                </a:tc>
                <a:extLst>
                  <a:ext uri="{0D108BD9-81ED-4DB2-BD59-A6C34878D82A}">
                    <a16:rowId xmlns:a16="http://schemas.microsoft.com/office/drawing/2014/main" val="1342099878"/>
                  </a:ext>
                </a:extLst>
              </a:tr>
              <a:tr h="370840">
                <a:tc gridSpan="3">
                  <a:txBody>
                    <a:bodyPr/>
                    <a:lstStyle/>
                    <a:p>
                      <a:pPr algn="ctr"/>
                      <a:r>
                        <a:rPr lang="en-PK" b="1" dirty="0">
                          <a:latin typeface="Calibri" panose="020F0502020204030204" pitchFamily="34" charset="0"/>
                          <a:cs typeface="Calibri" panose="020F0502020204030204" pitchFamily="34" charset="0"/>
                        </a:rPr>
                        <a:t>Total Duration of the Pious Caliphate - 30 years</a:t>
                      </a:r>
                    </a:p>
                  </a:txBody>
                  <a:tcPr/>
                </a:tc>
                <a:tc hMerge="1">
                  <a:txBody>
                    <a:bodyPr/>
                    <a:lstStyle/>
                    <a:p>
                      <a:endParaRPr lang="en-PK" dirty="0"/>
                    </a:p>
                  </a:txBody>
                  <a:tcPr/>
                </a:tc>
                <a:tc hMerge="1">
                  <a:txBody>
                    <a:bodyPr/>
                    <a:lstStyle/>
                    <a:p>
                      <a:endParaRPr lang="en-PK" dirty="0"/>
                    </a:p>
                  </a:txBody>
                  <a:tcPr/>
                </a:tc>
                <a:extLst>
                  <a:ext uri="{0D108BD9-81ED-4DB2-BD59-A6C34878D82A}">
                    <a16:rowId xmlns:a16="http://schemas.microsoft.com/office/drawing/2014/main" val="4094350541"/>
                  </a:ext>
                </a:extLst>
              </a:tr>
            </a:tbl>
          </a:graphicData>
        </a:graphic>
      </p:graphicFrame>
      <p:sp>
        <p:nvSpPr>
          <p:cNvPr id="7" name="Content Placeholder 6">
            <a:extLst>
              <a:ext uri="{FF2B5EF4-FFF2-40B4-BE49-F238E27FC236}">
                <a16:creationId xmlns:a16="http://schemas.microsoft.com/office/drawing/2014/main" id="{20D87659-E724-814D-57AE-06716813DC62}"/>
              </a:ext>
            </a:extLst>
          </p:cNvPr>
          <p:cNvSpPr>
            <a:spLocks noGrp="1"/>
          </p:cNvSpPr>
          <p:nvPr>
            <p:ph idx="1"/>
          </p:nvPr>
        </p:nvSpPr>
        <p:spPr>
          <a:xfrm>
            <a:off x="2589213" y="3874541"/>
            <a:ext cx="8915400" cy="1728818"/>
          </a:xfrm>
        </p:spPr>
        <p:txBody>
          <a:bodyPr/>
          <a:lstStyle/>
          <a:p>
            <a:r>
              <a:rPr lang="en-PK" b="1" i="1" dirty="0">
                <a:latin typeface="Arial" panose="020B0604020202020204" pitchFamily="34" charset="0"/>
                <a:cs typeface="Arial" panose="020B0604020202020204" pitchFamily="34" charset="0"/>
              </a:rPr>
              <a:t>Why is it known as the Rightly-Guided or Pious Caliphate?</a:t>
            </a:r>
          </a:p>
          <a:p>
            <a:r>
              <a:rPr lang="en-PK" dirty="0">
                <a:latin typeface="Arial" panose="020B0604020202020204" pitchFamily="34" charset="0"/>
                <a:cs typeface="Arial" panose="020B0604020202020204" pitchFamily="34" charset="0"/>
              </a:rPr>
              <a:t>Because it was a form of government that was closest to the system brought by the Prophet SAW. It was purely based on the principles set by the Prophet SAW and the principles laid down by Allah SWT in the Quran</a:t>
            </a:r>
          </a:p>
        </p:txBody>
      </p:sp>
    </p:spTree>
    <p:extLst>
      <p:ext uri="{BB962C8B-B14F-4D97-AF65-F5344CB8AC3E}">
        <p14:creationId xmlns:p14="http://schemas.microsoft.com/office/powerpoint/2010/main" val="22556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471" y="624110"/>
            <a:ext cx="9109142" cy="805445"/>
          </a:xfrm>
        </p:spPr>
        <p:txBody>
          <a:bodyPr/>
          <a:lstStyle/>
          <a:p>
            <a:pPr algn="ctr"/>
            <a:r>
              <a:rPr lang="en-US" dirty="0">
                <a:latin typeface="Arial" panose="020B0604020202020204" pitchFamily="34" charset="0"/>
                <a:cs typeface="Arial" panose="020B0604020202020204" pitchFamily="34" charset="0"/>
              </a:rPr>
              <a:t>Governance Under Pious Caliphate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95471" y="1828800"/>
            <a:ext cx="9109142" cy="4893971"/>
          </a:xfrm>
        </p:spPr>
        <p:txBody>
          <a:bodyPr/>
          <a:lstStyle/>
          <a:p>
            <a:pPr>
              <a:buAutoNum type="arabicPeriod"/>
            </a:pPr>
            <a:r>
              <a:rPr lang="en-US" b="1" dirty="0">
                <a:latin typeface="Arial" panose="020B0604020202020204" pitchFamily="34" charset="0"/>
                <a:cs typeface="Arial" panose="020B0604020202020204" pitchFamily="34" charset="0"/>
              </a:rPr>
              <a:t>The Concept of Caliph</a:t>
            </a:r>
          </a:p>
          <a:p>
            <a:pPr>
              <a:buFontTx/>
              <a:buChar char="-"/>
            </a:pPr>
            <a:r>
              <a:rPr lang="en-US" dirty="0">
                <a:latin typeface="Arial" panose="020B0604020202020204" pitchFamily="34" charset="0"/>
                <a:cs typeface="Arial" panose="020B0604020202020204" pitchFamily="34" charset="0"/>
              </a:rPr>
              <a:t>Head of the state &amp; Central Authority (responsible for everything)</a:t>
            </a:r>
          </a:p>
          <a:p>
            <a:pPr>
              <a:buFontTx/>
              <a:buChar char="-"/>
            </a:pPr>
            <a:r>
              <a:rPr lang="en-US" dirty="0">
                <a:latin typeface="Arial" panose="020B0604020202020204" pitchFamily="34" charset="0"/>
                <a:cs typeface="Arial" panose="020B0604020202020204" pitchFamily="34" charset="0"/>
              </a:rPr>
              <a:t>Process of Selection (discussed in Section 7 - Political System of Islam)</a:t>
            </a:r>
          </a:p>
          <a:p>
            <a:pPr marL="0" indent="0">
              <a:buNone/>
            </a:pPr>
            <a:endParaRPr lang="en-US" dirty="0">
              <a:latin typeface="Arial" panose="020B0604020202020204" pitchFamily="34" charset="0"/>
              <a:cs typeface="Arial" panose="020B0604020202020204" pitchFamily="34" charset="0"/>
            </a:endParaRPr>
          </a:p>
          <a:p>
            <a:pPr>
              <a:buAutoNum type="arabicPeriod" startAt="2"/>
            </a:pPr>
            <a:r>
              <a:rPr lang="en-US" b="1" dirty="0">
                <a:latin typeface="Arial" panose="020B0604020202020204" pitchFamily="34" charset="0"/>
                <a:cs typeface="Arial" panose="020B0604020202020204" pitchFamily="34" charset="0"/>
              </a:rPr>
              <a:t>The Institution of Council</a:t>
            </a:r>
          </a:p>
          <a:p>
            <a:pPr>
              <a:buFontTx/>
              <a:buChar char="-"/>
            </a:pPr>
            <a:r>
              <a:rPr lang="en-US" dirty="0">
                <a:latin typeface="Arial" panose="020B0604020202020204" pitchFamily="34" charset="0"/>
                <a:cs typeface="Arial" panose="020B0604020202020204" pitchFamily="34" charset="0"/>
              </a:rPr>
              <a:t>Masjid; a gathering place</a:t>
            </a:r>
          </a:p>
          <a:p>
            <a:pPr>
              <a:buFontTx/>
              <a:buChar char="-"/>
            </a:pPr>
            <a:r>
              <a:rPr lang="en-US" dirty="0">
                <a:latin typeface="Arial" panose="020B0604020202020204" pitchFamily="34" charset="0"/>
                <a:cs typeface="Arial" panose="020B0604020202020204" pitchFamily="34" charset="0"/>
              </a:rPr>
              <a:t>On need basis; when to gather, whom to gather</a:t>
            </a:r>
          </a:p>
          <a:p>
            <a:pPr>
              <a:buFontTx/>
              <a:buChar char="-"/>
            </a:pPr>
            <a:r>
              <a:rPr lang="en-US" dirty="0">
                <a:latin typeface="Arial" panose="020B0604020202020204" pitchFamily="34" charset="0"/>
                <a:cs typeface="Arial" panose="020B0604020202020204" pitchFamily="34" charset="0"/>
              </a:rPr>
              <a:t>Process of decision making - People had full right to give their suggestions, but the caliph had discretionary powers to issue orders. But the Caliph is instructed to always consult before making any decision</a:t>
            </a:r>
          </a:p>
          <a:p>
            <a:pPr>
              <a:buFontTx/>
              <a:buChar char="-"/>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53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6"/>
            <a:ext cx="9427335" cy="5932518"/>
          </a:xfrm>
        </p:spPr>
        <p:txBody>
          <a:bodyPr>
            <a:normAutofit/>
          </a:bodyPr>
          <a:lstStyle/>
          <a:p>
            <a:pPr>
              <a:buAutoNum type="arabicPeriod" startAt="3"/>
            </a:pPr>
            <a:r>
              <a:rPr lang="en-US" b="1" dirty="0">
                <a:latin typeface="Arial" panose="020B0604020202020204" pitchFamily="34" charset="0"/>
                <a:cs typeface="Arial" panose="020B0604020202020204" pitchFamily="34" charset="0"/>
              </a:rPr>
              <a:t>A Strong Centralized System With Multiple Departments</a:t>
            </a:r>
          </a:p>
          <a:p>
            <a:pPr>
              <a:buFontTx/>
              <a:buChar char="-"/>
            </a:pPr>
            <a:r>
              <a:rPr lang="en-US" dirty="0">
                <a:latin typeface="Arial" panose="020B0604020202020204" pitchFamily="34" charset="0"/>
                <a:cs typeface="Arial" panose="020B0604020202020204" pitchFamily="34" charset="0"/>
              </a:rPr>
              <a:t>The caliph had all the powers, but there were multiple departments for smooth administration</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Kharaaj</a:t>
            </a:r>
            <a:r>
              <a:rPr lang="en-US" sz="1800" dirty="0">
                <a:latin typeface="Arial" panose="020B0604020202020204" pitchFamily="34" charset="0"/>
                <a:cs typeface="Arial" panose="020B0604020202020204" pitchFamily="34" charset="0"/>
              </a:rPr>
              <a:t> - treasury</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Jund</a:t>
            </a:r>
            <a:r>
              <a:rPr lang="en-US" sz="1800" dirty="0">
                <a:latin typeface="Arial" panose="020B0604020202020204" pitchFamily="34" charset="0"/>
                <a:cs typeface="Arial" panose="020B0604020202020204" pitchFamily="34" charset="0"/>
              </a:rPr>
              <a:t> – military</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Khatm</a:t>
            </a:r>
            <a:r>
              <a:rPr lang="en-US" sz="1800" dirty="0">
                <a:latin typeface="Arial" panose="020B0604020202020204" pitchFamily="34" charset="0"/>
                <a:cs typeface="Arial" panose="020B0604020202020204" pitchFamily="34" charset="0"/>
              </a:rPr>
              <a:t> – letters, correspondence</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Bareed</a:t>
            </a:r>
            <a:r>
              <a:rPr lang="en-US" sz="1800" dirty="0">
                <a:latin typeface="Arial" panose="020B0604020202020204" pitchFamily="34" charset="0"/>
                <a:cs typeface="Arial" panose="020B0604020202020204" pitchFamily="34" charset="0"/>
              </a:rPr>
              <a:t> – post office, also served intelligence services</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Rasaail</a:t>
            </a:r>
            <a:r>
              <a:rPr lang="en-US" sz="1800" dirty="0">
                <a:latin typeface="Arial" panose="020B0604020202020204" pitchFamily="34" charset="0"/>
                <a:cs typeface="Arial" panose="020B0604020202020204" pitchFamily="34" charset="0"/>
              </a:rPr>
              <a:t> – Writing letters</a:t>
            </a:r>
          </a:p>
          <a:p>
            <a:pPr lvl="1">
              <a:buFont typeface="Wingdings" pitchFamily="2" charset="2"/>
              <a:buChar char="§"/>
            </a:pPr>
            <a:r>
              <a:rPr lang="en-US" sz="1800" dirty="0" err="1">
                <a:latin typeface="Arial" panose="020B0604020202020204" pitchFamily="34" charset="0"/>
                <a:cs typeface="Arial" panose="020B0604020202020204" pitchFamily="34" charset="0"/>
              </a:rPr>
              <a:t>Diwaan</a:t>
            </a:r>
            <a:r>
              <a:rPr lang="en-US" sz="1800" dirty="0">
                <a:latin typeface="Arial" panose="020B0604020202020204" pitchFamily="34" charset="0"/>
                <a:cs typeface="Arial" panose="020B0604020202020204" pitchFamily="34" charset="0"/>
              </a:rPr>
              <a:t> ul </a:t>
            </a:r>
            <a:r>
              <a:rPr lang="en-US" sz="1800" dirty="0" err="1">
                <a:latin typeface="Arial" panose="020B0604020202020204" pitchFamily="34" charset="0"/>
                <a:cs typeface="Arial" panose="020B0604020202020204" pitchFamily="34" charset="0"/>
              </a:rPr>
              <a:t>Mazaalim</a:t>
            </a:r>
            <a:r>
              <a:rPr lang="en-US" sz="1800" dirty="0">
                <a:latin typeface="Arial" panose="020B0604020202020204" pitchFamily="34" charset="0"/>
                <a:cs typeface="Arial" panose="020B0604020202020204" pitchFamily="34" charset="0"/>
              </a:rPr>
              <a:t> – Ombudsman</a:t>
            </a:r>
          </a:p>
          <a:p>
            <a:pPr marL="0" indent="0">
              <a:buNone/>
            </a:pPr>
            <a:endParaRPr lang="en-US" dirty="0">
              <a:latin typeface="Arial" panose="020B0604020202020204" pitchFamily="34" charset="0"/>
              <a:cs typeface="Arial" panose="020B0604020202020204" pitchFamily="34" charset="0"/>
            </a:endParaRPr>
          </a:p>
          <a:p>
            <a:pPr>
              <a:buAutoNum type="arabicPeriod" startAt="4"/>
            </a:pPr>
            <a:r>
              <a:rPr lang="en-US" b="1" dirty="0">
                <a:latin typeface="Arial" panose="020B0604020202020204" pitchFamily="34" charset="0"/>
                <a:cs typeface="Arial" panose="020B0604020202020204" pitchFamily="34" charset="0"/>
              </a:rPr>
              <a:t>Establishment of Provinces &amp; Districts</a:t>
            </a:r>
          </a:p>
          <a:p>
            <a:pPr>
              <a:buFontTx/>
              <a:buChar char="-"/>
            </a:pPr>
            <a:r>
              <a:rPr lang="en-US" dirty="0">
                <a:latin typeface="Arial" panose="020B0604020202020204" pitchFamily="34" charset="0"/>
                <a:cs typeface="Arial" panose="020B0604020202020204" pitchFamily="34" charset="0"/>
              </a:rPr>
              <a:t>During the time of Umar R.A.</a:t>
            </a:r>
          </a:p>
          <a:p>
            <a:pPr>
              <a:buFontTx/>
              <a:buChar char="-"/>
            </a:pPr>
            <a:r>
              <a:rPr lang="en-US" dirty="0">
                <a:latin typeface="Arial" panose="020B0604020202020204" pitchFamily="34" charset="0"/>
                <a:cs typeface="Arial" panose="020B0604020202020204" pitchFamily="34" charset="0"/>
              </a:rPr>
              <a:t>Arabian peninsula divided into Makkah &amp; Madinah (administratively)</a:t>
            </a:r>
          </a:p>
          <a:p>
            <a:pPr>
              <a:buFontTx/>
              <a:buChar char="-"/>
            </a:pPr>
            <a:r>
              <a:rPr lang="en-US" dirty="0">
                <a:latin typeface="Arial" panose="020B0604020202020204" pitchFamily="34" charset="0"/>
                <a:cs typeface="Arial" panose="020B0604020202020204" pitchFamily="34" charset="0"/>
              </a:rPr>
              <a:t>Iraq divided into Basra &amp; </a:t>
            </a:r>
            <a:r>
              <a:rPr lang="en-US" dirty="0" err="1">
                <a:latin typeface="Arial" panose="020B0604020202020204" pitchFamily="34" charset="0"/>
                <a:cs typeface="Arial" panose="020B0604020202020204" pitchFamily="34" charset="0"/>
              </a:rPr>
              <a:t>Kufa</a:t>
            </a: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52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5"/>
            <a:ext cx="9427335" cy="5868723"/>
          </a:xfrm>
        </p:spPr>
        <p:txBody>
          <a:bodyPr>
            <a:normAutofit/>
          </a:bodyPr>
          <a:lstStyle/>
          <a:p>
            <a:pPr>
              <a:buFontTx/>
              <a:buChar char="-"/>
            </a:pPr>
            <a:r>
              <a:rPr lang="en-US" dirty="0">
                <a:latin typeface="Arial" panose="020B0604020202020204" pitchFamily="34" charset="0"/>
                <a:cs typeface="Arial" panose="020B0604020202020204" pitchFamily="34" charset="0"/>
              </a:rPr>
              <a:t>Persia divided into </a:t>
            </a:r>
            <a:r>
              <a:rPr lang="en-US" dirty="0" err="1">
                <a:latin typeface="Arial" panose="020B0604020202020204" pitchFamily="34" charset="0"/>
                <a:cs typeface="Arial" panose="020B0604020202020204" pitchFamily="34" charset="0"/>
              </a:rPr>
              <a:t>Khurasaan</a:t>
            </a:r>
            <a:r>
              <a:rPr lang="en-US" dirty="0">
                <a:latin typeface="Arial" panose="020B0604020202020204" pitchFamily="34" charset="0"/>
                <a:cs typeface="Arial" panose="020B0604020202020204" pitchFamily="34" charset="0"/>
              </a:rPr>
              <a:t>, Azerbaijan &amp; </a:t>
            </a:r>
            <a:r>
              <a:rPr lang="en-US" dirty="0" err="1">
                <a:latin typeface="Arial" panose="020B0604020202020204" pitchFamily="34" charset="0"/>
                <a:cs typeface="Arial" panose="020B0604020202020204" pitchFamily="34" charset="0"/>
              </a:rPr>
              <a:t>Faris</a:t>
            </a:r>
            <a:endParaRPr lang="en-GB"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Then Usman R.A. divided the Islamic state into 12 provinces; Makkah, Madinah, Yemen, </a:t>
            </a:r>
            <a:r>
              <a:rPr lang="en-US" dirty="0" err="1">
                <a:latin typeface="Arial" panose="020B0604020202020204" pitchFamily="34" charset="0"/>
                <a:cs typeface="Arial" panose="020B0604020202020204" pitchFamily="34" charset="0"/>
              </a:rPr>
              <a:t>Kufa</a:t>
            </a:r>
            <a:r>
              <a:rPr lang="en-US" dirty="0">
                <a:latin typeface="Arial" panose="020B0604020202020204" pitchFamily="34" charset="0"/>
                <a:cs typeface="Arial" panose="020B0604020202020204" pitchFamily="34" charset="0"/>
              </a:rPr>
              <a:t>, Basra, Syria, Egypt, North Africa, Jazeera, </a:t>
            </a:r>
            <a:r>
              <a:rPr lang="en-US" dirty="0" err="1">
                <a:latin typeface="Arial" panose="020B0604020202020204" pitchFamily="34" charset="0"/>
                <a:cs typeface="Arial" panose="020B0604020202020204" pitchFamily="34" charset="0"/>
              </a:rPr>
              <a:t>Faris</a:t>
            </a:r>
            <a:r>
              <a:rPr lang="en-US" dirty="0">
                <a:latin typeface="Arial" panose="020B0604020202020204" pitchFamily="34" charset="0"/>
                <a:cs typeface="Arial" panose="020B0604020202020204" pitchFamily="34" charset="0"/>
              </a:rPr>
              <a:t>, Azerbaijan &amp; </a:t>
            </a:r>
            <a:r>
              <a:rPr lang="en-US" dirty="0" err="1">
                <a:latin typeface="Arial" panose="020B0604020202020204" pitchFamily="34" charset="0"/>
                <a:cs typeface="Arial" panose="020B0604020202020204" pitchFamily="34" charset="0"/>
              </a:rPr>
              <a:t>Khurasaan</a:t>
            </a:r>
            <a:r>
              <a:rPr lang="en-US" dirty="0">
                <a:latin typeface="Arial" panose="020B0604020202020204" pitchFamily="34" charset="0"/>
                <a:cs typeface="Arial" panose="020B0604020202020204" pitchFamily="34" charset="0"/>
              </a:rPr>
              <a:t>.</a:t>
            </a:r>
          </a:p>
          <a:p>
            <a:pPr>
              <a:buFontTx/>
              <a:buChar char="-"/>
            </a:pPr>
            <a:r>
              <a:rPr lang="en-US" dirty="0">
                <a:latin typeface="Arial" panose="020B0604020202020204" pitchFamily="34" charset="0"/>
                <a:cs typeface="Arial" panose="020B0604020202020204" pitchFamily="34" charset="0"/>
              </a:rPr>
              <a:t>These provinces stayed during the time of Ali R.A. as well</a:t>
            </a:r>
          </a:p>
          <a:p>
            <a:pPr marL="0" indent="0">
              <a:buNone/>
            </a:pPr>
            <a:endParaRPr lang="en-US" dirty="0">
              <a:latin typeface="Arial" panose="020B0604020202020204" pitchFamily="34" charset="0"/>
              <a:cs typeface="Arial" panose="020B0604020202020204" pitchFamily="34" charset="0"/>
            </a:endParaRPr>
          </a:p>
          <a:p>
            <a:pPr>
              <a:buAutoNum type="arabicPeriod" startAt="5"/>
            </a:pPr>
            <a:r>
              <a:rPr lang="en-US" b="1" dirty="0">
                <a:latin typeface="Arial" panose="020B0604020202020204" pitchFamily="34" charset="0"/>
                <a:cs typeface="Arial" panose="020B0604020202020204" pitchFamily="34" charset="0"/>
              </a:rPr>
              <a:t>Officials of Provinces</a:t>
            </a:r>
          </a:p>
          <a:p>
            <a:pPr>
              <a:buFontTx/>
              <a:buChar char="-"/>
            </a:pPr>
            <a:r>
              <a:rPr lang="en-US" dirty="0" err="1">
                <a:latin typeface="Arial" panose="020B0604020202020204" pitchFamily="34" charset="0"/>
                <a:cs typeface="Arial" panose="020B0604020202020204" pitchFamily="34" charset="0"/>
              </a:rPr>
              <a:t>Waali</a:t>
            </a:r>
            <a:r>
              <a:rPr lang="en-US" dirty="0">
                <a:latin typeface="Arial" panose="020B0604020202020204" pitchFamily="34" charset="0"/>
                <a:cs typeface="Arial" panose="020B0604020202020204" pitchFamily="34" charset="0"/>
              </a:rPr>
              <a:t> - Governor/Head 						- Qazi - Judge</a:t>
            </a:r>
          </a:p>
          <a:p>
            <a:pPr>
              <a:buFontTx/>
              <a:buChar char="-"/>
            </a:pPr>
            <a:r>
              <a:rPr lang="en-US" dirty="0" err="1">
                <a:latin typeface="Arial" panose="020B0604020202020204" pitchFamily="34" charset="0"/>
                <a:cs typeface="Arial" panose="020B0604020202020204" pitchFamily="34" charset="0"/>
              </a:rPr>
              <a:t>Katib</a:t>
            </a:r>
            <a:r>
              <a:rPr lang="en-US" dirty="0">
                <a:latin typeface="Arial" panose="020B0604020202020204" pitchFamily="34" charset="0"/>
                <a:cs typeface="Arial" panose="020B0604020202020204" pitchFamily="34" charset="0"/>
              </a:rPr>
              <a:t> - Chief Secretary</a:t>
            </a:r>
          </a:p>
          <a:p>
            <a:pPr>
              <a:buFontTx/>
              <a:buChar char="-"/>
            </a:pPr>
            <a:r>
              <a:rPr lang="en-US" dirty="0" err="1">
                <a:latin typeface="Arial" panose="020B0604020202020204" pitchFamily="34" charset="0"/>
                <a:cs typeface="Arial" panose="020B0604020202020204" pitchFamily="34" charset="0"/>
              </a:rPr>
              <a:t>Katib</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Dewaan</a:t>
            </a:r>
            <a:r>
              <a:rPr lang="en-US" dirty="0">
                <a:latin typeface="Arial" panose="020B0604020202020204" pitchFamily="34" charset="0"/>
                <a:cs typeface="Arial" panose="020B0604020202020204" pitchFamily="34" charset="0"/>
              </a:rPr>
              <a:t> - Military Secretary</a:t>
            </a:r>
          </a:p>
          <a:p>
            <a:pPr>
              <a:buFontTx/>
              <a:buChar char="-"/>
            </a:pPr>
            <a:r>
              <a:rPr lang="en-US" dirty="0">
                <a:latin typeface="Arial" panose="020B0604020202020204" pitchFamily="34" charset="0"/>
                <a:cs typeface="Arial" panose="020B0604020202020204" pitchFamily="34" charset="0"/>
              </a:rPr>
              <a:t>Sahib ul </a:t>
            </a:r>
            <a:r>
              <a:rPr lang="en-US" dirty="0" err="1">
                <a:latin typeface="Arial" panose="020B0604020202020204" pitchFamily="34" charset="0"/>
                <a:cs typeface="Arial" panose="020B0604020202020204" pitchFamily="34" charset="0"/>
              </a:rPr>
              <a:t>Kharaaj</a:t>
            </a:r>
            <a:r>
              <a:rPr lang="en-US" dirty="0">
                <a:latin typeface="Arial" panose="020B0604020202020204" pitchFamily="34" charset="0"/>
                <a:cs typeface="Arial" panose="020B0604020202020204" pitchFamily="34" charset="0"/>
              </a:rPr>
              <a:t> - Revenue/Zakat Collector</a:t>
            </a:r>
          </a:p>
          <a:p>
            <a:pPr>
              <a:buFontTx/>
              <a:buChar char="-"/>
            </a:pPr>
            <a:r>
              <a:rPr lang="en-US" dirty="0">
                <a:latin typeface="Arial" panose="020B0604020202020204" pitchFamily="34" charset="0"/>
                <a:cs typeface="Arial" panose="020B0604020202020204" pitchFamily="34" charset="0"/>
              </a:rPr>
              <a:t>Sahib </a:t>
            </a:r>
            <a:r>
              <a:rPr lang="en-US" dirty="0" err="1">
                <a:latin typeface="Arial" panose="020B0604020202020204" pitchFamily="34" charset="0"/>
                <a:cs typeface="Arial" panose="020B0604020202020204" pitchFamily="34" charset="0"/>
              </a:rPr>
              <a: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Ahdaath</a:t>
            </a:r>
            <a:r>
              <a:rPr lang="en-US" dirty="0">
                <a:latin typeface="Arial" panose="020B0604020202020204" pitchFamily="34" charset="0"/>
                <a:cs typeface="Arial" panose="020B0604020202020204" pitchFamily="34" charset="0"/>
              </a:rPr>
              <a:t> - Police Chief</a:t>
            </a:r>
          </a:p>
          <a:p>
            <a:pPr>
              <a:buFontTx/>
              <a:buChar char="-"/>
            </a:pPr>
            <a:r>
              <a:rPr lang="en-US" dirty="0">
                <a:latin typeface="Arial" panose="020B0604020202020204" pitchFamily="34" charset="0"/>
                <a:cs typeface="Arial" panose="020B0604020202020204" pitchFamily="34" charset="0"/>
              </a:rPr>
              <a:t>Sahib Bait ul Maal - Income &amp; Expenditure/Treasury</a:t>
            </a:r>
          </a:p>
          <a:p>
            <a:pPr>
              <a:buFontTx/>
              <a:buChar char="-"/>
            </a:pPr>
            <a:r>
              <a:rPr lang="en-US" dirty="0">
                <a:latin typeface="Arial" panose="020B0604020202020204" pitchFamily="34" charset="0"/>
                <a:cs typeface="Arial" panose="020B0604020202020204" pitchFamily="34" charset="0"/>
              </a:rPr>
              <a:t>‘Amil - District Officer/Administrator</a:t>
            </a:r>
          </a:p>
          <a:p>
            <a:pPr marL="0" indent="0">
              <a:buNone/>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6"/>
            <a:ext cx="9427335" cy="5576552"/>
          </a:xfrm>
        </p:spPr>
        <p:txBody>
          <a:bodyPr>
            <a:normAutofit/>
          </a:bodyPr>
          <a:lstStyle/>
          <a:p>
            <a:pPr>
              <a:buAutoNum type="arabicPeriod" startAt="6"/>
            </a:pPr>
            <a:r>
              <a:rPr lang="en-US" b="1" dirty="0">
                <a:latin typeface="Arial" panose="020B0604020202020204" pitchFamily="34" charset="0"/>
                <a:cs typeface="Arial" panose="020B0604020202020204" pitchFamily="34" charset="0"/>
              </a:rPr>
              <a:t>Judicial Administration</a:t>
            </a:r>
          </a:p>
          <a:p>
            <a:pPr>
              <a:buFontTx/>
              <a:buChar char="-"/>
            </a:pPr>
            <a:r>
              <a:rPr lang="en-US" dirty="0">
                <a:latin typeface="Arial" panose="020B0604020202020204" pitchFamily="34" charset="0"/>
                <a:cs typeface="Arial" panose="020B0604020202020204" pitchFamily="34" charset="0"/>
              </a:rPr>
              <a:t>Completely independent from the Executive branch</a:t>
            </a:r>
          </a:p>
          <a:p>
            <a:pPr>
              <a:buFontTx/>
              <a:buChar char="-"/>
            </a:pPr>
            <a:r>
              <a:rPr lang="en-US" dirty="0">
                <a:latin typeface="Arial" panose="020B0604020202020204" pitchFamily="34" charset="0"/>
                <a:cs typeface="Arial" panose="020B0604020202020204" pitchFamily="34" charset="0"/>
              </a:rPr>
              <a:t>Men of status or wealthy men were prioritized to become </a:t>
            </a:r>
            <a:r>
              <a:rPr lang="en-US" dirty="0" err="1">
                <a:latin typeface="Arial" panose="020B0604020202020204" pitchFamily="34" charset="0"/>
                <a:cs typeface="Arial" panose="020B0604020202020204" pitchFamily="34" charset="0"/>
              </a:rPr>
              <a:t>Qazis</a:t>
            </a:r>
            <a:r>
              <a:rPr lang="en-US" dirty="0">
                <a:latin typeface="Arial" panose="020B0604020202020204" pitchFamily="34" charset="0"/>
                <a:cs typeface="Arial" panose="020B0604020202020204" pitchFamily="34" charset="0"/>
              </a:rPr>
              <a:t> so that they do not come under any pressure</a:t>
            </a:r>
          </a:p>
          <a:p>
            <a:pPr>
              <a:buFontTx/>
              <a:buChar char="-"/>
            </a:pPr>
            <a:endParaRPr lang="en-US" dirty="0">
              <a:latin typeface="Arial" panose="020B0604020202020204" pitchFamily="34" charset="0"/>
              <a:cs typeface="Arial" panose="020B0604020202020204" pitchFamily="34" charset="0"/>
            </a:endParaRPr>
          </a:p>
          <a:p>
            <a:pPr>
              <a:buAutoNum type="arabicPeriod" startAt="7"/>
            </a:pPr>
            <a:r>
              <a:rPr lang="en-US" b="1" dirty="0">
                <a:latin typeface="Arial" panose="020B0604020202020204" pitchFamily="34" charset="0"/>
                <a:cs typeface="Arial" panose="020B0604020202020204" pitchFamily="34" charset="0"/>
              </a:rPr>
              <a:t>Police Administration (Ash-</a:t>
            </a:r>
            <a:r>
              <a:rPr lang="en-US" b="1" dirty="0" err="1">
                <a:latin typeface="Arial" panose="020B0604020202020204" pitchFamily="34" charset="0"/>
                <a:cs typeface="Arial" panose="020B0604020202020204" pitchFamily="34" charset="0"/>
              </a:rPr>
              <a:t>Shurta</a:t>
            </a:r>
            <a:r>
              <a:rPr lang="en-US" b="1" dirty="0">
                <a:latin typeface="Arial" panose="020B0604020202020204" pitchFamily="34" charset="0"/>
                <a:cs typeface="Arial" panose="020B0604020202020204" pitchFamily="34" charset="0"/>
              </a:rPr>
              <a:t>)</a:t>
            </a:r>
          </a:p>
          <a:p>
            <a:pPr>
              <a:buFontTx/>
              <a:buChar char="-"/>
            </a:pPr>
            <a:r>
              <a:rPr lang="en-US" dirty="0">
                <a:latin typeface="Arial" panose="020B0604020202020204" pitchFamily="34" charset="0"/>
                <a:cs typeface="Arial" panose="020B0604020202020204" pitchFamily="34" charset="0"/>
              </a:rPr>
              <a:t>Concept given by the Prophet SAW (Muhammad bin </a:t>
            </a:r>
            <a:r>
              <a:rPr lang="en-US" dirty="0" err="1">
                <a:latin typeface="Arial" panose="020B0604020202020204" pitchFamily="34" charset="0"/>
                <a:cs typeface="Arial" panose="020B0604020202020204" pitchFamily="34" charset="0"/>
              </a:rPr>
              <a:t>Maslamah</a:t>
            </a:r>
            <a:r>
              <a:rPr lang="en-US" dirty="0">
                <a:latin typeface="Arial" panose="020B0604020202020204" pitchFamily="34" charset="0"/>
                <a:cs typeface="Arial" panose="020B0604020202020204" pitchFamily="34" charset="0"/>
              </a:rPr>
              <a:t> R.A. – the first official police officer of Madinah</a:t>
            </a:r>
          </a:p>
          <a:p>
            <a:pPr>
              <a:buFontTx/>
              <a:buChar char="-"/>
            </a:pPr>
            <a:r>
              <a:rPr lang="en-US" dirty="0">
                <a:latin typeface="Arial" panose="020B0604020202020204" pitchFamily="34" charset="0"/>
                <a:cs typeface="Arial" panose="020B0604020202020204" pitchFamily="34" charset="0"/>
              </a:rPr>
              <a:t>Established by Umar R.A. after the expansion of the Islamic state</a:t>
            </a:r>
          </a:p>
          <a:p>
            <a:pPr>
              <a:buFontTx/>
              <a:buChar char="-"/>
            </a:pPr>
            <a:r>
              <a:rPr lang="en-US" dirty="0">
                <a:latin typeface="Arial" panose="020B0604020202020204" pitchFamily="34" charset="0"/>
                <a:cs typeface="Arial" panose="020B0604020202020204" pitchFamily="34" charset="0"/>
              </a:rPr>
              <a:t>System of Jails/Prisons in every province or district</a:t>
            </a:r>
          </a:p>
          <a:p>
            <a:pPr>
              <a:buFontTx/>
              <a:buChar char="-"/>
            </a:pPr>
            <a:r>
              <a:rPr lang="en-US" dirty="0">
                <a:latin typeface="Arial" panose="020B0604020202020204" pitchFamily="34" charset="0"/>
                <a:cs typeface="Arial" panose="020B0604020202020204" pitchFamily="34" charset="0"/>
              </a:rPr>
              <a:t>Set up one himself in Madinah, Ali R.A. set up in </a:t>
            </a:r>
            <a:r>
              <a:rPr lang="en-US" dirty="0" err="1">
                <a:latin typeface="Arial" panose="020B0604020202020204" pitchFamily="34" charset="0"/>
                <a:cs typeface="Arial" panose="020B0604020202020204" pitchFamily="34" charset="0"/>
              </a:rPr>
              <a:t>Kufa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Mu’awiyah</a:t>
            </a:r>
            <a:r>
              <a:rPr lang="en-US" dirty="0">
                <a:latin typeface="Arial" panose="020B0604020202020204" pitchFamily="34" charset="0"/>
                <a:cs typeface="Arial" panose="020B0604020202020204" pitchFamily="34" charset="0"/>
              </a:rPr>
              <a:t> R.A. set up in Damascus (Syria)</a:t>
            </a:r>
          </a:p>
          <a:p>
            <a:pPr marL="0" indent="0">
              <a:buNone/>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36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528" y="734095"/>
            <a:ext cx="9427335" cy="5730499"/>
          </a:xfrm>
        </p:spPr>
        <p:txBody>
          <a:bodyPr>
            <a:normAutofit lnSpcReduction="10000"/>
          </a:bodyPr>
          <a:lstStyle/>
          <a:p>
            <a:pPr>
              <a:buAutoNum type="arabicPeriod" startAt="8"/>
            </a:pPr>
            <a:r>
              <a:rPr lang="en-US" b="1" dirty="0">
                <a:latin typeface="Arial" panose="020B0604020202020204" pitchFamily="34" charset="0"/>
                <a:cs typeface="Arial" panose="020B0604020202020204" pitchFamily="34" charset="0"/>
              </a:rPr>
              <a:t>Bait </a:t>
            </a:r>
            <a:r>
              <a:rPr lang="en-US" b="1" dirty="0" err="1">
                <a:latin typeface="Arial" panose="020B0604020202020204" pitchFamily="34" charset="0"/>
                <a:cs typeface="Arial" panose="020B0604020202020204" pitchFamily="34" charset="0"/>
              </a:rPr>
              <a:t>ul</a:t>
            </a:r>
            <a:r>
              <a:rPr lang="en-US" b="1" dirty="0">
                <a:latin typeface="Arial" panose="020B0604020202020204" pitchFamily="34" charset="0"/>
                <a:cs typeface="Arial" panose="020B0604020202020204" pitchFamily="34" charset="0"/>
              </a:rPr>
              <a:t> Maal</a:t>
            </a:r>
          </a:p>
          <a:p>
            <a:pPr>
              <a:buFontTx/>
              <a:buChar char="-"/>
            </a:pPr>
            <a:r>
              <a:rPr lang="en-US" dirty="0">
                <a:latin typeface="Arial" panose="020B0604020202020204" pitchFamily="34" charset="0"/>
                <a:cs typeface="Arial" panose="020B0604020202020204" pitchFamily="34" charset="0"/>
              </a:rPr>
              <a:t>All the sources of government revenue were collected in Bait ul </a:t>
            </a:r>
            <a:r>
              <a:rPr lang="en-US" dirty="0" err="1">
                <a:latin typeface="Arial" panose="020B0604020202020204" pitchFamily="34" charset="0"/>
                <a:cs typeface="Arial" panose="020B0604020202020204" pitchFamily="34" charset="0"/>
              </a:rPr>
              <a:t>Maal</a:t>
            </a:r>
            <a:endParaRPr lang="en-US"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Were spent accordingly</a:t>
            </a:r>
          </a:p>
          <a:p>
            <a:pPr>
              <a:buFontTx/>
              <a:buChar char="-"/>
            </a:pPr>
            <a:r>
              <a:rPr lang="en-US" dirty="0">
                <a:latin typeface="Arial" panose="020B0604020202020204" pitchFamily="34" charset="0"/>
                <a:cs typeface="Arial" panose="020B0604020202020204" pitchFamily="34" charset="0"/>
              </a:rPr>
              <a:t>Sources of Revenue;</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Zakat</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Sadaqaat</a:t>
            </a:r>
            <a:r>
              <a:rPr lang="en-US" dirty="0">
                <a:latin typeface="Arial" panose="020B0604020202020204" pitchFamily="34" charset="0"/>
                <a:cs typeface="Arial" panose="020B0604020202020204" pitchFamily="34" charset="0"/>
              </a:rPr>
              <a:t> (Voluntary donations)</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Ghanimah</a:t>
            </a:r>
            <a:r>
              <a:rPr lang="en-US" dirty="0">
                <a:latin typeface="Arial" panose="020B0604020202020204" pitchFamily="34" charset="0"/>
                <a:cs typeface="Arial" panose="020B0604020202020204" pitchFamily="34" charset="0"/>
              </a:rPr>
              <a:t> (Spoils of war)</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Jizya</a:t>
            </a:r>
            <a:r>
              <a:rPr lang="en-US" dirty="0">
                <a:latin typeface="Arial" panose="020B0604020202020204" pitchFamily="34" charset="0"/>
                <a:cs typeface="Arial" panose="020B0604020202020204" pitchFamily="34" charset="0"/>
              </a:rPr>
              <a:t> (Tax on every adult male non-Muslim living under Islamic rule)</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Ushr (Zakat on land’s produce) </a:t>
            </a:r>
            <a:r>
              <a:rPr lang="en-US" b="1" dirty="0">
                <a:latin typeface="Arial" panose="020B0604020202020204" pitchFamily="34" charset="0"/>
                <a:cs typeface="Arial" panose="020B0604020202020204" pitchFamily="34" charset="0"/>
              </a:rPr>
              <a:t>   </a:t>
            </a:r>
          </a:p>
          <a:p>
            <a:pPr>
              <a:buFont typeface="Wingdings" panose="05000000000000000000" pitchFamily="2" charset="2"/>
              <a:buChar char="q"/>
            </a:pPr>
            <a:r>
              <a:rPr lang="en-US" dirty="0" err="1">
                <a:latin typeface="Arial" panose="020B0604020202020204" pitchFamily="34" charset="0"/>
                <a:cs typeface="Arial" panose="020B0604020202020204" pitchFamily="34" charset="0"/>
              </a:rPr>
              <a:t>Kharaaj</a:t>
            </a:r>
            <a:r>
              <a:rPr lang="en-US" dirty="0">
                <a:latin typeface="Arial" panose="020B0604020202020204" pitchFamily="34" charset="0"/>
                <a:cs typeface="Arial" panose="020B0604020202020204" pitchFamily="34" charset="0"/>
              </a:rPr>
              <a:t> – tax on lands to be given by non-Muslims</a:t>
            </a:r>
          </a:p>
          <a:p>
            <a:pPr>
              <a:buFontTx/>
              <a:buChar char="-"/>
            </a:pPr>
            <a:endParaRPr lang="en-US" dirty="0">
              <a:latin typeface="Arial" panose="020B0604020202020204" pitchFamily="34" charset="0"/>
              <a:cs typeface="Arial" panose="020B0604020202020204" pitchFamily="34" charset="0"/>
            </a:endParaRPr>
          </a:p>
          <a:p>
            <a:pPr>
              <a:buAutoNum type="arabicPeriod" startAt="9"/>
            </a:pPr>
            <a:r>
              <a:rPr lang="en-US" b="1" dirty="0">
                <a:latin typeface="Arial" panose="020B0604020202020204" pitchFamily="34" charset="0"/>
                <a:cs typeface="Arial" panose="020B0604020202020204" pitchFamily="34" charset="0"/>
              </a:rPr>
              <a:t>Postal Offices</a:t>
            </a:r>
          </a:p>
          <a:p>
            <a:pPr>
              <a:buFontTx/>
              <a:buChar char="-"/>
            </a:pPr>
            <a:r>
              <a:rPr lang="en-US" dirty="0">
                <a:latin typeface="Arial" panose="020B0604020202020204" pitchFamily="34" charset="0"/>
                <a:cs typeface="Arial" panose="020B0604020202020204" pitchFamily="34" charset="0"/>
              </a:rPr>
              <a:t>Concept given and established by Umar R.A</a:t>
            </a:r>
          </a:p>
          <a:p>
            <a:pPr>
              <a:buFontTx/>
              <a:buChar char="-"/>
            </a:pPr>
            <a:r>
              <a:rPr lang="en-US" dirty="0">
                <a:latin typeface="Arial" panose="020B0604020202020204" pitchFamily="34" charset="0"/>
                <a:cs typeface="Arial" panose="020B0604020202020204" pitchFamily="34" charset="0"/>
              </a:rPr>
              <a:t>Highly efficient for communication &amp; coordination between state officials</a:t>
            </a:r>
          </a:p>
          <a:p>
            <a:pPr>
              <a:buFontTx/>
              <a:buChar char="-"/>
            </a:pPr>
            <a:r>
              <a:rPr lang="en-US" dirty="0">
                <a:latin typeface="Arial" panose="020B0604020202020204" pitchFamily="34" charset="0"/>
                <a:cs typeface="Arial" panose="020B0604020202020204" pitchFamily="34" charset="0"/>
              </a:rPr>
              <a:t>Ensured speedy communication</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a:p>
            <a:pPr>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11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924" y="772731"/>
            <a:ext cx="9263688" cy="5615189"/>
          </a:xfrm>
        </p:spPr>
        <p:txBody>
          <a:bodyPr>
            <a:normAutofit lnSpcReduction="10000"/>
          </a:bodyPr>
          <a:lstStyle/>
          <a:p>
            <a:pPr>
              <a:buAutoNum type="arabicPeriod" startAt="10"/>
            </a:pPr>
            <a:r>
              <a:rPr lang="en-US" b="1" dirty="0">
                <a:latin typeface="Arial" panose="020B0604020202020204" pitchFamily="34" charset="0"/>
                <a:cs typeface="Arial" panose="020B0604020202020204" pitchFamily="34" charset="0"/>
              </a:rPr>
              <a:t>Town Planning</a:t>
            </a:r>
          </a:p>
          <a:p>
            <a:pPr>
              <a:buFontTx/>
              <a:buChar char="-"/>
            </a:pPr>
            <a:r>
              <a:rPr lang="en-US" dirty="0">
                <a:latin typeface="Arial" panose="020B0604020202020204" pitchFamily="34" charset="0"/>
                <a:cs typeface="Arial" panose="020B0604020202020204" pitchFamily="34" charset="0"/>
              </a:rPr>
              <a:t>The need for this arose when the Prophet SAW migrated to Madinah and its population started to increase at a gradual and steady pace.</a:t>
            </a:r>
          </a:p>
          <a:p>
            <a:pPr>
              <a:buFontTx/>
              <a:buChar char="-"/>
            </a:pPr>
            <a:r>
              <a:rPr lang="en-US" dirty="0">
                <a:latin typeface="Arial" panose="020B0604020202020204" pitchFamily="34" charset="0"/>
                <a:cs typeface="Arial" panose="020B0604020202020204" pitchFamily="34" charset="0"/>
              </a:rPr>
              <a:t>Houses were made in a certain manner and discipline</a:t>
            </a:r>
          </a:p>
          <a:p>
            <a:pPr>
              <a:buFontTx/>
              <a:buChar char="-"/>
            </a:pPr>
            <a:r>
              <a:rPr lang="en-US" dirty="0">
                <a:latin typeface="Arial" panose="020B0604020202020204" pitchFamily="34" charset="0"/>
                <a:cs typeface="Arial" panose="020B0604020202020204" pitchFamily="34" charset="0"/>
              </a:rPr>
              <a:t>Instructions on the width of streets (should accommodate two-way traffic)</a:t>
            </a:r>
          </a:p>
          <a:p>
            <a:pPr>
              <a:buFontTx/>
              <a:buChar char="-"/>
            </a:pPr>
            <a:r>
              <a:rPr lang="en-US" dirty="0">
                <a:latin typeface="Arial" panose="020B0604020202020204" pitchFamily="34" charset="0"/>
                <a:cs typeface="Arial" panose="020B0604020202020204" pitchFamily="34" charset="0"/>
              </a:rPr>
              <a:t>Instructions on the distance between houses</a:t>
            </a:r>
          </a:p>
          <a:p>
            <a:pPr>
              <a:buFontTx/>
              <a:buChar char="-"/>
            </a:pPr>
            <a:r>
              <a:rPr lang="en-US" dirty="0">
                <a:latin typeface="Arial" panose="020B0604020202020204" pitchFamily="34" charset="0"/>
                <a:cs typeface="Arial" panose="020B0604020202020204" pitchFamily="34" charset="0"/>
              </a:rPr>
              <a:t>The Prophet SAW discouraged the construction of big buildings in order to accommodate everyone and to maintain a certain level of equality </a:t>
            </a: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a:buAutoNum type="arabicPeriod" startAt="11"/>
            </a:pPr>
            <a:r>
              <a:rPr lang="en-US" b="1" dirty="0">
                <a:latin typeface="Arial" panose="020B0604020202020204" pitchFamily="34" charset="0"/>
                <a:cs typeface="Arial" panose="020B0604020202020204" pitchFamily="34" charset="0"/>
              </a:rPr>
              <a:t>The Importance of Census</a:t>
            </a:r>
          </a:p>
          <a:p>
            <a:pPr>
              <a:buFontTx/>
              <a:buChar char="-"/>
            </a:pPr>
            <a:r>
              <a:rPr lang="en-US" dirty="0">
                <a:latin typeface="Arial" panose="020B0604020202020204" pitchFamily="34" charset="0"/>
                <a:cs typeface="Arial" panose="020B0604020202020204" pitchFamily="34" charset="0"/>
              </a:rPr>
              <a:t>The Prophet SAW conducted a census of Madinah’s Muslim population as soon as he migrated to it</a:t>
            </a:r>
          </a:p>
          <a:p>
            <a:pPr>
              <a:buFontTx/>
              <a:buChar char="-"/>
            </a:pPr>
            <a:r>
              <a:rPr lang="en-US" dirty="0">
                <a:latin typeface="Arial" panose="020B0604020202020204" pitchFamily="34" charset="0"/>
                <a:cs typeface="Arial" panose="020B0604020202020204" pitchFamily="34" charset="0"/>
              </a:rPr>
              <a:t>The first ever census was the census of the adult Muslim male population</a:t>
            </a:r>
          </a:p>
          <a:p>
            <a:pPr>
              <a:buFontTx/>
              <a:buChar char="-"/>
            </a:pPr>
            <a:r>
              <a:rPr lang="en-US" dirty="0">
                <a:latin typeface="Arial" panose="020B0604020202020204" pitchFamily="34" charset="0"/>
                <a:cs typeface="Arial" panose="020B0604020202020204" pitchFamily="34" charset="0"/>
              </a:rPr>
              <a:t>This was carried out to find out the number of soldiers as </a:t>
            </a:r>
            <a:r>
              <a:rPr lang="en-US" dirty="0" err="1">
                <a:latin typeface="Arial" panose="020B0604020202020204" pitchFamily="34" charset="0"/>
                <a:cs typeface="Arial" panose="020B0604020202020204" pitchFamily="34" charset="0"/>
              </a:rPr>
              <a:t>Jihaad</a:t>
            </a:r>
            <a:r>
              <a:rPr lang="en-US" dirty="0">
                <a:latin typeface="Arial" panose="020B0604020202020204" pitchFamily="34" charset="0"/>
                <a:cs typeface="Arial" panose="020B0604020202020204" pitchFamily="34" charset="0"/>
              </a:rPr>
              <a:t> was to be obligated soon</a:t>
            </a:r>
          </a:p>
          <a:p>
            <a:pPr>
              <a:buFontTx/>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69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Responsibilities of Civil Servants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08349" y="1169581"/>
            <a:ext cx="9096263" cy="5571461"/>
          </a:xfrm>
        </p:spPr>
        <p:txBody>
          <a:bodyPr/>
          <a:lstStyle/>
          <a:p>
            <a:pPr>
              <a:buAutoNum type="arabicPeriod"/>
            </a:pPr>
            <a:r>
              <a:rPr lang="en-US" b="1" dirty="0">
                <a:latin typeface="Arial" panose="020B0604020202020204" pitchFamily="34" charset="0"/>
                <a:cs typeface="Arial" panose="020B0604020202020204" pitchFamily="34" charset="0"/>
              </a:rPr>
              <a:t>Joining the Service with a Clean Intention</a:t>
            </a:r>
          </a:p>
          <a:p>
            <a:pPr marL="0" indent="0">
              <a:buNone/>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The reward of deeds depends upon the intentions and every person will get the reward according to what he has intended</a:t>
            </a:r>
            <a:r>
              <a:rPr lang="en-US" dirty="0">
                <a:latin typeface="Arial" panose="020B0604020202020204" pitchFamily="34" charset="0"/>
                <a:cs typeface="Arial" panose="020B0604020202020204" pitchFamily="34" charset="0"/>
              </a:rPr>
              <a:t>.” (Bukhari - 1)</a:t>
            </a:r>
            <a:endParaRPr lang="en-US" i="1" dirty="0">
              <a:latin typeface="Arial" panose="020B0604020202020204" pitchFamily="34" charset="0"/>
              <a:cs typeface="Arial" panose="020B0604020202020204" pitchFamily="34" charset="0"/>
            </a:endParaRPr>
          </a:p>
          <a:p>
            <a:pPr>
              <a:buAutoNum type="arabicPeriod" startAt="2"/>
            </a:pPr>
            <a:r>
              <a:rPr lang="en-US" b="1" dirty="0">
                <a:latin typeface="Arial" panose="020B0604020202020204" pitchFamily="34" charset="0"/>
                <a:cs typeface="Arial" panose="020B0604020202020204" pitchFamily="34" charset="0"/>
              </a:rPr>
              <a:t>Ensure Justice</a:t>
            </a:r>
          </a:p>
          <a:p>
            <a:pPr>
              <a:buAutoNum type="arabicPeriod" startAt="2"/>
            </a:pPr>
            <a:r>
              <a:rPr lang="en-US" b="1" dirty="0">
                <a:latin typeface="Arial" panose="020B0604020202020204" pitchFamily="34" charset="0"/>
                <a:cs typeface="Arial" panose="020B0604020202020204" pitchFamily="34" charset="0"/>
              </a:rPr>
              <a:t>Ensure Rule of Law</a:t>
            </a:r>
          </a:p>
          <a:p>
            <a:pPr>
              <a:buAutoNum type="arabicPeriod" startAt="2"/>
            </a:pPr>
            <a:r>
              <a:rPr lang="en-US" b="1" dirty="0">
                <a:latin typeface="Arial" panose="020B0604020202020204" pitchFamily="34" charset="0"/>
                <a:cs typeface="Arial" panose="020B0604020202020204" pitchFamily="34" charset="0"/>
              </a:rPr>
              <a:t>Ensure Transparency</a:t>
            </a:r>
          </a:p>
          <a:p>
            <a:pPr>
              <a:buAutoNum type="arabicPeriod" startAt="2"/>
            </a:pPr>
            <a:r>
              <a:rPr lang="en-US" b="1" dirty="0">
                <a:latin typeface="Arial" panose="020B0604020202020204" pitchFamily="34" charset="0"/>
                <a:cs typeface="Arial" panose="020B0604020202020204" pitchFamily="34" charset="0"/>
              </a:rPr>
              <a:t>Abstaining from Nepotism, Favoritism etc.</a:t>
            </a:r>
          </a:p>
          <a:p>
            <a:pPr>
              <a:buAutoNum type="arabicPeriod" startAt="2"/>
            </a:pPr>
            <a:r>
              <a:rPr lang="en-US" b="1" dirty="0">
                <a:latin typeface="Arial" panose="020B0604020202020204" pitchFamily="34" charset="0"/>
                <a:cs typeface="Arial" panose="020B0604020202020204" pitchFamily="34" charset="0"/>
              </a:rPr>
              <a:t>Engage in Promoting Welfare</a:t>
            </a:r>
          </a:p>
          <a:p>
            <a:pPr>
              <a:buAutoNum type="arabicPeriod" startAt="2"/>
            </a:pPr>
            <a:r>
              <a:rPr lang="en-US" b="1" dirty="0">
                <a:latin typeface="Arial" panose="020B0604020202020204" pitchFamily="34" charset="0"/>
                <a:cs typeface="Arial" panose="020B0604020202020204" pitchFamily="34" charset="0"/>
              </a:rPr>
              <a:t>Being Easily Accessible</a:t>
            </a:r>
          </a:p>
          <a:p>
            <a:pPr>
              <a:buAutoNum type="arabicPeriod" startAt="2"/>
            </a:pPr>
            <a:r>
              <a:rPr lang="en-US" b="1" dirty="0">
                <a:latin typeface="Arial" panose="020B0604020202020204" pitchFamily="34" charset="0"/>
                <a:cs typeface="Arial" panose="020B0604020202020204" pitchFamily="34" charset="0"/>
              </a:rPr>
              <a:t>Ensure Accountability of Themselves &amp; Others</a:t>
            </a:r>
          </a:p>
          <a:p>
            <a:pPr>
              <a:buAutoNum type="arabicPeriod" startAt="2"/>
            </a:pPr>
            <a:r>
              <a:rPr lang="en-US" b="1" dirty="0">
                <a:latin typeface="Arial" panose="020B0604020202020204" pitchFamily="34" charset="0"/>
                <a:cs typeface="Arial" panose="020B0604020202020204" pitchFamily="34" charset="0"/>
              </a:rPr>
              <a:t>Abstaining from Discrimination</a:t>
            </a:r>
          </a:p>
          <a:p>
            <a:pPr>
              <a:buAutoNum type="arabicPeriod" startAt="2"/>
            </a:pPr>
            <a:r>
              <a:rPr lang="en-US" b="1" dirty="0">
                <a:latin typeface="Arial" panose="020B0604020202020204" pitchFamily="34" charset="0"/>
                <a:cs typeface="Arial" panose="020B0604020202020204" pitchFamily="34" charset="0"/>
              </a:rPr>
              <a:t>Upholding Islamic Values as much as Possible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0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92566"/>
          </a:xfrm>
        </p:spPr>
        <p:txBody>
          <a:bodyPr/>
          <a:lstStyle/>
          <a:p>
            <a:pPr algn="ctr"/>
            <a:r>
              <a:rPr lang="en-US" dirty="0">
                <a:latin typeface="Arial" panose="020B0604020202020204" pitchFamily="34" charset="0"/>
                <a:cs typeface="Arial" panose="020B0604020202020204" pitchFamily="34" charset="0"/>
              </a:rPr>
              <a:t>Past Paper Questions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69713" y="1828800"/>
            <a:ext cx="9134899" cy="4584878"/>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Highlight the concept of Public Administration in Islam. Explain the responsibilities of Civil Servants. (2016)</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Highlight the responsibilities of civil servants in the light of Islamic teachings. (2018)</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Express the principles of accountability of rulers according to the Holy Quran and Sunnah (2021) </a:t>
            </a:r>
          </a:p>
          <a:p>
            <a:pPr>
              <a:buFont typeface="Wingdings" panose="05000000000000000000" pitchFamily="2" charset="2"/>
              <a:buChar char="Ø"/>
            </a:pPr>
            <a:r>
              <a:rPr lang="en-GB" dirty="0">
                <a:latin typeface="Arial" panose="020B0604020202020204" pitchFamily="34" charset="0"/>
                <a:cs typeface="Arial" panose="020B0604020202020204" pitchFamily="34" charset="0"/>
              </a:rPr>
              <a:t>How can the system of accountability in Pakistan be idealized in the teachings of the Holy Prophet</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Explain</a:t>
            </a:r>
            <a:r>
              <a:rPr lang="en-GB" sz="1800" dirty="0">
                <a:effectLst/>
                <a:latin typeface="Times New Roman" panose="02020603050405020304" pitchFamily="18" charset="0"/>
              </a:rPr>
              <a:t>. </a:t>
            </a:r>
            <a:r>
              <a:rPr lang="en-GB" sz="1800" dirty="0">
                <a:effectLst/>
                <a:latin typeface="Arial" panose="020B0604020202020204" pitchFamily="34" charset="0"/>
                <a:cs typeface="Arial" panose="020B0604020202020204" pitchFamily="34" charset="0"/>
              </a:rPr>
              <a:t>(2024)</a:t>
            </a:r>
            <a:br>
              <a:rPr lang="en-GB" sz="1800" dirty="0">
                <a:effectLst/>
                <a:latin typeface="Times New Roman" panose="02020603050405020304" pitchFamily="18" charset="0"/>
              </a:rPr>
            </a:br>
            <a:endParaRPr lang="en-GB" dirty="0"/>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182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08349" y="1169581"/>
            <a:ext cx="9096263" cy="5688419"/>
          </a:xfrm>
        </p:spPr>
        <p:txBody>
          <a:bodyPr>
            <a:normAutofit fontScale="92500" lnSpcReduction="10000"/>
          </a:bodyPr>
          <a:lstStyle/>
          <a:p>
            <a:pPr marL="0" indent="0" algn="ctr">
              <a:buNone/>
            </a:pPr>
            <a:r>
              <a:rPr lang="en-GB" sz="2000" b="1" u="sng" dirty="0">
                <a:latin typeface="Arial" panose="020B0604020202020204" pitchFamily="34" charset="0"/>
                <a:cs typeface="Arial" panose="020B0604020202020204" pitchFamily="34" charset="0"/>
              </a:rPr>
              <a:t>The Importance of Accountability in Islam</a:t>
            </a:r>
          </a:p>
          <a:p>
            <a:pPr marL="0" indent="0" algn="ctr">
              <a:buNone/>
            </a:pPr>
            <a:endParaRPr lang="en-GB" sz="2000" b="1" u="sng"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Belief in the Life Hereafter and the Belief in the Day of Judgment are two of the core beliefs of the Muslim faith</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sz="1800" dirty="0">
                <a:effectLst/>
                <a:latin typeface="Arial" panose="020B0604020202020204" pitchFamily="34" charset="0"/>
                <a:ea typeface="Aptos" panose="020B0004020202020204" pitchFamily="34" charset="0"/>
                <a:cs typeface="Arial" panose="020B0604020202020204" pitchFamily="34" charset="0"/>
              </a:rPr>
              <a:t>Muslims firmly believe that Allah SWT will gather them on the Day of Judgment, and everyone will be held accountable for their deeds</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And after the judgment has been done, they will be either rewarded or punished in the Life Hereafter</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b="1" dirty="0">
                <a:latin typeface="Arial" panose="020B0604020202020204" pitchFamily="34" charset="0"/>
                <a:ea typeface="Aptos" panose="020B0004020202020204" pitchFamily="34" charset="0"/>
                <a:cs typeface="Arial" panose="020B0604020202020204" pitchFamily="34" charset="0"/>
              </a:rPr>
              <a:t>What can be Derived from the Above? </a:t>
            </a:r>
          </a:p>
          <a:p>
            <a:pPr>
              <a:buFontTx/>
              <a:buChar char="-"/>
            </a:pPr>
            <a:r>
              <a:rPr lang="en-US" sz="1800" i="1" dirty="0">
                <a:effectLst/>
                <a:latin typeface="Arial" panose="020B0604020202020204" pitchFamily="34" charset="0"/>
                <a:ea typeface="Aptos" panose="020B0004020202020204" pitchFamily="34" charset="0"/>
                <a:cs typeface="Arial" panose="020B0604020202020204" pitchFamily="34" charset="0"/>
              </a:rPr>
              <a:t>The fact that there is a life after this one and everyone will be held accountable for what they did in this life is sufficient evidence on the importance of accountability in Islam</a:t>
            </a:r>
            <a:r>
              <a:rPr lang="en-US" dirty="0">
                <a:latin typeface="Arial" panose="020B0604020202020204" pitchFamily="34" charset="0"/>
                <a:ea typeface="Aptos" panose="020B0004020202020204" pitchFamily="34" charset="0"/>
                <a:cs typeface="Arial" panose="020B0604020202020204" pitchFamily="34" charset="0"/>
              </a:rPr>
              <a:t>. </a:t>
            </a:r>
          </a:p>
          <a:p>
            <a:pPr>
              <a:buFontTx/>
              <a:buChar char="-"/>
            </a:pPr>
            <a:r>
              <a:rPr lang="en-US" i="1" dirty="0">
                <a:latin typeface="Arial" panose="020B0604020202020204" pitchFamily="34" charset="0"/>
                <a:ea typeface="Aptos" panose="020B0004020202020204" pitchFamily="34" charset="0"/>
                <a:cs typeface="Arial" panose="020B0604020202020204" pitchFamily="34" charset="0"/>
              </a:rPr>
              <a:t>Even if accountability is not ensured in this life, Allah SWT will ensure it on the Day of Judgment and in the Life Hereafter</a:t>
            </a:r>
          </a:p>
          <a:p>
            <a:pPr>
              <a:buFontTx/>
              <a:buChar char="-"/>
            </a:pPr>
            <a:r>
              <a:rPr lang="en-US" sz="1800" i="1" dirty="0">
                <a:effectLst/>
                <a:latin typeface="Arial" panose="020B0604020202020204" pitchFamily="34" charset="0"/>
                <a:ea typeface="Aptos" panose="020B0004020202020204" pitchFamily="34" charset="0"/>
                <a:cs typeface="Arial" panose="020B0604020202020204" pitchFamily="34" charset="0"/>
              </a:rPr>
              <a:t>Therefore, it is only sensible for those entrusted with the responsibility of maintaining accountability, to ensure it to the best of their abilities to avoid embarrassment in </a:t>
            </a:r>
            <a:r>
              <a:rPr lang="en-US" sz="1800" i="1" dirty="0" err="1">
                <a:effectLst/>
                <a:latin typeface="Arial" panose="020B0604020202020204" pitchFamily="34" charset="0"/>
                <a:ea typeface="Aptos" panose="020B0004020202020204" pitchFamily="34" charset="0"/>
                <a:cs typeface="Arial" panose="020B0604020202020204" pitchFamily="34" charset="0"/>
              </a:rPr>
              <a:t>th</a:t>
            </a:r>
            <a:r>
              <a:rPr lang="en-US" sz="1800" i="1" dirty="0">
                <a:effectLst/>
                <a:latin typeface="Arial" panose="020B0604020202020204" pitchFamily="34" charset="0"/>
                <a:ea typeface="Aptos" panose="020B0004020202020204" pitchFamily="34" charset="0"/>
                <a:cs typeface="Arial" panose="020B0604020202020204" pitchFamily="34" charset="0"/>
              </a:rPr>
              <a:t> </a:t>
            </a:r>
            <a:r>
              <a:rPr lang="en-US" sz="1800" i="1" dirty="0" err="1">
                <a:effectLst/>
                <a:latin typeface="Arial" panose="020B0604020202020204" pitchFamily="34" charset="0"/>
                <a:ea typeface="Aptos" panose="020B0004020202020204" pitchFamily="34" charset="0"/>
                <a:cs typeface="Arial" panose="020B0604020202020204" pitchFamily="34" charset="0"/>
              </a:rPr>
              <a:t>enext</a:t>
            </a:r>
            <a:r>
              <a:rPr lang="en-US" sz="1800" i="1" dirty="0">
                <a:effectLst/>
                <a:latin typeface="Arial" panose="020B0604020202020204" pitchFamily="34" charset="0"/>
                <a:ea typeface="Aptos" panose="020B0004020202020204" pitchFamily="34" charset="0"/>
                <a:cs typeface="Arial" panose="020B0604020202020204" pitchFamily="34" charset="0"/>
              </a:rPr>
              <a:t> life</a:t>
            </a:r>
          </a:p>
        </p:txBody>
      </p:sp>
    </p:spTree>
    <p:extLst>
      <p:ext uri="{BB962C8B-B14F-4D97-AF65-F5344CB8AC3E}">
        <p14:creationId xmlns:p14="http://schemas.microsoft.com/office/powerpoint/2010/main" val="283636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1169582"/>
            <a:ext cx="9877647" cy="5539562"/>
          </a:xfrm>
        </p:spPr>
        <p:txBody>
          <a:bodyPr>
            <a:normAutofit lnSpcReduction="10000"/>
          </a:bodyPr>
          <a:lstStyle/>
          <a:p>
            <a:pPr marL="0" indent="0" algn="ctr">
              <a:buNone/>
            </a:pPr>
            <a:r>
              <a:rPr lang="en-GB" sz="2000" b="1" u="sng" dirty="0">
                <a:latin typeface="Arial" panose="020B0604020202020204" pitchFamily="34" charset="0"/>
                <a:cs typeface="Arial" panose="020B0604020202020204" pitchFamily="34" charset="0"/>
              </a:rPr>
              <a:t>Accountability in the Next Life</a:t>
            </a:r>
          </a:p>
          <a:p>
            <a:pPr marL="0" indent="0" algn="ctr">
              <a:buNone/>
            </a:pPr>
            <a:endParaRPr lang="en-GB" sz="2000" b="1" u="sng"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Only 1 Judge; Allah SWT</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No one will be dealt unfairly.</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Everyone will be held accountable, and justice will prevail</a:t>
            </a:r>
          </a:p>
          <a:p>
            <a:pPr>
              <a:buFont typeface="Wingdings" pitchFamily="2" charset="2"/>
              <a:buChar char="Ø"/>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b="1" i="1" dirty="0">
                <a:latin typeface="Arial" panose="020B0604020202020204" pitchFamily="34" charset="0"/>
                <a:ea typeface="Aptos" panose="020B0004020202020204" pitchFamily="34" charset="0"/>
                <a:cs typeface="Arial" panose="020B0604020202020204" pitchFamily="34" charset="0"/>
              </a:rPr>
              <a:t>We set up the scales of justice for the Day of Judgment, so no soul will be wronged in the least. And (even) if a deed is the weight of a mustard seed, We will bring it forth. And sufficient are We as a (vigilant) Reckoner. </a:t>
            </a:r>
            <a:r>
              <a:rPr lang="en-US" b="1" dirty="0">
                <a:latin typeface="Arial" panose="020B0604020202020204" pitchFamily="34" charset="0"/>
                <a:ea typeface="Aptos" panose="020B0004020202020204" pitchFamily="34" charset="0"/>
                <a:cs typeface="Arial" panose="020B0604020202020204" pitchFamily="34" charset="0"/>
              </a:rPr>
              <a:t>(Al-</a:t>
            </a:r>
            <a:r>
              <a:rPr lang="en-US" b="1" dirty="0" err="1">
                <a:latin typeface="Arial" panose="020B0604020202020204" pitchFamily="34" charset="0"/>
                <a:ea typeface="Aptos" panose="020B0004020202020204" pitchFamily="34" charset="0"/>
                <a:cs typeface="Arial" panose="020B0604020202020204" pitchFamily="34" charset="0"/>
              </a:rPr>
              <a:t>Anbiyaa</a:t>
            </a:r>
            <a:r>
              <a:rPr lang="en-US" b="1" dirty="0">
                <a:latin typeface="Arial" panose="020B0604020202020204" pitchFamily="34" charset="0"/>
                <a:ea typeface="Aptos" panose="020B0004020202020204" pitchFamily="34" charset="0"/>
                <a:cs typeface="Arial" panose="020B0604020202020204" pitchFamily="34" charset="0"/>
              </a:rPr>
              <a:t> - 47)</a:t>
            </a:r>
            <a:endParaRPr lang="en-US" b="1" i="1" dirty="0">
              <a:latin typeface="Arial" panose="020B0604020202020204" pitchFamily="34" charset="0"/>
              <a:ea typeface="Aptos" panose="020B0004020202020204" pitchFamily="34" charset="0"/>
              <a:cs typeface="Arial" panose="020B0604020202020204" pitchFamily="34" charset="0"/>
            </a:endParaRPr>
          </a:p>
          <a:p>
            <a:pPr marL="0" indent="0">
              <a:buNone/>
            </a:pPr>
            <a:r>
              <a:rPr lang="en-US" b="1" i="1" dirty="0">
                <a:latin typeface="Arial" panose="020B0604020202020204" pitchFamily="34" charset="0"/>
                <a:cs typeface="Arial" panose="020B0604020202020204" pitchFamily="34" charset="0"/>
              </a:rPr>
              <a:t>“Then for the one who had rebelled and preferred the worldly life (to the Hereafter), Hell will be the abode. Whereas for the one who feared to stand before his Lord, and restrained his self from the evil, Paradise will be the abode.” </a:t>
            </a:r>
            <a:r>
              <a:rPr lang="en-US" b="1" dirty="0">
                <a:latin typeface="Arial" panose="020B0604020202020204" pitchFamily="34" charset="0"/>
                <a:cs typeface="Arial" panose="020B0604020202020204" pitchFamily="34" charset="0"/>
              </a:rPr>
              <a:t>(An-</a:t>
            </a:r>
            <a:r>
              <a:rPr lang="en-US" b="1" dirty="0" err="1">
                <a:latin typeface="Arial" panose="020B0604020202020204" pitchFamily="34" charset="0"/>
                <a:cs typeface="Arial" panose="020B0604020202020204" pitchFamily="34" charset="0"/>
              </a:rPr>
              <a:t>Nazi’at</a:t>
            </a:r>
            <a:r>
              <a:rPr lang="en-US" b="1" dirty="0">
                <a:latin typeface="Arial" panose="020B0604020202020204" pitchFamily="34" charset="0"/>
                <a:cs typeface="Arial" panose="020B0604020202020204" pitchFamily="34" charset="0"/>
              </a:rPr>
              <a:t>: 37 - 41)</a:t>
            </a:r>
          </a:p>
          <a:p>
            <a:pPr marL="0" indent="0">
              <a:buNone/>
            </a:pPr>
            <a:r>
              <a:rPr lang="en-US" b="1" i="1" dirty="0">
                <a:latin typeface="Arial" panose="020B0604020202020204" pitchFamily="34" charset="0"/>
                <a:cs typeface="Arial" panose="020B0604020202020204" pitchFamily="34" charset="0"/>
              </a:rPr>
              <a:t>“The as for him whose scales (of good deeds) are heavy, he will be in a happy life. But he whose scales are light, his abode will be Abyss. And what may you know what Abyss is. A blazing Fire!” </a:t>
            </a:r>
            <a:r>
              <a:rPr lang="en-US" b="1" dirty="0">
                <a:latin typeface="Arial" panose="020B0604020202020204" pitchFamily="34" charset="0"/>
                <a:cs typeface="Arial" panose="020B0604020202020204" pitchFamily="34" charset="0"/>
              </a:rPr>
              <a:t>(Al-</a:t>
            </a:r>
            <a:r>
              <a:rPr lang="en-US" b="1" dirty="0" err="1">
                <a:latin typeface="Arial" panose="020B0604020202020204" pitchFamily="34" charset="0"/>
                <a:cs typeface="Arial" panose="020B0604020202020204" pitchFamily="34" charset="0"/>
              </a:rPr>
              <a:t>Qari’ah</a:t>
            </a:r>
            <a:r>
              <a:rPr lang="en-US" b="1" dirty="0">
                <a:latin typeface="Arial" panose="020B0604020202020204" pitchFamily="34" charset="0"/>
                <a:cs typeface="Arial" panose="020B0604020202020204" pitchFamily="34" charset="0"/>
              </a:rPr>
              <a:t>: 6 - 11)</a:t>
            </a:r>
            <a:r>
              <a:rPr lang="en-US" dirty="0">
                <a:latin typeface="Arial" panose="020B0604020202020204" pitchFamily="34" charset="0"/>
                <a:cs typeface="Arial" panose="020B0604020202020204" pitchFamily="34" charset="0"/>
              </a:rPr>
              <a:t>  </a:t>
            </a:r>
          </a:p>
          <a:p>
            <a:pPr marL="0" indent="0">
              <a:buNone/>
            </a:pPr>
            <a:r>
              <a:rPr lang="en-US" b="1" i="1" dirty="0">
                <a:latin typeface="Arial" panose="020B0604020202020204" pitchFamily="34" charset="0"/>
                <a:cs typeface="Arial" panose="020B0604020202020204" pitchFamily="34" charset="0"/>
              </a:rPr>
              <a:t>So whoever does an atom’s weight of good will see it. So whoever does an atom’s weight of good will see it. </a:t>
            </a:r>
            <a:r>
              <a:rPr lang="en-US" b="1" dirty="0">
                <a:latin typeface="Arial" panose="020B0604020202020204" pitchFamily="34" charset="0"/>
                <a:cs typeface="Arial" panose="020B0604020202020204" pitchFamily="34" charset="0"/>
              </a:rPr>
              <a:t>(Az-</a:t>
            </a:r>
            <a:r>
              <a:rPr lang="en-US" b="1" dirty="0" err="1">
                <a:latin typeface="Arial" panose="020B0604020202020204" pitchFamily="34" charset="0"/>
                <a:cs typeface="Arial" panose="020B0604020202020204" pitchFamily="34" charset="0"/>
              </a:rPr>
              <a:t>ZilZaal</a:t>
            </a:r>
            <a:r>
              <a:rPr lang="en-US" b="1" dirty="0">
                <a:latin typeface="Arial" panose="020B0604020202020204" pitchFamily="34" charset="0"/>
                <a:cs typeface="Arial" panose="020B0604020202020204" pitchFamily="34" charset="0"/>
              </a:rPr>
              <a:t>: 7 - 8)</a:t>
            </a:r>
            <a:endParaRPr lang="en-US" b="1" i="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9169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1169582"/>
            <a:ext cx="9877647" cy="5539562"/>
          </a:xfrm>
        </p:spPr>
        <p:txBody>
          <a:bodyPr>
            <a:normAutofit fontScale="92500" lnSpcReduction="20000"/>
          </a:bodyPr>
          <a:lstStyle/>
          <a:p>
            <a:pPr marL="0" indent="0" algn="ctr">
              <a:buNone/>
            </a:pPr>
            <a:r>
              <a:rPr lang="en-GB" sz="2000" b="1" u="sng" dirty="0">
                <a:latin typeface="Arial" panose="020B0604020202020204" pitchFamily="34" charset="0"/>
                <a:cs typeface="Arial" panose="020B0604020202020204" pitchFamily="34" charset="0"/>
              </a:rPr>
              <a:t>Accountability in this World</a:t>
            </a:r>
          </a:p>
          <a:p>
            <a:pPr marL="0" indent="0" algn="ctr">
              <a:buNone/>
            </a:pPr>
            <a:endParaRPr lang="en-GB" sz="2000" b="1" u="sng"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Allah has delegated this task to humans as they are His vicegerents. </a:t>
            </a:r>
          </a:p>
          <a:p>
            <a:pPr marL="0" indent="0">
              <a:buNone/>
            </a:pPr>
            <a:r>
              <a:rPr lang="en-US" b="1" dirty="0">
                <a:latin typeface="Arial" panose="020B0604020202020204" pitchFamily="34" charset="0"/>
                <a:ea typeface="Aptos" panose="020B0004020202020204" pitchFamily="34" charset="0"/>
                <a:cs typeface="Arial" panose="020B0604020202020204" pitchFamily="34" charset="0"/>
              </a:rPr>
              <a:t>“</a:t>
            </a:r>
            <a:r>
              <a:rPr lang="en-US" b="1" i="1" dirty="0">
                <a:latin typeface="Arial" panose="020B0604020202020204" pitchFamily="34" charset="0"/>
                <a:ea typeface="Aptos" panose="020B0004020202020204" pitchFamily="34" charset="0"/>
                <a:cs typeface="Arial" panose="020B0604020202020204" pitchFamily="34" charset="0"/>
              </a:rPr>
              <a:t>(Remember) when your Lord said to the angels, “I am going to place a successive (human) authority on earth.” </a:t>
            </a:r>
            <a:r>
              <a:rPr lang="en-US" b="1" dirty="0">
                <a:latin typeface="Arial" panose="020B0604020202020204" pitchFamily="34" charset="0"/>
                <a:ea typeface="Aptos" panose="020B0004020202020204" pitchFamily="34" charset="0"/>
                <a:cs typeface="Arial" panose="020B0604020202020204" pitchFamily="34" charset="0"/>
              </a:rPr>
              <a:t>(Al-Baqarah - 30)</a:t>
            </a:r>
          </a:p>
          <a:p>
            <a:pPr>
              <a:buFont typeface="Wingdings" pitchFamily="2" charset="2"/>
              <a:buChar char="Ø"/>
            </a:pPr>
            <a:endParaRPr lang="en-US" dirty="0">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The following hadith provides a basis for ensuring accountability</a:t>
            </a:r>
          </a:p>
          <a:p>
            <a:pPr>
              <a:buFont typeface="Wingdings" pitchFamily="2" charset="2"/>
              <a:buChar char="Ø"/>
            </a:pPr>
            <a:r>
              <a:rPr lang="en-US" b="1" i="1" dirty="0">
                <a:latin typeface="Arial" panose="020B0604020202020204" pitchFamily="34" charset="0"/>
                <a:ea typeface="Aptos" panose="020B0004020202020204" pitchFamily="34" charset="0"/>
                <a:cs typeface="Arial" panose="020B0604020202020204" pitchFamily="34" charset="0"/>
              </a:rPr>
              <a:t>“Every one of you is a shepherd and is responsible for his flock. The leader of people is a guardian and is responsible for his subjects. A man is the guardian of his family, and he is responsible for them. A woman is the guardian of her husband’s home and his children, and she is responsible for them. The servant of a man is a guardian of the property of his master, and he is responsible for it. No doubt, every one of you is a shepherd and is responsible for his flock.”</a:t>
            </a:r>
            <a:r>
              <a:rPr lang="en-US" dirty="0">
                <a:latin typeface="Arial" panose="020B0604020202020204" pitchFamily="34" charset="0"/>
                <a:ea typeface="Aptos" panose="020B0004020202020204" pitchFamily="34" charset="0"/>
                <a:cs typeface="Arial" panose="020B0604020202020204" pitchFamily="34" charset="0"/>
              </a:rPr>
              <a:t> </a:t>
            </a:r>
            <a:r>
              <a:rPr lang="en-US" b="1" dirty="0">
                <a:latin typeface="Arial" panose="020B0604020202020204" pitchFamily="34" charset="0"/>
                <a:ea typeface="Aptos" panose="020B0004020202020204" pitchFamily="34" charset="0"/>
                <a:cs typeface="Arial" panose="020B0604020202020204" pitchFamily="34" charset="0"/>
              </a:rPr>
              <a:t>(Abu Dawood - 2928)</a:t>
            </a: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The concept of ensuring accountability in this world is sufficiently explained in the hadith above</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If a simple man (with no position) is guardian of his family and will be held responsible, in the same manner, officials who hold such positions are most definitely responsible for their jurisdictions.</a:t>
            </a:r>
          </a:p>
          <a:p>
            <a:pPr>
              <a:buFont typeface="Wingdings" pitchFamily="2" charset="2"/>
              <a:buChar char="Ø"/>
            </a:pPr>
            <a:r>
              <a:rPr lang="en-US" dirty="0">
                <a:latin typeface="Arial" panose="020B0604020202020204" pitchFamily="34" charset="0"/>
                <a:ea typeface="Aptos" panose="020B0004020202020204" pitchFamily="34" charset="0"/>
                <a:cs typeface="Arial" panose="020B0604020202020204" pitchFamily="34" charset="0"/>
              </a:rPr>
              <a:t>According to Islam, no one will be spared from this. </a:t>
            </a:r>
            <a:endParaRPr lang="en-US" dirty="0">
              <a:latin typeface="Arial" panose="020B0604020202020204" pitchFamily="34"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9297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1169582"/>
            <a:ext cx="9877647" cy="5539562"/>
          </a:xfrm>
        </p:spPr>
        <p:txBody>
          <a:bodyPr>
            <a:normAutofit/>
          </a:bodyPr>
          <a:lstStyle/>
          <a:p>
            <a:pPr marL="0" indent="0" algn="ctr">
              <a:buNone/>
            </a:pPr>
            <a:r>
              <a:rPr lang="en-GB" sz="2000" b="1" u="sng" dirty="0">
                <a:latin typeface="Arial" panose="020B0604020202020204" pitchFamily="34" charset="0"/>
                <a:cs typeface="Arial" panose="020B0604020202020204" pitchFamily="34" charset="0"/>
              </a:rPr>
              <a:t>Accountability During the Time of the Prophet SAW &amp; His Caliphs</a:t>
            </a:r>
          </a:p>
          <a:p>
            <a:pPr marL="0" indent="0" algn="ctr">
              <a:buNone/>
            </a:pPr>
            <a:endParaRPr lang="en-GB" sz="2000" b="1" u="sng" dirty="0">
              <a:latin typeface="Arial" panose="020B0604020202020204" pitchFamily="34" charset="0"/>
              <a:cs typeface="Arial" panose="020B0604020202020204" pitchFamily="34" charset="0"/>
            </a:endParaRP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Proper System of Judiciary &amp; Accountability</a:t>
            </a: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Times New Roman" panose="02020603050405020304" pitchFamily="18"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The Prophet SAW appointed judges in different areas</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Times New Roman" panose="02020603050405020304" pitchFamily="18"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Umar R.A. was the appointed judge at Madinah</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Times New Roman" panose="02020603050405020304" pitchFamily="18" charset="0"/>
              <a:buChar char="-"/>
            </a:pPr>
            <a:r>
              <a:rPr lang="en-US" sz="1800" dirty="0">
                <a:effectLst/>
                <a:latin typeface="Arial" panose="020B0604020202020204" pitchFamily="34" charset="0"/>
                <a:ea typeface="Aptos" panose="020B0004020202020204" pitchFamily="34" charset="0"/>
                <a:cs typeface="Arial" panose="020B0604020202020204" pitchFamily="34" charset="0"/>
              </a:rPr>
              <a:t>Ali &amp; </a:t>
            </a:r>
            <a:r>
              <a:rPr lang="en-US" sz="1800" dirty="0" err="1">
                <a:effectLst/>
                <a:latin typeface="Arial" panose="020B0604020202020204" pitchFamily="34" charset="0"/>
                <a:ea typeface="Aptos" panose="020B0004020202020204" pitchFamily="34" charset="0"/>
                <a:cs typeface="Arial" panose="020B0604020202020204" pitchFamily="34" charset="0"/>
              </a:rPr>
              <a:t>Ma’az</a:t>
            </a:r>
            <a:r>
              <a:rPr lang="en-US" sz="1800" dirty="0">
                <a:effectLst/>
                <a:latin typeface="Arial" panose="020B0604020202020204" pitchFamily="34" charset="0"/>
                <a:ea typeface="Aptos" panose="020B0004020202020204" pitchFamily="34" charset="0"/>
                <a:cs typeface="Arial" panose="020B0604020202020204" pitchFamily="34" charset="0"/>
              </a:rPr>
              <a:t> R.A. were sent to different areas of Yemen</a:t>
            </a:r>
            <a:endParaRPr lang="en-PK" sz="1800" dirty="0">
              <a:effectLst/>
              <a:latin typeface="Arial" panose="020B0604020202020204" pitchFamily="34" charset="0"/>
              <a:ea typeface="Aptos" panose="020B0004020202020204" pitchFamily="34" charset="0"/>
              <a:cs typeface="Arial" panose="020B0604020202020204" pitchFamily="34" charset="0"/>
            </a:endParaRPr>
          </a:p>
          <a:p>
            <a:pPr marL="0" indent="0">
              <a:lnSpc>
                <a:spcPct val="150000"/>
              </a:lnSpc>
              <a:buNone/>
            </a:pP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The Department of Accountability (</a:t>
            </a:r>
            <a:r>
              <a:rPr lang="en-US" sz="1800" b="1" i="1" dirty="0">
                <a:effectLst/>
                <a:latin typeface="Arial" panose="020B0604020202020204" pitchFamily="34" charset="0"/>
                <a:ea typeface="Times New Roman" panose="02020603050405020304" pitchFamily="18" charset="0"/>
                <a:cs typeface="Arial" panose="020B0604020202020204" pitchFamily="34" charset="0"/>
              </a:rPr>
              <a:t>Hisbah</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FontTx/>
              <a:buChar char="-"/>
            </a:pPr>
            <a:r>
              <a:rPr lang="en-US" dirty="0">
                <a:latin typeface="Arial" panose="020B0604020202020204" pitchFamily="34" charset="0"/>
                <a:ea typeface="Times New Roman" panose="02020603050405020304" pitchFamily="18" charset="0"/>
                <a:cs typeface="Arial" panose="020B0604020202020204" pitchFamily="34" charset="0"/>
              </a:rPr>
              <a:t>Established </a:t>
            </a:r>
            <a:r>
              <a:rPr lang="en-US" sz="1800" dirty="0">
                <a:effectLst/>
                <a:latin typeface="Arial" panose="020B0604020202020204" pitchFamily="34" charset="0"/>
                <a:ea typeface="Times New Roman" panose="02020603050405020304" pitchFamily="18" charset="0"/>
                <a:cs typeface="Arial" panose="020B0604020202020204" pitchFamily="34" charset="0"/>
              </a:rPr>
              <a:t>during the time of the Caliphs for the accountability of the public</a:t>
            </a:r>
          </a:p>
          <a:p>
            <a:pPr>
              <a:lnSpc>
                <a:spcPct val="150000"/>
              </a:lnSpc>
              <a:buFontTx/>
              <a:buChar char="-"/>
            </a:pPr>
            <a:r>
              <a:rPr lang="en-US" dirty="0">
                <a:latin typeface="Arial" panose="020B0604020202020204" pitchFamily="34" charset="0"/>
                <a:ea typeface="Times New Roman" panose="02020603050405020304" pitchFamily="18" charset="0"/>
                <a:cs typeface="Arial" panose="020B0604020202020204" pitchFamily="34" charset="0"/>
              </a:rPr>
              <a:t>The motive was naturally to ensure that people are held accountable for their responsibilities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buNone/>
            </a:pP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2294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85061"/>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8409" y="967563"/>
            <a:ext cx="9877647" cy="5741581"/>
          </a:xfrm>
        </p:spPr>
        <p:txBody>
          <a:bodyPr>
            <a:normAutofit fontScale="92500" lnSpcReduction="10000"/>
          </a:bodyPr>
          <a:lstStyle/>
          <a:p>
            <a:pPr marL="0" indent="0" algn="ctr">
              <a:buNone/>
            </a:pPr>
            <a:r>
              <a:rPr lang="en-GB" sz="2000" b="1" u="sng" dirty="0">
                <a:latin typeface="Arial" panose="020B0604020202020204" pitchFamily="34" charset="0"/>
                <a:cs typeface="Arial" panose="020B0604020202020204" pitchFamily="34" charset="0"/>
              </a:rPr>
              <a:t>Accountability During the Time of the Prophet SAW &amp; His Caliphs</a:t>
            </a: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The Department of Ombudsman </a:t>
            </a:r>
          </a:p>
          <a:p>
            <a:pPr>
              <a:lnSpc>
                <a:spcPct val="150000"/>
              </a:lnSpc>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Established for the accountability of public office bearers</a:t>
            </a:r>
          </a:p>
          <a:p>
            <a:pPr>
              <a:lnSpc>
                <a:spcPct val="150000"/>
              </a:lnSpc>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Known as ‘</a:t>
            </a:r>
            <a:r>
              <a:rPr lang="en-US" sz="1800" i="1" dirty="0">
                <a:effectLst/>
                <a:latin typeface="Arial" panose="020B0604020202020204" pitchFamily="34" charset="0"/>
                <a:ea typeface="Times New Roman" panose="02020603050405020304" pitchFamily="18" charset="0"/>
                <a:cs typeface="Arial" panose="020B0604020202020204" pitchFamily="34" charset="0"/>
              </a:rPr>
              <a:t>Deewan e </a:t>
            </a:r>
            <a:r>
              <a:rPr lang="en-US" sz="1800" i="1" dirty="0" err="1">
                <a:effectLst/>
                <a:latin typeface="Arial" panose="020B0604020202020204" pitchFamily="34" charset="0"/>
                <a:ea typeface="Times New Roman" panose="02020603050405020304" pitchFamily="18" charset="0"/>
                <a:cs typeface="Arial" panose="020B0604020202020204" pitchFamily="34" charset="0"/>
              </a:rPr>
              <a:t>Mazalim</a:t>
            </a:r>
            <a:r>
              <a:rPr lang="en-US" sz="1800" dirty="0">
                <a:effectLst/>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Even the Caliphs allowed th</a:t>
            </a:r>
            <a:r>
              <a:rPr lang="en-US" b="1" dirty="0">
                <a:latin typeface="Arial" panose="020B0604020202020204" pitchFamily="34" charset="0"/>
                <a:ea typeface="Times New Roman" panose="02020603050405020304" pitchFamily="18" charset="0"/>
                <a:cs typeface="Arial" panose="020B0604020202020204" pitchFamily="34" charset="0"/>
              </a:rPr>
              <a:t>e people to hold them accountable when required</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FontTx/>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Abubakar’s R.A. first address after assuming Caliphate</a:t>
            </a: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114300" indent="0">
              <a:lnSpc>
                <a:spcPct val="150000"/>
              </a:lnSpc>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i="1" dirty="0">
                <a:effectLst/>
                <a:latin typeface="Arial" panose="020B0604020202020204" pitchFamily="34" charset="0"/>
                <a:ea typeface="Times New Roman" panose="02020603050405020304" pitchFamily="18" charset="0"/>
                <a:cs typeface="Arial" panose="020B0604020202020204" pitchFamily="34" charset="0"/>
              </a:rPr>
              <a:t>O people, I have been appointed over you, though I am not the best among you. If I do well, then help me; and if I act wrongly, then correct me. Truthfulness is synonymous with fulfilling the trust, and lying is equivalent to treachery. The weak among you is deemed strong by me, until I return to them that which is rightfully theirs, in sha Allah. And the strong among you is deemed weak by me, until I take from them what is rightfully (someone else’s), in sha Allah.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400050" indent="-285750">
              <a:lnSpc>
                <a:spcPct val="150000"/>
              </a:lnSpc>
            </a:pPr>
            <a:r>
              <a:rPr lang="en-US" sz="1800" b="1" dirty="0">
                <a:effectLst/>
                <a:latin typeface="Arial" panose="020B0604020202020204" pitchFamily="34" charset="0"/>
                <a:ea typeface="Times New Roman" panose="02020603050405020304" pitchFamily="18" charset="0"/>
                <a:cs typeface="Arial" panose="020B0604020202020204" pitchFamily="34" charset="0"/>
              </a:rPr>
              <a:t>How Umar R.A. held Saeed bin Amir (Governor of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Hims</a:t>
            </a:r>
            <a:r>
              <a:rPr lang="en-US" sz="1800" b="1" dirty="0">
                <a:effectLst/>
                <a:latin typeface="Arial" panose="020B0604020202020204" pitchFamily="34" charset="0"/>
                <a:ea typeface="Times New Roman" panose="02020603050405020304" pitchFamily="18" charset="0"/>
                <a:cs typeface="Arial" panose="020B0604020202020204" pitchFamily="34" charset="0"/>
              </a:rPr>
              <a:t>) Accountable</a:t>
            </a:r>
          </a:p>
          <a:p>
            <a:pPr marL="114300" indent="0">
              <a:lnSpc>
                <a:spcPct val="150000"/>
              </a:lnSpc>
              <a:buNone/>
            </a:pPr>
            <a:endParaRPr lang="en-PK"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65157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System of Accountability in Islam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9433" y="1169582"/>
            <a:ext cx="10196623" cy="5539562"/>
          </a:xfrm>
        </p:spPr>
        <p:txBody>
          <a:bodyPr>
            <a:normAutofit fontScale="77500" lnSpcReduction="20000"/>
          </a:bodyPr>
          <a:lstStyle/>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When the meeting was convened, Umar asked what complaints they had against him.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"He only comes out to us when the sun is already high,"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"What do you have to say to that, Said?"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Said was silent for a moment, then said, "By God, I really didn't want to say this but there seems to be no way out. My family does not have a house help, so I get up every morning and prepare dough for bread. I wait a little until it rises and then bake for them. I then make wudu and go out to the people."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"What's your other complaint?"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"He does not answer anyone at night,"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To this Said reluctantly said, "By God, I really wouldn't have liked to disclose this also. but I have left the day for them and the night for God, Great and Sublime is He."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"And what's your other complaint about him?"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"He does not come out to us from one day in every month,"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To this Said replied, "I do not have a home help, O Amir al-</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Mumineen</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and I do not have any clothes except what's on me. This, I wash once a month, and I wait for it to dry. Then I go out in the later part of the day."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"Any other complaint about him?" asked Umar.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"From time to time, he blacks out in meetings," they said. </a:t>
            </a:r>
          </a:p>
          <a:p>
            <a:pPr marL="0" indent="0" algn="l">
              <a:buNone/>
            </a:pPr>
            <a:r>
              <a:rPr lang="en-GB" sz="2100" b="0" i="0" u="none" strike="noStrike" dirty="0">
                <a:solidFill>
                  <a:srgbClr val="FFFFFF"/>
                </a:solidFill>
                <a:effectLst/>
                <a:latin typeface="Times New Roman" panose="02020603050405020304" pitchFamily="18" charset="0"/>
                <a:cs typeface="Times New Roman" panose="02020603050405020304" pitchFamily="18" charset="0"/>
              </a:rPr>
              <a:t>To this Said replied, "I witnessed the killing of </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Khubayb</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ibn </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Adiy</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when I was a </a:t>
            </a:r>
            <a:r>
              <a:rPr lang="en-GB" sz="2100" b="0" i="1" u="none" strike="noStrike" dirty="0" err="1">
                <a:solidFill>
                  <a:srgbClr val="FFFFFF"/>
                </a:solidFill>
                <a:effectLst/>
                <a:latin typeface="Times New Roman" panose="02020603050405020304" pitchFamily="18" charset="0"/>
                <a:cs typeface="Times New Roman" panose="02020603050405020304" pitchFamily="18" charset="0"/>
              </a:rPr>
              <a:t>mushrik</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I saw the Quraysh cutting him and saying, "Would you like Muhammad to be in your place?" to which </a:t>
            </a:r>
            <a:r>
              <a:rPr lang="en-GB" sz="2100" b="0" i="0" u="none" strike="noStrike" dirty="0" err="1">
                <a:solidFill>
                  <a:srgbClr val="FFFFFF"/>
                </a:solidFill>
                <a:effectLst/>
                <a:latin typeface="Times New Roman" panose="02020603050405020304" pitchFamily="18" charset="0"/>
                <a:cs typeface="Times New Roman" panose="02020603050405020304" pitchFamily="18" charset="0"/>
              </a:rPr>
              <a:t>Khubayb</a:t>
            </a:r>
            <a:r>
              <a:rPr lang="en-GB" sz="2100" b="0" i="0" u="none" strike="noStrike" dirty="0">
                <a:solidFill>
                  <a:srgbClr val="FFFFFF"/>
                </a:solidFill>
                <a:effectLst/>
                <a:latin typeface="Times New Roman" panose="02020603050405020304" pitchFamily="18" charset="0"/>
                <a:cs typeface="Times New Roman" panose="02020603050405020304" pitchFamily="18" charset="0"/>
              </a:rPr>
              <a:t> replied, "I would not wish to be safe and secure among my family while a thorn hurts Muhammad." By God, whenever I remember that day and how I failed to come to his aid, I only think that God would not forgive me, and I black out."</a:t>
            </a:r>
          </a:p>
          <a:p>
            <a:pPr marL="0" indent="0">
              <a:buNone/>
            </a:pPr>
            <a:endParaRPr lang="en-US" sz="1800" b="1"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50867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6" name="Content Placeholder 5" descr="A page of a book&#10;&#10;Description automatically generated">
            <a:extLst>
              <a:ext uri="{FF2B5EF4-FFF2-40B4-BE49-F238E27FC236}">
                <a16:creationId xmlns:a16="http://schemas.microsoft.com/office/drawing/2014/main" id="{663D2ED7-344F-587F-DA2C-07AC154094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679" y="1049030"/>
            <a:ext cx="9845933" cy="5808970"/>
          </a:xfrm>
        </p:spPr>
      </p:pic>
    </p:spTree>
    <p:extLst>
      <p:ext uri="{BB962C8B-B14F-4D97-AF65-F5344CB8AC3E}">
        <p14:creationId xmlns:p14="http://schemas.microsoft.com/office/powerpoint/2010/main" val="345046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book&#10;&#10;Description automatically generated">
            <a:extLst>
              <a:ext uri="{FF2B5EF4-FFF2-40B4-BE49-F238E27FC236}">
                <a16:creationId xmlns:a16="http://schemas.microsoft.com/office/drawing/2014/main" id="{4A820C39-59FC-9FA4-93D0-AAF385481F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730" r="3432"/>
          <a:stretch/>
        </p:blipFill>
        <p:spPr>
          <a:xfrm>
            <a:off x="1945758" y="1006655"/>
            <a:ext cx="9462977" cy="5783957"/>
          </a:xfrm>
        </p:spPr>
      </p:pic>
    </p:spTree>
    <p:extLst>
      <p:ext uri="{BB962C8B-B14F-4D97-AF65-F5344CB8AC3E}">
        <p14:creationId xmlns:p14="http://schemas.microsoft.com/office/powerpoint/2010/main" val="13701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5" name="Content Placeholder 4" descr="A page of a book&#10;&#10;Description automatically generated">
            <a:extLst>
              <a:ext uri="{FF2B5EF4-FFF2-40B4-BE49-F238E27FC236}">
                <a16:creationId xmlns:a16="http://schemas.microsoft.com/office/drawing/2014/main" id="{B4870ED1-3FB5-47DA-E19E-629D3568401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527"/>
          <a:stretch/>
        </p:blipFill>
        <p:spPr>
          <a:xfrm>
            <a:off x="2064729" y="910806"/>
            <a:ext cx="9344190" cy="5830875"/>
          </a:xfrm>
        </p:spPr>
      </p:pic>
    </p:spTree>
    <p:extLst>
      <p:ext uri="{BB962C8B-B14F-4D97-AF65-F5344CB8AC3E}">
        <p14:creationId xmlns:p14="http://schemas.microsoft.com/office/powerpoint/2010/main" val="272678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document&#10;&#10;Description automatically generated">
            <a:extLst>
              <a:ext uri="{FF2B5EF4-FFF2-40B4-BE49-F238E27FC236}">
                <a16:creationId xmlns:a16="http://schemas.microsoft.com/office/drawing/2014/main" id="{A853B476-FEB7-C8B9-3FAE-7CBE5B1A08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390"/>
          <a:stretch/>
        </p:blipFill>
        <p:spPr>
          <a:xfrm>
            <a:off x="1947973" y="1049029"/>
            <a:ext cx="9471394" cy="5681527"/>
          </a:xfrm>
        </p:spPr>
      </p:pic>
    </p:spTree>
    <p:extLst>
      <p:ext uri="{BB962C8B-B14F-4D97-AF65-F5344CB8AC3E}">
        <p14:creationId xmlns:p14="http://schemas.microsoft.com/office/powerpoint/2010/main" val="41198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622" y="855930"/>
            <a:ext cx="9018989" cy="805445"/>
          </a:xfrm>
        </p:spPr>
        <p:txBody>
          <a:bodyPr/>
          <a:lstStyle/>
          <a:p>
            <a:pPr algn="ctr"/>
            <a:r>
              <a:rPr lang="en-US" dirty="0">
                <a:latin typeface="Arial" panose="020B0604020202020204" pitchFamily="34" charset="0"/>
                <a:cs typeface="Arial" panose="020B0604020202020204" pitchFamily="34" charset="0"/>
              </a:rPr>
              <a:t>Concept of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85622" y="1944709"/>
            <a:ext cx="9018989" cy="4327121"/>
          </a:xfrm>
        </p:spPr>
        <p:txBody>
          <a:bodyPr>
            <a:normAutofit lnSpcReduction="1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Implementation of government policies</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An academic discipline that prepares public servants for public offices</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Woodrow Wilson, the father of public administration defined it as; “</a:t>
            </a:r>
            <a:r>
              <a:rPr lang="en-US" i="1" dirty="0">
                <a:latin typeface="Arial" panose="020B0604020202020204" pitchFamily="34" charset="0"/>
                <a:cs typeface="Arial" panose="020B0604020202020204" pitchFamily="34" charset="0"/>
              </a:rPr>
              <a:t>a detailed and systematic execution of public law.” </a:t>
            </a:r>
          </a:p>
          <a:p>
            <a:pPr>
              <a:buFont typeface="Wingdings" panose="05000000000000000000" pitchFamily="2" charset="2"/>
              <a:buChar char="Ø"/>
            </a:pPr>
            <a:endParaRPr lang="en-US"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He divided government institutions into two separate sectors; administration and politics.</a:t>
            </a:r>
          </a:p>
          <a:p>
            <a:pPr>
              <a:buFont typeface="Wingdings" panose="05000000000000000000" pitchFamily="2" charset="2"/>
              <a:buChar char="Ø"/>
            </a:pPr>
            <a:endParaRPr lang="en-US"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solidFill>
                  <a:schemeClr val="tx1"/>
                </a:solidFill>
                <a:latin typeface="Arial" panose="020B0604020202020204" pitchFamily="34" charset="0"/>
                <a:cs typeface="Arial" panose="020B0604020202020204" pitchFamily="34" charset="0"/>
              </a:rPr>
              <a:t>Motive is to manage government policies so that the government can function efficiently </a:t>
            </a:r>
          </a:p>
          <a:p>
            <a:pPr>
              <a:buFontTx/>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60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document&#10;&#10;Description automatically generated">
            <a:extLst>
              <a:ext uri="{FF2B5EF4-FFF2-40B4-BE49-F238E27FC236}">
                <a16:creationId xmlns:a16="http://schemas.microsoft.com/office/drawing/2014/main" id="{47DC866C-6577-4E68-1EB8-3E14D36C95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573" y="856678"/>
            <a:ext cx="9197162" cy="5916262"/>
          </a:xfrm>
        </p:spPr>
      </p:pic>
    </p:spTree>
    <p:extLst>
      <p:ext uri="{BB962C8B-B14F-4D97-AF65-F5344CB8AC3E}">
        <p14:creationId xmlns:p14="http://schemas.microsoft.com/office/powerpoint/2010/main" val="2964605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6" name="Content Placeholder 5" descr="A page of a book&#10;&#10;Description automatically generated">
            <a:extLst>
              <a:ext uri="{FF2B5EF4-FFF2-40B4-BE49-F238E27FC236}">
                <a16:creationId xmlns:a16="http://schemas.microsoft.com/office/drawing/2014/main" id="{21828CF0-90A3-BCD7-CE78-0BBD3B16F5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349" y="890240"/>
            <a:ext cx="9011017" cy="5928440"/>
          </a:xfrm>
        </p:spPr>
      </p:pic>
    </p:spTree>
    <p:extLst>
      <p:ext uri="{BB962C8B-B14F-4D97-AF65-F5344CB8AC3E}">
        <p14:creationId xmlns:p14="http://schemas.microsoft.com/office/powerpoint/2010/main" val="7571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6" name="Content Placeholder 5" descr="A page of a book&#10;&#10;Description automatically generated">
            <a:extLst>
              <a:ext uri="{FF2B5EF4-FFF2-40B4-BE49-F238E27FC236}">
                <a16:creationId xmlns:a16="http://schemas.microsoft.com/office/drawing/2014/main" id="{D698383A-A149-D47A-1F0F-4B9E711AEE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882401"/>
            <a:ext cx="9675811" cy="5951616"/>
          </a:xfrm>
        </p:spPr>
      </p:pic>
    </p:spTree>
    <p:extLst>
      <p:ext uri="{BB962C8B-B14F-4D97-AF65-F5344CB8AC3E}">
        <p14:creationId xmlns:p14="http://schemas.microsoft.com/office/powerpoint/2010/main" val="2016516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Letters of Ali R.A. to Malik Al-</a:t>
            </a:r>
            <a:r>
              <a:rPr lang="en-US" dirty="0" err="1">
                <a:latin typeface="Arial" panose="020B0604020202020204" pitchFamily="34" charset="0"/>
                <a:cs typeface="Arial" panose="020B0604020202020204" pitchFamily="34" charset="0"/>
              </a:rPr>
              <a:t>Ashtar</a:t>
            </a:r>
            <a:endParaRPr lang="en-GB" dirty="0">
              <a:latin typeface="Arial" panose="020B0604020202020204" pitchFamily="34" charset="0"/>
              <a:cs typeface="Arial" panose="020B0604020202020204" pitchFamily="34" charset="0"/>
            </a:endParaRPr>
          </a:p>
        </p:txBody>
      </p:sp>
      <p:pic>
        <p:nvPicPr>
          <p:cNvPr id="7" name="Content Placeholder 6" descr="A page of a book&#10;&#10;Description automatically generated">
            <a:extLst>
              <a:ext uri="{FF2B5EF4-FFF2-40B4-BE49-F238E27FC236}">
                <a16:creationId xmlns:a16="http://schemas.microsoft.com/office/drawing/2014/main" id="{2E01C190-561A-D9CF-6419-A8B0F773E3F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47669" b="65714"/>
          <a:stretch/>
        </p:blipFill>
        <p:spPr>
          <a:xfrm>
            <a:off x="3464928" y="1538177"/>
            <a:ext cx="6542206" cy="3161414"/>
          </a:xfrm>
        </p:spPr>
      </p:pic>
    </p:spTree>
    <p:extLst>
      <p:ext uri="{BB962C8B-B14F-4D97-AF65-F5344CB8AC3E}">
        <p14:creationId xmlns:p14="http://schemas.microsoft.com/office/powerpoint/2010/main" val="1382228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Lessons from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lnSpcReduction="10000"/>
          </a:bodyPr>
          <a:lstStyle/>
          <a:p>
            <a:pPr>
              <a:buAutoNum type="arabicPeriod"/>
            </a:pPr>
            <a:r>
              <a:rPr lang="en-US" sz="1800" b="1" dirty="0">
                <a:effectLst/>
                <a:latin typeface="Arial" panose="020B0604020202020204" pitchFamily="34" charset="0"/>
                <a:ea typeface="Aptos" panose="020B0004020202020204" pitchFamily="34" charset="0"/>
                <a:cs typeface="Arial" panose="020B0604020202020204" pitchFamily="34" charset="0"/>
              </a:rPr>
              <a:t>Even though you are a leader, you are just a servant of Allah SWT</a:t>
            </a:r>
            <a:endParaRPr lang="en-US" b="1" dirty="0">
              <a:latin typeface="Arial" panose="020B0604020202020204" pitchFamily="34" charset="0"/>
              <a:ea typeface="Aptos" panose="020B0004020202020204" pitchFamily="34" charset="0"/>
              <a:cs typeface="Arial" panose="020B0604020202020204" pitchFamily="34" charset="0"/>
            </a:endParaRPr>
          </a:p>
          <a:p>
            <a:pPr marL="0" indent="0">
              <a:buNone/>
            </a:pPr>
            <a:r>
              <a:rPr lang="en-GB" sz="1800" dirty="0">
                <a:effectLst/>
                <a:latin typeface="TimesNewRoman"/>
              </a:rPr>
              <a:t>“</a:t>
            </a:r>
            <a:r>
              <a:rPr lang="en-GB" sz="1800" i="1" dirty="0">
                <a:effectLst/>
                <a:latin typeface="TimesNewRoman"/>
              </a:rPr>
              <a:t>He has ordered him to fear Allah, to prefer obedience to Him and to follow what He has commanded in His Book (Holy Quran) out of His obligatory and elective commands.”</a:t>
            </a:r>
          </a:p>
          <a:p>
            <a:pPr marL="0" indent="0">
              <a:buNone/>
            </a:pPr>
            <a:endParaRPr lang="en-GB" i="1" dirty="0">
              <a:latin typeface="TimesNewRoman"/>
            </a:endParaRPr>
          </a:p>
          <a:p>
            <a:pPr>
              <a:buAutoNum type="arabicPeriod" startAt="2"/>
            </a:pPr>
            <a:r>
              <a:rPr lang="en-GB" b="1" dirty="0">
                <a:latin typeface="Arial" panose="020B0604020202020204" pitchFamily="34" charset="0"/>
                <a:cs typeface="Arial" panose="020B0604020202020204" pitchFamily="34" charset="0"/>
              </a:rPr>
              <a:t>Be Cautious</a:t>
            </a:r>
          </a:p>
          <a:p>
            <a:pPr marL="0" indent="0">
              <a:buNone/>
            </a:pPr>
            <a:r>
              <a:rPr lang="en-GB" sz="1800" dirty="0">
                <a:effectLst/>
                <a:latin typeface="TimesNewRoman"/>
              </a:rPr>
              <a:t>“</a:t>
            </a:r>
            <a:r>
              <a:rPr lang="en-GB" sz="1800" i="1" dirty="0">
                <a:effectLst/>
                <a:latin typeface="TimesNewRoman"/>
              </a:rPr>
              <a:t>Then, know, O Malik, that I have sent you to an area where there have been governments before you, both just as well as oppressive. People would now watch your dealings as you used to watch the dealings of the rulers before you and they (people) would criticize you as you criticized them (rulers).</a:t>
            </a:r>
            <a:r>
              <a:rPr lang="en-GB" sz="1800" dirty="0">
                <a:effectLst/>
                <a:latin typeface="TimesNewRoman"/>
              </a:rPr>
              <a:t>” </a:t>
            </a:r>
          </a:p>
          <a:p>
            <a:pPr marL="0" indent="0">
              <a:buNone/>
            </a:pPr>
            <a:endParaRPr lang="en-GB" dirty="0">
              <a:latin typeface="TimesNewRoman"/>
            </a:endParaRPr>
          </a:p>
          <a:p>
            <a:pPr>
              <a:buAutoNum type="arabicPeriod" startAt="3"/>
            </a:pPr>
            <a:r>
              <a:rPr lang="en-GB" b="1" dirty="0">
                <a:latin typeface="Arial" panose="020B0604020202020204" pitchFamily="34" charset="0"/>
                <a:cs typeface="Arial" panose="020B0604020202020204" pitchFamily="34" charset="0"/>
              </a:rPr>
              <a:t>Be Forgiving &amp; Tolerant</a:t>
            </a:r>
          </a:p>
          <a:p>
            <a:pPr marL="0" indent="0">
              <a:buNone/>
            </a:pPr>
            <a:r>
              <a:rPr lang="en-GB" sz="1800" dirty="0">
                <a:effectLst/>
                <a:latin typeface="TimesNewRoman"/>
              </a:rPr>
              <a:t>“</a:t>
            </a:r>
            <a:r>
              <a:rPr lang="en-GB" sz="1800" i="1" dirty="0">
                <a:effectLst/>
                <a:latin typeface="TimesNewRoman"/>
              </a:rPr>
              <a:t>Habituate your heart to mercy for the subjects and to affection and kindness for them. Do not stand over them like greedy beasts who feel it is enough to devour them since they are of two kinds: either your brethren in religion or your likes in creation. They would commit slips and encounter mistakes. They may act wrongly, wilfully or out of negligence. So, extend to them your forgiveness and pardon them in the same way as you would like Allah to extend His forgiveness and to pardon you.”</a:t>
            </a:r>
            <a:r>
              <a:rPr lang="en-GB" sz="1800" dirty="0">
                <a:effectLst/>
                <a:latin typeface="TimesNewRoman"/>
              </a:rPr>
              <a:t> </a:t>
            </a:r>
            <a:endParaRPr lang="en-GB" dirty="0"/>
          </a:p>
          <a:p>
            <a:pPr marL="0" indent="0">
              <a:buNone/>
            </a:pPr>
            <a:endParaRPr lang="en-GB" dirty="0">
              <a:latin typeface="Arial" panose="020B0604020202020204" pitchFamily="34" charset="0"/>
              <a:cs typeface="Arial" panose="020B0604020202020204" pitchFamily="34" charset="0"/>
            </a:endParaRPr>
          </a:p>
          <a:p>
            <a:pPr marL="0" indent="0">
              <a:buNone/>
            </a:pPr>
            <a:r>
              <a:rPr lang="en-GB" sz="1800" i="1" dirty="0">
                <a:effectLst/>
                <a:latin typeface="TimesNewRoman"/>
              </a:rPr>
              <a:t> </a:t>
            </a:r>
            <a:endParaRPr lang="en-GB" i="1" dirty="0"/>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06379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normAutofit/>
          </a:bodyPr>
          <a:lstStyle/>
          <a:p>
            <a:pPr algn="ctr"/>
            <a:r>
              <a:rPr lang="en-US" dirty="0">
                <a:latin typeface="Arial" panose="020B0604020202020204" pitchFamily="34" charset="0"/>
                <a:cs typeface="Arial" panose="020B0604020202020204" pitchFamily="34" charset="0"/>
              </a:rPr>
              <a:t>Lessons from the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a:bodyPr>
          <a:lstStyle/>
          <a:p>
            <a:pPr>
              <a:buAutoNum type="arabicPeriod" startAt="4"/>
            </a:pPr>
            <a:r>
              <a:rPr lang="en-US" sz="1800" b="1" dirty="0">
                <a:effectLst/>
                <a:latin typeface="Arial" panose="020B0604020202020204" pitchFamily="34" charset="0"/>
                <a:ea typeface="Aptos" panose="020B0004020202020204" pitchFamily="34" charset="0"/>
                <a:cs typeface="Arial" panose="020B0604020202020204" pitchFamily="34" charset="0"/>
              </a:rPr>
              <a:t>Remove the Negativity from Around You</a:t>
            </a:r>
          </a:p>
          <a:p>
            <a:pPr marL="0" indent="0">
              <a:buNone/>
            </a:pPr>
            <a:r>
              <a:rPr lang="en-GB" sz="1800" dirty="0">
                <a:effectLst/>
                <a:latin typeface="TimesNewRoman"/>
              </a:rPr>
              <a:t>“</a:t>
            </a:r>
            <a:r>
              <a:rPr lang="en-GB" sz="1800" i="1" dirty="0">
                <a:effectLst/>
                <a:latin typeface="TimesNewRoman"/>
              </a:rPr>
              <a:t>The one among the people under you who is furthest from you and the worst of them in your view should be whoever is the most inquisitive of the shortcomings of the people because people do have shortcomings, and the ruler is the most appropriate person to cover them.</a:t>
            </a:r>
            <a:r>
              <a:rPr lang="en-GB" sz="1800" dirty="0">
                <a:effectLst/>
                <a:latin typeface="TimesNewRoman"/>
              </a:rPr>
              <a:t>”</a:t>
            </a:r>
            <a:r>
              <a:rPr lang="en-GB" sz="1800" i="1" dirty="0">
                <a:effectLst/>
                <a:latin typeface="TimesNewRoman"/>
              </a:rPr>
              <a:t> </a:t>
            </a:r>
            <a:endParaRPr lang="en-GB" i="1" dirty="0"/>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a:buAutoNum type="arabicPeriod" startAt="5"/>
            </a:pPr>
            <a:r>
              <a:rPr lang="en-US" b="1" dirty="0">
                <a:latin typeface="Arial" panose="020B0604020202020204" pitchFamily="34" charset="0"/>
                <a:ea typeface="Aptos" panose="020B0004020202020204" pitchFamily="34" charset="0"/>
                <a:cs typeface="Arial" panose="020B0604020202020204" pitchFamily="34" charset="0"/>
              </a:rPr>
              <a:t>Remove the Hatred</a:t>
            </a:r>
          </a:p>
          <a:p>
            <a:pPr marL="0" indent="0">
              <a:buNone/>
            </a:pPr>
            <a:r>
              <a:rPr lang="en-GB" sz="1800" dirty="0">
                <a:effectLst/>
                <a:latin typeface="TimesNewRoman"/>
              </a:rPr>
              <a:t>“</a:t>
            </a:r>
            <a:r>
              <a:rPr lang="en-GB" sz="1800" i="1" dirty="0">
                <a:effectLst/>
                <a:latin typeface="TimesNewRoman"/>
              </a:rPr>
              <a:t>Unfasten every knot of hatred in the people and cut away from yourself the cause of every enmity. Feign ignorance from what is not clear to you. Do not hasten to second a backbiter because a backbiter is a cheat although he looks like those who wish well.”</a:t>
            </a:r>
            <a:r>
              <a:rPr lang="en-GB" sz="1800" dirty="0">
                <a:effectLst/>
                <a:latin typeface="TimesNewRoman"/>
              </a:rPr>
              <a:t> </a:t>
            </a:r>
          </a:p>
          <a:p>
            <a:pPr marL="0" indent="0">
              <a:buNone/>
            </a:pPr>
            <a:endParaRPr lang="en-GB" dirty="0">
              <a:latin typeface="Arial" panose="020B0604020202020204" pitchFamily="34" charset="0"/>
              <a:cs typeface="Arial" panose="020B0604020202020204" pitchFamily="34" charset="0"/>
            </a:endParaRPr>
          </a:p>
          <a:p>
            <a:pPr>
              <a:buAutoNum type="arabicPeriod" startAt="6"/>
            </a:pPr>
            <a:r>
              <a:rPr lang="en-GB" b="1" dirty="0">
                <a:latin typeface="Arial" panose="020B0604020202020204" pitchFamily="34" charset="0"/>
                <a:cs typeface="Arial" panose="020B0604020202020204" pitchFamily="34" charset="0"/>
              </a:rPr>
              <a:t>Distinguish Between Justice &amp; Equality</a:t>
            </a:r>
          </a:p>
          <a:p>
            <a:pPr marL="0" indent="0">
              <a:buNone/>
            </a:pPr>
            <a:r>
              <a:rPr lang="en-GB" sz="1800" dirty="0">
                <a:effectLst/>
                <a:latin typeface="TimesNewRoman"/>
              </a:rPr>
              <a:t>“</a:t>
            </a:r>
            <a:r>
              <a:rPr lang="en-GB" sz="1800" i="1" dirty="0">
                <a:effectLst/>
                <a:latin typeface="TimesNewRoman"/>
              </a:rPr>
              <a:t>The virtuous and the vicious should not be in equal status before you because this means dissuasion of the virtuous from virtue and persuasion of the vicious to vice. Keep everyone in the status which is his.</a:t>
            </a:r>
            <a:r>
              <a:rPr lang="en-GB" sz="1800" dirty="0">
                <a:effectLst/>
                <a:latin typeface="TimesNewRoman"/>
              </a:rPr>
              <a:t>”</a:t>
            </a:r>
            <a:r>
              <a:rPr lang="en-GB" sz="1800" i="1" dirty="0">
                <a:effectLst/>
                <a:latin typeface="TimesNewRoman"/>
              </a:rPr>
              <a:t> </a:t>
            </a:r>
            <a:endParaRPr lang="en-GB" i="1" dirty="0"/>
          </a:p>
          <a:p>
            <a:pPr marL="0" indent="0">
              <a:buNone/>
            </a:pPr>
            <a:endParaRPr lang="en-GB"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58189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Lessons from the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a:bodyPr>
          <a:lstStyle/>
          <a:p>
            <a:pPr>
              <a:buAutoNum type="arabicPeriod" startAt="7"/>
            </a:pPr>
            <a:r>
              <a:rPr lang="en-US" sz="1800" b="1" dirty="0">
                <a:effectLst/>
                <a:latin typeface="Arial" panose="020B0604020202020204" pitchFamily="34" charset="0"/>
                <a:ea typeface="Aptos" panose="020B0004020202020204" pitchFamily="34" charset="0"/>
                <a:cs typeface="Arial" panose="020B0604020202020204" pitchFamily="34" charset="0"/>
              </a:rPr>
              <a:t>Do Not Mend the Unbroken</a:t>
            </a:r>
          </a:p>
          <a:p>
            <a:pPr marL="0" indent="0">
              <a:buNone/>
            </a:pPr>
            <a:r>
              <a:rPr lang="en-GB" sz="1800" dirty="0">
                <a:effectLst/>
                <a:latin typeface="TimesNewRoman"/>
              </a:rPr>
              <a:t>“</a:t>
            </a:r>
            <a:r>
              <a:rPr lang="en-GB" sz="1800" i="1" dirty="0">
                <a:effectLst/>
                <a:latin typeface="TimesNewRoman"/>
              </a:rPr>
              <a:t>Do not discontinue the good lives in which the earlier people of this community had been acting and by virtue of which there was general unity and through which the subjects prospered. Do not innovate any line of action which injures these earlier ways because (in that case) the reward for those who had established those ways would continue, but the burden for discontinuing them would be on you.</a:t>
            </a:r>
            <a:r>
              <a:rPr lang="en-GB" sz="1800" dirty="0">
                <a:effectLst/>
                <a:latin typeface="TimesNewRoman"/>
              </a:rPr>
              <a:t>” </a:t>
            </a:r>
          </a:p>
          <a:p>
            <a:pPr marL="0" indent="0">
              <a:buNone/>
            </a:pPr>
            <a:endParaRPr lang="en-GB" dirty="0">
              <a:latin typeface="TimesNewRoman"/>
            </a:endParaRPr>
          </a:p>
          <a:p>
            <a:pPr>
              <a:buAutoNum type="arabicPeriod" startAt="8"/>
            </a:pPr>
            <a:r>
              <a:rPr lang="en-GB" b="1" dirty="0">
                <a:latin typeface="Arial" panose="020B0604020202020204" pitchFamily="34" charset="0"/>
                <a:cs typeface="Arial" panose="020B0604020202020204" pitchFamily="34" charset="0"/>
              </a:rPr>
              <a:t>Give Credit Where It’s Due</a:t>
            </a:r>
          </a:p>
          <a:p>
            <a:pPr marL="0" indent="0">
              <a:buNone/>
            </a:pPr>
            <a:r>
              <a:rPr lang="en-GB" sz="1800" dirty="0">
                <a:effectLst/>
                <a:latin typeface="TimesNewRoman"/>
              </a:rPr>
              <a:t>“</a:t>
            </a:r>
            <a:r>
              <a:rPr lang="en-GB" sz="1800" i="1" dirty="0">
                <a:effectLst/>
                <a:latin typeface="TimesNewRoman"/>
              </a:rPr>
              <a:t>Appreciate the performance of each and every one of them. Do not attribute the performance of one to the other and do not minimize the reward below the level of the performance. The high status of a man should not lead you to regard his small deeds as big, nor should the low status of a man make you regard his big deeds as small.</a:t>
            </a:r>
            <a:r>
              <a:rPr lang="en-GB" sz="1800" dirty="0">
                <a:effectLst/>
                <a:latin typeface="TimesNewRoman"/>
              </a:rPr>
              <a:t>” </a:t>
            </a:r>
          </a:p>
          <a:p>
            <a:pPr marL="0" indent="0">
              <a:buNone/>
            </a:pPr>
            <a:endParaRPr lang="en-GB" b="1" dirty="0">
              <a:latin typeface="Arial" panose="020B0604020202020204" pitchFamily="34" charset="0"/>
              <a:cs typeface="Arial" panose="020B0604020202020204" pitchFamily="34" charset="0"/>
            </a:endParaRPr>
          </a:p>
          <a:p>
            <a:pPr>
              <a:buAutoNum type="arabicPeriod" startAt="9"/>
            </a:pPr>
            <a:r>
              <a:rPr lang="en-GB" b="1" dirty="0">
                <a:latin typeface="Arial" panose="020B0604020202020204" pitchFamily="34" charset="0"/>
                <a:cs typeface="Arial" panose="020B0604020202020204" pitchFamily="34" charset="0"/>
              </a:rPr>
              <a:t>Appoint Those Who Fulfil the Merit</a:t>
            </a:r>
          </a:p>
          <a:p>
            <a:pPr marL="0" indent="0">
              <a:buNone/>
            </a:pPr>
            <a:r>
              <a:rPr lang="en-GB" sz="1800" dirty="0">
                <a:effectLst/>
                <a:latin typeface="TimesNewRoman"/>
              </a:rPr>
              <a:t>“</a:t>
            </a:r>
            <a:r>
              <a:rPr lang="en-GB" sz="1800" i="1" dirty="0">
                <a:effectLst/>
                <a:latin typeface="TimesNewRoman"/>
              </a:rPr>
              <a:t>Give them appointment after testing them and do not appoint them according to partiality or </a:t>
            </a:r>
            <a:r>
              <a:rPr lang="en-GB" sz="1800" i="1" dirty="0" err="1">
                <a:effectLst/>
                <a:latin typeface="TimesNewRoman"/>
              </a:rPr>
              <a:t>favoritism</a:t>
            </a:r>
            <a:r>
              <a:rPr lang="en-GB" sz="1800" i="1" dirty="0">
                <a:effectLst/>
                <a:latin typeface="TimesNewRoman"/>
              </a:rPr>
              <a:t> because these two things make up the sources of injustice and unfairness.</a:t>
            </a:r>
            <a:r>
              <a:rPr lang="en-GB" sz="1800" dirty="0">
                <a:effectLst/>
                <a:latin typeface="TimesNewRoman"/>
              </a:rPr>
              <a:t>” </a:t>
            </a:r>
            <a:endParaRPr lang="en-GB" dirty="0"/>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4035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349" y="230706"/>
            <a:ext cx="9096263" cy="818324"/>
          </a:xfrm>
        </p:spPr>
        <p:txBody>
          <a:bodyPr/>
          <a:lstStyle/>
          <a:p>
            <a:pPr algn="ctr"/>
            <a:r>
              <a:rPr lang="en-US" dirty="0">
                <a:latin typeface="Arial" panose="020B0604020202020204" pitchFamily="34" charset="0"/>
                <a:cs typeface="Arial" panose="020B0604020202020204" pitchFamily="34" charset="0"/>
              </a:rPr>
              <a:t>Lessons from the Letter</a:t>
            </a:r>
            <a:endParaRPr lang="en-GB"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A4564C3-E782-F27F-A3F2-38161C2760E8}"/>
              </a:ext>
            </a:extLst>
          </p:cNvPr>
          <p:cNvSpPr>
            <a:spLocks noGrp="1"/>
          </p:cNvSpPr>
          <p:nvPr>
            <p:ph idx="1"/>
          </p:nvPr>
        </p:nvSpPr>
        <p:spPr>
          <a:xfrm>
            <a:off x="1839433" y="1169582"/>
            <a:ext cx="10196623" cy="5539562"/>
          </a:xfrm>
        </p:spPr>
        <p:txBody>
          <a:bodyPr>
            <a:normAutofit/>
          </a:bodyPr>
          <a:lstStyle/>
          <a:p>
            <a:pPr>
              <a:buAutoNum type="arabicPeriod" startAt="10"/>
            </a:pPr>
            <a:r>
              <a:rPr lang="en-US" sz="1800" b="1" dirty="0">
                <a:effectLst/>
                <a:latin typeface="Arial" panose="020B0604020202020204" pitchFamily="34" charset="0"/>
                <a:ea typeface="Aptos" panose="020B0004020202020204" pitchFamily="34" charset="0"/>
                <a:cs typeface="Arial" panose="020B0604020202020204" pitchFamily="34" charset="0"/>
              </a:rPr>
              <a:t>Listen to Your People</a:t>
            </a:r>
          </a:p>
          <a:p>
            <a:pPr marL="0" indent="0">
              <a:buNone/>
            </a:pPr>
            <a:r>
              <a:rPr lang="en-GB" sz="1800" dirty="0">
                <a:effectLst/>
                <a:latin typeface="TimesNewRoman"/>
              </a:rPr>
              <a:t>“</a:t>
            </a:r>
            <a:r>
              <a:rPr lang="en-GB" sz="1800" i="1" dirty="0">
                <a:effectLst/>
                <a:latin typeface="TimesNewRoman"/>
              </a:rPr>
              <a:t>And fix a time for complainants wherein you make yourself free for them and sit with them in common audience and feel humble for the sake of Allah Who created you.</a:t>
            </a:r>
            <a:r>
              <a:rPr lang="en-GB" sz="1800" dirty="0">
                <a:effectLst/>
                <a:latin typeface="TimesNewRoman"/>
              </a:rPr>
              <a:t>” </a:t>
            </a:r>
          </a:p>
          <a:p>
            <a:pPr marL="0" indent="0">
              <a:buNone/>
            </a:pPr>
            <a:endParaRPr lang="en-GB" dirty="0">
              <a:latin typeface="TimesNewRoman"/>
            </a:endParaRPr>
          </a:p>
          <a:p>
            <a:pPr>
              <a:buAutoNum type="arabicPeriod" startAt="11"/>
            </a:pPr>
            <a:r>
              <a:rPr lang="en-GB" b="1" dirty="0">
                <a:latin typeface="Arial" panose="020B0604020202020204" pitchFamily="34" charset="0"/>
                <a:cs typeface="Arial" panose="020B0604020202020204" pitchFamily="34" charset="0"/>
              </a:rPr>
              <a:t>Let Them See You</a:t>
            </a:r>
          </a:p>
          <a:p>
            <a:pPr marL="0" indent="0">
              <a:buNone/>
            </a:pPr>
            <a:r>
              <a:rPr lang="en-GB" sz="1800" dirty="0">
                <a:effectLst/>
                <a:latin typeface="TimesNewRoman"/>
              </a:rPr>
              <a:t>“</a:t>
            </a:r>
            <a:r>
              <a:rPr lang="en-GB" sz="1800" i="1" dirty="0">
                <a:effectLst/>
                <a:latin typeface="TimesNewRoman"/>
              </a:rPr>
              <a:t>Do not stay secluded from the public for a long time because the seclusion of those in authority from the subjects is a norm of narrow- sightedness, and it causes ignorance of their affairs.</a:t>
            </a:r>
            <a:r>
              <a:rPr lang="en-GB" sz="1800" dirty="0">
                <a:effectLst/>
                <a:latin typeface="TimesNewRoman"/>
              </a:rPr>
              <a:t>” </a:t>
            </a:r>
          </a:p>
          <a:p>
            <a:pPr marL="0" indent="0">
              <a:buNone/>
            </a:pPr>
            <a:endParaRPr lang="en-GB" b="1" dirty="0">
              <a:latin typeface="Arial" panose="020B0604020202020204" pitchFamily="34" charset="0"/>
              <a:cs typeface="Arial" panose="020B0604020202020204" pitchFamily="34" charset="0"/>
            </a:endParaRPr>
          </a:p>
          <a:p>
            <a:pPr>
              <a:buAutoNum type="arabicPeriod" startAt="12"/>
            </a:pPr>
            <a:r>
              <a:rPr lang="en-GB" b="1" dirty="0">
                <a:latin typeface="Arial" panose="020B0604020202020204" pitchFamily="34" charset="0"/>
                <a:cs typeface="Arial" panose="020B0604020202020204" pitchFamily="34" charset="0"/>
              </a:rPr>
              <a:t>Be Organised</a:t>
            </a:r>
          </a:p>
          <a:p>
            <a:pPr marL="0" indent="0">
              <a:buNone/>
            </a:pPr>
            <a:r>
              <a:rPr lang="en-GB" sz="1800" dirty="0">
                <a:effectLst/>
                <a:latin typeface="TimesNewRoman"/>
              </a:rPr>
              <a:t>“</a:t>
            </a:r>
            <a:r>
              <a:rPr lang="en-GB" sz="1800" i="1" dirty="0">
                <a:effectLst/>
                <a:latin typeface="TimesNewRoman"/>
              </a:rPr>
              <a:t>Assign to every matter its proper place and do every job at its appropriate time.</a:t>
            </a:r>
            <a:r>
              <a:rPr lang="en-GB" sz="1800" dirty="0">
                <a:effectLst/>
                <a:latin typeface="TimesNewRoman"/>
              </a:rPr>
              <a:t>” </a:t>
            </a:r>
            <a:endParaRPr lang="en-GB" dirty="0"/>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latin typeface="Arial" panose="020B0604020202020204" pitchFamily="34" charset="0"/>
              <a:ea typeface="Aptos" panose="020B0004020202020204" pitchFamily="34" charset="0"/>
              <a:cs typeface="Arial" panose="020B0604020202020204" pitchFamily="34" charset="0"/>
            </a:endParaRPr>
          </a:p>
          <a:p>
            <a:pPr marL="0" indent="0">
              <a:buNone/>
            </a:pPr>
            <a:endParaRPr lang="en-US" sz="1800" i="1"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7575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82443"/>
            <a:ext cx="8911687" cy="1280890"/>
          </a:xfrm>
        </p:spPr>
        <p:txBody>
          <a:bodyPr/>
          <a:lstStyle/>
          <a:p>
            <a:pPr algn="ctr"/>
            <a:r>
              <a:rPr lang="en-US" dirty="0">
                <a:latin typeface="Arial" panose="020B0604020202020204" pitchFamily="34" charset="0"/>
                <a:cs typeface="Arial" panose="020B0604020202020204" pitchFamily="34" charset="0"/>
              </a:rPr>
              <a:t>The Concept of Islamic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89212" y="1893193"/>
            <a:ext cx="8915400" cy="4752305"/>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 Arabic word used for administration is </a:t>
            </a:r>
            <a:r>
              <a:rPr lang="ar-SA" sz="2000" dirty="0">
                <a:latin typeface="Times New Roman" panose="02020603050405020304" pitchFamily="18" charset="0"/>
                <a:cs typeface="Times New Roman" panose="02020603050405020304" pitchFamily="18" charset="0"/>
              </a:rPr>
              <a:t>تدبير</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i="1" dirty="0">
                <a:latin typeface="Arial" panose="020B0604020202020204" pitchFamily="34" charset="0"/>
                <a:cs typeface="Arial" panose="020B0604020202020204" pitchFamily="34" charset="0"/>
              </a:rPr>
              <a:t>“He </a:t>
            </a:r>
            <a:r>
              <a:rPr lang="en-US" i="1" u="sng" dirty="0">
                <a:latin typeface="Arial" panose="020B0604020202020204" pitchFamily="34" charset="0"/>
                <a:cs typeface="Arial" panose="020B0604020202020204" pitchFamily="34" charset="0"/>
              </a:rPr>
              <a:t>manages</a:t>
            </a:r>
            <a:r>
              <a:rPr lang="en-US" i="1" dirty="0">
                <a:latin typeface="Arial" panose="020B0604020202020204" pitchFamily="34" charset="0"/>
                <a:cs typeface="Arial" panose="020B0604020202020204" pitchFamily="34" charset="0"/>
              </a:rPr>
              <a:t> all affairs.”  </a:t>
            </a:r>
            <a:r>
              <a:rPr lang="ar-SA" sz="2000" dirty="0">
                <a:latin typeface="Arial" panose="020B0604020202020204" pitchFamily="34" charset="0"/>
                <a:cs typeface="Arial" panose="020B0604020202020204" pitchFamily="34" charset="0"/>
              </a:rPr>
              <a:t>يدبر الامر</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Ar-Ra’d</a:t>
            </a:r>
            <a:r>
              <a:rPr lang="en-US" dirty="0">
                <a:latin typeface="Arial" panose="020B0604020202020204" pitchFamily="34" charset="0"/>
                <a:cs typeface="Arial" panose="020B0604020202020204" pitchFamily="34" charset="0"/>
              </a:rPr>
              <a:t> – 2)</a:t>
            </a:r>
          </a:p>
          <a:p>
            <a:pPr>
              <a:buFont typeface="Wingdings" panose="05000000000000000000" pitchFamily="2" charset="2"/>
              <a:buChar char="Ø"/>
            </a:pPr>
            <a:r>
              <a:rPr lang="en-GB" i="1" dirty="0">
                <a:latin typeface="Arial" panose="020B0604020202020204" pitchFamily="34" charset="0"/>
                <a:cs typeface="Arial" panose="020B0604020202020204" pitchFamily="34" charset="0"/>
              </a:rPr>
              <a:t>“He </a:t>
            </a:r>
            <a:r>
              <a:rPr lang="en-GB" i="1" u="sng" dirty="0">
                <a:latin typeface="Arial" panose="020B0604020202020204" pitchFamily="34" charset="0"/>
                <a:cs typeface="Arial" panose="020B0604020202020204" pitchFamily="34" charset="0"/>
              </a:rPr>
              <a:t>regulates</a:t>
            </a:r>
            <a:r>
              <a:rPr lang="en-GB" i="1" dirty="0">
                <a:latin typeface="Arial" panose="020B0604020202020204" pitchFamily="34" charset="0"/>
                <a:cs typeface="Arial" panose="020B0604020202020204" pitchFamily="34" charset="0"/>
              </a:rPr>
              <a:t> all affairs </a:t>
            </a:r>
            <a:r>
              <a:rPr lang="en-US" i="1" dirty="0">
                <a:latin typeface="Arial" panose="020B0604020202020204" pitchFamily="34" charset="0"/>
                <a:cs typeface="Arial" panose="020B0604020202020204" pitchFamily="34" charset="0"/>
              </a:rPr>
              <a:t>from the heavens, to the earth</a:t>
            </a:r>
            <a:r>
              <a:rPr lang="en-GB" i="1"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يدبر الامر من السماء الي الارض</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a:t>
            </a:r>
            <a:r>
              <a:rPr lang="en-US" dirty="0" err="1">
                <a:latin typeface="Arial" panose="020B0604020202020204" pitchFamily="34" charset="0"/>
                <a:cs typeface="Arial" panose="020B0604020202020204" pitchFamily="34" charset="0"/>
              </a:rPr>
              <a:t>Sajdah</a:t>
            </a:r>
            <a:r>
              <a:rPr lang="en-US" dirty="0">
                <a:latin typeface="Arial" panose="020B0604020202020204" pitchFamily="34" charset="0"/>
                <a:cs typeface="Arial" panose="020B0604020202020204" pitchFamily="34" charset="0"/>
              </a:rPr>
              <a:t> – 5)</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Dr. Muhammad Abdullah Al‐</a:t>
            </a:r>
            <a:r>
              <a:rPr lang="en-US" dirty="0" err="1">
                <a:latin typeface="Arial" panose="020B0604020202020204" pitchFamily="34" charset="0"/>
                <a:cs typeface="Arial" panose="020B0604020202020204" pitchFamily="34" charset="0"/>
              </a:rPr>
              <a:t>Buraey</a:t>
            </a:r>
            <a:r>
              <a:rPr lang="en-US" dirty="0">
                <a:latin typeface="Arial" panose="020B0604020202020204" pitchFamily="34" charset="0"/>
                <a:cs typeface="Arial" panose="020B0604020202020204" pitchFamily="34" charset="0"/>
              </a:rPr>
              <a:t> defines Islamic administration in his book; “</a:t>
            </a:r>
            <a:r>
              <a:rPr lang="en-US" i="1" dirty="0">
                <a:latin typeface="Arial" panose="020B0604020202020204" pitchFamily="34" charset="0"/>
                <a:cs typeface="Arial" panose="020B0604020202020204" pitchFamily="34" charset="0"/>
              </a:rPr>
              <a:t>Administrative Development: An Islamic Perspective”, </a:t>
            </a:r>
            <a:r>
              <a:rPr lang="en-US" dirty="0">
                <a:latin typeface="Arial" panose="020B0604020202020204" pitchFamily="34" charset="0"/>
                <a:cs typeface="Arial" panose="020B0604020202020204" pitchFamily="34" charset="0"/>
              </a:rPr>
              <a:t>as:</a:t>
            </a:r>
          </a:p>
          <a:p>
            <a:pPr marL="0" indent="0">
              <a:buNone/>
            </a:pP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Islamic public administration is a system that is universal, holistic, and it is based on </a:t>
            </a:r>
            <a:r>
              <a:rPr lang="en-US" i="1" dirty="0" err="1">
                <a:latin typeface="Arial" panose="020B0604020202020204" pitchFamily="34" charset="0"/>
                <a:cs typeface="Arial" panose="020B0604020202020204" pitchFamily="34" charset="0"/>
              </a:rPr>
              <a:t>Tauheed</a:t>
            </a:r>
            <a:r>
              <a:rPr lang="en-US" i="1"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He also adds that it is a mission given to mankind, and is not a choice.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And that it fulfills the demands of two sectors</a:t>
            </a:r>
          </a:p>
          <a:p>
            <a:pPr>
              <a:buAutoNum type="arabicPeriod"/>
            </a:pPr>
            <a:r>
              <a:rPr lang="en-US" dirty="0">
                <a:latin typeface="Arial" panose="020B0604020202020204" pitchFamily="34" charset="0"/>
                <a:cs typeface="Arial" panose="020B0604020202020204" pitchFamily="34" charset="0"/>
              </a:rPr>
              <a:t>The demands of human beings</a:t>
            </a:r>
          </a:p>
          <a:p>
            <a:pPr>
              <a:buAutoNum type="arabicPeriod"/>
            </a:pPr>
            <a:r>
              <a:rPr lang="en-US" dirty="0">
                <a:latin typeface="Arial" panose="020B0604020202020204" pitchFamily="34" charset="0"/>
                <a:cs typeface="Arial" panose="020B0604020202020204" pitchFamily="34" charset="0"/>
              </a:rPr>
              <a:t>The demands of Allah SWT</a:t>
            </a:r>
          </a:p>
          <a:p>
            <a:pPr>
              <a:buAutoNum type="arabicPeriod"/>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4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75763"/>
            <a:ext cx="8915400" cy="521576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A well-cooperated and well integrated system</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And does not neglect the aspects of spirituality, i.e. (reliance on the Almighty Allah SWT (</a:t>
            </a:r>
            <a:r>
              <a:rPr lang="en-US" i="1" dirty="0" err="1">
                <a:latin typeface="Arial" panose="020B0604020202020204" pitchFamily="34" charset="0"/>
                <a:cs typeface="Arial" panose="020B0604020202020204" pitchFamily="34" charset="0"/>
              </a:rPr>
              <a:t>tawakkul</a:t>
            </a:r>
            <a:r>
              <a:rPr lang="en-US" i="1"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Crux of the matter – administering the public affairs along with relying on Allah SWT.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7 Elements of Public Administration as mentioned by Dr. Abdullah</a:t>
            </a:r>
          </a:p>
          <a:p>
            <a:pPr>
              <a:buAutoNum type="arabicPeriod"/>
            </a:pPr>
            <a:r>
              <a:rPr lang="en-US" dirty="0">
                <a:latin typeface="Arial" panose="020B0604020202020204" pitchFamily="34" charset="0"/>
                <a:cs typeface="Arial" panose="020B0604020202020204" pitchFamily="34" charset="0"/>
              </a:rPr>
              <a:t>Intention</a:t>
            </a:r>
          </a:p>
          <a:p>
            <a:pPr>
              <a:buAutoNum type="arabicPeriod"/>
            </a:pPr>
            <a:r>
              <a:rPr lang="en-US" dirty="0">
                <a:latin typeface="Arial" panose="020B0604020202020204" pitchFamily="34" charset="0"/>
                <a:cs typeface="Arial" panose="020B0604020202020204" pitchFamily="34" charset="0"/>
              </a:rPr>
              <a:t>Planning</a:t>
            </a:r>
          </a:p>
          <a:p>
            <a:pPr>
              <a:buAutoNum type="arabicPeriod"/>
            </a:pPr>
            <a:r>
              <a:rPr lang="en-US" dirty="0">
                <a:latin typeface="Arial" panose="020B0604020202020204" pitchFamily="34" charset="0"/>
                <a:cs typeface="Arial" panose="020B0604020202020204" pitchFamily="34" charset="0"/>
              </a:rPr>
              <a:t>Organizing</a:t>
            </a:r>
          </a:p>
          <a:p>
            <a:pPr>
              <a:buAutoNum type="arabicPeriod"/>
            </a:pPr>
            <a:r>
              <a:rPr lang="en-US" dirty="0">
                <a:latin typeface="Arial" panose="020B0604020202020204" pitchFamily="34" charset="0"/>
                <a:cs typeface="Arial" panose="020B0604020202020204" pitchFamily="34" charset="0"/>
              </a:rPr>
              <a:t>Implementing</a:t>
            </a:r>
          </a:p>
          <a:p>
            <a:pPr>
              <a:buAutoNum type="arabicPeriod"/>
            </a:pPr>
            <a:r>
              <a:rPr lang="en-US" dirty="0">
                <a:latin typeface="Arial" panose="020B0604020202020204" pitchFamily="34" charset="0"/>
                <a:cs typeface="Arial" panose="020B0604020202020204" pitchFamily="34" charset="0"/>
              </a:rPr>
              <a:t>Monitoring</a:t>
            </a:r>
          </a:p>
          <a:p>
            <a:pPr>
              <a:buAutoNum type="arabicPeriod"/>
            </a:pPr>
            <a:r>
              <a:rPr lang="en-US" dirty="0">
                <a:latin typeface="Arial" panose="020B0604020202020204" pitchFamily="34" charset="0"/>
                <a:cs typeface="Arial" panose="020B0604020202020204" pitchFamily="34" charset="0"/>
              </a:rPr>
              <a:t>Controlling</a:t>
            </a:r>
          </a:p>
          <a:p>
            <a:pPr>
              <a:buAutoNum type="arabicPeriod"/>
            </a:pPr>
            <a:r>
              <a:rPr lang="en-US" dirty="0">
                <a:latin typeface="Arial" panose="020B0604020202020204" pitchFamily="34" charset="0"/>
                <a:cs typeface="Arial" panose="020B0604020202020204" pitchFamily="34" charset="0"/>
              </a:rPr>
              <a:t>Evaluating</a:t>
            </a:r>
          </a:p>
          <a:p>
            <a:pPr>
              <a:buAutoNum type="arabicPeriod"/>
            </a:pPr>
            <a:endParaRPr lang="en-US" dirty="0">
              <a:latin typeface="Arial" panose="020B0604020202020204" pitchFamily="34" charset="0"/>
              <a:cs typeface="Arial" panose="020B0604020202020204" pitchFamily="34" charset="0"/>
            </a:endParaRPr>
          </a:p>
          <a:p>
            <a:pPr>
              <a:buAutoNum type="arabicPeriod"/>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33957"/>
            <a:ext cx="8911687" cy="779687"/>
          </a:xfrm>
        </p:spPr>
        <p:txBody>
          <a:bodyPr/>
          <a:lstStyle/>
          <a:p>
            <a:pPr algn="ctr"/>
            <a:r>
              <a:rPr lang="en-US" dirty="0">
                <a:latin typeface="Arial" panose="020B0604020202020204" pitchFamily="34" charset="0"/>
                <a:cs typeface="Arial" panose="020B0604020202020204" pitchFamily="34" charset="0"/>
              </a:rPr>
              <a:t>Governance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89212" y="1712890"/>
            <a:ext cx="8915400" cy="4675031"/>
          </a:xfrm>
        </p:spPr>
        <p:txBody>
          <a:bodyPr>
            <a:normAutofit fontScale="92500" lnSpcReduction="1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 act of governing</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Formulating policies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Legislating</a:t>
            </a: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According to United Nations, Good Governance has 8 characteristics;</a:t>
            </a:r>
          </a:p>
          <a:p>
            <a:pPr>
              <a:buAutoNum type="arabicPeriod"/>
            </a:pPr>
            <a:r>
              <a:rPr lang="en-US" dirty="0">
                <a:latin typeface="Arial" panose="020B0604020202020204" pitchFamily="34" charset="0"/>
                <a:cs typeface="Arial" panose="020B0604020202020204" pitchFamily="34" charset="0"/>
              </a:rPr>
              <a:t>Participatory</a:t>
            </a:r>
          </a:p>
          <a:p>
            <a:pPr>
              <a:buAutoNum type="arabicPeriod"/>
            </a:pPr>
            <a:r>
              <a:rPr lang="en-US" dirty="0">
                <a:latin typeface="Arial" panose="020B0604020202020204" pitchFamily="34" charset="0"/>
                <a:cs typeface="Arial" panose="020B0604020202020204" pitchFamily="34" charset="0"/>
              </a:rPr>
              <a:t>Consensus Oriented</a:t>
            </a:r>
          </a:p>
          <a:p>
            <a:pPr>
              <a:buAutoNum type="arabicPeriod"/>
            </a:pPr>
            <a:r>
              <a:rPr lang="en-US" dirty="0">
                <a:latin typeface="Arial" panose="020B0604020202020204" pitchFamily="34" charset="0"/>
                <a:cs typeface="Arial" panose="020B0604020202020204" pitchFamily="34" charset="0"/>
              </a:rPr>
              <a:t>Accountable</a:t>
            </a:r>
          </a:p>
          <a:p>
            <a:pPr>
              <a:buAutoNum type="arabicPeriod"/>
            </a:pPr>
            <a:r>
              <a:rPr lang="en-US" dirty="0">
                <a:latin typeface="Arial" panose="020B0604020202020204" pitchFamily="34" charset="0"/>
                <a:cs typeface="Arial" panose="020B0604020202020204" pitchFamily="34" charset="0"/>
              </a:rPr>
              <a:t>Transparent</a:t>
            </a:r>
          </a:p>
          <a:p>
            <a:pPr>
              <a:buAutoNum type="arabicPeriod"/>
            </a:pPr>
            <a:r>
              <a:rPr lang="en-US" dirty="0">
                <a:latin typeface="Arial" panose="020B0604020202020204" pitchFamily="34" charset="0"/>
                <a:cs typeface="Arial" panose="020B0604020202020204" pitchFamily="34" charset="0"/>
              </a:rPr>
              <a:t>Responsive</a:t>
            </a:r>
          </a:p>
          <a:p>
            <a:pPr>
              <a:buAutoNum type="arabicPeriod"/>
            </a:pPr>
            <a:r>
              <a:rPr lang="en-US" dirty="0">
                <a:latin typeface="Arial" panose="020B0604020202020204" pitchFamily="34" charset="0"/>
                <a:cs typeface="Arial" panose="020B0604020202020204" pitchFamily="34" charset="0"/>
              </a:rPr>
              <a:t>Effective &amp; Efficient</a:t>
            </a:r>
          </a:p>
          <a:p>
            <a:pPr>
              <a:buAutoNum type="arabicPeriod"/>
            </a:pPr>
            <a:r>
              <a:rPr lang="en-US" dirty="0">
                <a:latin typeface="Arial" panose="020B0604020202020204" pitchFamily="34" charset="0"/>
                <a:cs typeface="Arial" panose="020B0604020202020204" pitchFamily="34" charset="0"/>
              </a:rPr>
              <a:t>Equitable</a:t>
            </a:r>
          </a:p>
          <a:p>
            <a:pPr>
              <a:buAutoNum type="arabicPeriod"/>
            </a:pPr>
            <a:r>
              <a:rPr lang="en-US" dirty="0">
                <a:latin typeface="Arial" panose="020B0604020202020204" pitchFamily="34" charset="0"/>
                <a:cs typeface="Arial" panose="020B0604020202020204" pitchFamily="34" charset="0"/>
              </a:rPr>
              <a:t>Inclusive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48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07" y="624110"/>
            <a:ext cx="9070505" cy="805445"/>
          </a:xfrm>
        </p:spPr>
        <p:txBody>
          <a:bodyPr/>
          <a:lstStyle/>
          <a:p>
            <a:pPr algn="ctr"/>
            <a:r>
              <a:rPr lang="en-US" dirty="0">
                <a:latin typeface="Arial" panose="020B0604020202020204" pitchFamily="34" charset="0"/>
                <a:cs typeface="Arial" panose="020B0604020202020204" pitchFamily="34" charset="0"/>
              </a:rPr>
              <a:t>Islamic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34107" y="1350334"/>
            <a:ext cx="9070505" cy="5507665"/>
          </a:xfrm>
        </p:spPr>
        <p:txBody>
          <a:bodyPr>
            <a:normAutofit/>
          </a:bodyPr>
          <a:lstStyle/>
          <a:p>
            <a:pPr marL="0" indent="0" algn="ctr">
              <a:buNone/>
            </a:pPr>
            <a:r>
              <a:rPr lang="en-US" sz="2000" b="1" dirty="0">
                <a:latin typeface="Arial" panose="020B0604020202020204" pitchFamily="34" charset="0"/>
                <a:cs typeface="Arial" panose="020B0604020202020204" pitchFamily="34" charset="0"/>
              </a:rPr>
              <a:t>Fundamentals</a:t>
            </a:r>
            <a:endParaRPr lang="en-US" dirty="0">
              <a:latin typeface="Arial" panose="020B0604020202020204" pitchFamily="34" charset="0"/>
              <a:cs typeface="Arial" panose="020B0604020202020204" pitchFamily="34" charset="0"/>
            </a:endParaRPr>
          </a:p>
          <a:p>
            <a:pPr>
              <a:buAutoNum type="arabicPeriod"/>
            </a:pPr>
            <a:r>
              <a:rPr lang="en-US" b="1" dirty="0">
                <a:latin typeface="Arial" panose="020B0604020202020204" pitchFamily="34" charset="0"/>
                <a:cs typeface="Arial" panose="020B0604020202020204" pitchFamily="34" charset="0"/>
              </a:rPr>
              <a:t>The Concept of ‘</a:t>
            </a:r>
            <a:r>
              <a:rPr lang="en-US" b="1" i="1" dirty="0">
                <a:latin typeface="Arial" panose="020B0604020202020204" pitchFamily="34" charset="0"/>
                <a:cs typeface="Arial" panose="020B0604020202020204" pitchFamily="34" charset="0"/>
              </a:rPr>
              <a:t>Amaanah</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a:buFontTx/>
              <a:buChar char="-"/>
            </a:pPr>
            <a:r>
              <a:rPr lang="en-US" i="1" dirty="0">
                <a:latin typeface="Arial" panose="020B0604020202020204" pitchFamily="34" charset="0"/>
                <a:cs typeface="Arial" panose="020B0604020202020204" pitchFamily="34" charset="0"/>
              </a:rPr>
              <a:t>“We offered the </a:t>
            </a:r>
            <a:r>
              <a:rPr lang="en-US" i="1" u="sng" dirty="0">
                <a:latin typeface="Arial" panose="020B0604020202020204" pitchFamily="34" charset="0"/>
                <a:cs typeface="Arial" panose="020B0604020202020204" pitchFamily="34" charset="0"/>
              </a:rPr>
              <a:t>Trust</a:t>
            </a:r>
            <a:r>
              <a:rPr lang="en-US" i="1" dirty="0">
                <a:latin typeface="Arial" panose="020B0604020202020204" pitchFamily="34" charset="0"/>
                <a:cs typeface="Arial" panose="020B0604020202020204" pitchFamily="34" charset="0"/>
              </a:rPr>
              <a:t> to the heavens, and the earth, and the mountains; but they refused to bear it, and were apprehensive of it; but the human being accepted it. He was unfair and ignorant.” </a:t>
            </a:r>
            <a:r>
              <a:rPr lang="en-US" dirty="0">
                <a:latin typeface="Arial" panose="020B0604020202020204" pitchFamily="34" charset="0"/>
                <a:cs typeface="Arial" panose="020B0604020202020204" pitchFamily="34" charset="0"/>
              </a:rPr>
              <a:t>(Al-</a:t>
            </a:r>
            <a:r>
              <a:rPr lang="en-US" dirty="0" err="1">
                <a:latin typeface="Arial" panose="020B0604020202020204" pitchFamily="34" charset="0"/>
                <a:cs typeface="Arial" panose="020B0604020202020204" pitchFamily="34" charset="0"/>
              </a:rPr>
              <a:t>Ahzab</a:t>
            </a:r>
            <a:r>
              <a:rPr lang="en-US" dirty="0">
                <a:latin typeface="Arial" panose="020B0604020202020204" pitchFamily="34" charset="0"/>
                <a:cs typeface="Arial" panose="020B0604020202020204" pitchFamily="34" charset="0"/>
              </a:rPr>
              <a:t> - 72)</a:t>
            </a:r>
          </a:p>
          <a:p>
            <a:pPr>
              <a:buFontTx/>
              <a:buChar char="-"/>
            </a:pPr>
            <a:r>
              <a:rPr lang="en-US" i="1" dirty="0">
                <a:latin typeface="Arial" panose="020B0604020202020204" pitchFamily="34" charset="0"/>
                <a:cs typeface="Arial" panose="020B0604020202020204" pitchFamily="34" charset="0"/>
              </a:rPr>
              <a:t>Amaanah </a:t>
            </a:r>
            <a:r>
              <a:rPr lang="en-US" dirty="0">
                <a:latin typeface="Arial" panose="020B0604020202020204" pitchFamily="34" charset="0"/>
                <a:cs typeface="Arial" panose="020B0604020202020204" pitchFamily="34" charset="0"/>
              </a:rPr>
              <a:t>in the above verse refers to ‘free will’.</a:t>
            </a:r>
          </a:p>
          <a:p>
            <a:pPr>
              <a:buFontTx/>
              <a:buChar char="-"/>
            </a:pPr>
            <a:r>
              <a:rPr lang="en-US" dirty="0">
                <a:latin typeface="Arial" panose="020B0604020202020204" pitchFamily="34" charset="0"/>
                <a:cs typeface="Arial" panose="020B0604020202020204" pitchFamily="34" charset="0"/>
              </a:rPr>
              <a:t>It is actually a trust of Allah SWT on us. It makes our lives meaningful that we are serving our Creator and doing what He commands us to.</a:t>
            </a:r>
          </a:p>
          <a:p>
            <a:pPr>
              <a:buFontTx/>
              <a:buChar char="-"/>
            </a:pPr>
            <a:r>
              <a:rPr lang="en-US" dirty="0">
                <a:latin typeface="Arial" panose="020B0604020202020204" pitchFamily="34" charset="0"/>
                <a:cs typeface="Arial" panose="020B0604020202020204" pitchFamily="34" charset="0"/>
              </a:rPr>
              <a:t>The magnitude of Amaanah differs with difference in the social status of people.</a:t>
            </a:r>
          </a:p>
          <a:p>
            <a:pPr>
              <a:buFontTx/>
              <a:buChar char="-"/>
            </a:pPr>
            <a:r>
              <a:rPr lang="en-US" dirty="0">
                <a:latin typeface="Arial" panose="020B0604020202020204" pitchFamily="34" charset="0"/>
                <a:cs typeface="Arial" panose="020B0604020202020204" pitchFamily="34" charset="0"/>
              </a:rPr>
              <a:t>Allah SWT tests everyone according to their magnitude of Amaanah</a:t>
            </a:r>
          </a:p>
          <a:p>
            <a:pPr>
              <a:buFontTx/>
              <a:buChar char="-"/>
            </a:pPr>
            <a:r>
              <a:rPr lang="en-US" b="1" u="sng" dirty="0">
                <a:latin typeface="Arial" panose="020B0604020202020204" pitchFamily="34" charset="0"/>
                <a:cs typeface="Arial" panose="020B0604020202020204" pitchFamily="34" charset="0"/>
              </a:rPr>
              <a:t>The public administrators and civil servants must realize that after assuming office, their magnitude of </a:t>
            </a:r>
            <a:r>
              <a:rPr lang="en-US" b="1" i="1" u="sng" dirty="0" err="1">
                <a:latin typeface="Arial" panose="020B0604020202020204" pitchFamily="34" charset="0"/>
                <a:cs typeface="Arial" panose="020B0604020202020204" pitchFamily="34" charset="0"/>
              </a:rPr>
              <a:t>Amaanah</a:t>
            </a:r>
            <a:r>
              <a:rPr lang="en-US" b="1" u="sng" dirty="0">
                <a:latin typeface="Arial" panose="020B0604020202020204" pitchFamily="34" charset="0"/>
                <a:cs typeface="Arial" panose="020B0604020202020204" pitchFamily="34" charset="0"/>
              </a:rPr>
              <a:t> is not the same as of an ordinary citizen.</a:t>
            </a:r>
          </a:p>
          <a:p>
            <a:pPr>
              <a:buFontTx/>
              <a:buChar char="-"/>
            </a:pPr>
            <a:r>
              <a:rPr lang="en-US" b="1" u="sng" dirty="0">
                <a:latin typeface="Arial" panose="020B0604020202020204" pitchFamily="34" charset="0"/>
                <a:cs typeface="Arial" panose="020B0604020202020204" pitchFamily="34" charset="0"/>
              </a:rPr>
              <a:t>They must understand that now, they will not just be accountable and answerable for their own selves but they will also be answerable for the jurisdictions they serve.</a:t>
            </a:r>
          </a:p>
          <a:p>
            <a:pPr>
              <a:buFontTx/>
              <a:buChar char="-"/>
            </a:pPr>
            <a:endParaRPr lang="en-US" dirty="0">
              <a:latin typeface="Arial" panose="020B0604020202020204" pitchFamily="34" charset="0"/>
              <a:cs typeface="Arial" panose="020B0604020202020204" pitchFamily="34" charset="0"/>
            </a:endParaRPr>
          </a:p>
          <a:p>
            <a:pPr>
              <a:buFontTx/>
              <a:buChar char="-"/>
            </a:pP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86" y="927278"/>
            <a:ext cx="9044747" cy="5525037"/>
          </a:xfrm>
        </p:spPr>
        <p:txBody>
          <a:bodyPr/>
          <a:lstStyle/>
          <a:p>
            <a:pPr marL="0" indent="0">
              <a:buNone/>
            </a:pPr>
            <a:r>
              <a:rPr lang="en-US" b="1" dirty="0">
                <a:latin typeface="Arial" panose="020B0604020202020204" pitchFamily="34" charset="0"/>
                <a:cs typeface="Arial" panose="020B0604020202020204" pitchFamily="34" charset="0"/>
              </a:rPr>
              <a:t>2. </a:t>
            </a:r>
            <a:r>
              <a:rPr lang="en-US" b="1" dirty="0" err="1">
                <a:latin typeface="Arial" panose="020B0604020202020204" pitchFamily="34" charset="0"/>
                <a:cs typeface="Arial" panose="020B0604020202020204" pitchFamily="34" charset="0"/>
              </a:rPr>
              <a:t>Khilaafat</a:t>
            </a: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Effective and Efficient Public administration or good governance depends upon good leadership</a:t>
            </a:r>
          </a:p>
          <a:p>
            <a:pPr>
              <a:buFontTx/>
              <a:buChar char="-"/>
            </a:pPr>
            <a:r>
              <a:rPr lang="en-US" dirty="0">
                <a:latin typeface="Arial" panose="020B0604020202020204" pitchFamily="34" charset="0"/>
                <a:cs typeface="Arial" panose="020B0604020202020204" pitchFamily="34" charset="0"/>
              </a:rPr>
              <a:t>When Allah SWT said that He is placing a successor (khalifah) on earth,               (Al-Baqarah - 30), He sent Adam A.S. who is a Prophet</a:t>
            </a:r>
          </a:p>
          <a:p>
            <a:pPr>
              <a:buFontTx/>
              <a:buChar char="-"/>
            </a:pPr>
            <a:r>
              <a:rPr lang="en-US" dirty="0">
                <a:latin typeface="Arial" panose="020B0604020202020204" pitchFamily="34" charset="0"/>
                <a:cs typeface="Arial" panose="020B0604020202020204" pitchFamily="34" charset="0"/>
              </a:rPr>
              <a:t>Whenever Allah SWT directly sent His vicegerent, he only sent Prophets who are best of the best</a:t>
            </a:r>
          </a:p>
          <a:p>
            <a:pPr>
              <a:buFontTx/>
              <a:buChar char="-"/>
            </a:pPr>
            <a:r>
              <a:rPr lang="en-US" dirty="0">
                <a:latin typeface="Arial" panose="020B0604020202020204" pitchFamily="34" charset="0"/>
                <a:cs typeface="Arial" panose="020B0604020202020204" pitchFamily="34" charset="0"/>
              </a:rPr>
              <a:t>This shows that only good leadership can result in good governance  </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40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07" y="273235"/>
            <a:ext cx="9070505" cy="831203"/>
          </a:xfrm>
        </p:spPr>
        <p:txBody>
          <a:bodyPr/>
          <a:lstStyle/>
          <a:p>
            <a:pPr algn="ctr"/>
            <a:r>
              <a:rPr lang="en-US" dirty="0">
                <a:latin typeface="Arial" panose="020B0604020202020204" pitchFamily="34" charset="0"/>
                <a:cs typeface="Arial" panose="020B0604020202020204" pitchFamily="34" charset="0"/>
              </a:rPr>
              <a:t>Features of Islamic Public Administration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34107" y="1254642"/>
            <a:ext cx="9346767" cy="5475767"/>
          </a:xfrm>
        </p:spPr>
        <p:txBody>
          <a:bodyPr>
            <a:normAutofit/>
          </a:bodyPr>
          <a:lstStyle/>
          <a:p>
            <a:pPr>
              <a:buAutoNum type="arabicPeriod"/>
            </a:pPr>
            <a:r>
              <a:rPr lang="en-US" b="1" dirty="0">
                <a:latin typeface="Arial" panose="020B0604020202020204" pitchFamily="34" charset="0"/>
                <a:cs typeface="Arial" panose="020B0604020202020204" pitchFamily="34" charset="0"/>
              </a:rPr>
              <a:t>Administration by Consultation</a:t>
            </a:r>
            <a:r>
              <a:rPr lang="en-US" dirty="0">
                <a:latin typeface="Arial" panose="020B0604020202020204" pitchFamily="34" charset="0"/>
                <a:cs typeface="Arial" panose="020B0604020202020204" pitchFamily="34" charset="0"/>
              </a:rPr>
              <a:t> </a:t>
            </a:r>
          </a:p>
          <a:p>
            <a:pPr>
              <a:buFontTx/>
              <a:buChar char="-"/>
            </a:pPr>
            <a:r>
              <a:rPr lang="en-US" i="1" dirty="0">
                <a:latin typeface="Arial" panose="020B0604020202020204" pitchFamily="34" charset="0"/>
                <a:cs typeface="Arial" panose="020B0604020202020204" pitchFamily="34" charset="0"/>
              </a:rPr>
              <a:t>“and consult them in the conduct of affairs.” </a:t>
            </a:r>
            <a:r>
              <a:rPr lang="en-US" dirty="0">
                <a:latin typeface="Arial" panose="020B0604020202020204" pitchFamily="34" charset="0"/>
                <a:cs typeface="Arial" panose="020B0604020202020204" pitchFamily="34" charset="0"/>
              </a:rPr>
              <a:t>(Aal e Imran - 159)</a:t>
            </a:r>
          </a:p>
          <a:p>
            <a:pPr>
              <a:buFontTx/>
              <a:buChar char="-"/>
            </a:pPr>
            <a:r>
              <a:rPr lang="en-US" i="1" dirty="0">
                <a:latin typeface="Arial" panose="020B0604020202020204" pitchFamily="34" charset="0"/>
                <a:cs typeface="Arial" panose="020B0604020202020204" pitchFamily="34" charset="0"/>
              </a:rPr>
              <a:t>“And those who respond to their Lord, and pray regularly, and conduct their affairs by mutual consultation, and give of what We have provided them.” </a:t>
            </a:r>
            <a:r>
              <a:rPr lang="en-US" dirty="0">
                <a:latin typeface="Arial" panose="020B0604020202020204" pitchFamily="34" charset="0"/>
                <a:cs typeface="Arial" panose="020B0604020202020204" pitchFamily="34" charset="0"/>
              </a:rPr>
              <a:t>(Ash-Shura - 38)</a:t>
            </a:r>
          </a:p>
          <a:p>
            <a:pPr>
              <a:buFontTx/>
              <a:buChar char="-"/>
            </a:pPr>
            <a:endParaRPr lang="en-US" dirty="0">
              <a:latin typeface="Arial" panose="020B0604020202020204" pitchFamily="34" charset="0"/>
              <a:cs typeface="Arial" panose="020B0604020202020204" pitchFamily="34" charset="0"/>
            </a:endParaRPr>
          </a:p>
          <a:p>
            <a:pPr>
              <a:buAutoNum type="arabicPeriod" startAt="2"/>
            </a:pPr>
            <a:r>
              <a:rPr lang="en-US" b="1" dirty="0">
                <a:latin typeface="Arial" panose="020B0604020202020204" pitchFamily="34" charset="0"/>
                <a:cs typeface="Arial" panose="020B0604020202020204" pitchFamily="34" charset="0"/>
              </a:rPr>
              <a:t>Ensuring Justice</a:t>
            </a:r>
          </a:p>
          <a:p>
            <a:pPr>
              <a:buFontTx/>
              <a:buChar char="-"/>
            </a:pP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O you who believe! Be upright to God, witnessing with justice; </a:t>
            </a:r>
            <a:r>
              <a:rPr lang="en-US" b="1" i="1" u="sng" dirty="0">
                <a:latin typeface="Arial" panose="020B0604020202020204" pitchFamily="34" charset="0"/>
                <a:cs typeface="Arial" panose="020B0604020202020204" pitchFamily="34" charset="0"/>
              </a:rPr>
              <a:t>and let not the hatred of a certain people prevent you from acting justly</a:t>
            </a:r>
            <a:r>
              <a:rPr lang="en-US" i="1" dirty="0">
                <a:latin typeface="Arial" panose="020B0604020202020204" pitchFamily="34" charset="0"/>
                <a:cs typeface="Arial" panose="020B0604020202020204" pitchFamily="34" charset="0"/>
              </a:rPr>
              <a:t>. Adhere to justice, for that is nearer to piety; and fear God. God is informed of what you do</a:t>
            </a:r>
            <a:r>
              <a:rPr lang="en-US" dirty="0">
                <a:latin typeface="Arial" panose="020B0604020202020204" pitchFamily="34" charset="0"/>
                <a:cs typeface="Arial" panose="020B0604020202020204" pitchFamily="34" charset="0"/>
              </a:rPr>
              <a:t>.” (Al-</a:t>
            </a:r>
            <a:r>
              <a:rPr lang="en-US" dirty="0" err="1">
                <a:latin typeface="Arial" panose="020B0604020202020204" pitchFamily="34" charset="0"/>
                <a:cs typeface="Arial" panose="020B0604020202020204" pitchFamily="34" charset="0"/>
              </a:rPr>
              <a:t>Maidah</a:t>
            </a:r>
            <a:r>
              <a:rPr lang="en-US" dirty="0">
                <a:latin typeface="Arial" panose="020B0604020202020204" pitchFamily="34" charset="0"/>
                <a:cs typeface="Arial" panose="020B0604020202020204" pitchFamily="34" charset="0"/>
              </a:rPr>
              <a:t> - 8)</a:t>
            </a:r>
          </a:p>
          <a:p>
            <a:pPr>
              <a:buFontTx/>
              <a:buChar char="-"/>
            </a:pPr>
            <a:r>
              <a:rPr lang="en-US" i="1" dirty="0">
                <a:latin typeface="Arial" panose="020B0604020202020204" pitchFamily="34" charset="0"/>
                <a:cs typeface="Arial" panose="020B0604020202020204" pitchFamily="34" charset="0"/>
              </a:rPr>
              <a:t>“O you who believe! Stand firmly for justice, as witnesses to God, </a:t>
            </a:r>
            <a:r>
              <a:rPr lang="en-US" b="1" i="1" u="sng" dirty="0">
                <a:latin typeface="Arial" panose="020B0604020202020204" pitchFamily="34" charset="0"/>
                <a:cs typeface="Arial" panose="020B0604020202020204" pitchFamily="34" charset="0"/>
              </a:rPr>
              <a:t>even if against yourselves, or your parents, or your relatives</a:t>
            </a:r>
            <a:r>
              <a:rPr lang="en-US" i="1" dirty="0">
                <a:latin typeface="Arial" panose="020B0604020202020204" pitchFamily="34" charset="0"/>
                <a:cs typeface="Arial" panose="020B0604020202020204" pitchFamily="34" charset="0"/>
              </a:rPr>
              <a:t>. Whether one is rich or poor, God takes care of both.” </a:t>
            </a:r>
            <a:r>
              <a:rPr lang="en-US" dirty="0">
                <a:latin typeface="Arial" panose="020B0604020202020204" pitchFamily="34" charset="0"/>
                <a:cs typeface="Arial" panose="020B0604020202020204" pitchFamily="34" charset="0"/>
              </a:rPr>
              <a:t>(An-Nisa - 135)</a:t>
            </a:r>
          </a:p>
          <a:p>
            <a:pPr>
              <a:buFontTx/>
              <a:buChar char="-"/>
            </a:pPr>
            <a:r>
              <a:rPr lang="en-US" i="1" dirty="0">
                <a:latin typeface="Arial" panose="020B0604020202020204" pitchFamily="34" charset="0"/>
                <a:cs typeface="Arial" panose="020B0604020202020204" pitchFamily="34" charset="0"/>
              </a:rPr>
              <a:t>“But if you judge, judge between them equitably. God loves the equitable.” </a:t>
            </a:r>
            <a:r>
              <a:rPr lang="en-US" dirty="0">
                <a:latin typeface="Arial" panose="020B0604020202020204" pitchFamily="34" charset="0"/>
                <a:cs typeface="Arial" panose="020B0604020202020204" pitchFamily="34" charset="0"/>
              </a:rPr>
              <a:t>(An-Nisa - 42)</a:t>
            </a:r>
          </a:p>
          <a:p>
            <a:pPr>
              <a:buFontTx/>
              <a:buChar char="-"/>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i="1"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317953"/>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4209</TotalTime>
  <Words>4272</Words>
  <Application>Microsoft Macintosh PowerPoint</Application>
  <PresentationFormat>Widescreen</PresentationFormat>
  <Paragraphs>337</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Century Gothic</vt:lpstr>
      <vt:lpstr>Times New Roman</vt:lpstr>
      <vt:lpstr>TimesNewRoman</vt:lpstr>
      <vt:lpstr>Wingdings</vt:lpstr>
      <vt:lpstr>Wingdings 3</vt:lpstr>
      <vt:lpstr>Wisp</vt:lpstr>
      <vt:lpstr>PowerPoint Presentation</vt:lpstr>
      <vt:lpstr>Past Paper Questions</vt:lpstr>
      <vt:lpstr>Concept of Public Administration</vt:lpstr>
      <vt:lpstr>The Concept of Islamic Public Administration</vt:lpstr>
      <vt:lpstr>PowerPoint Presentation</vt:lpstr>
      <vt:lpstr>Governance</vt:lpstr>
      <vt:lpstr>Islamic Public Administration</vt:lpstr>
      <vt:lpstr>PowerPoint Presentation</vt:lpstr>
      <vt:lpstr>Features of Islamic Public Administration</vt:lpstr>
      <vt:lpstr>PowerPoint Presentation</vt:lpstr>
      <vt:lpstr>PowerPoint Presentation</vt:lpstr>
      <vt:lpstr>The Pious Caliphate</vt:lpstr>
      <vt:lpstr>Governance Under Pious Caliphate</vt:lpstr>
      <vt:lpstr>PowerPoint Presentation</vt:lpstr>
      <vt:lpstr>PowerPoint Presentation</vt:lpstr>
      <vt:lpstr>PowerPoint Presentation</vt:lpstr>
      <vt:lpstr>PowerPoint Presentation</vt:lpstr>
      <vt:lpstr>PowerPoint Presentation</vt:lpstr>
      <vt:lpstr>Responsibilities of Civil Servants</vt:lpstr>
      <vt:lpstr>System of Accountability in Islam</vt:lpstr>
      <vt:lpstr>System of Accountability in Islam</vt:lpstr>
      <vt:lpstr>System of Accountability in Islam</vt:lpstr>
      <vt:lpstr>System of Accountability in Islam</vt:lpstr>
      <vt:lpstr>System of Accountability in Islam</vt:lpstr>
      <vt:lpstr>System of Accountability in Islam</vt:lpstr>
      <vt:lpstr>Letters of Ali R.A. to Malik Al-Ashtar</vt:lpstr>
      <vt:lpstr>Letters of Ali R.A. to Malik Al-Ashtar</vt:lpstr>
      <vt:lpstr>Letters of Ali R.A. to Malik Al-Ashtar</vt:lpstr>
      <vt:lpstr>Letters of Ali R.A. to Malik Al-Ashtar</vt:lpstr>
      <vt:lpstr>Letters of Ali R.A. to Malik Al-Ashtar</vt:lpstr>
      <vt:lpstr>Letters of Ali R.A. to Malik Al-Ashtar</vt:lpstr>
      <vt:lpstr>Letters of Ali R.A. to Malik Al-Ashtar</vt:lpstr>
      <vt:lpstr>Letters of Ali R.A. to Malik Al-Ashtar</vt:lpstr>
      <vt:lpstr>Lessons from Letter</vt:lpstr>
      <vt:lpstr>Lessons from the Letter</vt:lpstr>
      <vt:lpstr>Lessons from the Letter</vt:lpstr>
      <vt:lpstr>Lessons from the Letter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Abubakr</dc:creator>
  <cp:lastModifiedBy>Abubakar Ilyas</cp:lastModifiedBy>
  <cp:revision>27</cp:revision>
  <dcterms:created xsi:type="dcterms:W3CDTF">2021-03-10T20:35:39Z</dcterms:created>
  <dcterms:modified xsi:type="dcterms:W3CDTF">2024-09-02T10:28:47Z</dcterms:modified>
</cp:coreProperties>
</file>