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257" r:id="rId2"/>
    <p:sldId id="430" r:id="rId3"/>
    <p:sldId id="431" r:id="rId4"/>
    <p:sldId id="432" r:id="rId5"/>
    <p:sldId id="399" r:id="rId6"/>
    <p:sldId id="400" r:id="rId7"/>
    <p:sldId id="259" r:id="rId8"/>
    <p:sldId id="395" r:id="rId9"/>
    <p:sldId id="420" r:id="rId10"/>
    <p:sldId id="394" r:id="rId11"/>
    <p:sldId id="401" r:id="rId12"/>
    <p:sldId id="433" r:id="rId13"/>
    <p:sldId id="261" r:id="rId14"/>
    <p:sldId id="262" r:id="rId15"/>
    <p:sldId id="438" r:id="rId16"/>
    <p:sldId id="263" r:id="rId17"/>
    <p:sldId id="443" r:id="rId18"/>
    <p:sldId id="265" r:id="rId19"/>
    <p:sldId id="329" r:id="rId20"/>
    <p:sldId id="260" r:id="rId21"/>
    <p:sldId id="267" r:id="rId22"/>
    <p:sldId id="269" r:id="rId23"/>
    <p:sldId id="270" r:id="rId24"/>
    <p:sldId id="271" r:id="rId25"/>
    <p:sldId id="402" r:id="rId26"/>
    <p:sldId id="274" r:id="rId27"/>
    <p:sldId id="382" r:id="rId28"/>
    <p:sldId id="275" r:id="rId29"/>
    <p:sldId id="419" r:id="rId30"/>
    <p:sldId id="403" r:id="rId31"/>
    <p:sldId id="444" r:id="rId32"/>
    <p:sldId id="319" r:id="rId33"/>
    <p:sldId id="306" r:id="rId34"/>
    <p:sldId id="386" r:id="rId35"/>
    <p:sldId id="387" r:id="rId36"/>
    <p:sldId id="379" r:id="rId37"/>
    <p:sldId id="328" r:id="rId38"/>
    <p:sldId id="324" r:id="rId39"/>
    <p:sldId id="421" r:id="rId40"/>
    <p:sldId id="325" r:id="rId41"/>
    <p:sldId id="326" r:id="rId42"/>
    <p:sldId id="327" r:id="rId43"/>
    <p:sldId id="442" r:id="rId44"/>
    <p:sldId id="439" r:id="rId45"/>
    <p:sldId id="440" r:id="rId46"/>
    <p:sldId id="441" r:id="rId47"/>
    <p:sldId id="392" r:id="rId48"/>
    <p:sldId id="321" r:id="rId49"/>
    <p:sldId id="435" r:id="rId50"/>
    <p:sldId id="318" r:id="rId51"/>
    <p:sldId id="436" r:id="rId52"/>
    <p:sldId id="437" r:id="rId53"/>
    <p:sldId id="390" r:id="rId54"/>
    <p:sldId id="389" r:id="rId55"/>
    <p:sldId id="381" r:id="rId56"/>
    <p:sldId id="427" r:id="rId57"/>
    <p:sldId id="428" r:id="rId58"/>
    <p:sldId id="404" r:id="rId59"/>
    <p:sldId id="268" r:id="rId60"/>
    <p:sldId id="407" r:id="rId61"/>
    <p:sldId id="409" r:id="rId62"/>
    <p:sldId id="405" r:id="rId63"/>
    <p:sldId id="406" r:id="rId64"/>
    <p:sldId id="410" r:id="rId65"/>
    <p:sldId id="408" r:id="rId66"/>
    <p:sldId id="411" r:id="rId67"/>
    <p:sldId id="412" r:id="rId68"/>
    <p:sldId id="445" r:id="rId69"/>
    <p:sldId id="413" r:id="rId70"/>
    <p:sldId id="414" r:id="rId71"/>
    <p:sldId id="416" r:id="rId72"/>
    <p:sldId id="417" r:id="rId73"/>
    <p:sldId id="426" r:id="rId74"/>
    <p:sldId id="446" r:id="rId75"/>
    <p:sldId id="338" r:id="rId76"/>
    <p:sldId id="422" r:id="rId77"/>
    <p:sldId id="423" r:id="rId78"/>
    <p:sldId id="424" r:id="rId79"/>
    <p:sldId id="415" r:id="rId80"/>
    <p:sldId id="418" r:id="rId81"/>
    <p:sldId id="425" r:id="rId82"/>
    <p:sldId id="331" r:id="rId83"/>
    <p:sldId id="334" r:id="rId84"/>
    <p:sldId id="343" r:id="rId85"/>
    <p:sldId id="340" r:id="rId86"/>
    <p:sldId id="332" r:id="rId87"/>
    <p:sldId id="335" r:id="rId88"/>
    <p:sldId id="339" r:id="rId89"/>
    <p:sldId id="336" r:id="rId90"/>
    <p:sldId id="345" r:id="rId91"/>
    <p:sldId id="356" r:id="rId92"/>
    <p:sldId id="350" r:id="rId93"/>
    <p:sldId id="353" r:id="rId94"/>
    <p:sldId id="357" r:id="rId95"/>
    <p:sldId id="360" r:id="rId96"/>
    <p:sldId id="359" r:id="rId97"/>
    <p:sldId id="376" r:id="rId98"/>
    <p:sldId id="377" r:id="rId99"/>
    <p:sldId id="358" r:id="rId100"/>
    <p:sldId id="373"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fraz Ansari" initials="SA" lastIdx="1" clrIdx="0">
    <p:extLst>
      <p:ext uri="{19B8F6BF-5375-455C-9EA6-DF929625EA0E}">
        <p15:presenceInfo xmlns:p15="http://schemas.microsoft.com/office/powerpoint/2012/main" userId="f2988e6f103d6d0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390" y="-84"/>
      </p:cViewPr>
      <p:guideLst>
        <p:guide orient="horz" pos="2160"/>
        <p:guide pos="2880"/>
      </p:guideLst>
    </p:cSldViewPr>
  </p:slideViewPr>
  <p:notesTextViewPr>
    <p:cViewPr>
      <p:scale>
        <a:sx n="1" d="1"/>
        <a:sy n="1" d="1"/>
      </p:scale>
      <p:origin x="0" y="0"/>
    </p:cViewPr>
  </p:notesTextViewPr>
  <p:sorterViewPr>
    <p:cViewPr>
      <p:scale>
        <a:sx n="100" d="100"/>
        <a:sy n="100" d="100"/>
      </p:scale>
      <p:origin x="0" y="-1705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5-29T19:45:36.843" idx="1">
    <p:pos x="10" y="10"/>
    <p:text/>
    <p:extLst>
      <p:ext uri="{C676402C-5697-4E1C-873F-D02D1690AC5C}">
        <p15:threadingInfo xmlns:p15="http://schemas.microsoft.com/office/powerpoint/2012/main" timeZoneBias="-300"/>
      </p:ext>
    </p:extLst>
  </p:cm>
</p:cmLst>
</file>

<file path=ppt/diagrams/_rels/data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jpg"/></Relationships>
</file>

<file path=ppt/diagrams/_rels/data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 Id="rId4" Type="http://schemas.openxmlformats.org/officeDocument/2006/relationships/image" Target="../media/image12.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image" Target="../media/image6.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9DBD3-EF6F-4FDD-9B84-E40780516D3B}"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PK"/>
        </a:p>
      </dgm:t>
    </dgm:pt>
    <dgm:pt modelId="{846FB2B2-6225-42DA-95BC-66F659CE5E33}">
      <dgm:prSet phldrT="[Text]"/>
      <dgm:spPr/>
      <dgm:t>
        <a:bodyPr/>
        <a:lstStyle/>
        <a:p>
          <a:r>
            <a:rPr lang="en-US" dirty="0"/>
            <a:t>Trade Cooperation</a:t>
          </a:r>
          <a:endParaRPr lang="en-PK" dirty="0"/>
        </a:p>
      </dgm:t>
    </dgm:pt>
    <dgm:pt modelId="{68FCB419-2DAE-45D1-ACF7-D3E4BD16504D}" type="parTrans" cxnId="{F4F6E998-C8DD-430F-AE10-E04B21BFF00B}">
      <dgm:prSet/>
      <dgm:spPr/>
      <dgm:t>
        <a:bodyPr/>
        <a:lstStyle/>
        <a:p>
          <a:endParaRPr lang="en-PK"/>
        </a:p>
      </dgm:t>
    </dgm:pt>
    <dgm:pt modelId="{5EE4BAFF-ADF2-4A07-B999-509177E7AACA}" type="sibTrans" cxnId="{F4F6E998-C8DD-430F-AE10-E04B21BFF00B}">
      <dgm:prSet/>
      <dgm:spPr/>
      <dgm:t>
        <a:bodyPr/>
        <a:lstStyle/>
        <a:p>
          <a:endParaRPr lang="en-PK"/>
        </a:p>
      </dgm:t>
    </dgm:pt>
    <dgm:pt modelId="{4CC14770-9ACA-44A3-A25E-9F5817400E67}">
      <dgm:prSet phldrT="[Text]"/>
      <dgm:spPr/>
      <dgm:t>
        <a:bodyPr/>
        <a:lstStyle/>
        <a:p>
          <a:r>
            <a:rPr lang="en-US" dirty="0"/>
            <a:t>Free trade of goods and commodities</a:t>
          </a:r>
          <a:endParaRPr lang="en-PK" dirty="0"/>
        </a:p>
      </dgm:t>
    </dgm:pt>
    <dgm:pt modelId="{D517D756-E592-4E28-A6A9-2BF08F8B9DB0}" type="parTrans" cxnId="{3670CB0A-535F-46EB-B9E1-B85FEE788494}">
      <dgm:prSet/>
      <dgm:spPr/>
      <dgm:t>
        <a:bodyPr/>
        <a:lstStyle/>
        <a:p>
          <a:endParaRPr lang="en-PK"/>
        </a:p>
      </dgm:t>
    </dgm:pt>
    <dgm:pt modelId="{DC8A504D-91B7-4B77-AE75-D98CD91E04AF}" type="sibTrans" cxnId="{3670CB0A-535F-46EB-B9E1-B85FEE788494}">
      <dgm:prSet/>
      <dgm:spPr/>
      <dgm:t>
        <a:bodyPr/>
        <a:lstStyle/>
        <a:p>
          <a:endParaRPr lang="en-PK"/>
        </a:p>
      </dgm:t>
    </dgm:pt>
    <dgm:pt modelId="{726F2259-094E-48D7-9709-14BE321A7D85}">
      <dgm:prSet phldrT="[Text]"/>
      <dgm:spPr/>
      <dgm:t>
        <a:bodyPr/>
        <a:lstStyle/>
        <a:p>
          <a:r>
            <a:rPr lang="en-US" dirty="0"/>
            <a:t> Trade laws and rules uniform</a:t>
          </a:r>
          <a:endParaRPr lang="en-PK" dirty="0"/>
        </a:p>
      </dgm:t>
    </dgm:pt>
    <dgm:pt modelId="{17404983-4EC4-4044-A0FF-D699E720CF6A}" type="parTrans" cxnId="{B1E18A9C-A784-44A9-AEAE-71F092D2A9B3}">
      <dgm:prSet/>
      <dgm:spPr/>
      <dgm:t>
        <a:bodyPr/>
        <a:lstStyle/>
        <a:p>
          <a:endParaRPr lang="en-PK"/>
        </a:p>
      </dgm:t>
    </dgm:pt>
    <dgm:pt modelId="{F32C7A4A-580A-469B-94A0-BB3B7F19EA95}" type="sibTrans" cxnId="{B1E18A9C-A784-44A9-AEAE-71F092D2A9B3}">
      <dgm:prSet/>
      <dgm:spPr/>
      <dgm:t>
        <a:bodyPr/>
        <a:lstStyle/>
        <a:p>
          <a:endParaRPr lang="en-PK"/>
        </a:p>
      </dgm:t>
    </dgm:pt>
    <dgm:pt modelId="{709557A3-0D34-476B-BBF9-50163B45D8EF}">
      <dgm:prSet phldrT="[Text]"/>
      <dgm:spPr/>
      <dgm:t>
        <a:bodyPr/>
        <a:lstStyle/>
        <a:p>
          <a:r>
            <a:rPr lang="en-US" dirty="0"/>
            <a:t>Economic Cooperation</a:t>
          </a:r>
          <a:endParaRPr lang="en-PK" dirty="0"/>
        </a:p>
      </dgm:t>
    </dgm:pt>
    <dgm:pt modelId="{9722EFB1-51C2-45B9-BD16-E1499AB75071}" type="parTrans" cxnId="{DBBCB7F3-AFAB-4249-854A-D07D4339A021}">
      <dgm:prSet/>
      <dgm:spPr/>
      <dgm:t>
        <a:bodyPr/>
        <a:lstStyle/>
        <a:p>
          <a:endParaRPr lang="en-PK"/>
        </a:p>
      </dgm:t>
    </dgm:pt>
    <dgm:pt modelId="{CE55475E-22F6-4260-B7C6-18B6EFCA74EB}" type="sibTrans" cxnId="{DBBCB7F3-AFAB-4249-854A-D07D4339A021}">
      <dgm:prSet/>
      <dgm:spPr/>
      <dgm:t>
        <a:bodyPr/>
        <a:lstStyle/>
        <a:p>
          <a:endParaRPr lang="en-PK"/>
        </a:p>
      </dgm:t>
    </dgm:pt>
    <dgm:pt modelId="{E20D50C7-680F-40B7-998D-4E0D334FCEC5}">
      <dgm:prSet phldrT="[Text]"/>
      <dgm:spPr/>
      <dgm:t>
        <a:bodyPr/>
        <a:lstStyle/>
        <a:p>
          <a:r>
            <a:rPr lang="en-US" dirty="0"/>
            <a:t> Trade of all economic goods and services</a:t>
          </a:r>
          <a:endParaRPr lang="en-PK" dirty="0"/>
        </a:p>
      </dgm:t>
    </dgm:pt>
    <dgm:pt modelId="{CCF56BA6-6A38-4DD1-99DB-BAD102B4C585}" type="parTrans" cxnId="{A464D42F-3E54-4D95-9335-7AA3B8459CBA}">
      <dgm:prSet/>
      <dgm:spPr/>
      <dgm:t>
        <a:bodyPr/>
        <a:lstStyle/>
        <a:p>
          <a:endParaRPr lang="en-PK"/>
        </a:p>
      </dgm:t>
    </dgm:pt>
    <dgm:pt modelId="{D1633CD5-088E-46F5-8BFF-434FE0B0D4F4}" type="sibTrans" cxnId="{A464D42F-3E54-4D95-9335-7AA3B8459CBA}">
      <dgm:prSet/>
      <dgm:spPr/>
      <dgm:t>
        <a:bodyPr/>
        <a:lstStyle/>
        <a:p>
          <a:endParaRPr lang="en-PK"/>
        </a:p>
      </dgm:t>
    </dgm:pt>
    <dgm:pt modelId="{26919274-0308-4C8C-993F-3FB91FD055D2}">
      <dgm:prSet phldrT="[Text]"/>
      <dgm:spPr/>
      <dgm:t>
        <a:bodyPr/>
        <a:lstStyle/>
        <a:p>
          <a:r>
            <a:rPr lang="en-US" dirty="0"/>
            <a:t>Common Market </a:t>
          </a:r>
          <a:endParaRPr lang="en-PK" dirty="0"/>
        </a:p>
      </dgm:t>
    </dgm:pt>
    <dgm:pt modelId="{7477648F-FDE1-44BE-AE04-BFAADE11F216}" type="parTrans" cxnId="{1084043A-39EC-4C5C-939F-2F911E0CDD97}">
      <dgm:prSet/>
      <dgm:spPr/>
      <dgm:t>
        <a:bodyPr/>
        <a:lstStyle/>
        <a:p>
          <a:endParaRPr lang="en-PK"/>
        </a:p>
      </dgm:t>
    </dgm:pt>
    <dgm:pt modelId="{BF874EB6-C43C-47F9-8600-B735DBF13EBE}" type="sibTrans" cxnId="{1084043A-39EC-4C5C-939F-2F911E0CDD97}">
      <dgm:prSet/>
      <dgm:spPr/>
      <dgm:t>
        <a:bodyPr/>
        <a:lstStyle/>
        <a:p>
          <a:endParaRPr lang="en-PK"/>
        </a:p>
      </dgm:t>
    </dgm:pt>
    <dgm:pt modelId="{5C38C32C-C44F-46CA-8C26-5ABE8E62545F}">
      <dgm:prSet phldrT="[Text]"/>
      <dgm:spPr/>
      <dgm:t>
        <a:bodyPr/>
        <a:lstStyle/>
        <a:p>
          <a:r>
            <a:rPr lang="en-US" dirty="0"/>
            <a:t>Political Union</a:t>
          </a:r>
          <a:endParaRPr lang="en-PK" dirty="0"/>
        </a:p>
      </dgm:t>
    </dgm:pt>
    <dgm:pt modelId="{BB2EFDB8-8B1B-4775-A967-7A896FF71DA7}" type="parTrans" cxnId="{D520308C-D8E3-4D6A-BD55-BFB06E0095B4}">
      <dgm:prSet/>
      <dgm:spPr/>
      <dgm:t>
        <a:bodyPr/>
        <a:lstStyle/>
        <a:p>
          <a:endParaRPr lang="en-PK"/>
        </a:p>
      </dgm:t>
    </dgm:pt>
    <dgm:pt modelId="{0D9F76FF-BF04-41B5-ADDF-794C403B84F3}" type="sibTrans" cxnId="{D520308C-D8E3-4D6A-BD55-BFB06E0095B4}">
      <dgm:prSet/>
      <dgm:spPr/>
      <dgm:t>
        <a:bodyPr/>
        <a:lstStyle/>
        <a:p>
          <a:endParaRPr lang="en-PK"/>
        </a:p>
      </dgm:t>
    </dgm:pt>
    <dgm:pt modelId="{BF982772-87E2-491D-A715-F439BF590CB1}">
      <dgm:prSet phldrT="[Text]"/>
      <dgm:spPr/>
      <dgm:t>
        <a:bodyPr/>
        <a:lstStyle/>
        <a:p>
          <a:r>
            <a:rPr lang="en-US" dirty="0"/>
            <a:t> Single Constitution</a:t>
          </a:r>
          <a:endParaRPr lang="en-PK" dirty="0"/>
        </a:p>
      </dgm:t>
    </dgm:pt>
    <dgm:pt modelId="{AB6F247D-A28C-4633-90EB-07E31DD684DB}" type="parTrans" cxnId="{4EE61C95-F6C2-4B01-B959-F2CB003614EB}">
      <dgm:prSet/>
      <dgm:spPr/>
      <dgm:t>
        <a:bodyPr/>
        <a:lstStyle/>
        <a:p>
          <a:endParaRPr lang="en-PK"/>
        </a:p>
      </dgm:t>
    </dgm:pt>
    <dgm:pt modelId="{F1DD6678-5115-41AD-BB5F-CE5A2E74E811}" type="sibTrans" cxnId="{4EE61C95-F6C2-4B01-B959-F2CB003614EB}">
      <dgm:prSet/>
      <dgm:spPr/>
      <dgm:t>
        <a:bodyPr/>
        <a:lstStyle/>
        <a:p>
          <a:endParaRPr lang="en-PK"/>
        </a:p>
      </dgm:t>
    </dgm:pt>
    <dgm:pt modelId="{DE7C5103-DE00-485E-A7AF-87440B6531B4}">
      <dgm:prSet phldrT="[Text]"/>
      <dgm:spPr/>
      <dgm:t>
        <a:bodyPr/>
        <a:lstStyle/>
        <a:p>
          <a:r>
            <a:rPr lang="en-US" dirty="0"/>
            <a:t> common Election</a:t>
          </a:r>
          <a:endParaRPr lang="en-PK" dirty="0"/>
        </a:p>
      </dgm:t>
    </dgm:pt>
    <dgm:pt modelId="{72747C9B-F229-49F0-AF71-8DF3AA4E4196}" type="parTrans" cxnId="{B10B5867-47C4-404D-AD48-11850FB7D1C9}">
      <dgm:prSet/>
      <dgm:spPr/>
      <dgm:t>
        <a:bodyPr/>
        <a:lstStyle/>
        <a:p>
          <a:endParaRPr lang="en-PK"/>
        </a:p>
      </dgm:t>
    </dgm:pt>
    <dgm:pt modelId="{6C9194CD-D68D-4B7E-A2B1-7552D5D536B5}" type="sibTrans" cxnId="{B10B5867-47C4-404D-AD48-11850FB7D1C9}">
      <dgm:prSet/>
      <dgm:spPr/>
      <dgm:t>
        <a:bodyPr/>
        <a:lstStyle/>
        <a:p>
          <a:endParaRPr lang="en-PK"/>
        </a:p>
      </dgm:t>
    </dgm:pt>
    <dgm:pt modelId="{DC1BD6AC-F302-4B40-BC8B-42F92700518A}">
      <dgm:prSet/>
      <dgm:spPr/>
      <dgm:t>
        <a:bodyPr/>
        <a:lstStyle/>
        <a:p>
          <a:r>
            <a:rPr lang="en-US" dirty="0"/>
            <a:t>Customs Union</a:t>
          </a:r>
          <a:endParaRPr lang="en-PK" dirty="0"/>
        </a:p>
      </dgm:t>
    </dgm:pt>
    <dgm:pt modelId="{8CCD6239-75DD-410C-B6D6-4EB8D49FC4C7}" type="parTrans" cxnId="{D9CFAE31-A997-424A-8553-94C20DFC8784}">
      <dgm:prSet/>
      <dgm:spPr/>
      <dgm:t>
        <a:bodyPr/>
        <a:lstStyle/>
        <a:p>
          <a:endParaRPr lang="en-PK"/>
        </a:p>
      </dgm:t>
    </dgm:pt>
    <dgm:pt modelId="{27969CDE-F998-4D30-BFBD-016AA6AF28C8}" type="sibTrans" cxnId="{D9CFAE31-A997-424A-8553-94C20DFC8784}">
      <dgm:prSet/>
      <dgm:spPr/>
      <dgm:t>
        <a:bodyPr/>
        <a:lstStyle/>
        <a:p>
          <a:endParaRPr lang="en-PK"/>
        </a:p>
      </dgm:t>
    </dgm:pt>
    <dgm:pt modelId="{DEEFAEBC-EC70-44AD-AC0D-CD414C1A13CA}">
      <dgm:prSet phldrT="[Text]"/>
      <dgm:spPr/>
      <dgm:t>
        <a:bodyPr/>
        <a:lstStyle/>
        <a:p>
          <a:r>
            <a:rPr lang="en-US" dirty="0"/>
            <a:t>Monetary Union</a:t>
          </a:r>
          <a:endParaRPr lang="en-PK" dirty="0"/>
        </a:p>
      </dgm:t>
    </dgm:pt>
    <dgm:pt modelId="{26BFC00B-F9D9-4EF4-B024-D2C828A41FAD}" type="parTrans" cxnId="{CF8ECDBB-FDF9-4D67-AE60-C5FDBDCB54A5}">
      <dgm:prSet/>
      <dgm:spPr/>
      <dgm:t>
        <a:bodyPr/>
        <a:lstStyle/>
        <a:p>
          <a:endParaRPr lang="en-PK"/>
        </a:p>
      </dgm:t>
    </dgm:pt>
    <dgm:pt modelId="{6E436083-A748-42B8-A277-32AEC3A9FC5C}" type="sibTrans" cxnId="{CF8ECDBB-FDF9-4D67-AE60-C5FDBDCB54A5}">
      <dgm:prSet/>
      <dgm:spPr/>
      <dgm:t>
        <a:bodyPr/>
        <a:lstStyle/>
        <a:p>
          <a:endParaRPr lang="en-PK"/>
        </a:p>
      </dgm:t>
    </dgm:pt>
    <dgm:pt modelId="{458E5CE1-4F22-4192-A7DE-15BA64965EAA}">
      <dgm:prSet phldrT="[Text]"/>
      <dgm:spPr/>
      <dgm:t>
        <a:bodyPr/>
        <a:lstStyle/>
        <a:p>
          <a:r>
            <a:rPr lang="en-US" dirty="0"/>
            <a:t> Single Currency</a:t>
          </a:r>
          <a:endParaRPr lang="en-PK" dirty="0"/>
        </a:p>
      </dgm:t>
    </dgm:pt>
    <dgm:pt modelId="{4C041B7A-3D10-4A07-88D0-E9CDE7BDD4CE}" type="parTrans" cxnId="{A295D134-882D-4B12-8286-E40A5945FA46}">
      <dgm:prSet/>
      <dgm:spPr/>
      <dgm:t>
        <a:bodyPr/>
        <a:lstStyle/>
        <a:p>
          <a:endParaRPr lang="en-PK"/>
        </a:p>
      </dgm:t>
    </dgm:pt>
    <dgm:pt modelId="{B1A83DBD-2B30-4989-BC64-A9F21D3084FE}" type="sibTrans" cxnId="{A295D134-882D-4B12-8286-E40A5945FA46}">
      <dgm:prSet/>
      <dgm:spPr/>
      <dgm:t>
        <a:bodyPr/>
        <a:lstStyle/>
        <a:p>
          <a:endParaRPr lang="en-PK"/>
        </a:p>
      </dgm:t>
    </dgm:pt>
    <dgm:pt modelId="{3D7811DE-2176-4379-AFA2-8E244B4C3082}">
      <dgm:prSet phldrT="[Text]"/>
      <dgm:spPr/>
      <dgm:t>
        <a:bodyPr/>
        <a:lstStyle/>
        <a:p>
          <a:endParaRPr lang="en-PK" dirty="0"/>
        </a:p>
      </dgm:t>
    </dgm:pt>
    <dgm:pt modelId="{6A16BF8A-FB4A-4146-AECC-3302FCE9DB2F}" type="parTrans" cxnId="{8829C642-B493-474E-B52B-9713C3108795}">
      <dgm:prSet/>
      <dgm:spPr/>
      <dgm:t>
        <a:bodyPr/>
        <a:lstStyle/>
        <a:p>
          <a:endParaRPr lang="en-PK"/>
        </a:p>
      </dgm:t>
    </dgm:pt>
    <dgm:pt modelId="{A878F2CC-489B-473C-93D5-097BAD04673A}" type="sibTrans" cxnId="{8829C642-B493-474E-B52B-9713C3108795}">
      <dgm:prSet/>
      <dgm:spPr/>
      <dgm:t>
        <a:bodyPr/>
        <a:lstStyle/>
        <a:p>
          <a:endParaRPr lang="en-PK"/>
        </a:p>
      </dgm:t>
    </dgm:pt>
    <dgm:pt modelId="{B491309C-4E7A-4B17-94BD-DA570FDE970E}">
      <dgm:prSet/>
      <dgm:spPr/>
      <dgm:t>
        <a:bodyPr/>
        <a:lstStyle/>
        <a:p>
          <a:r>
            <a:rPr lang="en-US" dirty="0"/>
            <a:t>Common Customs laws</a:t>
          </a:r>
          <a:endParaRPr lang="en-PK" dirty="0"/>
        </a:p>
      </dgm:t>
    </dgm:pt>
    <dgm:pt modelId="{F30EC3DA-04BF-403B-AEE2-4F52D9F69495}" type="parTrans" cxnId="{68795F89-37BE-4E9E-BEF4-52E8E526F7B1}">
      <dgm:prSet/>
      <dgm:spPr/>
      <dgm:t>
        <a:bodyPr/>
        <a:lstStyle/>
        <a:p>
          <a:endParaRPr lang="en-PK"/>
        </a:p>
      </dgm:t>
    </dgm:pt>
    <dgm:pt modelId="{52D3D055-A8BC-4AA5-85B3-E93BF89E5012}" type="sibTrans" cxnId="{68795F89-37BE-4E9E-BEF4-52E8E526F7B1}">
      <dgm:prSet/>
      <dgm:spPr/>
      <dgm:t>
        <a:bodyPr/>
        <a:lstStyle/>
        <a:p>
          <a:endParaRPr lang="en-PK"/>
        </a:p>
      </dgm:t>
    </dgm:pt>
    <dgm:pt modelId="{8BDAC943-8C13-4327-8FF1-53C96A2353DB}">
      <dgm:prSet/>
      <dgm:spPr/>
      <dgm:t>
        <a:bodyPr/>
        <a:lstStyle/>
        <a:p>
          <a:r>
            <a:rPr lang="en-US" dirty="0"/>
            <a:t>Imports export regime</a:t>
          </a:r>
          <a:endParaRPr lang="en-PK" dirty="0"/>
        </a:p>
      </dgm:t>
    </dgm:pt>
    <dgm:pt modelId="{380B60DA-3C1A-48DB-84BE-D9A6F11E7082}" type="parTrans" cxnId="{296F9E9F-7B54-44F8-BA05-E4906032D044}">
      <dgm:prSet/>
      <dgm:spPr/>
      <dgm:t>
        <a:bodyPr/>
        <a:lstStyle/>
        <a:p>
          <a:endParaRPr lang="en-PK"/>
        </a:p>
      </dgm:t>
    </dgm:pt>
    <dgm:pt modelId="{C6AC1467-F0B3-4A57-97B1-4526950F1C29}" type="sibTrans" cxnId="{296F9E9F-7B54-44F8-BA05-E4906032D044}">
      <dgm:prSet/>
      <dgm:spPr/>
      <dgm:t>
        <a:bodyPr/>
        <a:lstStyle/>
        <a:p>
          <a:endParaRPr lang="en-PK"/>
        </a:p>
      </dgm:t>
    </dgm:pt>
    <dgm:pt modelId="{07D96FC8-644C-44D9-A3E9-E5E89C0C3E07}">
      <dgm:prSet/>
      <dgm:spPr/>
      <dgm:t>
        <a:bodyPr/>
        <a:lstStyle/>
        <a:p>
          <a:r>
            <a:rPr lang="en-US" dirty="0"/>
            <a:t>TAX system </a:t>
          </a:r>
          <a:endParaRPr lang="en-PK" dirty="0"/>
        </a:p>
      </dgm:t>
    </dgm:pt>
    <dgm:pt modelId="{09C7C030-7413-4B65-BEE7-FAEC11162164}" type="parTrans" cxnId="{B7E114FA-3AC5-4FDB-B102-9027CB05AA41}">
      <dgm:prSet/>
      <dgm:spPr/>
      <dgm:t>
        <a:bodyPr/>
        <a:lstStyle/>
        <a:p>
          <a:endParaRPr lang="en-PK"/>
        </a:p>
      </dgm:t>
    </dgm:pt>
    <dgm:pt modelId="{396BAC4A-EA70-496E-A30B-FDFCEB5DB109}" type="sibTrans" cxnId="{B7E114FA-3AC5-4FDB-B102-9027CB05AA41}">
      <dgm:prSet/>
      <dgm:spPr/>
      <dgm:t>
        <a:bodyPr/>
        <a:lstStyle/>
        <a:p>
          <a:endParaRPr lang="en-PK"/>
        </a:p>
      </dgm:t>
    </dgm:pt>
    <dgm:pt modelId="{13905886-E1C4-4551-B233-99F1B2E2A743}">
      <dgm:prSet phldrT="[Text]"/>
      <dgm:spPr/>
      <dgm:t>
        <a:bodyPr/>
        <a:lstStyle/>
        <a:p>
          <a:r>
            <a:rPr lang="en-US" dirty="0"/>
            <a:t>Central Bank</a:t>
          </a:r>
          <a:endParaRPr lang="en-PK" dirty="0"/>
        </a:p>
      </dgm:t>
    </dgm:pt>
    <dgm:pt modelId="{79B37564-536D-48C6-B228-E6347CF1C1B8}" type="parTrans" cxnId="{0F17B735-F79C-4790-AF8D-439C3A67C9F8}">
      <dgm:prSet/>
      <dgm:spPr/>
      <dgm:t>
        <a:bodyPr/>
        <a:lstStyle/>
        <a:p>
          <a:endParaRPr lang="en-PK"/>
        </a:p>
      </dgm:t>
    </dgm:pt>
    <dgm:pt modelId="{39A4826A-93C8-41F3-B140-CE214B68CA39}" type="sibTrans" cxnId="{0F17B735-F79C-4790-AF8D-439C3A67C9F8}">
      <dgm:prSet/>
      <dgm:spPr/>
      <dgm:t>
        <a:bodyPr/>
        <a:lstStyle/>
        <a:p>
          <a:endParaRPr lang="en-PK"/>
        </a:p>
      </dgm:t>
    </dgm:pt>
    <dgm:pt modelId="{4F2D01DD-0291-4D8D-B0C4-59708F8FDE04}">
      <dgm:prSet phldrT="[Text]"/>
      <dgm:spPr/>
      <dgm:t>
        <a:bodyPr/>
        <a:lstStyle/>
        <a:p>
          <a:r>
            <a:rPr lang="en-US" dirty="0"/>
            <a:t>Credit system</a:t>
          </a:r>
          <a:endParaRPr lang="en-PK" dirty="0"/>
        </a:p>
      </dgm:t>
    </dgm:pt>
    <dgm:pt modelId="{C7971998-3C5B-4491-B27D-C7A4E938E49F}" type="parTrans" cxnId="{4947B9BC-1FAE-40D3-AEB5-0B141242FC5C}">
      <dgm:prSet/>
      <dgm:spPr/>
      <dgm:t>
        <a:bodyPr/>
        <a:lstStyle/>
        <a:p>
          <a:endParaRPr lang="en-PK"/>
        </a:p>
      </dgm:t>
    </dgm:pt>
    <dgm:pt modelId="{7D88E037-81CB-4F4E-BAF5-B4A21668CD71}" type="sibTrans" cxnId="{4947B9BC-1FAE-40D3-AEB5-0B141242FC5C}">
      <dgm:prSet/>
      <dgm:spPr/>
      <dgm:t>
        <a:bodyPr/>
        <a:lstStyle/>
        <a:p>
          <a:endParaRPr lang="en-PK"/>
        </a:p>
      </dgm:t>
    </dgm:pt>
    <dgm:pt modelId="{19AC7982-DDF4-42DD-989D-3DAD0C3E028C}">
      <dgm:prSet phldrT="[Text]"/>
      <dgm:spPr/>
      <dgm:t>
        <a:bodyPr/>
        <a:lstStyle/>
        <a:p>
          <a:r>
            <a:rPr lang="en-US" dirty="0"/>
            <a:t>Common financial system</a:t>
          </a:r>
          <a:endParaRPr lang="en-PK" dirty="0"/>
        </a:p>
      </dgm:t>
    </dgm:pt>
    <dgm:pt modelId="{1453E47E-BCBE-4DAE-903A-26BFEE2BF592}" type="parTrans" cxnId="{27578D9F-9C76-4AC5-B7EF-4227BF93C796}">
      <dgm:prSet/>
      <dgm:spPr/>
      <dgm:t>
        <a:bodyPr/>
        <a:lstStyle/>
        <a:p>
          <a:endParaRPr lang="en-PK"/>
        </a:p>
      </dgm:t>
    </dgm:pt>
    <dgm:pt modelId="{540AA6BF-93CD-4347-B2FE-C391FDCFDBA3}" type="sibTrans" cxnId="{27578D9F-9C76-4AC5-B7EF-4227BF93C796}">
      <dgm:prSet/>
      <dgm:spPr/>
      <dgm:t>
        <a:bodyPr/>
        <a:lstStyle/>
        <a:p>
          <a:endParaRPr lang="en-PK"/>
        </a:p>
      </dgm:t>
    </dgm:pt>
    <dgm:pt modelId="{0F393E3C-9661-491E-99C5-1AECBB11A27F}">
      <dgm:prSet phldrT="[Text]"/>
      <dgm:spPr/>
      <dgm:t>
        <a:bodyPr/>
        <a:lstStyle/>
        <a:p>
          <a:r>
            <a:rPr lang="en-US" dirty="0"/>
            <a:t>Sovereign Parliament</a:t>
          </a:r>
          <a:endParaRPr lang="en-PK" dirty="0"/>
        </a:p>
      </dgm:t>
    </dgm:pt>
    <dgm:pt modelId="{9E0558FA-87D7-4A3E-93C7-EC5139BA5594}" type="parTrans" cxnId="{D9DE986A-B733-4D47-A07C-763F41D26A3B}">
      <dgm:prSet/>
      <dgm:spPr/>
      <dgm:t>
        <a:bodyPr/>
        <a:lstStyle/>
        <a:p>
          <a:endParaRPr lang="en-PK"/>
        </a:p>
      </dgm:t>
    </dgm:pt>
    <dgm:pt modelId="{860E8714-F287-4A2D-A238-CCC65318FFB3}" type="sibTrans" cxnId="{D9DE986A-B733-4D47-A07C-763F41D26A3B}">
      <dgm:prSet/>
      <dgm:spPr/>
      <dgm:t>
        <a:bodyPr/>
        <a:lstStyle/>
        <a:p>
          <a:endParaRPr lang="en-PK"/>
        </a:p>
      </dgm:t>
    </dgm:pt>
    <dgm:pt modelId="{86325453-88D9-48F5-A580-622E3B0B0D8A}" type="pres">
      <dgm:prSet presAssocID="{D9E9DBD3-EF6F-4FDD-9B84-E40780516D3B}" presName="Name0" presStyleCnt="0">
        <dgm:presLayoutVars>
          <dgm:dir/>
          <dgm:animLvl val="lvl"/>
          <dgm:resizeHandles val="exact"/>
        </dgm:presLayoutVars>
      </dgm:prSet>
      <dgm:spPr/>
    </dgm:pt>
    <dgm:pt modelId="{94FF1C00-F993-4F6C-AF2D-3D357D48D80B}" type="pres">
      <dgm:prSet presAssocID="{D9E9DBD3-EF6F-4FDD-9B84-E40780516D3B}" presName="tSp" presStyleCnt="0"/>
      <dgm:spPr/>
    </dgm:pt>
    <dgm:pt modelId="{08592996-F921-4308-B007-80715DE45751}" type="pres">
      <dgm:prSet presAssocID="{D9E9DBD3-EF6F-4FDD-9B84-E40780516D3B}" presName="bSp" presStyleCnt="0"/>
      <dgm:spPr/>
    </dgm:pt>
    <dgm:pt modelId="{2835D1C5-81EC-4748-8131-DA7999BBEC5F}" type="pres">
      <dgm:prSet presAssocID="{D9E9DBD3-EF6F-4FDD-9B84-E40780516D3B}" presName="process" presStyleCnt="0"/>
      <dgm:spPr/>
    </dgm:pt>
    <dgm:pt modelId="{06253651-22DB-477E-8289-0A48FF0A2135}" type="pres">
      <dgm:prSet presAssocID="{846FB2B2-6225-42DA-95BC-66F659CE5E33}" presName="composite1" presStyleCnt="0"/>
      <dgm:spPr/>
    </dgm:pt>
    <dgm:pt modelId="{7C4C9185-4452-409C-B6A6-F0763A7A10F0}" type="pres">
      <dgm:prSet presAssocID="{846FB2B2-6225-42DA-95BC-66F659CE5E33}" presName="dummyNode1" presStyleLbl="node1" presStyleIdx="0" presStyleCnt="5"/>
      <dgm:spPr/>
    </dgm:pt>
    <dgm:pt modelId="{41BF2E04-A105-4858-B854-73917DA714CC}" type="pres">
      <dgm:prSet presAssocID="{846FB2B2-6225-42DA-95BC-66F659CE5E33}" presName="childNode1" presStyleLbl="bgAcc1" presStyleIdx="0" presStyleCnt="5">
        <dgm:presLayoutVars>
          <dgm:bulletEnabled val="1"/>
        </dgm:presLayoutVars>
      </dgm:prSet>
      <dgm:spPr/>
    </dgm:pt>
    <dgm:pt modelId="{147489AF-C02A-4EDA-AB32-76352B4ECB86}" type="pres">
      <dgm:prSet presAssocID="{846FB2B2-6225-42DA-95BC-66F659CE5E33}" presName="childNode1tx" presStyleLbl="bgAcc1" presStyleIdx="0" presStyleCnt="5">
        <dgm:presLayoutVars>
          <dgm:bulletEnabled val="1"/>
        </dgm:presLayoutVars>
      </dgm:prSet>
      <dgm:spPr/>
    </dgm:pt>
    <dgm:pt modelId="{45CCA51B-BFD7-4CDF-A605-7712BB59151B}" type="pres">
      <dgm:prSet presAssocID="{846FB2B2-6225-42DA-95BC-66F659CE5E33}" presName="parentNode1" presStyleLbl="node1" presStyleIdx="0" presStyleCnt="5">
        <dgm:presLayoutVars>
          <dgm:chMax val="1"/>
          <dgm:bulletEnabled val="1"/>
        </dgm:presLayoutVars>
      </dgm:prSet>
      <dgm:spPr/>
    </dgm:pt>
    <dgm:pt modelId="{4F8CE054-21E7-43DF-A7F7-07A075AF00B0}" type="pres">
      <dgm:prSet presAssocID="{846FB2B2-6225-42DA-95BC-66F659CE5E33}" presName="connSite1" presStyleCnt="0"/>
      <dgm:spPr/>
    </dgm:pt>
    <dgm:pt modelId="{7AF17F62-EEAC-4BB8-809A-EB3E439D62B0}" type="pres">
      <dgm:prSet presAssocID="{5EE4BAFF-ADF2-4A07-B999-509177E7AACA}" presName="Name9" presStyleLbl="sibTrans2D1" presStyleIdx="0" presStyleCnt="4"/>
      <dgm:spPr/>
    </dgm:pt>
    <dgm:pt modelId="{35D14DAD-C177-4F8F-9F55-6D9700B03F84}" type="pres">
      <dgm:prSet presAssocID="{709557A3-0D34-476B-BBF9-50163B45D8EF}" presName="composite2" presStyleCnt="0"/>
      <dgm:spPr/>
    </dgm:pt>
    <dgm:pt modelId="{AEA6F0E1-2C41-45FE-90FB-FEDB5EF95FAC}" type="pres">
      <dgm:prSet presAssocID="{709557A3-0D34-476B-BBF9-50163B45D8EF}" presName="dummyNode2" presStyleLbl="node1" presStyleIdx="0" presStyleCnt="5"/>
      <dgm:spPr/>
    </dgm:pt>
    <dgm:pt modelId="{8F5A0E22-7C85-4449-8151-B9F562815E3D}" type="pres">
      <dgm:prSet presAssocID="{709557A3-0D34-476B-BBF9-50163B45D8EF}" presName="childNode2" presStyleLbl="bgAcc1" presStyleIdx="1" presStyleCnt="5">
        <dgm:presLayoutVars>
          <dgm:bulletEnabled val="1"/>
        </dgm:presLayoutVars>
      </dgm:prSet>
      <dgm:spPr/>
    </dgm:pt>
    <dgm:pt modelId="{91813ADD-FD1F-48E3-8008-47B347DB1E39}" type="pres">
      <dgm:prSet presAssocID="{709557A3-0D34-476B-BBF9-50163B45D8EF}" presName="childNode2tx" presStyleLbl="bgAcc1" presStyleIdx="1" presStyleCnt="5">
        <dgm:presLayoutVars>
          <dgm:bulletEnabled val="1"/>
        </dgm:presLayoutVars>
      </dgm:prSet>
      <dgm:spPr/>
    </dgm:pt>
    <dgm:pt modelId="{041724CC-813C-498E-802C-51A4C74B37F4}" type="pres">
      <dgm:prSet presAssocID="{709557A3-0D34-476B-BBF9-50163B45D8EF}" presName="parentNode2" presStyleLbl="node1" presStyleIdx="1" presStyleCnt="5">
        <dgm:presLayoutVars>
          <dgm:chMax val="0"/>
          <dgm:bulletEnabled val="1"/>
        </dgm:presLayoutVars>
      </dgm:prSet>
      <dgm:spPr/>
    </dgm:pt>
    <dgm:pt modelId="{C572E34D-54B1-4455-B96F-1B57ABFED23B}" type="pres">
      <dgm:prSet presAssocID="{709557A3-0D34-476B-BBF9-50163B45D8EF}" presName="connSite2" presStyleCnt="0"/>
      <dgm:spPr/>
    </dgm:pt>
    <dgm:pt modelId="{11DDF27E-79A1-48C3-A245-C3EB43271D78}" type="pres">
      <dgm:prSet presAssocID="{CE55475E-22F6-4260-B7C6-18B6EFCA74EB}" presName="Name18" presStyleLbl="sibTrans2D1" presStyleIdx="1" presStyleCnt="4"/>
      <dgm:spPr/>
    </dgm:pt>
    <dgm:pt modelId="{7FAE2D1E-8E3A-430C-A289-36E40EC5BB54}" type="pres">
      <dgm:prSet presAssocID="{DC1BD6AC-F302-4B40-BC8B-42F92700518A}" presName="composite1" presStyleCnt="0"/>
      <dgm:spPr/>
    </dgm:pt>
    <dgm:pt modelId="{08C91FC0-1F61-4321-9689-7380138E01BC}" type="pres">
      <dgm:prSet presAssocID="{DC1BD6AC-F302-4B40-BC8B-42F92700518A}" presName="dummyNode1" presStyleLbl="node1" presStyleIdx="1" presStyleCnt="5"/>
      <dgm:spPr/>
    </dgm:pt>
    <dgm:pt modelId="{26EC5839-E740-40AC-AF0A-8A783974D5CF}" type="pres">
      <dgm:prSet presAssocID="{DC1BD6AC-F302-4B40-BC8B-42F92700518A}" presName="childNode1" presStyleLbl="bgAcc1" presStyleIdx="2" presStyleCnt="5">
        <dgm:presLayoutVars>
          <dgm:bulletEnabled val="1"/>
        </dgm:presLayoutVars>
      </dgm:prSet>
      <dgm:spPr/>
    </dgm:pt>
    <dgm:pt modelId="{D203AB75-1CE4-4E36-9EB7-7D646DE44C34}" type="pres">
      <dgm:prSet presAssocID="{DC1BD6AC-F302-4B40-BC8B-42F92700518A}" presName="childNode1tx" presStyleLbl="bgAcc1" presStyleIdx="2" presStyleCnt="5">
        <dgm:presLayoutVars>
          <dgm:bulletEnabled val="1"/>
        </dgm:presLayoutVars>
      </dgm:prSet>
      <dgm:spPr/>
    </dgm:pt>
    <dgm:pt modelId="{CB29AE85-633B-4D94-8BE9-08B4285782BA}" type="pres">
      <dgm:prSet presAssocID="{DC1BD6AC-F302-4B40-BC8B-42F92700518A}" presName="parentNode1" presStyleLbl="node1" presStyleIdx="2" presStyleCnt="5">
        <dgm:presLayoutVars>
          <dgm:chMax val="1"/>
          <dgm:bulletEnabled val="1"/>
        </dgm:presLayoutVars>
      </dgm:prSet>
      <dgm:spPr/>
    </dgm:pt>
    <dgm:pt modelId="{A2AAACFF-9149-4928-B660-9046D550118F}" type="pres">
      <dgm:prSet presAssocID="{DC1BD6AC-F302-4B40-BC8B-42F92700518A}" presName="connSite1" presStyleCnt="0"/>
      <dgm:spPr/>
    </dgm:pt>
    <dgm:pt modelId="{FE725F20-6C47-43B4-9591-90ECBE9B11BB}" type="pres">
      <dgm:prSet presAssocID="{27969CDE-F998-4D30-BFBD-016AA6AF28C8}" presName="Name9" presStyleLbl="sibTrans2D1" presStyleIdx="2" presStyleCnt="4"/>
      <dgm:spPr/>
    </dgm:pt>
    <dgm:pt modelId="{E43FA9D8-D7FB-4D06-B2AA-D6782BCB2456}" type="pres">
      <dgm:prSet presAssocID="{DEEFAEBC-EC70-44AD-AC0D-CD414C1A13CA}" presName="composite2" presStyleCnt="0"/>
      <dgm:spPr/>
    </dgm:pt>
    <dgm:pt modelId="{195D62CE-0C8D-41FB-BA0C-70BF3424A715}" type="pres">
      <dgm:prSet presAssocID="{DEEFAEBC-EC70-44AD-AC0D-CD414C1A13CA}" presName="dummyNode2" presStyleLbl="node1" presStyleIdx="2" presStyleCnt="5"/>
      <dgm:spPr/>
    </dgm:pt>
    <dgm:pt modelId="{2EF162A9-568A-45BF-BC5C-466C8EB2083A}" type="pres">
      <dgm:prSet presAssocID="{DEEFAEBC-EC70-44AD-AC0D-CD414C1A13CA}" presName="childNode2" presStyleLbl="bgAcc1" presStyleIdx="3" presStyleCnt="5">
        <dgm:presLayoutVars>
          <dgm:bulletEnabled val="1"/>
        </dgm:presLayoutVars>
      </dgm:prSet>
      <dgm:spPr/>
    </dgm:pt>
    <dgm:pt modelId="{1536CCBE-DE38-411B-BC48-938887B2D759}" type="pres">
      <dgm:prSet presAssocID="{DEEFAEBC-EC70-44AD-AC0D-CD414C1A13CA}" presName="childNode2tx" presStyleLbl="bgAcc1" presStyleIdx="3" presStyleCnt="5">
        <dgm:presLayoutVars>
          <dgm:bulletEnabled val="1"/>
        </dgm:presLayoutVars>
      </dgm:prSet>
      <dgm:spPr/>
    </dgm:pt>
    <dgm:pt modelId="{8771E3EA-78CF-4B2B-AF8E-CA0852C23CB5}" type="pres">
      <dgm:prSet presAssocID="{DEEFAEBC-EC70-44AD-AC0D-CD414C1A13CA}" presName="parentNode2" presStyleLbl="node1" presStyleIdx="3" presStyleCnt="5">
        <dgm:presLayoutVars>
          <dgm:chMax val="0"/>
          <dgm:bulletEnabled val="1"/>
        </dgm:presLayoutVars>
      </dgm:prSet>
      <dgm:spPr/>
    </dgm:pt>
    <dgm:pt modelId="{2FEDF10A-7F31-49BD-94E2-EDAE7C4ACB69}" type="pres">
      <dgm:prSet presAssocID="{DEEFAEBC-EC70-44AD-AC0D-CD414C1A13CA}" presName="connSite2" presStyleCnt="0"/>
      <dgm:spPr/>
    </dgm:pt>
    <dgm:pt modelId="{C8457B4E-DB40-4EF2-9B7E-1F9EC71A56A8}" type="pres">
      <dgm:prSet presAssocID="{6E436083-A748-42B8-A277-32AEC3A9FC5C}" presName="Name18" presStyleLbl="sibTrans2D1" presStyleIdx="3" presStyleCnt="4"/>
      <dgm:spPr/>
    </dgm:pt>
    <dgm:pt modelId="{C8C0127C-D3DD-4782-9250-404D1CDCA15D}" type="pres">
      <dgm:prSet presAssocID="{5C38C32C-C44F-46CA-8C26-5ABE8E62545F}" presName="composite1" presStyleCnt="0"/>
      <dgm:spPr/>
    </dgm:pt>
    <dgm:pt modelId="{AB322961-DA7E-4C37-A96A-6F380E1F96BB}" type="pres">
      <dgm:prSet presAssocID="{5C38C32C-C44F-46CA-8C26-5ABE8E62545F}" presName="dummyNode1" presStyleLbl="node1" presStyleIdx="3" presStyleCnt="5"/>
      <dgm:spPr/>
    </dgm:pt>
    <dgm:pt modelId="{1EE3F2C5-BEB0-43D5-B638-4DBDE87E12B7}" type="pres">
      <dgm:prSet presAssocID="{5C38C32C-C44F-46CA-8C26-5ABE8E62545F}" presName="childNode1" presStyleLbl="bgAcc1" presStyleIdx="4" presStyleCnt="5">
        <dgm:presLayoutVars>
          <dgm:bulletEnabled val="1"/>
        </dgm:presLayoutVars>
      </dgm:prSet>
      <dgm:spPr/>
    </dgm:pt>
    <dgm:pt modelId="{823CD5D7-459D-461C-A555-980DF709DE28}" type="pres">
      <dgm:prSet presAssocID="{5C38C32C-C44F-46CA-8C26-5ABE8E62545F}" presName="childNode1tx" presStyleLbl="bgAcc1" presStyleIdx="4" presStyleCnt="5">
        <dgm:presLayoutVars>
          <dgm:bulletEnabled val="1"/>
        </dgm:presLayoutVars>
      </dgm:prSet>
      <dgm:spPr/>
    </dgm:pt>
    <dgm:pt modelId="{20AB2FFE-6131-4179-A793-9F7EF86F0FFF}" type="pres">
      <dgm:prSet presAssocID="{5C38C32C-C44F-46CA-8C26-5ABE8E62545F}" presName="parentNode1" presStyleLbl="node1" presStyleIdx="4" presStyleCnt="5">
        <dgm:presLayoutVars>
          <dgm:chMax val="1"/>
          <dgm:bulletEnabled val="1"/>
        </dgm:presLayoutVars>
      </dgm:prSet>
      <dgm:spPr/>
    </dgm:pt>
    <dgm:pt modelId="{84968E86-E447-43E7-B97B-0F745484F5E2}" type="pres">
      <dgm:prSet presAssocID="{5C38C32C-C44F-46CA-8C26-5ABE8E62545F}" presName="connSite1" presStyleCnt="0"/>
      <dgm:spPr/>
    </dgm:pt>
  </dgm:ptLst>
  <dgm:cxnLst>
    <dgm:cxn modelId="{37F7D105-5392-456E-A17F-70E757130D76}" type="presOf" srcId="{8BDAC943-8C13-4327-8FF1-53C96A2353DB}" destId="{D203AB75-1CE4-4E36-9EB7-7D646DE44C34}" srcOrd="1" destOrd="1" presId="urn:microsoft.com/office/officeart/2005/8/layout/hProcess4"/>
    <dgm:cxn modelId="{3670CB0A-535F-46EB-B9E1-B85FEE788494}" srcId="{846FB2B2-6225-42DA-95BC-66F659CE5E33}" destId="{4CC14770-9ACA-44A3-A25E-9F5817400E67}" srcOrd="0" destOrd="0" parTransId="{D517D756-E592-4E28-A6A9-2BF08F8B9DB0}" sibTransId="{DC8A504D-91B7-4B77-AE75-D98CD91E04AF}"/>
    <dgm:cxn modelId="{49214E0C-087E-4DDA-8192-5CF2E0804F40}" type="presOf" srcId="{726F2259-094E-48D7-9709-14BE321A7D85}" destId="{147489AF-C02A-4EDA-AB32-76352B4ECB86}" srcOrd="1" destOrd="1" presId="urn:microsoft.com/office/officeart/2005/8/layout/hProcess4"/>
    <dgm:cxn modelId="{B91CB40E-5BB3-4A3B-A5AA-C8152C5C94AA}" type="presOf" srcId="{3D7811DE-2176-4379-AFA2-8E244B4C3082}" destId="{91813ADD-FD1F-48E3-8008-47B347DB1E39}" srcOrd="1" destOrd="2" presId="urn:microsoft.com/office/officeart/2005/8/layout/hProcess4"/>
    <dgm:cxn modelId="{95051328-6791-42D1-9768-597BD3E46262}" type="presOf" srcId="{13905886-E1C4-4551-B233-99F1B2E2A743}" destId="{2EF162A9-568A-45BF-BC5C-466C8EB2083A}" srcOrd="0" destOrd="1" presId="urn:microsoft.com/office/officeart/2005/8/layout/hProcess4"/>
    <dgm:cxn modelId="{A464D42F-3E54-4D95-9335-7AA3B8459CBA}" srcId="{709557A3-0D34-476B-BBF9-50163B45D8EF}" destId="{E20D50C7-680F-40B7-998D-4E0D334FCEC5}" srcOrd="0" destOrd="0" parTransId="{CCF56BA6-6A38-4DD1-99DB-BAD102B4C585}" sibTransId="{D1633CD5-088E-46F5-8BFF-434FE0B0D4F4}"/>
    <dgm:cxn modelId="{D9CFAE31-A997-424A-8553-94C20DFC8784}" srcId="{D9E9DBD3-EF6F-4FDD-9B84-E40780516D3B}" destId="{DC1BD6AC-F302-4B40-BC8B-42F92700518A}" srcOrd="2" destOrd="0" parTransId="{8CCD6239-75DD-410C-B6D6-4EB8D49FC4C7}" sibTransId="{27969CDE-F998-4D30-BFBD-016AA6AF28C8}"/>
    <dgm:cxn modelId="{4DB37333-5034-433B-8291-206548BA24CA}" type="presOf" srcId="{6E436083-A748-42B8-A277-32AEC3A9FC5C}" destId="{C8457B4E-DB40-4EF2-9B7E-1F9EC71A56A8}" srcOrd="0" destOrd="0" presId="urn:microsoft.com/office/officeart/2005/8/layout/hProcess4"/>
    <dgm:cxn modelId="{A295D134-882D-4B12-8286-E40A5945FA46}" srcId="{DEEFAEBC-EC70-44AD-AC0D-CD414C1A13CA}" destId="{458E5CE1-4F22-4192-A7DE-15BA64965EAA}" srcOrd="0" destOrd="0" parTransId="{4C041B7A-3D10-4A07-88D0-E9CDE7BDD4CE}" sibTransId="{B1A83DBD-2B30-4989-BC64-A9F21D3084FE}"/>
    <dgm:cxn modelId="{0F17B735-F79C-4790-AF8D-439C3A67C9F8}" srcId="{DEEFAEBC-EC70-44AD-AC0D-CD414C1A13CA}" destId="{13905886-E1C4-4551-B233-99F1B2E2A743}" srcOrd="1" destOrd="0" parTransId="{79B37564-536D-48C6-B228-E6347CF1C1B8}" sibTransId="{39A4826A-93C8-41F3-B140-CE214B68CA39}"/>
    <dgm:cxn modelId="{1084043A-39EC-4C5C-939F-2F911E0CDD97}" srcId="{709557A3-0D34-476B-BBF9-50163B45D8EF}" destId="{26919274-0308-4C8C-993F-3FB91FD055D2}" srcOrd="1" destOrd="0" parTransId="{7477648F-FDE1-44BE-AE04-BFAADE11F216}" sibTransId="{BF874EB6-C43C-47F9-8600-B735DBF13EBE}"/>
    <dgm:cxn modelId="{1E04583A-18B6-4658-9466-DD46762A046F}" type="presOf" srcId="{E20D50C7-680F-40B7-998D-4E0D334FCEC5}" destId="{91813ADD-FD1F-48E3-8008-47B347DB1E39}" srcOrd="1" destOrd="0" presId="urn:microsoft.com/office/officeart/2005/8/layout/hProcess4"/>
    <dgm:cxn modelId="{8829C642-B493-474E-B52B-9713C3108795}" srcId="{709557A3-0D34-476B-BBF9-50163B45D8EF}" destId="{3D7811DE-2176-4379-AFA2-8E244B4C3082}" srcOrd="2" destOrd="0" parTransId="{6A16BF8A-FB4A-4146-AECC-3302FCE9DB2F}" sibTransId="{A878F2CC-489B-473C-93D5-097BAD04673A}"/>
    <dgm:cxn modelId="{B10B5867-47C4-404D-AD48-11850FB7D1C9}" srcId="{5C38C32C-C44F-46CA-8C26-5ABE8E62545F}" destId="{DE7C5103-DE00-485E-A7AF-87440B6531B4}" srcOrd="2" destOrd="0" parTransId="{72747C9B-F229-49F0-AF71-8DF3AA4E4196}" sibTransId="{6C9194CD-D68D-4B7E-A2B1-7552D5D536B5}"/>
    <dgm:cxn modelId="{D9DE986A-B733-4D47-A07C-763F41D26A3B}" srcId="{5C38C32C-C44F-46CA-8C26-5ABE8E62545F}" destId="{0F393E3C-9661-491E-99C5-1AECBB11A27F}" srcOrd="1" destOrd="0" parTransId="{9E0558FA-87D7-4A3E-93C7-EC5139BA5594}" sibTransId="{860E8714-F287-4A2D-A238-CCC65318FFB3}"/>
    <dgm:cxn modelId="{FA2BE54E-B73B-49F3-994F-F321A1910F0D}" type="presOf" srcId="{0F393E3C-9661-491E-99C5-1AECBB11A27F}" destId="{1EE3F2C5-BEB0-43D5-B638-4DBDE87E12B7}" srcOrd="0" destOrd="1" presId="urn:microsoft.com/office/officeart/2005/8/layout/hProcess4"/>
    <dgm:cxn modelId="{26AFE16F-40A2-4822-9C40-3E4017D17287}" type="presOf" srcId="{726F2259-094E-48D7-9709-14BE321A7D85}" destId="{41BF2E04-A105-4858-B854-73917DA714CC}" srcOrd="0" destOrd="1" presId="urn:microsoft.com/office/officeart/2005/8/layout/hProcess4"/>
    <dgm:cxn modelId="{9252F84F-99E6-4660-AC64-C8419D90877B}" type="presOf" srcId="{26919274-0308-4C8C-993F-3FB91FD055D2}" destId="{8F5A0E22-7C85-4449-8151-B9F562815E3D}" srcOrd="0" destOrd="1" presId="urn:microsoft.com/office/officeart/2005/8/layout/hProcess4"/>
    <dgm:cxn modelId="{B377ED70-53FB-43B0-B8D3-72DC50566403}" type="presOf" srcId="{07D96FC8-644C-44D9-A3E9-E5E89C0C3E07}" destId="{D203AB75-1CE4-4E36-9EB7-7D646DE44C34}" srcOrd="1" destOrd="2" presId="urn:microsoft.com/office/officeart/2005/8/layout/hProcess4"/>
    <dgm:cxn modelId="{38D04055-AE79-4454-BCAB-01B4FE2AE510}" type="presOf" srcId="{458E5CE1-4F22-4192-A7DE-15BA64965EAA}" destId="{2EF162A9-568A-45BF-BC5C-466C8EB2083A}" srcOrd="0" destOrd="0" presId="urn:microsoft.com/office/officeart/2005/8/layout/hProcess4"/>
    <dgm:cxn modelId="{0E26C878-C84A-47F8-9067-7A542E0E91B8}" type="presOf" srcId="{DEEFAEBC-EC70-44AD-AC0D-CD414C1A13CA}" destId="{8771E3EA-78CF-4B2B-AF8E-CA0852C23CB5}" srcOrd="0" destOrd="0" presId="urn:microsoft.com/office/officeart/2005/8/layout/hProcess4"/>
    <dgm:cxn modelId="{9EB7D258-876A-480C-A80D-AB07A8B29381}" type="presOf" srcId="{19AC7982-DDF4-42DD-989D-3DAD0C3E028C}" destId="{2EF162A9-568A-45BF-BC5C-466C8EB2083A}" srcOrd="0" destOrd="3" presId="urn:microsoft.com/office/officeart/2005/8/layout/hProcess4"/>
    <dgm:cxn modelId="{98BE6C80-ABDA-414F-8EF9-665C46CFABA9}" type="presOf" srcId="{4CC14770-9ACA-44A3-A25E-9F5817400E67}" destId="{41BF2E04-A105-4858-B854-73917DA714CC}" srcOrd="0" destOrd="0" presId="urn:microsoft.com/office/officeart/2005/8/layout/hProcess4"/>
    <dgm:cxn modelId="{F1FC5386-7D32-47F1-ADD3-463A03371854}" type="presOf" srcId="{DC1BD6AC-F302-4B40-BC8B-42F92700518A}" destId="{CB29AE85-633B-4D94-8BE9-08B4285782BA}" srcOrd="0" destOrd="0" presId="urn:microsoft.com/office/officeart/2005/8/layout/hProcess4"/>
    <dgm:cxn modelId="{0BC05587-2DE1-48EA-8257-897B838634A4}" type="presOf" srcId="{5C38C32C-C44F-46CA-8C26-5ABE8E62545F}" destId="{20AB2FFE-6131-4179-A793-9F7EF86F0FFF}" srcOrd="0" destOrd="0" presId="urn:microsoft.com/office/officeart/2005/8/layout/hProcess4"/>
    <dgm:cxn modelId="{68795F89-37BE-4E9E-BEF4-52E8E526F7B1}" srcId="{DC1BD6AC-F302-4B40-BC8B-42F92700518A}" destId="{B491309C-4E7A-4B17-94BD-DA570FDE970E}" srcOrd="0" destOrd="0" parTransId="{F30EC3DA-04BF-403B-AEE2-4F52D9F69495}" sibTransId="{52D3D055-A8BC-4AA5-85B3-E93BF89E5012}"/>
    <dgm:cxn modelId="{D520308C-D8E3-4D6A-BD55-BFB06E0095B4}" srcId="{D9E9DBD3-EF6F-4FDD-9B84-E40780516D3B}" destId="{5C38C32C-C44F-46CA-8C26-5ABE8E62545F}" srcOrd="4" destOrd="0" parTransId="{BB2EFDB8-8B1B-4775-A967-7A896FF71DA7}" sibTransId="{0D9F76FF-BF04-41B5-ADDF-794C403B84F3}"/>
    <dgm:cxn modelId="{D79DA68D-352B-4B6E-81B6-0DB4F3EFEBEB}" type="presOf" srcId="{5EE4BAFF-ADF2-4A07-B999-509177E7AACA}" destId="{7AF17F62-EEAC-4BB8-809A-EB3E439D62B0}" srcOrd="0" destOrd="0" presId="urn:microsoft.com/office/officeart/2005/8/layout/hProcess4"/>
    <dgm:cxn modelId="{9C293091-902D-4C50-B453-194C79B46F33}" type="presOf" srcId="{4F2D01DD-0291-4D8D-B0C4-59708F8FDE04}" destId="{2EF162A9-568A-45BF-BC5C-466C8EB2083A}" srcOrd="0" destOrd="2" presId="urn:microsoft.com/office/officeart/2005/8/layout/hProcess4"/>
    <dgm:cxn modelId="{AF144494-CCC5-44AB-88EC-CC80B9920792}" type="presOf" srcId="{4CC14770-9ACA-44A3-A25E-9F5817400E67}" destId="{147489AF-C02A-4EDA-AB32-76352B4ECB86}" srcOrd="1" destOrd="0" presId="urn:microsoft.com/office/officeart/2005/8/layout/hProcess4"/>
    <dgm:cxn modelId="{49844494-B3A7-4C19-A7E6-41D48DA0F8A0}" type="presOf" srcId="{3D7811DE-2176-4379-AFA2-8E244B4C3082}" destId="{8F5A0E22-7C85-4449-8151-B9F562815E3D}" srcOrd="0" destOrd="2" presId="urn:microsoft.com/office/officeart/2005/8/layout/hProcess4"/>
    <dgm:cxn modelId="{187AEA94-CED1-4B82-A726-76CA75112487}" type="presOf" srcId="{BF982772-87E2-491D-A715-F439BF590CB1}" destId="{823CD5D7-459D-461C-A555-980DF709DE28}" srcOrd="1" destOrd="0" presId="urn:microsoft.com/office/officeart/2005/8/layout/hProcess4"/>
    <dgm:cxn modelId="{4EE61C95-F6C2-4B01-B959-F2CB003614EB}" srcId="{5C38C32C-C44F-46CA-8C26-5ABE8E62545F}" destId="{BF982772-87E2-491D-A715-F439BF590CB1}" srcOrd="0" destOrd="0" parTransId="{AB6F247D-A28C-4633-90EB-07E31DD684DB}" sibTransId="{F1DD6678-5115-41AD-BB5F-CE5A2E74E811}"/>
    <dgm:cxn modelId="{9DE58696-34C1-48F4-9ADC-993D8AE1A724}" type="presOf" srcId="{19AC7982-DDF4-42DD-989D-3DAD0C3E028C}" destId="{1536CCBE-DE38-411B-BC48-938887B2D759}" srcOrd="1" destOrd="3" presId="urn:microsoft.com/office/officeart/2005/8/layout/hProcess4"/>
    <dgm:cxn modelId="{F4F6E998-C8DD-430F-AE10-E04B21BFF00B}" srcId="{D9E9DBD3-EF6F-4FDD-9B84-E40780516D3B}" destId="{846FB2B2-6225-42DA-95BC-66F659CE5E33}" srcOrd="0" destOrd="0" parTransId="{68FCB419-2DAE-45D1-ACF7-D3E4BD16504D}" sibTransId="{5EE4BAFF-ADF2-4A07-B999-509177E7AACA}"/>
    <dgm:cxn modelId="{5CB3D999-1313-4C2B-A1C9-FDDBD99985A8}" type="presOf" srcId="{27969CDE-F998-4D30-BFBD-016AA6AF28C8}" destId="{FE725F20-6C47-43B4-9591-90ECBE9B11BB}" srcOrd="0" destOrd="0" presId="urn:microsoft.com/office/officeart/2005/8/layout/hProcess4"/>
    <dgm:cxn modelId="{60F7DE99-DDF3-4DF2-8D06-1E537FC9426E}" type="presOf" srcId="{E20D50C7-680F-40B7-998D-4E0D334FCEC5}" destId="{8F5A0E22-7C85-4449-8151-B9F562815E3D}" srcOrd="0" destOrd="0" presId="urn:microsoft.com/office/officeart/2005/8/layout/hProcess4"/>
    <dgm:cxn modelId="{B1E18A9C-A784-44A9-AEAE-71F092D2A9B3}" srcId="{846FB2B2-6225-42DA-95BC-66F659CE5E33}" destId="{726F2259-094E-48D7-9709-14BE321A7D85}" srcOrd="1" destOrd="0" parTransId="{17404983-4EC4-4044-A0FF-D699E720CF6A}" sibTransId="{F32C7A4A-580A-469B-94A0-BB3B7F19EA95}"/>
    <dgm:cxn modelId="{27578D9F-9C76-4AC5-B7EF-4227BF93C796}" srcId="{DEEFAEBC-EC70-44AD-AC0D-CD414C1A13CA}" destId="{19AC7982-DDF4-42DD-989D-3DAD0C3E028C}" srcOrd="3" destOrd="0" parTransId="{1453E47E-BCBE-4DAE-903A-26BFEE2BF592}" sibTransId="{540AA6BF-93CD-4347-B2FE-C391FDCFDBA3}"/>
    <dgm:cxn modelId="{296F9E9F-7B54-44F8-BA05-E4906032D044}" srcId="{DC1BD6AC-F302-4B40-BC8B-42F92700518A}" destId="{8BDAC943-8C13-4327-8FF1-53C96A2353DB}" srcOrd="1" destOrd="0" parTransId="{380B60DA-3C1A-48DB-84BE-D9A6F11E7082}" sibTransId="{C6AC1467-F0B3-4A57-97B1-4526950F1C29}"/>
    <dgm:cxn modelId="{06EBF8A1-E830-4086-9654-C9F97494F079}" type="presOf" srcId="{07D96FC8-644C-44D9-A3E9-E5E89C0C3E07}" destId="{26EC5839-E740-40AC-AF0A-8A783974D5CF}" srcOrd="0" destOrd="2" presId="urn:microsoft.com/office/officeart/2005/8/layout/hProcess4"/>
    <dgm:cxn modelId="{896702A5-8995-4B4C-8C56-EDD5B5767D4B}" type="presOf" srcId="{B491309C-4E7A-4B17-94BD-DA570FDE970E}" destId="{26EC5839-E740-40AC-AF0A-8A783974D5CF}" srcOrd="0" destOrd="0" presId="urn:microsoft.com/office/officeart/2005/8/layout/hProcess4"/>
    <dgm:cxn modelId="{08B751BA-077C-4375-A3BB-25F3BA5A78B3}" type="presOf" srcId="{4F2D01DD-0291-4D8D-B0C4-59708F8FDE04}" destId="{1536CCBE-DE38-411B-BC48-938887B2D759}" srcOrd="1" destOrd="2" presId="urn:microsoft.com/office/officeart/2005/8/layout/hProcess4"/>
    <dgm:cxn modelId="{CF8ECDBB-FDF9-4D67-AE60-C5FDBDCB54A5}" srcId="{D9E9DBD3-EF6F-4FDD-9B84-E40780516D3B}" destId="{DEEFAEBC-EC70-44AD-AC0D-CD414C1A13CA}" srcOrd="3" destOrd="0" parTransId="{26BFC00B-F9D9-4EF4-B024-D2C828A41FAD}" sibTransId="{6E436083-A748-42B8-A277-32AEC3A9FC5C}"/>
    <dgm:cxn modelId="{4947B9BC-1FAE-40D3-AEB5-0B141242FC5C}" srcId="{DEEFAEBC-EC70-44AD-AC0D-CD414C1A13CA}" destId="{4F2D01DD-0291-4D8D-B0C4-59708F8FDE04}" srcOrd="2" destOrd="0" parTransId="{C7971998-3C5B-4491-B27D-C7A4E938E49F}" sibTransId="{7D88E037-81CB-4F4E-BAF5-B4A21668CD71}"/>
    <dgm:cxn modelId="{4FB7FCC1-56C8-4385-8561-F57A91F8AB53}" type="presOf" srcId="{DE7C5103-DE00-485E-A7AF-87440B6531B4}" destId="{823CD5D7-459D-461C-A555-980DF709DE28}" srcOrd="1" destOrd="2" presId="urn:microsoft.com/office/officeart/2005/8/layout/hProcess4"/>
    <dgm:cxn modelId="{50A558C2-3C74-4E63-9C82-3F23298A0774}" type="presOf" srcId="{B491309C-4E7A-4B17-94BD-DA570FDE970E}" destId="{D203AB75-1CE4-4E36-9EB7-7D646DE44C34}" srcOrd="1" destOrd="0" presId="urn:microsoft.com/office/officeart/2005/8/layout/hProcess4"/>
    <dgm:cxn modelId="{139444C6-1965-42F7-8DE2-3383D2E0837B}" type="presOf" srcId="{BF982772-87E2-491D-A715-F439BF590CB1}" destId="{1EE3F2C5-BEB0-43D5-B638-4DBDE87E12B7}" srcOrd="0" destOrd="0" presId="urn:microsoft.com/office/officeart/2005/8/layout/hProcess4"/>
    <dgm:cxn modelId="{0F990BCB-4BA5-4999-A0B1-498B97A05A20}" type="presOf" srcId="{13905886-E1C4-4551-B233-99F1B2E2A743}" destId="{1536CCBE-DE38-411B-BC48-938887B2D759}" srcOrd="1" destOrd="1" presId="urn:microsoft.com/office/officeart/2005/8/layout/hProcess4"/>
    <dgm:cxn modelId="{C32F4FD6-2663-4AA3-BD83-6DF7B7642BF1}" type="presOf" srcId="{0F393E3C-9661-491E-99C5-1AECBB11A27F}" destId="{823CD5D7-459D-461C-A555-980DF709DE28}" srcOrd="1" destOrd="1" presId="urn:microsoft.com/office/officeart/2005/8/layout/hProcess4"/>
    <dgm:cxn modelId="{FAB67ADE-ED29-4F2D-A74B-99BD9791B2D9}" type="presOf" srcId="{709557A3-0D34-476B-BBF9-50163B45D8EF}" destId="{041724CC-813C-498E-802C-51A4C74B37F4}" srcOrd="0" destOrd="0" presId="urn:microsoft.com/office/officeart/2005/8/layout/hProcess4"/>
    <dgm:cxn modelId="{92C7F8E2-9415-40FD-BFA7-C74CD2D9F256}" type="presOf" srcId="{D9E9DBD3-EF6F-4FDD-9B84-E40780516D3B}" destId="{86325453-88D9-48F5-A580-622E3B0B0D8A}" srcOrd="0" destOrd="0" presId="urn:microsoft.com/office/officeart/2005/8/layout/hProcess4"/>
    <dgm:cxn modelId="{19F22FE3-EA7E-465D-95D3-F91F580F6B09}" type="presOf" srcId="{458E5CE1-4F22-4192-A7DE-15BA64965EAA}" destId="{1536CCBE-DE38-411B-BC48-938887B2D759}" srcOrd="1" destOrd="0" presId="urn:microsoft.com/office/officeart/2005/8/layout/hProcess4"/>
    <dgm:cxn modelId="{E112D6E8-5E72-4F2F-AC2D-0E381D520441}" type="presOf" srcId="{8BDAC943-8C13-4327-8FF1-53C96A2353DB}" destId="{26EC5839-E740-40AC-AF0A-8A783974D5CF}" srcOrd="0" destOrd="1" presId="urn:microsoft.com/office/officeart/2005/8/layout/hProcess4"/>
    <dgm:cxn modelId="{089D9CEC-96EF-4A45-B1F5-986A70284B03}" type="presOf" srcId="{CE55475E-22F6-4260-B7C6-18B6EFCA74EB}" destId="{11DDF27E-79A1-48C3-A245-C3EB43271D78}" srcOrd="0" destOrd="0" presId="urn:microsoft.com/office/officeart/2005/8/layout/hProcess4"/>
    <dgm:cxn modelId="{A82CDDEF-1C3A-4DCA-AE06-D666F71C28A0}" type="presOf" srcId="{DE7C5103-DE00-485E-A7AF-87440B6531B4}" destId="{1EE3F2C5-BEB0-43D5-B638-4DBDE87E12B7}" srcOrd="0" destOrd="2" presId="urn:microsoft.com/office/officeart/2005/8/layout/hProcess4"/>
    <dgm:cxn modelId="{DBBCB7F3-AFAB-4249-854A-D07D4339A021}" srcId="{D9E9DBD3-EF6F-4FDD-9B84-E40780516D3B}" destId="{709557A3-0D34-476B-BBF9-50163B45D8EF}" srcOrd="1" destOrd="0" parTransId="{9722EFB1-51C2-45B9-BD16-E1499AB75071}" sibTransId="{CE55475E-22F6-4260-B7C6-18B6EFCA74EB}"/>
    <dgm:cxn modelId="{68B6C1F9-4091-4B1A-83A6-961164FB174E}" type="presOf" srcId="{26919274-0308-4C8C-993F-3FB91FD055D2}" destId="{91813ADD-FD1F-48E3-8008-47B347DB1E39}" srcOrd="1" destOrd="1" presId="urn:microsoft.com/office/officeart/2005/8/layout/hProcess4"/>
    <dgm:cxn modelId="{912BC7F9-62A9-4E90-8DE8-0DA3ABEA00E3}" type="presOf" srcId="{846FB2B2-6225-42DA-95BC-66F659CE5E33}" destId="{45CCA51B-BFD7-4CDF-A605-7712BB59151B}" srcOrd="0" destOrd="0" presId="urn:microsoft.com/office/officeart/2005/8/layout/hProcess4"/>
    <dgm:cxn modelId="{B7E114FA-3AC5-4FDB-B102-9027CB05AA41}" srcId="{DC1BD6AC-F302-4B40-BC8B-42F92700518A}" destId="{07D96FC8-644C-44D9-A3E9-E5E89C0C3E07}" srcOrd="2" destOrd="0" parTransId="{09C7C030-7413-4B65-BEE7-FAEC11162164}" sibTransId="{396BAC4A-EA70-496E-A30B-FDFCEB5DB109}"/>
    <dgm:cxn modelId="{62474654-5F34-44E7-80F9-76BA55D54015}" type="presParOf" srcId="{86325453-88D9-48F5-A580-622E3B0B0D8A}" destId="{94FF1C00-F993-4F6C-AF2D-3D357D48D80B}" srcOrd="0" destOrd="0" presId="urn:microsoft.com/office/officeart/2005/8/layout/hProcess4"/>
    <dgm:cxn modelId="{ABDD5317-59DA-4BAE-9DA7-38522BE77C55}" type="presParOf" srcId="{86325453-88D9-48F5-A580-622E3B0B0D8A}" destId="{08592996-F921-4308-B007-80715DE45751}" srcOrd="1" destOrd="0" presId="urn:microsoft.com/office/officeart/2005/8/layout/hProcess4"/>
    <dgm:cxn modelId="{5E43F926-90E5-4774-B323-EF0328083414}" type="presParOf" srcId="{86325453-88D9-48F5-A580-622E3B0B0D8A}" destId="{2835D1C5-81EC-4748-8131-DA7999BBEC5F}" srcOrd="2" destOrd="0" presId="urn:microsoft.com/office/officeart/2005/8/layout/hProcess4"/>
    <dgm:cxn modelId="{5BB6E851-D9F6-4A62-9B62-B0AB48431EC9}" type="presParOf" srcId="{2835D1C5-81EC-4748-8131-DA7999BBEC5F}" destId="{06253651-22DB-477E-8289-0A48FF0A2135}" srcOrd="0" destOrd="0" presId="urn:microsoft.com/office/officeart/2005/8/layout/hProcess4"/>
    <dgm:cxn modelId="{E052E6FD-0754-4207-A1A0-1775F8A27BFF}" type="presParOf" srcId="{06253651-22DB-477E-8289-0A48FF0A2135}" destId="{7C4C9185-4452-409C-B6A6-F0763A7A10F0}" srcOrd="0" destOrd="0" presId="urn:microsoft.com/office/officeart/2005/8/layout/hProcess4"/>
    <dgm:cxn modelId="{0ACACABE-5E08-439F-8863-A294FB57266C}" type="presParOf" srcId="{06253651-22DB-477E-8289-0A48FF0A2135}" destId="{41BF2E04-A105-4858-B854-73917DA714CC}" srcOrd="1" destOrd="0" presId="urn:microsoft.com/office/officeart/2005/8/layout/hProcess4"/>
    <dgm:cxn modelId="{153F1FFC-9EF7-498E-92AA-0045DFDC1EF8}" type="presParOf" srcId="{06253651-22DB-477E-8289-0A48FF0A2135}" destId="{147489AF-C02A-4EDA-AB32-76352B4ECB86}" srcOrd="2" destOrd="0" presId="urn:microsoft.com/office/officeart/2005/8/layout/hProcess4"/>
    <dgm:cxn modelId="{C3031780-1AA6-40C4-B743-49573B11C72D}" type="presParOf" srcId="{06253651-22DB-477E-8289-0A48FF0A2135}" destId="{45CCA51B-BFD7-4CDF-A605-7712BB59151B}" srcOrd="3" destOrd="0" presId="urn:microsoft.com/office/officeart/2005/8/layout/hProcess4"/>
    <dgm:cxn modelId="{F132E80D-14C3-416B-ACE0-D1FC86B27BC3}" type="presParOf" srcId="{06253651-22DB-477E-8289-0A48FF0A2135}" destId="{4F8CE054-21E7-43DF-A7F7-07A075AF00B0}" srcOrd="4" destOrd="0" presId="urn:microsoft.com/office/officeart/2005/8/layout/hProcess4"/>
    <dgm:cxn modelId="{214F69EA-B99C-44DD-BA7F-3321EC0369E1}" type="presParOf" srcId="{2835D1C5-81EC-4748-8131-DA7999BBEC5F}" destId="{7AF17F62-EEAC-4BB8-809A-EB3E439D62B0}" srcOrd="1" destOrd="0" presId="urn:microsoft.com/office/officeart/2005/8/layout/hProcess4"/>
    <dgm:cxn modelId="{F0BABB26-0342-4F49-BCFE-EDD8986AA985}" type="presParOf" srcId="{2835D1C5-81EC-4748-8131-DA7999BBEC5F}" destId="{35D14DAD-C177-4F8F-9F55-6D9700B03F84}" srcOrd="2" destOrd="0" presId="urn:microsoft.com/office/officeart/2005/8/layout/hProcess4"/>
    <dgm:cxn modelId="{EB0237C4-B8A9-4186-94EF-676F5C2FC83E}" type="presParOf" srcId="{35D14DAD-C177-4F8F-9F55-6D9700B03F84}" destId="{AEA6F0E1-2C41-45FE-90FB-FEDB5EF95FAC}" srcOrd="0" destOrd="0" presId="urn:microsoft.com/office/officeart/2005/8/layout/hProcess4"/>
    <dgm:cxn modelId="{F3C722A7-B2A9-4ADE-8AA2-F0FF3A8E5CB3}" type="presParOf" srcId="{35D14DAD-C177-4F8F-9F55-6D9700B03F84}" destId="{8F5A0E22-7C85-4449-8151-B9F562815E3D}" srcOrd="1" destOrd="0" presId="urn:microsoft.com/office/officeart/2005/8/layout/hProcess4"/>
    <dgm:cxn modelId="{6390DD95-6762-48C4-BCE7-CE886344D285}" type="presParOf" srcId="{35D14DAD-C177-4F8F-9F55-6D9700B03F84}" destId="{91813ADD-FD1F-48E3-8008-47B347DB1E39}" srcOrd="2" destOrd="0" presId="urn:microsoft.com/office/officeart/2005/8/layout/hProcess4"/>
    <dgm:cxn modelId="{91E7540E-6E68-4D93-AF6D-8FC1672D4B4F}" type="presParOf" srcId="{35D14DAD-C177-4F8F-9F55-6D9700B03F84}" destId="{041724CC-813C-498E-802C-51A4C74B37F4}" srcOrd="3" destOrd="0" presId="urn:microsoft.com/office/officeart/2005/8/layout/hProcess4"/>
    <dgm:cxn modelId="{2DA58D48-0480-46B7-9B5A-A9060E98E3FE}" type="presParOf" srcId="{35D14DAD-C177-4F8F-9F55-6D9700B03F84}" destId="{C572E34D-54B1-4455-B96F-1B57ABFED23B}" srcOrd="4" destOrd="0" presId="urn:microsoft.com/office/officeart/2005/8/layout/hProcess4"/>
    <dgm:cxn modelId="{67595FA7-51AC-46BE-95DA-F057747A7F70}" type="presParOf" srcId="{2835D1C5-81EC-4748-8131-DA7999BBEC5F}" destId="{11DDF27E-79A1-48C3-A245-C3EB43271D78}" srcOrd="3" destOrd="0" presId="urn:microsoft.com/office/officeart/2005/8/layout/hProcess4"/>
    <dgm:cxn modelId="{4E543C04-5FC5-4538-8340-8C8A2C4DDE80}" type="presParOf" srcId="{2835D1C5-81EC-4748-8131-DA7999BBEC5F}" destId="{7FAE2D1E-8E3A-430C-A289-36E40EC5BB54}" srcOrd="4" destOrd="0" presId="urn:microsoft.com/office/officeart/2005/8/layout/hProcess4"/>
    <dgm:cxn modelId="{2D67F1EF-1799-4AF1-80E8-56D409F260FF}" type="presParOf" srcId="{7FAE2D1E-8E3A-430C-A289-36E40EC5BB54}" destId="{08C91FC0-1F61-4321-9689-7380138E01BC}" srcOrd="0" destOrd="0" presId="urn:microsoft.com/office/officeart/2005/8/layout/hProcess4"/>
    <dgm:cxn modelId="{115D223F-E467-4937-899E-879F9DCFD94B}" type="presParOf" srcId="{7FAE2D1E-8E3A-430C-A289-36E40EC5BB54}" destId="{26EC5839-E740-40AC-AF0A-8A783974D5CF}" srcOrd="1" destOrd="0" presId="urn:microsoft.com/office/officeart/2005/8/layout/hProcess4"/>
    <dgm:cxn modelId="{0735DB77-7DB3-4B10-A032-DB7C993E92AA}" type="presParOf" srcId="{7FAE2D1E-8E3A-430C-A289-36E40EC5BB54}" destId="{D203AB75-1CE4-4E36-9EB7-7D646DE44C34}" srcOrd="2" destOrd="0" presId="urn:microsoft.com/office/officeart/2005/8/layout/hProcess4"/>
    <dgm:cxn modelId="{CF326152-B025-4827-9DA6-2975551DE87F}" type="presParOf" srcId="{7FAE2D1E-8E3A-430C-A289-36E40EC5BB54}" destId="{CB29AE85-633B-4D94-8BE9-08B4285782BA}" srcOrd="3" destOrd="0" presId="urn:microsoft.com/office/officeart/2005/8/layout/hProcess4"/>
    <dgm:cxn modelId="{6E3C637B-BA73-45F3-93D6-2DC9F64D34CC}" type="presParOf" srcId="{7FAE2D1E-8E3A-430C-A289-36E40EC5BB54}" destId="{A2AAACFF-9149-4928-B660-9046D550118F}" srcOrd="4" destOrd="0" presId="urn:microsoft.com/office/officeart/2005/8/layout/hProcess4"/>
    <dgm:cxn modelId="{A2B53F85-2F70-454C-B81E-1996C3EC37B2}" type="presParOf" srcId="{2835D1C5-81EC-4748-8131-DA7999BBEC5F}" destId="{FE725F20-6C47-43B4-9591-90ECBE9B11BB}" srcOrd="5" destOrd="0" presId="urn:microsoft.com/office/officeart/2005/8/layout/hProcess4"/>
    <dgm:cxn modelId="{7C54773E-7951-4532-8DA3-EE12A8C7E936}" type="presParOf" srcId="{2835D1C5-81EC-4748-8131-DA7999BBEC5F}" destId="{E43FA9D8-D7FB-4D06-B2AA-D6782BCB2456}" srcOrd="6" destOrd="0" presId="urn:microsoft.com/office/officeart/2005/8/layout/hProcess4"/>
    <dgm:cxn modelId="{E3527E21-7815-41AA-AC1E-A62899D037A6}" type="presParOf" srcId="{E43FA9D8-D7FB-4D06-B2AA-D6782BCB2456}" destId="{195D62CE-0C8D-41FB-BA0C-70BF3424A715}" srcOrd="0" destOrd="0" presId="urn:microsoft.com/office/officeart/2005/8/layout/hProcess4"/>
    <dgm:cxn modelId="{96B76C67-9658-4AB3-AFB2-9570C221B85A}" type="presParOf" srcId="{E43FA9D8-D7FB-4D06-B2AA-D6782BCB2456}" destId="{2EF162A9-568A-45BF-BC5C-466C8EB2083A}" srcOrd="1" destOrd="0" presId="urn:microsoft.com/office/officeart/2005/8/layout/hProcess4"/>
    <dgm:cxn modelId="{E5818004-BC8A-4E5A-A832-379AB87617C2}" type="presParOf" srcId="{E43FA9D8-D7FB-4D06-B2AA-D6782BCB2456}" destId="{1536CCBE-DE38-411B-BC48-938887B2D759}" srcOrd="2" destOrd="0" presId="urn:microsoft.com/office/officeart/2005/8/layout/hProcess4"/>
    <dgm:cxn modelId="{94B245F3-FAE8-40A5-9FDB-7DBBD09352B5}" type="presParOf" srcId="{E43FA9D8-D7FB-4D06-B2AA-D6782BCB2456}" destId="{8771E3EA-78CF-4B2B-AF8E-CA0852C23CB5}" srcOrd="3" destOrd="0" presId="urn:microsoft.com/office/officeart/2005/8/layout/hProcess4"/>
    <dgm:cxn modelId="{323C945B-A7CE-49A7-AC13-4BC92D258E62}" type="presParOf" srcId="{E43FA9D8-D7FB-4D06-B2AA-D6782BCB2456}" destId="{2FEDF10A-7F31-49BD-94E2-EDAE7C4ACB69}" srcOrd="4" destOrd="0" presId="urn:microsoft.com/office/officeart/2005/8/layout/hProcess4"/>
    <dgm:cxn modelId="{D38BE6EE-7187-4941-A8A5-8528CFDCDDCE}" type="presParOf" srcId="{2835D1C5-81EC-4748-8131-DA7999BBEC5F}" destId="{C8457B4E-DB40-4EF2-9B7E-1F9EC71A56A8}" srcOrd="7" destOrd="0" presId="urn:microsoft.com/office/officeart/2005/8/layout/hProcess4"/>
    <dgm:cxn modelId="{50320356-F8C8-4110-A68D-18CF4827CF5E}" type="presParOf" srcId="{2835D1C5-81EC-4748-8131-DA7999BBEC5F}" destId="{C8C0127C-D3DD-4782-9250-404D1CDCA15D}" srcOrd="8" destOrd="0" presId="urn:microsoft.com/office/officeart/2005/8/layout/hProcess4"/>
    <dgm:cxn modelId="{961CE134-F59B-420E-85E0-84E633A43C20}" type="presParOf" srcId="{C8C0127C-D3DD-4782-9250-404D1CDCA15D}" destId="{AB322961-DA7E-4C37-A96A-6F380E1F96BB}" srcOrd="0" destOrd="0" presId="urn:microsoft.com/office/officeart/2005/8/layout/hProcess4"/>
    <dgm:cxn modelId="{5C60D306-549E-4326-95D4-FEC503714E1E}" type="presParOf" srcId="{C8C0127C-D3DD-4782-9250-404D1CDCA15D}" destId="{1EE3F2C5-BEB0-43D5-B638-4DBDE87E12B7}" srcOrd="1" destOrd="0" presId="urn:microsoft.com/office/officeart/2005/8/layout/hProcess4"/>
    <dgm:cxn modelId="{AD31F03A-E1BB-441E-87D0-90731B1AB9AB}" type="presParOf" srcId="{C8C0127C-D3DD-4782-9250-404D1CDCA15D}" destId="{823CD5D7-459D-461C-A555-980DF709DE28}" srcOrd="2" destOrd="0" presId="urn:microsoft.com/office/officeart/2005/8/layout/hProcess4"/>
    <dgm:cxn modelId="{DD8961C1-624B-400B-ACC1-2839EB0812E4}" type="presParOf" srcId="{C8C0127C-D3DD-4782-9250-404D1CDCA15D}" destId="{20AB2FFE-6131-4179-A793-9F7EF86F0FFF}" srcOrd="3" destOrd="0" presId="urn:microsoft.com/office/officeart/2005/8/layout/hProcess4"/>
    <dgm:cxn modelId="{48A14F7D-09C0-43F9-BA25-714127B262EA}" type="presParOf" srcId="{C8C0127C-D3DD-4782-9250-404D1CDCA15D}" destId="{84968E86-E447-43E7-B97B-0F745484F5E2}"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A2B3F5-5E06-4B96-984A-8FA3AB2FC4EB}" type="doc">
      <dgm:prSet loTypeId="urn:microsoft.com/office/officeart/2005/8/layout/hProcess9" loCatId="process" qsTypeId="urn:microsoft.com/office/officeart/2005/8/quickstyle/simple1" qsCatId="simple" csTypeId="urn:microsoft.com/office/officeart/2005/8/colors/accent1_2" csCatId="accent1" phldr="1"/>
      <dgm:spPr/>
    </dgm:pt>
    <dgm:pt modelId="{E4F25936-0A73-43BF-A80E-04CC2FBE49E2}">
      <dgm:prSet phldrT="[Text]"/>
      <dgm:spPr/>
      <dgm:t>
        <a:bodyPr/>
        <a:lstStyle/>
        <a:p>
          <a:r>
            <a:rPr lang="en-US" dirty="0"/>
            <a:t>Trade Union </a:t>
          </a:r>
          <a:endParaRPr lang="en-PK" dirty="0"/>
        </a:p>
      </dgm:t>
    </dgm:pt>
    <dgm:pt modelId="{E4D01444-7CCA-40A2-88DB-9CD55A892AE4}" type="parTrans" cxnId="{D91040BB-F9E7-4A51-910B-49BB3A4D4B31}">
      <dgm:prSet/>
      <dgm:spPr/>
      <dgm:t>
        <a:bodyPr/>
        <a:lstStyle/>
        <a:p>
          <a:endParaRPr lang="en-PK"/>
        </a:p>
      </dgm:t>
    </dgm:pt>
    <dgm:pt modelId="{10291450-2F50-4512-BDD2-7908A3EE3CF6}" type="sibTrans" cxnId="{D91040BB-F9E7-4A51-910B-49BB3A4D4B31}">
      <dgm:prSet/>
      <dgm:spPr/>
      <dgm:t>
        <a:bodyPr/>
        <a:lstStyle/>
        <a:p>
          <a:endParaRPr lang="en-PK"/>
        </a:p>
      </dgm:t>
    </dgm:pt>
    <dgm:pt modelId="{FF4EDAD5-A70B-4BBD-8874-062619FED7D4}">
      <dgm:prSet phldrT="[Text]"/>
      <dgm:spPr/>
      <dgm:t>
        <a:bodyPr/>
        <a:lstStyle/>
        <a:p>
          <a:r>
            <a:rPr lang="en-US" dirty="0"/>
            <a:t>Economic Union</a:t>
          </a:r>
          <a:endParaRPr lang="en-PK" dirty="0"/>
        </a:p>
      </dgm:t>
    </dgm:pt>
    <dgm:pt modelId="{4E500614-5823-4CC5-A6C6-557FDBD25DE9}" type="parTrans" cxnId="{22615D08-AF14-4405-82A6-D0AD445C9500}">
      <dgm:prSet/>
      <dgm:spPr/>
      <dgm:t>
        <a:bodyPr/>
        <a:lstStyle/>
        <a:p>
          <a:endParaRPr lang="en-PK"/>
        </a:p>
      </dgm:t>
    </dgm:pt>
    <dgm:pt modelId="{0EB6378F-4296-4CFD-AB34-800D753F2C15}" type="sibTrans" cxnId="{22615D08-AF14-4405-82A6-D0AD445C9500}">
      <dgm:prSet/>
      <dgm:spPr/>
      <dgm:t>
        <a:bodyPr/>
        <a:lstStyle/>
        <a:p>
          <a:endParaRPr lang="en-PK"/>
        </a:p>
      </dgm:t>
    </dgm:pt>
    <dgm:pt modelId="{81760DA3-AC2E-416B-BDB5-3B36C967F9E0}">
      <dgm:prSet phldrT="[Text]"/>
      <dgm:spPr/>
      <dgm:t>
        <a:bodyPr/>
        <a:lstStyle/>
        <a:p>
          <a:r>
            <a:rPr lang="en-US" dirty="0"/>
            <a:t>Customs Union</a:t>
          </a:r>
          <a:endParaRPr lang="en-PK" dirty="0"/>
        </a:p>
      </dgm:t>
    </dgm:pt>
    <dgm:pt modelId="{0FABF5CA-68EF-4E66-B3E8-C712433BABA4}" type="parTrans" cxnId="{CDE27EA8-13BE-437D-805C-39425E499B74}">
      <dgm:prSet/>
      <dgm:spPr/>
      <dgm:t>
        <a:bodyPr/>
        <a:lstStyle/>
        <a:p>
          <a:endParaRPr lang="en-PK"/>
        </a:p>
      </dgm:t>
    </dgm:pt>
    <dgm:pt modelId="{93EE31BE-1D31-41BB-9CAB-44C4C72E78CC}" type="sibTrans" cxnId="{CDE27EA8-13BE-437D-805C-39425E499B74}">
      <dgm:prSet/>
      <dgm:spPr/>
      <dgm:t>
        <a:bodyPr/>
        <a:lstStyle/>
        <a:p>
          <a:endParaRPr lang="en-PK"/>
        </a:p>
      </dgm:t>
    </dgm:pt>
    <dgm:pt modelId="{08E50BC6-DFCD-4D19-91C3-46A7727DC8AE}">
      <dgm:prSet phldrT="[Text]"/>
      <dgm:spPr/>
      <dgm:t>
        <a:bodyPr/>
        <a:lstStyle/>
        <a:p>
          <a:r>
            <a:rPr lang="en-US" dirty="0"/>
            <a:t>Monetary Union</a:t>
          </a:r>
          <a:endParaRPr lang="en-PK" dirty="0"/>
        </a:p>
      </dgm:t>
    </dgm:pt>
    <dgm:pt modelId="{9DDC2E72-5B1C-4D52-98DB-FE7DDCC78610}" type="parTrans" cxnId="{9424AB9D-F429-41CB-A7BF-D4C75E2EE41B}">
      <dgm:prSet/>
      <dgm:spPr/>
      <dgm:t>
        <a:bodyPr/>
        <a:lstStyle/>
        <a:p>
          <a:endParaRPr lang="en-PK"/>
        </a:p>
      </dgm:t>
    </dgm:pt>
    <dgm:pt modelId="{88D30D6B-578D-4806-BB1E-FC5F915695CD}" type="sibTrans" cxnId="{9424AB9D-F429-41CB-A7BF-D4C75E2EE41B}">
      <dgm:prSet/>
      <dgm:spPr/>
      <dgm:t>
        <a:bodyPr/>
        <a:lstStyle/>
        <a:p>
          <a:endParaRPr lang="en-PK"/>
        </a:p>
      </dgm:t>
    </dgm:pt>
    <dgm:pt modelId="{CDA52EB5-6DBB-4C40-BA1F-48BFF1AAA9BA}">
      <dgm:prSet phldrT="[Text]"/>
      <dgm:spPr/>
      <dgm:t>
        <a:bodyPr/>
        <a:lstStyle/>
        <a:p>
          <a:r>
            <a:rPr lang="en-US" dirty="0"/>
            <a:t>Political Union</a:t>
          </a:r>
          <a:endParaRPr lang="en-PK" dirty="0"/>
        </a:p>
      </dgm:t>
    </dgm:pt>
    <dgm:pt modelId="{0EF2A42C-400F-4C40-9D71-D7F3AD0A7C3C}" type="parTrans" cxnId="{0B6866FC-930B-4709-B63C-0A95AB25EA2C}">
      <dgm:prSet/>
      <dgm:spPr/>
      <dgm:t>
        <a:bodyPr/>
        <a:lstStyle/>
        <a:p>
          <a:endParaRPr lang="en-PK"/>
        </a:p>
      </dgm:t>
    </dgm:pt>
    <dgm:pt modelId="{6167D637-A3A4-4A43-8F62-FA020F162825}" type="sibTrans" cxnId="{0B6866FC-930B-4709-B63C-0A95AB25EA2C}">
      <dgm:prSet/>
      <dgm:spPr/>
      <dgm:t>
        <a:bodyPr/>
        <a:lstStyle/>
        <a:p>
          <a:endParaRPr lang="en-PK"/>
        </a:p>
      </dgm:t>
    </dgm:pt>
    <dgm:pt modelId="{C325584A-B024-46F1-BF74-1B8FE0ACD7F3}" type="pres">
      <dgm:prSet presAssocID="{86A2B3F5-5E06-4B96-984A-8FA3AB2FC4EB}" presName="CompostProcess" presStyleCnt="0">
        <dgm:presLayoutVars>
          <dgm:dir/>
          <dgm:resizeHandles val="exact"/>
        </dgm:presLayoutVars>
      </dgm:prSet>
      <dgm:spPr/>
    </dgm:pt>
    <dgm:pt modelId="{37942BB3-A6AA-4547-A6A8-E70D1B78E9C7}" type="pres">
      <dgm:prSet presAssocID="{86A2B3F5-5E06-4B96-984A-8FA3AB2FC4EB}" presName="arrow" presStyleLbl="bgShp" presStyleIdx="0" presStyleCnt="1" custScaleX="117647" custLinFactNeighborY="4348"/>
      <dgm:spPr/>
    </dgm:pt>
    <dgm:pt modelId="{290B4B84-A42D-4C32-8F47-FA14A0882839}" type="pres">
      <dgm:prSet presAssocID="{86A2B3F5-5E06-4B96-984A-8FA3AB2FC4EB}" presName="linearProcess" presStyleCnt="0"/>
      <dgm:spPr/>
    </dgm:pt>
    <dgm:pt modelId="{9646D36B-AD92-4EB5-8C64-3B6DD4E8BBE2}" type="pres">
      <dgm:prSet presAssocID="{E4F25936-0A73-43BF-A80E-04CC2FBE49E2}" presName="textNode" presStyleLbl="node1" presStyleIdx="0" presStyleCnt="5" custLinFactNeighborX="-69207">
        <dgm:presLayoutVars>
          <dgm:bulletEnabled val="1"/>
        </dgm:presLayoutVars>
      </dgm:prSet>
      <dgm:spPr/>
    </dgm:pt>
    <dgm:pt modelId="{6091E95C-4FD9-4ADE-AF54-6AA8723DA65F}" type="pres">
      <dgm:prSet presAssocID="{10291450-2F50-4512-BDD2-7908A3EE3CF6}" presName="sibTrans" presStyleCnt="0"/>
      <dgm:spPr/>
    </dgm:pt>
    <dgm:pt modelId="{06F15552-2853-4C8D-BE16-C3BE8CAB1B78}" type="pres">
      <dgm:prSet presAssocID="{FF4EDAD5-A70B-4BBD-8874-062619FED7D4}" presName="textNode" presStyleLbl="node1" presStyleIdx="1" presStyleCnt="5" custLinFactNeighborX="-47746">
        <dgm:presLayoutVars>
          <dgm:bulletEnabled val="1"/>
        </dgm:presLayoutVars>
      </dgm:prSet>
      <dgm:spPr/>
    </dgm:pt>
    <dgm:pt modelId="{3F947A6C-401F-4B31-B49D-F0D9052188EC}" type="pres">
      <dgm:prSet presAssocID="{0EB6378F-4296-4CFD-AB34-800D753F2C15}" presName="sibTrans" presStyleCnt="0"/>
      <dgm:spPr/>
    </dgm:pt>
    <dgm:pt modelId="{073D7AEE-2B4A-4FAC-A273-85B08FC743BD}" type="pres">
      <dgm:prSet presAssocID="{81760DA3-AC2E-416B-BDB5-3B36C967F9E0}" presName="textNode" presStyleLbl="node1" presStyleIdx="2" presStyleCnt="5" custLinFactNeighborX="-95172">
        <dgm:presLayoutVars>
          <dgm:bulletEnabled val="1"/>
        </dgm:presLayoutVars>
      </dgm:prSet>
      <dgm:spPr/>
    </dgm:pt>
    <dgm:pt modelId="{AC028B89-18E8-4C25-8C08-838F6709E528}" type="pres">
      <dgm:prSet presAssocID="{93EE31BE-1D31-41BB-9CAB-44C4C72E78CC}" presName="sibTrans" presStyleCnt="0"/>
      <dgm:spPr/>
    </dgm:pt>
    <dgm:pt modelId="{E402B5A9-32C4-43C5-BBCA-3AF82F2DDC30}" type="pres">
      <dgm:prSet presAssocID="{08E50BC6-DFCD-4D19-91C3-46A7727DC8AE}" presName="textNode" presStyleLbl="node1" presStyleIdx="3" presStyleCnt="5" custLinFactX="-3391" custLinFactNeighborX="-100000">
        <dgm:presLayoutVars>
          <dgm:bulletEnabled val="1"/>
        </dgm:presLayoutVars>
      </dgm:prSet>
      <dgm:spPr/>
    </dgm:pt>
    <dgm:pt modelId="{C9F4B0B8-38C2-4BB8-B8F2-DBC65EC1979A}" type="pres">
      <dgm:prSet presAssocID="{88D30D6B-578D-4806-BB1E-FC5F915695CD}" presName="sibTrans" presStyleCnt="0"/>
      <dgm:spPr/>
    </dgm:pt>
    <dgm:pt modelId="{EC827C0C-96B8-4CE6-BD91-52884CCB73DB}" type="pres">
      <dgm:prSet presAssocID="{CDA52EB5-6DBB-4C40-BA1F-48BFF1AAA9BA}" presName="textNode" presStyleLbl="node1" presStyleIdx="4" presStyleCnt="5" custLinFactX="-7166" custLinFactNeighborX="-100000">
        <dgm:presLayoutVars>
          <dgm:bulletEnabled val="1"/>
        </dgm:presLayoutVars>
      </dgm:prSet>
      <dgm:spPr/>
    </dgm:pt>
  </dgm:ptLst>
  <dgm:cxnLst>
    <dgm:cxn modelId="{22615D08-AF14-4405-82A6-D0AD445C9500}" srcId="{86A2B3F5-5E06-4B96-984A-8FA3AB2FC4EB}" destId="{FF4EDAD5-A70B-4BBD-8874-062619FED7D4}" srcOrd="1" destOrd="0" parTransId="{4E500614-5823-4CC5-A6C6-557FDBD25DE9}" sibTransId="{0EB6378F-4296-4CFD-AB34-800D753F2C15}"/>
    <dgm:cxn modelId="{FA226C74-31D2-4638-9373-E739CE6DEA06}" type="presOf" srcId="{CDA52EB5-6DBB-4C40-BA1F-48BFF1AAA9BA}" destId="{EC827C0C-96B8-4CE6-BD91-52884CCB73DB}" srcOrd="0" destOrd="0" presId="urn:microsoft.com/office/officeart/2005/8/layout/hProcess9"/>
    <dgm:cxn modelId="{0AAF5879-BE7C-497B-A4B6-4C9888FFAC42}" type="presOf" srcId="{E4F25936-0A73-43BF-A80E-04CC2FBE49E2}" destId="{9646D36B-AD92-4EB5-8C64-3B6DD4E8BBE2}" srcOrd="0" destOrd="0" presId="urn:microsoft.com/office/officeart/2005/8/layout/hProcess9"/>
    <dgm:cxn modelId="{9424AB9D-F429-41CB-A7BF-D4C75E2EE41B}" srcId="{86A2B3F5-5E06-4B96-984A-8FA3AB2FC4EB}" destId="{08E50BC6-DFCD-4D19-91C3-46A7727DC8AE}" srcOrd="3" destOrd="0" parTransId="{9DDC2E72-5B1C-4D52-98DB-FE7DDCC78610}" sibTransId="{88D30D6B-578D-4806-BB1E-FC5F915695CD}"/>
    <dgm:cxn modelId="{CDE27EA8-13BE-437D-805C-39425E499B74}" srcId="{86A2B3F5-5E06-4B96-984A-8FA3AB2FC4EB}" destId="{81760DA3-AC2E-416B-BDB5-3B36C967F9E0}" srcOrd="2" destOrd="0" parTransId="{0FABF5CA-68EF-4E66-B3E8-C712433BABA4}" sibTransId="{93EE31BE-1D31-41BB-9CAB-44C4C72E78CC}"/>
    <dgm:cxn modelId="{D91040BB-F9E7-4A51-910B-49BB3A4D4B31}" srcId="{86A2B3F5-5E06-4B96-984A-8FA3AB2FC4EB}" destId="{E4F25936-0A73-43BF-A80E-04CC2FBE49E2}" srcOrd="0" destOrd="0" parTransId="{E4D01444-7CCA-40A2-88DB-9CD55A892AE4}" sibTransId="{10291450-2F50-4512-BDD2-7908A3EE3CF6}"/>
    <dgm:cxn modelId="{CB14F3BD-8C94-44EC-AF04-177E51524381}" type="presOf" srcId="{FF4EDAD5-A70B-4BBD-8874-062619FED7D4}" destId="{06F15552-2853-4C8D-BE16-C3BE8CAB1B78}" srcOrd="0" destOrd="0" presId="urn:microsoft.com/office/officeart/2005/8/layout/hProcess9"/>
    <dgm:cxn modelId="{44FF21D6-B839-4EF5-B08A-F797AF5CBCAC}" type="presOf" srcId="{81760DA3-AC2E-416B-BDB5-3B36C967F9E0}" destId="{073D7AEE-2B4A-4FAC-A273-85B08FC743BD}" srcOrd="0" destOrd="0" presId="urn:microsoft.com/office/officeart/2005/8/layout/hProcess9"/>
    <dgm:cxn modelId="{6AC938EC-9138-4659-9438-3A7A52CD1AF4}" type="presOf" srcId="{08E50BC6-DFCD-4D19-91C3-46A7727DC8AE}" destId="{E402B5A9-32C4-43C5-BBCA-3AF82F2DDC30}" srcOrd="0" destOrd="0" presId="urn:microsoft.com/office/officeart/2005/8/layout/hProcess9"/>
    <dgm:cxn modelId="{CB79F6F7-0EFF-476D-89A3-8430082AE6EE}" type="presOf" srcId="{86A2B3F5-5E06-4B96-984A-8FA3AB2FC4EB}" destId="{C325584A-B024-46F1-BF74-1B8FE0ACD7F3}" srcOrd="0" destOrd="0" presId="urn:microsoft.com/office/officeart/2005/8/layout/hProcess9"/>
    <dgm:cxn modelId="{0B6866FC-930B-4709-B63C-0A95AB25EA2C}" srcId="{86A2B3F5-5E06-4B96-984A-8FA3AB2FC4EB}" destId="{CDA52EB5-6DBB-4C40-BA1F-48BFF1AAA9BA}" srcOrd="4" destOrd="0" parTransId="{0EF2A42C-400F-4C40-9D71-D7F3AD0A7C3C}" sibTransId="{6167D637-A3A4-4A43-8F62-FA020F162825}"/>
    <dgm:cxn modelId="{C2A05FD2-2EB2-4902-85FB-DB45D737D7A7}" type="presParOf" srcId="{C325584A-B024-46F1-BF74-1B8FE0ACD7F3}" destId="{37942BB3-A6AA-4547-A6A8-E70D1B78E9C7}" srcOrd="0" destOrd="0" presId="urn:microsoft.com/office/officeart/2005/8/layout/hProcess9"/>
    <dgm:cxn modelId="{4015BE15-23CE-46F9-9CB4-761AB8B20365}" type="presParOf" srcId="{C325584A-B024-46F1-BF74-1B8FE0ACD7F3}" destId="{290B4B84-A42D-4C32-8F47-FA14A0882839}" srcOrd="1" destOrd="0" presId="urn:microsoft.com/office/officeart/2005/8/layout/hProcess9"/>
    <dgm:cxn modelId="{EFF6F64F-72F8-49DF-A200-610E996F82BB}" type="presParOf" srcId="{290B4B84-A42D-4C32-8F47-FA14A0882839}" destId="{9646D36B-AD92-4EB5-8C64-3B6DD4E8BBE2}" srcOrd="0" destOrd="0" presId="urn:microsoft.com/office/officeart/2005/8/layout/hProcess9"/>
    <dgm:cxn modelId="{19FDF905-C350-489B-B5D1-F5611DF99A81}" type="presParOf" srcId="{290B4B84-A42D-4C32-8F47-FA14A0882839}" destId="{6091E95C-4FD9-4ADE-AF54-6AA8723DA65F}" srcOrd="1" destOrd="0" presId="urn:microsoft.com/office/officeart/2005/8/layout/hProcess9"/>
    <dgm:cxn modelId="{1B159E9D-BDE3-4DB3-92BA-BAC4D7D6F937}" type="presParOf" srcId="{290B4B84-A42D-4C32-8F47-FA14A0882839}" destId="{06F15552-2853-4C8D-BE16-C3BE8CAB1B78}" srcOrd="2" destOrd="0" presId="urn:microsoft.com/office/officeart/2005/8/layout/hProcess9"/>
    <dgm:cxn modelId="{D3AFD015-1548-4A24-AB6E-482B20598FBE}" type="presParOf" srcId="{290B4B84-A42D-4C32-8F47-FA14A0882839}" destId="{3F947A6C-401F-4B31-B49D-F0D9052188EC}" srcOrd="3" destOrd="0" presId="urn:microsoft.com/office/officeart/2005/8/layout/hProcess9"/>
    <dgm:cxn modelId="{14C52BF8-E98E-4FA1-86BF-D74F3EE4EB43}" type="presParOf" srcId="{290B4B84-A42D-4C32-8F47-FA14A0882839}" destId="{073D7AEE-2B4A-4FAC-A273-85B08FC743BD}" srcOrd="4" destOrd="0" presId="urn:microsoft.com/office/officeart/2005/8/layout/hProcess9"/>
    <dgm:cxn modelId="{D5366470-E576-48DC-A5B4-CBEF25DC269C}" type="presParOf" srcId="{290B4B84-A42D-4C32-8F47-FA14A0882839}" destId="{AC028B89-18E8-4C25-8C08-838F6709E528}" srcOrd="5" destOrd="0" presId="urn:microsoft.com/office/officeart/2005/8/layout/hProcess9"/>
    <dgm:cxn modelId="{0F684C38-143A-4409-88AA-E259C618BA87}" type="presParOf" srcId="{290B4B84-A42D-4C32-8F47-FA14A0882839}" destId="{E402B5A9-32C4-43C5-BBCA-3AF82F2DDC30}" srcOrd="6" destOrd="0" presId="urn:microsoft.com/office/officeart/2005/8/layout/hProcess9"/>
    <dgm:cxn modelId="{47F95B3D-10A4-4A28-9B4E-7DFA02A1D6EB}" type="presParOf" srcId="{290B4B84-A42D-4C32-8F47-FA14A0882839}" destId="{C9F4B0B8-38C2-4BB8-B8F2-DBC65EC1979A}" srcOrd="7" destOrd="0" presId="urn:microsoft.com/office/officeart/2005/8/layout/hProcess9"/>
    <dgm:cxn modelId="{2981BF39-8049-4DC0-8CCA-9FD1330CB681}" type="presParOf" srcId="{290B4B84-A42D-4C32-8F47-FA14A0882839}" destId="{EC827C0C-96B8-4CE6-BD91-52884CCB73DB}" srcOrd="8"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4E6652-1CCB-4F40-A8D4-0E5BDC80D50E}"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en-US"/>
        </a:p>
      </dgm:t>
    </dgm:pt>
    <dgm:pt modelId="{286983DF-2F5E-4D27-86A9-C253CA967A5E}">
      <dgm:prSet phldrT="[Text]" custT="1"/>
      <dgm:spPr/>
      <dgm:t>
        <a:bodyPr/>
        <a:lstStyle/>
        <a:p>
          <a:r>
            <a:rPr lang="en-US" sz="2400" dirty="0"/>
            <a:t>EU</a:t>
          </a:r>
        </a:p>
        <a:p>
          <a:endParaRPr lang="en-US" sz="2400" dirty="0"/>
        </a:p>
      </dgm:t>
    </dgm:pt>
    <dgm:pt modelId="{76AA10AB-43E0-403A-A3FD-9525E40241B5}" type="parTrans" cxnId="{A61CF699-F7B7-4AF7-A3A9-4CB256345488}">
      <dgm:prSet/>
      <dgm:spPr/>
      <dgm:t>
        <a:bodyPr/>
        <a:lstStyle/>
        <a:p>
          <a:endParaRPr lang="en-US"/>
        </a:p>
      </dgm:t>
    </dgm:pt>
    <dgm:pt modelId="{8DAC9F13-3DF3-4A47-8C64-60DB1CB9A072}" type="sibTrans" cxnId="{A61CF699-F7B7-4AF7-A3A9-4CB256345488}">
      <dgm:prSet custT="1"/>
      <dgm:spPr/>
      <dgm:t>
        <a:bodyPr/>
        <a:lstStyle/>
        <a:p>
          <a:r>
            <a:rPr lang="en-US" sz="1050" dirty="0"/>
            <a:t>Political &amp; Economic Union </a:t>
          </a:r>
        </a:p>
      </dgm:t>
    </dgm:pt>
    <dgm:pt modelId="{C6DE1644-2E82-42A9-80C0-09324290F034}">
      <dgm:prSet phldrT="[Text]" custT="1"/>
      <dgm:spPr/>
      <dgm:t>
        <a:bodyPr/>
        <a:lstStyle/>
        <a:p>
          <a:r>
            <a:rPr lang="en-US" sz="1400" dirty="0"/>
            <a:t>European Parliament</a:t>
          </a:r>
        </a:p>
      </dgm:t>
    </dgm:pt>
    <dgm:pt modelId="{82FECFEC-860B-4A60-963C-B1FAA09C7D34}" type="parTrans" cxnId="{1FB6B662-5096-45AD-9D6E-F5F0082B4B4A}">
      <dgm:prSet/>
      <dgm:spPr/>
      <dgm:t>
        <a:bodyPr/>
        <a:lstStyle/>
        <a:p>
          <a:endParaRPr lang="en-US" sz="2000"/>
        </a:p>
      </dgm:t>
    </dgm:pt>
    <dgm:pt modelId="{7792AD42-76B5-4791-AAD4-4E6D7A1125B5}" type="sibTrans" cxnId="{1FB6B662-5096-45AD-9D6E-F5F0082B4B4A}">
      <dgm:prSet custT="1"/>
      <dgm:spPr/>
      <dgm:t>
        <a:bodyPr/>
        <a:lstStyle/>
        <a:p>
          <a:r>
            <a:rPr lang="en-US" sz="1300" dirty="0"/>
            <a:t>Scrutinize and Amend Legislation</a:t>
          </a:r>
        </a:p>
      </dgm:t>
    </dgm:pt>
    <dgm:pt modelId="{7993A0A6-AABE-4418-9D77-A68B5AAE40E4}">
      <dgm:prSet phldrT="[Text]" custT="1"/>
      <dgm:spPr/>
      <dgm:t>
        <a:bodyPr/>
        <a:lstStyle/>
        <a:p>
          <a:r>
            <a:rPr lang="en-US" sz="1200" dirty="0"/>
            <a:t>Council Of The European Union</a:t>
          </a:r>
        </a:p>
        <a:p>
          <a:endParaRPr lang="en-US" sz="1200" dirty="0"/>
        </a:p>
      </dgm:t>
    </dgm:pt>
    <dgm:pt modelId="{248784B4-CE6E-4098-B6B7-58B12346F4FB}" type="parTrans" cxnId="{1D0E502F-2322-4581-8589-7D8306EFD76D}">
      <dgm:prSet/>
      <dgm:spPr/>
      <dgm:t>
        <a:bodyPr/>
        <a:lstStyle/>
        <a:p>
          <a:endParaRPr lang="en-US" sz="2000"/>
        </a:p>
      </dgm:t>
    </dgm:pt>
    <dgm:pt modelId="{7B6D9D0A-08BB-4172-905E-F939C6C2D516}" type="sibTrans" cxnId="{1D0E502F-2322-4581-8589-7D8306EFD76D}">
      <dgm:prSet custT="1"/>
      <dgm:spPr/>
      <dgm:t>
        <a:bodyPr/>
        <a:lstStyle/>
        <a:p>
          <a:endParaRPr lang="en-US" sz="1200" dirty="0"/>
        </a:p>
        <a:p>
          <a:r>
            <a:rPr lang="en-US" sz="1200" dirty="0"/>
            <a:t>Scrutinize Legislation</a:t>
          </a:r>
        </a:p>
        <a:p>
          <a:endParaRPr lang="en-US" sz="1200" dirty="0"/>
        </a:p>
      </dgm:t>
    </dgm:pt>
    <dgm:pt modelId="{FA79FD7C-B42E-44B6-BDB3-2C8A3EC052DE}">
      <dgm:prSet phldrT="[Text]" custT="1"/>
      <dgm:spPr/>
      <dgm:t>
        <a:bodyPr/>
        <a:lstStyle/>
        <a:p>
          <a:r>
            <a:rPr lang="en-US" sz="1400" dirty="0"/>
            <a:t>European Council</a:t>
          </a:r>
        </a:p>
      </dgm:t>
    </dgm:pt>
    <dgm:pt modelId="{47510FA5-2E2B-4F16-B3B8-FB5A18C0D41C}" type="parTrans" cxnId="{C55F8C90-6A1F-4FF0-9E6F-9A41D3E95C50}">
      <dgm:prSet/>
      <dgm:spPr/>
      <dgm:t>
        <a:bodyPr/>
        <a:lstStyle/>
        <a:p>
          <a:endParaRPr lang="en-US" sz="2000"/>
        </a:p>
      </dgm:t>
    </dgm:pt>
    <dgm:pt modelId="{62300B7B-510C-4174-B17B-4A52997BD29A}" type="sibTrans" cxnId="{C55F8C90-6A1F-4FF0-9E6F-9A41D3E95C50}">
      <dgm:prSet custT="1"/>
      <dgm:spPr/>
      <dgm:t>
        <a:bodyPr/>
        <a:lstStyle/>
        <a:p>
          <a:endParaRPr lang="en-US" sz="1400" dirty="0"/>
        </a:p>
        <a:p>
          <a:r>
            <a:rPr lang="en-US" sz="1400" dirty="0"/>
            <a:t>Limited Executive Authority</a:t>
          </a:r>
        </a:p>
        <a:p>
          <a:endParaRPr lang="en-US" sz="1400" dirty="0"/>
        </a:p>
      </dgm:t>
    </dgm:pt>
    <dgm:pt modelId="{7DAD9621-0479-46FF-8EA2-67E6BD9A9DC7}">
      <dgm:prSet phldrT="[Text]" custT="1"/>
      <dgm:spPr/>
      <dgm:t>
        <a:bodyPr/>
        <a:lstStyle/>
        <a:p>
          <a:r>
            <a:rPr lang="en-US" sz="1600" dirty="0"/>
            <a:t>European Commission</a:t>
          </a:r>
        </a:p>
      </dgm:t>
    </dgm:pt>
    <dgm:pt modelId="{DF0EBCA9-1263-4F95-B5B0-70310C4A82F5}" type="parTrans" cxnId="{29A206E1-23AB-4065-BDF7-03E5550C5A50}">
      <dgm:prSet/>
      <dgm:spPr/>
      <dgm:t>
        <a:bodyPr/>
        <a:lstStyle/>
        <a:p>
          <a:endParaRPr lang="en-US" sz="2000"/>
        </a:p>
      </dgm:t>
    </dgm:pt>
    <dgm:pt modelId="{BD9ECA89-FA53-4BBC-A972-7FCB969A8A67}" type="sibTrans" cxnId="{29A206E1-23AB-4065-BDF7-03E5550C5A50}">
      <dgm:prSet custT="1"/>
      <dgm:spPr/>
      <dgm:t>
        <a:bodyPr anchor="t"/>
        <a:lstStyle/>
        <a:p>
          <a:pPr algn="ctr"/>
          <a:r>
            <a:rPr lang="en-US" sz="1400" dirty="0">
              <a:latin typeface="+mn-lt"/>
            </a:rPr>
            <a:t>Full Executive Authority</a:t>
          </a:r>
        </a:p>
      </dgm:t>
    </dgm:pt>
    <dgm:pt modelId="{B31FDFF5-F55E-4366-BBD2-B440D983B100}">
      <dgm:prSet phldrT="[Text]" custT="1"/>
      <dgm:spPr/>
      <dgm:t>
        <a:bodyPr/>
        <a:lstStyle/>
        <a:p>
          <a:r>
            <a:rPr lang="en-US" sz="1050" dirty="0"/>
            <a:t>Court Of Justice Of The European Union</a:t>
          </a:r>
        </a:p>
      </dgm:t>
    </dgm:pt>
    <dgm:pt modelId="{AE0FB215-5551-4C26-8586-C20C0A1A2FD8}" type="parTrans" cxnId="{27EA77A6-4495-433A-B5F6-5420979C0109}">
      <dgm:prSet/>
      <dgm:spPr/>
      <dgm:t>
        <a:bodyPr/>
        <a:lstStyle/>
        <a:p>
          <a:endParaRPr lang="en-US" sz="2000"/>
        </a:p>
      </dgm:t>
    </dgm:pt>
    <dgm:pt modelId="{F2226B1F-BDF9-450B-B0C1-887FA2BB4F23}" type="sibTrans" cxnId="{27EA77A6-4495-433A-B5F6-5420979C0109}">
      <dgm:prSet custT="1"/>
      <dgm:spPr/>
      <dgm:t>
        <a:bodyPr/>
        <a:lstStyle/>
        <a:p>
          <a:r>
            <a:rPr lang="en-US" sz="1000" dirty="0"/>
            <a:t>The Interpretation And The Application Of EU Law And The Treaties </a:t>
          </a:r>
        </a:p>
      </dgm:t>
    </dgm:pt>
    <dgm:pt modelId="{BC7CDA26-E274-4A6F-A03A-2C20D9A8413B}">
      <dgm:prSet phldrT="[Text]" custT="1"/>
      <dgm:spPr/>
      <dgm:t>
        <a:bodyPr/>
        <a:lstStyle/>
        <a:p>
          <a:r>
            <a:rPr lang="en-US" sz="1600" dirty="0"/>
            <a:t>European Central Bank</a:t>
          </a:r>
        </a:p>
      </dgm:t>
    </dgm:pt>
    <dgm:pt modelId="{14750503-7EDB-4883-B698-9EF172AEA68C}" type="parTrans" cxnId="{95DEA0A2-C005-4800-9D38-7DF911F1796E}">
      <dgm:prSet/>
      <dgm:spPr/>
      <dgm:t>
        <a:bodyPr/>
        <a:lstStyle/>
        <a:p>
          <a:endParaRPr lang="en-US" sz="2000"/>
        </a:p>
      </dgm:t>
    </dgm:pt>
    <dgm:pt modelId="{73BB8AF9-3A38-45F2-BB96-E3DFF672BCA0}" type="sibTrans" cxnId="{95DEA0A2-C005-4800-9D38-7DF911F1796E}">
      <dgm:prSet custT="1"/>
      <dgm:spPr/>
      <dgm:t>
        <a:bodyPr/>
        <a:lstStyle/>
        <a:p>
          <a:r>
            <a:rPr lang="en-US" sz="1200" dirty="0"/>
            <a:t>Controls monetary policy of the Eurozone</a:t>
          </a:r>
        </a:p>
      </dgm:t>
    </dgm:pt>
    <dgm:pt modelId="{D7C66277-A059-4240-BDDB-5D0B7D1C89E0}">
      <dgm:prSet phldrT="[Text]" custT="1"/>
      <dgm:spPr/>
      <dgm:t>
        <a:bodyPr/>
        <a:lstStyle/>
        <a:p>
          <a:r>
            <a:rPr lang="en-US" sz="1400" dirty="0"/>
            <a:t>European Court Of Auditors</a:t>
          </a:r>
        </a:p>
      </dgm:t>
    </dgm:pt>
    <dgm:pt modelId="{D13EBBF6-1680-45C0-9033-2C5C342C0AF4}" type="parTrans" cxnId="{BAA02B8E-A03E-46FF-AF61-1041E0D665C5}">
      <dgm:prSet/>
      <dgm:spPr/>
      <dgm:t>
        <a:bodyPr/>
        <a:lstStyle/>
        <a:p>
          <a:endParaRPr lang="en-US" sz="2000"/>
        </a:p>
      </dgm:t>
    </dgm:pt>
    <dgm:pt modelId="{86DB56A2-96B5-4FC6-9FC5-E1C9967166F1}" type="sibTrans" cxnId="{BAA02B8E-A03E-46FF-AF61-1041E0D665C5}">
      <dgm:prSet custT="1"/>
      <dgm:spPr/>
      <dgm:t>
        <a:bodyPr/>
        <a:lstStyle/>
        <a:p>
          <a:r>
            <a:rPr lang="en-US" sz="1200" dirty="0"/>
            <a:t>The EU Budget Is Scrutinized </a:t>
          </a:r>
        </a:p>
      </dgm:t>
    </dgm:pt>
    <dgm:pt modelId="{6BDFE251-9A8E-4963-BD26-D7DA0D53566E}" type="pres">
      <dgm:prSet presAssocID="{9C4E6652-1CCB-4F40-A8D4-0E5BDC80D50E}" presName="hierChild1" presStyleCnt="0">
        <dgm:presLayoutVars>
          <dgm:orgChart val="1"/>
          <dgm:chPref val="1"/>
          <dgm:dir/>
          <dgm:animOne val="branch"/>
          <dgm:animLvl val="lvl"/>
          <dgm:resizeHandles/>
        </dgm:presLayoutVars>
      </dgm:prSet>
      <dgm:spPr/>
    </dgm:pt>
    <dgm:pt modelId="{5B836C07-253C-4935-A0EC-B0A74741AF59}" type="pres">
      <dgm:prSet presAssocID="{286983DF-2F5E-4D27-86A9-C253CA967A5E}" presName="hierRoot1" presStyleCnt="0">
        <dgm:presLayoutVars>
          <dgm:hierBranch val="init"/>
        </dgm:presLayoutVars>
      </dgm:prSet>
      <dgm:spPr/>
    </dgm:pt>
    <dgm:pt modelId="{4DBF3665-EB72-4FBD-96FD-88A1920F5C2C}" type="pres">
      <dgm:prSet presAssocID="{286983DF-2F5E-4D27-86A9-C253CA967A5E}" presName="rootComposite1" presStyleCnt="0"/>
      <dgm:spPr/>
    </dgm:pt>
    <dgm:pt modelId="{3933ACBE-2A85-44DC-8A05-7671FFF0159A}" type="pres">
      <dgm:prSet presAssocID="{286983DF-2F5E-4D27-86A9-C253CA967A5E}" presName="rootText1" presStyleLbl="node0" presStyleIdx="0" presStyleCnt="1" custScaleX="212144" custScaleY="301378">
        <dgm:presLayoutVars>
          <dgm:chMax/>
          <dgm:chPref val="3"/>
        </dgm:presLayoutVars>
      </dgm:prSet>
      <dgm:spPr/>
    </dgm:pt>
    <dgm:pt modelId="{69724E65-632F-4F35-997F-E4A5BBE82F41}" type="pres">
      <dgm:prSet presAssocID="{286983DF-2F5E-4D27-86A9-C253CA967A5E}" presName="titleText1" presStyleLbl="fgAcc0" presStyleIdx="0" presStyleCnt="1" custScaleX="293709" custScaleY="347647" custLinFactX="77856" custLinFactY="-21999" custLinFactNeighborX="100000" custLinFactNeighborY="-100000">
        <dgm:presLayoutVars>
          <dgm:chMax val="0"/>
          <dgm:chPref val="0"/>
        </dgm:presLayoutVars>
      </dgm:prSet>
      <dgm:spPr/>
    </dgm:pt>
    <dgm:pt modelId="{CE7BAB10-1B43-4B2F-BB88-3BB59B8D3B6C}" type="pres">
      <dgm:prSet presAssocID="{286983DF-2F5E-4D27-86A9-C253CA967A5E}" presName="rootConnector1" presStyleLbl="node1" presStyleIdx="0" presStyleCnt="7"/>
      <dgm:spPr/>
    </dgm:pt>
    <dgm:pt modelId="{0E5FFA75-4291-4E22-B2F7-B72A9A0CB5A8}" type="pres">
      <dgm:prSet presAssocID="{286983DF-2F5E-4D27-86A9-C253CA967A5E}" presName="hierChild2" presStyleCnt="0"/>
      <dgm:spPr/>
    </dgm:pt>
    <dgm:pt modelId="{BDFED017-F6C1-4361-825C-9500601039FF}" type="pres">
      <dgm:prSet presAssocID="{82FECFEC-860B-4A60-963C-B1FAA09C7D34}" presName="Name37" presStyleLbl="parChTrans1D2" presStyleIdx="0" presStyleCnt="7"/>
      <dgm:spPr/>
    </dgm:pt>
    <dgm:pt modelId="{00EDDF93-E449-4CCA-BD50-0DD8D5E4B8B1}" type="pres">
      <dgm:prSet presAssocID="{C6DE1644-2E82-42A9-80C0-09324290F034}" presName="hierRoot2" presStyleCnt="0">
        <dgm:presLayoutVars>
          <dgm:hierBranch val="init"/>
        </dgm:presLayoutVars>
      </dgm:prSet>
      <dgm:spPr/>
    </dgm:pt>
    <dgm:pt modelId="{8DB8AC26-E9BF-4A0F-84E9-681438857048}" type="pres">
      <dgm:prSet presAssocID="{C6DE1644-2E82-42A9-80C0-09324290F034}" presName="rootComposite" presStyleCnt="0"/>
      <dgm:spPr/>
    </dgm:pt>
    <dgm:pt modelId="{2AE40D59-7E5B-4C7A-823C-5433F9B77F02}" type="pres">
      <dgm:prSet presAssocID="{C6DE1644-2E82-42A9-80C0-09324290F034}" presName="rootText" presStyleLbl="node1" presStyleIdx="0" presStyleCnt="7" custScaleX="126302" custScaleY="230576">
        <dgm:presLayoutVars>
          <dgm:chMax/>
          <dgm:chPref val="3"/>
        </dgm:presLayoutVars>
      </dgm:prSet>
      <dgm:spPr/>
    </dgm:pt>
    <dgm:pt modelId="{AC8EDE5F-594A-4AF3-8349-B765163ECFDE}" type="pres">
      <dgm:prSet presAssocID="{C6DE1644-2E82-42A9-80C0-09324290F034}" presName="titleText2" presStyleLbl="fgAcc1" presStyleIdx="0" presStyleCnt="7" custScaleX="122333" custScaleY="659203" custLinFactY="200000" custLinFactNeighborX="15648" custLinFactNeighborY="243511">
        <dgm:presLayoutVars>
          <dgm:chMax val="0"/>
          <dgm:chPref val="0"/>
        </dgm:presLayoutVars>
      </dgm:prSet>
      <dgm:spPr/>
    </dgm:pt>
    <dgm:pt modelId="{89D2CB2F-4D30-4CBB-84E0-738BBD7732C9}" type="pres">
      <dgm:prSet presAssocID="{C6DE1644-2E82-42A9-80C0-09324290F034}" presName="rootConnector" presStyleLbl="node2" presStyleIdx="0" presStyleCnt="0"/>
      <dgm:spPr/>
    </dgm:pt>
    <dgm:pt modelId="{B67CE4DD-12A7-4671-B4DF-182BBD163669}" type="pres">
      <dgm:prSet presAssocID="{C6DE1644-2E82-42A9-80C0-09324290F034}" presName="hierChild4" presStyleCnt="0"/>
      <dgm:spPr/>
    </dgm:pt>
    <dgm:pt modelId="{B21D6C56-A631-4985-9F7F-09894B3C6514}" type="pres">
      <dgm:prSet presAssocID="{C6DE1644-2E82-42A9-80C0-09324290F034}" presName="hierChild5" presStyleCnt="0"/>
      <dgm:spPr/>
    </dgm:pt>
    <dgm:pt modelId="{4CADE036-47FE-4A7A-976B-C2E51B97B610}" type="pres">
      <dgm:prSet presAssocID="{248784B4-CE6E-4098-B6B7-58B12346F4FB}" presName="Name37" presStyleLbl="parChTrans1D2" presStyleIdx="1" presStyleCnt="7"/>
      <dgm:spPr/>
    </dgm:pt>
    <dgm:pt modelId="{C2C053BB-7860-4017-B418-A716CDE258B8}" type="pres">
      <dgm:prSet presAssocID="{7993A0A6-AABE-4418-9D77-A68B5AAE40E4}" presName="hierRoot2" presStyleCnt="0">
        <dgm:presLayoutVars>
          <dgm:hierBranch val="init"/>
        </dgm:presLayoutVars>
      </dgm:prSet>
      <dgm:spPr/>
    </dgm:pt>
    <dgm:pt modelId="{AD9B8CFB-8A93-4BF4-98E9-79198EBA360E}" type="pres">
      <dgm:prSet presAssocID="{7993A0A6-AABE-4418-9D77-A68B5AAE40E4}" presName="rootComposite" presStyleCnt="0"/>
      <dgm:spPr/>
    </dgm:pt>
    <dgm:pt modelId="{93D1E4CE-F229-4907-B325-A84046BEBF6C}" type="pres">
      <dgm:prSet presAssocID="{7993A0A6-AABE-4418-9D77-A68B5AAE40E4}" presName="rootText" presStyleLbl="node1" presStyleIdx="1" presStyleCnt="7" custScaleX="138514" custScaleY="283285">
        <dgm:presLayoutVars>
          <dgm:chMax/>
          <dgm:chPref val="3"/>
        </dgm:presLayoutVars>
      </dgm:prSet>
      <dgm:spPr/>
    </dgm:pt>
    <dgm:pt modelId="{6C33590B-692E-4D65-ADCF-5D5FFB9A2E15}" type="pres">
      <dgm:prSet presAssocID="{7993A0A6-AABE-4418-9D77-A68B5AAE40E4}" presName="titleText2" presStyleLbl="fgAcc1" presStyleIdx="1" presStyleCnt="7" custScaleX="119141" custScaleY="731013" custLinFactY="164282" custLinFactNeighborX="-621" custLinFactNeighborY="200000">
        <dgm:presLayoutVars>
          <dgm:chMax val="0"/>
          <dgm:chPref val="0"/>
        </dgm:presLayoutVars>
      </dgm:prSet>
      <dgm:spPr/>
    </dgm:pt>
    <dgm:pt modelId="{F7F38FBF-B288-4849-B24C-A9E35CCF1C68}" type="pres">
      <dgm:prSet presAssocID="{7993A0A6-AABE-4418-9D77-A68B5AAE40E4}" presName="rootConnector" presStyleLbl="node2" presStyleIdx="0" presStyleCnt="0"/>
      <dgm:spPr/>
    </dgm:pt>
    <dgm:pt modelId="{7C043EFB-657E-43AF-A2BB-81F16A8C7420}" type="pres">
      <dgm:prSet presAssocID="{7993A0A6-AABE-4418-9D77-A68B5AAE40E4}" presName="hierChild4" presStyleCnt="0"/>
      <dgm:spPr/>
    </dgm:pt>
    <dgm:pt modelId="{77A1D106-063F-4130-9601-6E58D91342BE}" type="pres">
      <dgm:prSet presAssocID="{7993A0A6-AABE-4418-9D77-A68B5AAE40E4}" presName="hierChild5" presStyleCnt="0"/>
      <dgm:spPr/>
    </dgm:pt>
    <dgm:pt modelId="{32AD17B8-BFC6-440F-B2A9-79E618103515}" type="pres">
      <dgm:prSet presAssocID="{47510FA5-2E2B-4F16-B3B8-FB5A18C0D41C}" presName="Name37" presStyleLbl="parChTrans1D2" presStyleIdx="2" presStyleCnt="7"/>
      <dgm:spPr/>
    </dgm:pt>
    <dgm:pt modelId="{25851B17-DBB4-4E8F-A3A7-F0CC575AC260}" type="pres">
      <dgm:prSet presAssocID="{FA79FD7C-B42E-44B6-BDB3-2C8A3EC052DE}" presName="hierRoot2" presStyleCnt="0">
        <dgm:presLayoutVars>
          <dgm:hierBranch val="init"/>
        </dgm:presLayoutVars>
      </dgm:prSet>
      <dgm:spPr/>
    </dgm:pt>
    <dgm:pt modelId="{397FD8BD-BC8B-4951-BC53-084E0DC86AF3}" type="pres">
      <dgm:prSet presAssocID="{FA79FD7C-B42E-44B6-BDB3-2C8A3EC052DE}" presName="rootComposite" presStyleCnt="0"/>
      <dgm:spPr/>
    </dgm:pt>
    <dgm:pt modelId="{726CB27D-D7DE-41A0-B6C5-DC92680C81BD}" type="pres">
      <dgm:prSet presAssocID="{FA79FD7C-B42E-44B6-BDB3-2C8A3EC052DE}" presName="rootText" presStyleLbl="node1" presStyleIdx="2" presStyleCnt="7" custScaleX="125861" custScaleY="235431">
        <dgm:presLayoutVars>
          <dgm:chMax/>
          <dgm:chPref val="3"/>
        </dgm:presLayoutVars>
      </dgm:prSet>
      <dgm:spPr/>
    </dgm:pt>
    <dgm:pt modelId="{C7422D3D-0D7C-4524-843C-73817500725E}" type="pres">
      <dgm:prSet presAssocID="{FA79FD7C-B42E-44B6-BDB3-2C8A3EC052DE}" presName="titleText2" presStyleLbl="fgAcc1" presStyleIdx="2" presStyleCnt="7" custScaleX="119396" custScaleY="509360" custLinFactY="100000" custLinFactNeighborX="5540" custLinFactNeighborY="195938">
        <dgm:presLayoutVars>
          <dgm:chMax val="0"/>
          <dgm:chPref val="0"/>
        </dgm:presLayoutVars>
      </dgm:prSet>
      <dgm:spPr/>
    </dgm:pt>
    <dgm:pt modelId="{1F12359C-2A7C-4109-8761-06D2CC2FDA77}" type="pres">
      <dgm:prSet presAssocID="{FA79FD7C-B42E-44B6-BDB3-2C8A3EC052DE}" presName="rootConnector" presStyleLbl="node2" presStyleIdx="0" presStyleCnt="0"/>
      <dgm:spPr/>
    </dgm:pt>
    <dgm:pt modelId="{F0E40A38-4384-499E-96B0-168DDC90205F}" type="pres">
      <dgm:prSet presAssocID="{FA79FD7C-B42E-44B6-BDB3-2C8A3EC052DE}" presName="hierChild4" presStyleCnt="0"/>
      <dgm:spPr/>
    </dgm:pt>
    <dgm:pt modelId="{CB0CB2F5-5CE5-4B43-9CEF-5B9ADD378953}" type="pres">
      <dgm:prSet presAssocID="{FA79FD7C-B42E-44B6-BDB3-2C8A3EC052DE}" presName="hierChild5" presStyleCnt="0"/>
      <dgm:spPr/>
    </dgm:pt>
    <dgm:pt modelId="{729CFCAD-DFD5-463D-939F-1C6E663C0A94}" type="pres">
      <dgm:prSet presAssocID="{DF0EBCA9-1263-4F95-B5B0-70310C4A82F5}" presName="Name37" presStyleLbl="parChTrans1D2" presStyleIdx="3" presStyleCnt="7"/>
      <dgm:spPr/>
    </dgm:pt>
    <dgm:pt modelId="{D9105C63-6538-4334-B32D-8EB0494F232A}" type="pres">
      <dgm:prSet presAssocID="{7DAD9621-0479-46FF-8EA2-67E6BD9A9DC7}" presName="hierRoot2" presStyleCnt="0">
        <dgm:presLayoutVars>
          <dgm:hierBranch val="init"/>
        </dgm:presLayoutVars>
      </dgm:prSet>
      <dgm:spPr/>
    </dgm:pt>
    <dgm:pt modelId="{11E34A3A-A9CF-4120-97AD-677A768FD78E}" type="pres">
      <dgm:prSet presAssocID="{7DAD9621-0479-46FF-8EA2-67E6BD9A9DC7}" presName="rootComposite" presStyleCnt="0"/>
      <dgm:spPr/>
    </dgm:pt>
    <dgm:pt modelId="{0BA643C4-CC11-428A-AE64-7604B9BE1B8B}" type="pres">
      <dgm:prSet presAssocID="{7DAD9621-0479-46FF-8EA2-67E6BD9A9DC7}" presName="rootText" presStyleLbl="node1" presStyleIdx="3" presStyleCnt="7" custScaleX="143234" custScaleY="256862">
        <dgm:presLayoutVars>
          <dgm:chMax/>
          <dgm:chPref val="3"/>
        </dgm:presLayoutVars>
      </dgm:prSet>
      <dgm:spPr/>
    </dgm:pt>
    <dgm:pt modelId="{EA3EA159-39D5-4C43-9251-010255ECD620}" type="pres">
      <dgm:prSet presAssocID="{7DAD9621-0479-46FF-8EA2-67E6BD9A9DC7}" presName="titleText2" presStyleLbl="fgAcc1" presStyleIdx="3" presStyleCnt="7" custScaleX="135557" custScaleY="493148" custLinFactY="177673" custLinFactNeighborX="19687" custLinFactNeighborY="200000">
        <dgm:presLayoutVars>
          <dgm:chMax val="0"/>
          <dgm:chPref val="0"/>
        </dgm:presLayoutVars>
      </dgm:prSet>
      <dgm:spPr/>
    </dgm:pt>
    <dgm:pt modelId="{C444D6CB-3698-49D7-B45C-817D5E1F8755}" type="pres">
      <dgm:prSet presAssocID="{7DAD9621-0479-46FF-8EA2-67E6BD9A9DC7}" presName="rootConnector" presStyleLbl="node2" presStyleIdx="0" presStyleCnt="0"/>
      <dgm:spPr/>
    </dgm:pt>
    <dgm:pt modelId="{191763CA-3978-4D22-8BE5-DE32E22CD9F3}" type="pres">
      <dgm:prSet presAssocID="{7DAD9621-0479-46FF-8EA2-67E6BD9A9DC7}" presName="hierChild4" presStyleCnt="0"/>
      <dgm:spPr/>
    </dgm:pt>
    <dgm:pt modelId="{D30263C0-0F6D-41C4-80E3-6AE7A88F5590}" type="pres">
      <dgm:prSet presAssocID="{7DAD9621-0479-46FF-8EA2-67E6BD9A9DC7}" presName="hierChild5" presStyleCnt="0"/>
      <dgm:spPr/>
    </dgm:pt>
    <dgm:pt modelId="{74EFE29F-7BEE-4526-A5F9-66F6D9124B53}" type="pres">
      <dgm:prSet presAssocID="{AE0FB215-5551-4C26-8586-C20C0A1A2FD8}" presName="Name37" presStyleLbl="parChTrans1D2" presStyleIdx="4" presStyleCnt="7"/>
      <dgm:spPr/>
    </dgm:pt>
    <dgm:pt modelId="{6781E355-D3E3-456A-9FEE-D4D720E622F5}" type="pres">
      <dgm:prSet presAssocID="{B31FDFF5-F55E-4366-BBD2-B440D983B100}" presName="hierRoot2" presStyleCnt="0">
        <dgm:presLayoutVars>
          <dgm:hierBranch val="init"/>
        </dgm:presLayoutVars>
      </dgm:prSet>
      <dgm:spPr/>
    </dgm:pt>
    <dgm:pt modelId="{CC5DB546-3FD2-4FFB-ACA5-3AE57FBD88E5}" type="pres">
      <dgm:prSet presAssocID="{B31FDFF5-F55E-4366-BBD2-B440D983B100}" presName="rootComposite" presStyleCnt="0"/>
      <dgm:spPr/>
    </dgm:pt>
    <dgm:pt modelId="{836F95DF-F329-4FF3-A0EB-C86654B5E1F5}" type="pres">
      <dgm:prSet presAssocID="{B31FDFF5-F55E-4366-BBD2-B440D983B100}" presName="rootText" presStyleLbl="node1" presStyleIdx="4" presStyleCnt="7" custScaleX="134506" custScaleY="282733">
        <dgm:presLayoutVars>
          <dgm:chMax/>
          <dgm:chPref val="3"/>
        </dgm:presLayoutVars>
      </dgm:prSet>
      <dgm:spPr/>
    </dgm:pt>
    <dgm:pt modelId="{9F6B56A4-EA9E-4F2C-8C8C-4DEB98CB9D82}" type="pres">
      <dgm:prSet presAssocID="{B31FDFF5-F55E-4366-BBD2-B440D983B100}" presName="titleText2" presStyleLbl="fgAcc1" presStyleIdx="4" presStyleCnt="7" custScaleX="115646" custScaleY="694189" custLinFactY="200000" custLinFactNeighborX="-1793" custLinFactNeighborY="207178">
        <dgm:presLayoutVars>
          <dgm:chMax val="0"/>
          <dgm:chPref val="0"/>
        </dgm:presLayoutVars>
      </dgm:prSet>
      <dgm:spPr/>
    </dgm:pt>
    <dgm:pt modelId="{0D462BA7-9B4A-404A-82CE-937AA8C81DD0}" type="pres">
      <dgm:prSet presAssocID="{B31FDFF5-F55E-4366-BBD2-B440D983B100}" presName="rootConnector" presStyleLbl="node2" presStyleIdx="0" presStyleCnt="0"/>
      <dgm:spPr/>
    </dgm:pt>
    <dgm:pt modelId="{EB5E80B6-BA18-4611-9ED6-0AFDE5B5A102}" type="pres">
      <dgm:prSet presAssocID="{B31FDFF5-F55E-4366-BBD2-B440D983B100}" presName="hierChild4" presStyleCnt="0"/>
      <dgm:spPr/>
    </dgm:pt>
    <dgm:pt modelId="{67049D6D-0FA5-414E-B8B8-CBDD95C71843}" type="pres">
      <dgm:prSet presAssocID="{B31FDFF5-F55E-4366-BBD2-B440D983B100}" presName="hierChild5" presStyleCnt="0"/>
      <dgm:spPr/>
    </dgm:pt>
    <dgm:pt modelId="{A1EBCBB4-3372-45B3-8A99-148DAB7294F1}" type="pres">
      <dgm:prSet presAssocID="{14750503-7EDB-4883-B698-9EF172AEA68C}" presName="Name37" presStyleLbl="parChTrans1D2" presStyleIdx="5" presStyleCnt="7"/>
      <dgm:spPr/>
    </dgm:pt>
    <dgm:pt modelId="{3CEFF7E6-FB19-443B-A629-63EF82DEAC63}" type="pres">
      <dgm:prSet presAssocID="{BC7CDA26-E274-4A6F-A03A-2C20D9A8413B}" presName="hierRoot2" presStyleCnt="0">
        <dgm:presLayoutVars>
          <dgm:hierBranch val="init"/>
        </dgm:presLayoutVars>
      </dgm:prSet>
      <dgm:spPr/>
    </dgm:pt>
    <dgm:pt modelId="{79FF0AE4-D3DD-493F-81A3-E061C25EA9EC}" type="pres">
      <dgm:prSet presAssocID="{BC7CDA26-E274-4A6F-A03A-2C20D9A8413B}" presName="rootComposite" presStyleCnt="0"/>
      <dgm:spPr/>
    </dgm:pt>
    <dgm:pt modelId="{3426979A-7A29-488B-A881-7339A33E76C6}" type="pres">
      <dgm:prSet presAssocID="{BC7CDA26-E274-4A6F-A03A-2C20D9A8413B}" presName="rootText" presStyleLbl="node1" presStyleIdx="5" presStyleCnt="7" custScaleX="122864" custScaleY="267578">
        <dgm:presLayoutVars>
          <dgm:chMax/>
          <dgm:chPref val="3"/>
        </dgm:presLayoutVars>
      </dgm:prSet>
      <dgm:spPr/>
    </dgm:pt>
    <dgm:pt modelId="{6F987A89-8D85-4F00-AE43-ED15B7B96147}" type="pres">
      <dgm:prSet presAssocID="{BC7CDA26-E274-4A6F-A03A-2C20D9A8413B}" presName="titleText2" presStyleLbl="fgAcc1" presStyleIdx="5" presStyleCnt="7" custScaleY="593222" custLinFactY="200000" custLinFactNeighborX="-23" custLinFactNeighborY="267200">
        <dgm:presLayoutVars>
          <dgm:chMax val="0"/>
          <dgm:chPref val="0"/>
        </dgm:presLayoutVars>
      </dgm:prSet>
      <dgm:spPr/>
    </dgm:pt>
    <dgm:pt modelId="{E663343B-BFF4-42FA-94E0-511E483D81BE}" type="pres">
      <dgm:prSet presAssocID="{BC7CDA26-E274-4A6F-A03A-2C20D9A8413B}" presName="rootConnector" presStyleLbl="node2" presStyleIdx="0" presStyleCnt="0"/>
      <dgm:spPr/>
    </dgm:pt>
    <dgm:pt modelId="{AD8B50F2-6B2F-441F-B1C6-E0E37952E2C9}" type="pres">
      <dgm:prSet presAssocID="{BC7CDA26-E274-4A6F-A03A-2C20D9A8413B}" presName="hierChild4" presStyleCnt="0"/>
      <dgm:spPr/>
    </dgm:pt>
    <dgm:pt modelId="{0B64BC73-D3F3-4673-88E7-230F7D5B8D54}" type="pres">
      <dgm:prSet presAssocID="{BC7CDA26-E274-4A6F-A03A-2C20D9A8413B}" presName="hierChild5" presStyleCnt="0"/>
      <dgm:spPr/>
    </dgm:pt>
    <dgm:pt modelId="{81F3AE8D-0E68-4716-A729-5DBB901C4834}" type="pres">
      <dgm:prSet presAssocID="{D13EBBF6-1680-45C0-9033-2C5C342C0AF4}" presName="Name37" presStyleLbl="parChTrans1D2" presStyleIdx="6" presStyleCnt="7"/>
      <dgm:spPr/>
    </dgm:pt>
    <dgm:pt modelId="{923B6CEC-29A7-486E-BD4A-2DCD5F8F8182}" type="pres">
      <dgm:prSet presAssocID="{D7C66277-A059-4240-BDDB-5D0B7D1C89E0}" presName="hierRoot2" presStyleCnt="0">
        <dgm:presLayoutVars>
          <dgm:hierBranch val="init"/>
        </dgm:presLayoutVars>
      </dgm:prSet>
      <dgm:spPr/>
    </dgm:pt>
    <dgm:pt modelId="{DC85F2AD-149E-471B-9978-82B0B6A8DA3C}" type="pres">
      <dgm:prSet presAssocID="{D7C66277-A059-4240-BDDB-5D0B7D1C89E0}" presName="rootComposite" presStyleCnt="0"/>
      <dgm:spPr/>
    </dgm:pt>
    <dgm:pt modelId="{86F7064D-E6D7-4103-8654-AC3C0C9D3149}" type="pres">
      <dgm:prSet presAssocID="{D7C66277-A059-4240-BDDB-5D0B7D1C89E0}" presName="rootText" presStyleLbl="node1" presStyleIdx="6" presStyleCnt="7" custScaleX="128789" custScaleY="280426">
        <dgm:presLayoutVars>
          <dgm:chMax/>
          <dgm:chPref val="3"/>
        </dgm:presLayoutVars>
      </dgm:prSet>
      <dgm:spPr/>
    </dgm:pt>
    <dgm:pt modelId="{3ABBE967-B96F-412B-8D0F-63645850F122}" type="pres">
      <dgm:prSet presAssocID="{D7C66277-A059-4240-BDDB-5D0B7D1C89E0}" presName="titleText2" presStyleLbl="fgAcc1" presStyleIdx="6" presStyleCnt="7" custScaleX="121821" custScaleY="500810" custLinFactY="161407" custLinFactNeighborX="-3203" custLinFactNeighborY="200000">
        <dgm:presLayoutVars>
          <dgm:chMax val="0"/>
          <dgm:chPref val="0"/>
        </dgm:presLayoutVars>
      </dgm:prSet>
      <dgm:spPr/>
    </dgm:pt>
    <dgm:pt modelId="{E420F243-5140-4F20-B9A3-7A0C727F1339}" type="pres">
      <dgm:prSet presAssocID="{D7C66277-A059-4240-BDDB-5D0B7D1C89E0}" presName="rootConnector" presStyleLbl="node2" presStyleIdx="0" presStyleCnt="0"/>
      <dgm:spPr/>
    </dgm:pt>
    <dgm:pt modelId="{9B9FCB67-D877-49ED-B453-9B8EFDEAA14A}" type="pres">
      <dgm:prSet presAssocID="{D7C66277-A059-4240-BDDB-5D0B7D1C89E0}" presName="hierChild4" presStyleCnt="0"/>
      <dgm:spPr/>
    </dgm:pt>
    <dgm:pt modelId="{5414AFE6-9E7A-478F-A9BE-5EB162519BBD}" type="pres">
      <dgm:prSet presAssocID="{D7C66277-A059-4240-BDDB-5D0B7D1C89E0}" presName="hierChild5" presStyleCnt="0"/>
      <dgm:spPr/>
    </dgm:pt>
    <dgm:pt modelId="{800BAB30-4EB9-41A6-B5BF-28022ABF2A0A}" type="pres">
      <dgm:prSet presAssocID="{286983DF-2F5E-4D27-86A9-C253CA967A5E}" presName="hierChild3" presStyleCnt="0"/>
      <dgm:spPr/>
    </dgm:pt>
  </dgm:ptLst>
  <dgm:cxnLst>
    <dgm:cxn modelId="{DF68BA00-DACD-4DA7-B233-96288C3962EC}" type="presOf" srcId="{14750503-7EDB-4883-B698-9EF172AEA68C}" destId="{A1EBCBB4-3372-45B3-8A99-148DAB7294F1}" srcOrd="0" destOrd="0" presId="urn:microsoft.com/office/officeart/2008/layout/NameandTitleOrganizationalChart"/>
    <dgm:cxn modelId="{A59E5B12-5912-4728-8719-4BAFA83B84E3}" type="presOf" srcId="{7792AD42-76B5-4791-AAD4-4E6D7A1125B5}" destId="{AC8EDE5F-594A-4AF3-8349-B765163ECFDE}" srcOrd="0" destOrd="0" presId="urn:microsoft.com/office/officeart/2008/layout/NameandTitleOrganizationalChart"/>
    <dgm:cxn modelId="{6559E21B-AD93-45D7-8CD3-6C6003F27053}" type="presOf" srcId="{AE0FB215-5551-4C26-8586-C20C0A1A2FD8}" destId="{74EFE29F-7BEE-4526-A5F9-66F6D9124B53}" srcOrd="0" destOrd="0" presId="urn:microsoft.com/office/officeart/2008/layout/NameandTitleOrganizationalChart"/>
    <dgm:cxn modelId="{67EF502B-7BFA-4926-8AE7-4020DC1ADE57}" type="presOf" srcId="{62300B7B-510C-4174-B17B-4A52997BD29A}" destId="{C7422D3D-0D7C-4524-843C-73817500725E}" srcOrd="0" destOrd="0" presId="urn:microsoft.com/office/officeart/2008/layout/NameandTitleOrganizationalChart"/>
    <dgm:cxn modelId="{1D0E502F-2322-4581-8589-7D8306EFD76D}" srcId="{286983DF-2F5E-4D27-86A9-C253CA967A5E}" destId="{7993A0A6-AABE-4418-9D77-A68B5AAE40E4}" srcOrd="1" destOrd="0" parTransId="{248784B4-CE6E-4098-B6B7-58B12346F4FB}" sibTransId="{7B6D9D0A-08BB-4172-905E-F939C6C2D516}"/>
    <dgm:cxn modelId="{C81F6732-0275-472A-A8EC-253FFD61301E}" type="presOf" srcId="{F2226B1F-BDF9-450B-B0C1-887FA2BB4F23}" destId="{9F6B56A4-EA9E-4F2C-8C8C-4DEB98CB9D82}" srcOrd="0" destOrd="0" presId="urn:microsoft.com/office/officeart/2008/layout/NameandTitleOrganizationalChart"/>
    <dgm:cxn modelId="{17C37635-2150-4899-8B96-5BBC4A508770}" type="presOf" srcId="{7993A0A6-AABE-4418-9D77-A68B5AAE40E4}" destId="{93D1E4CE-F229-4907-B325-A84046BEBF6C}" srcOrd="0" destOrd="0" presId="urn:microsoft.com/office/officeart/2008/layout/NameandTitleOrganizationalChart"/>
    <dgm:cxn modelId="{D8397538-0A5F-49BB-BDDB-2EBD88B80C62}" type="presOf" srcId="{248784B4-CE6E-4098-B6B7-58B12346F4FB}" destId="{4CADE036-47FE-4A7A-976B-C2E51B97B610}" srcOrd="0" destOrd="0" presId="urn:microsoft.com/office/officeart/2008/layout/NameandTitleOrganizationalChart"/>
    <dgm:cxn modelId="{49B1903B-04D2-4C4F-9562-FA591F311369}" type="presOf" srcId="{286983DF-2F5E-4D27-86A9-C253CA967A5E}" destId="{3933ACBE-2A85-44DC-8A05-7671FFF0159A}" srcOrd="0" destOrd="0" presId="urn:microsoft.com/office/officeart/2008/layout/NameandTitleOrganizationalChart"/>
    <dgm:cxn modelId="{5738185D-14C2-4254-9AAB-5A89510FD1A6}" type="presOf" srcId="{8DAC9F13-3DF3-4A47-8C64-60DB1CB9A072}" destId="{69724E65-632F-4F35-997F-E4A5BBE82F41}" srcOrd="0" destOrd="0" presId="urn:microsoft.com/office/officeart/2008/layout/NameandTitleOrganizationalChart"/>
    <dgm:cxn modelId="{CB9E0F41-F72E-404D-8C0E-F4505B5F292C}" type="presOf" srcId="{D13EBBF6-1680-45C0-9033-2C5C342C0AF4}" destId="{81F3AE8D-0E68-4716-A729-5DBB901C4834}" srcOrd="0" destOrd="0" presId="urn:microsoft.com/office/officeart/2008/layout/NameandTitleOrganizationalChart"/>
    <dgm:cxn modelId="{1FB6B662-5096-45AD-9D6E-F5F0082B4B4A}" srcId="{286983DF-2F5E-4D27-86A9-C253CA967A5E}" destId="{C6DE1644-2E82-42A9-80C0-09324290F034}" srcOrd="0" destOrd="0" parTransId="{82FECFEC-860B-4A60-963C-B1FAA09C7D34}" sibTransId="{7792AD42-76B5-4791-AAD4-4E6D7A1125B5}"/>
    <dgm:cxn modelId="{8A2D4068-00A9-4EA4-BB7D-178A0EA140E3}" type="presOf" srcId="{9C4E6652-1CCB-4F40-A8D4-0E5BDC80D50E}" destId="{6BDFE251-9A8E-4963-BD26-D7DA0D53566E}" srcOrd="0" destOrd="0" presId="urn:microsoft.com/office/officeart/2008/layout/NameandTitleOrganizationalChart"/>
    <dgm:cxn modelId="{9914C050-8CFB-42AA-AAA7-24D4D87085DD}" type="presOf" srcId="{BD9ECA89-FA53-4BBC-A972-7FCB969A8A67}" destId="{EA3EA159-39D5-4C43-9251-010255ECD620}" srcOrd="0" destOrd="0" presId="urn:microsoft.com/office/officeart/2008/layout/NameandTitleOrganizationalChart"/>
    <dgm:cxn modelId="{84200473-8E68-44CD-AB54-E7773B1B00ED}" type="presOf" srcId="{B31FDFF5-F55E-4366-BBD2-B440D983B100}" destId="{836F95DF-F329-4FF3-A0EB-C86654B5E1F5}" srcOrd="0" destOrd="0" presId="urn:microsoft.com/office/officeart/2008/layout/NameandTitleOrganizationalChart"/>
    <dgm:cxn modelId="{64649455-801B-4365-A117-51FACCAA7D96}" type="presOf" srcId="{286983DF-2F5E-4D27-86A9-C253CA967A5E}" destId="{CE7BAB10-1B43-4B2F-BB88-3BB59B8D3B6C}" srcOrd="1" destOrd="0" presId="urn:microsoft.com/office/officeart/2008/layout/NameandTitleOrganizationalChart"/>
    <dgm:cxn modelId="{381EC283-3F4C-4A64-AC6C-D0BAD2420E8F}" type="presOf" srcId="{7B6D9D0A-08BB-4172-905E-F939C6C2D516}" destId="{6C33590B-692E-4D65-ADCF-5D5FFB9A2E15}" srcOrd="0" destOrd="0" presId="urn:microsoft.com/office/officeart/2008/layout/NameandTitleOrganizationalChart"/>
    <dgm:cxn modelId="{F945CD85-9974-4E61-B341-4A03EABF45EE}" type="presOf" srcId="{B31FDFF5-F55E-4366-BBD2-B440D983B100}" destId="{0D462BA7-9B4A-404A-82CE-937AA8C81DD0}" srcOrd="1" destOrd="0" presId="urn:microsoft.com/office/officeart/2008/layout/NameandTitleOrganizationalChart"/>
    <dgm:cxn modelId="{1630B38D-972A-4B4B-812C-1C16575E1F29}" type="presOf" srcId="{73BB8AF9-3A38-45F2-BB96-E3DFF672BCA0}" destId="{6F987A89-8D85-4F00-AE43-ED15B7B96147}" srcOrd="0" destOrd="0" presId="urn:microsoft.com/office/officeart/2008/layout/NameandTitleOrganizationalChart"/>
    <dgm:cxn modelId="{BAA02B8E-A03E-46FF-AF61-1041E0D665C5}" srcId="{286983DF-2F5E-4D27-86A9-C253CA967A5E}" destId="{D7C66277-A059-4240-BDDB-5D0B7D1C89E0}" srcOrd="6" destOrd="0" parTransId="{D13EBBF6-1680-45C0-9033-2C5C342C0AF4}" sibTransId="{86DB56A2-96B5-4FC6-9FC5-E1C9967166F1}"/>
    <dgm:cxn modelId="{C55F8C90-6A1F-4FF0-9E6F-9A41D3E95C50}" srcId="{286983DF-2F5E-4D27-86A9-C253CA967A5E}" destId="{FA79FD7C-B42E-44B6-BDB3-2C8A3EC052DE}" srcOrd="2" destOrd="0" parTransId="{47510FA5-2E2B-4F16-B3B8-FB5A18C0D41C}" sibTransId="{62300B7B-510C-4174-B17B-4A52997BD29A}"/>
    <dgm:cxn modelId="{4924AB93-F15D-417E-82B4-1A9227E220AE}" type="presOf" srcId="{82FECFEC-860B-4A60-963C-B1FAA09C7D34}" destId="{BDFED017-F6C1-4361-825C-9500601039FF}" srcOrd="0" destOrd="0" presId="urn:microsoft.com/office/officeart/2008/layout/NameandTitleOrganizationalChart"/>
    <dgm:cxn modelId="{4FBACF96-7F77-4DD7-8FAC-A5D4BD295F07}" type="presOf" srcId="{D7C66277-A059-4240-BDDB-5D0B7D1C89E0}" destId="{E420F243-5140-4F20-B9A3-7A0C727F1339}" srcOrd="1" destOrd="0" presId="urn:microsoft.com/office/officeart/2008/layout/NameandTitleOrganizationalChart"/>
    <dgm:cxn modelId="{A61CF699-F7B7-4AF7-A3A9-4CB256345488}" srcId="{9C4E6652-1CCB-4F40-A8D4-0E5BDC80D50E}" destId="{286983DF-2F5E-4D27-86A9-C253CA967A5E}" srcOrd="0" destOrd="0" parTransId="{76AA10AB-43E0-403A-A3FD-9525E40241B5}" sibTransId="{8DAC9F13-3DF3-4A47-8C64-60DB1CB9A072}"/>
    <dgm:cxn modelId="{95DEA0A2-C005-4800-9D38-7DF911F1796E}" srcId="{286983DF-2F5E-4D27-86A9-C253CA967A5E}" destId="{BC7CDA26-E274-4A6F-A03A-2C20D9A8413B}" srcOrd="5" destOrd="0" parTransId="{14750503-7EDB-4883-B698-9EF172AEA68C}" sibTransId="{73BB8AF9-3A38-45F2-BB96-E3DFF672BCA0}"/>
    <dgm:cxn modelId="{27EA77A6-4495-433A-B5F6-5420979C0109}" srcId="{286983DF-2F5E-4D27-86A9-C253CA967A5E}" destId="{B31FDFF5-F55E-4366-BBD2-B440D983B100}" srcOrd="4" destOrd="0" parTransId="{AE0FB215-5551-4C26-8586-C20C0A1A2FD8}" sibTransId="{F2226B1F-BDF9-450B-B0C1-887FA2BB4F23}"/>
    <dgm:cxn modelId="{9A7828AA-C7F7-4CBD-A9C7-9379BAE54112}" type="presOf" srcId="{7DAD9621-0479-46FF-8EA2-67E6BD9A9DC7}" destId="{0BA643C4-CC11-428A-AE64-7604B9BE1B8B}" srcOrd="0" destOrd="0" presId="urn:microsoft.com/office/officeart/2008/layout/NameandTitleOrganizationalChart"/>
    <dgm:cxn modelId="{370A1BB4-78E9-4004-8C53-A08F4DFC6D75}" type="presOf" srcId="{FA79FD7C-B42E-44B6-BDB3-2C8A3EC052DE}" destId="{726CB27D-D7DE-41A0-B6C5-DC92680C81BD}" srcOrd="0" destOrd="0" presId="urn:microsoft.com/office/officeart/2008/layout/NameandTitleOrganizationalChart"/>
    <dgm:cxn modelId="{6572F4B4-E64F-48A0-B095-0988B9E79361}" type="presOf" srcId="{FA79FD7C-B42E-44B6-BDB3-2C8A3EC052DE}" destId="{1F12359C-2A7C-4109-8761-06D2CC2FDA77}" srcOrd="1" destOrd="0" presId="urn:microsoft.com/office/officeart/2008/layout/NameandTitleOrganizationalChart"/>
    <dgm:cxn modelId="{DCD7E6D3-7977-4C76-8C4F-736B35CBCE17}" type="presOf" srcId="{7DAD9621-0479-46FF-8EA2-67E6BD9A9DC7}" destId="{C444D6CB-3698-49D7-B45C-817D5E1F8755}" srcOrd="1" destOrd="0" presId="urn:microsoft.com/office/officeart/2008/layout/NameandTitleOrganizationalChart"/>
    <dgm:cxn modelId="{B7C8E9DA-17A6-4984-9DC2-AE89DFC88D04}" type="presOf" srcId="{C6DE1644-2E82-42A9-80C0-09324290F034}" destId="{2AE40D59-7E5B-4C7A-823C-5433F9B77F02}" srcOrd="0" destOrd="0" presId="urn:microsoft.com/office/officeart/2008/layout/NameandTitleOrganizationalChart"/>
    <dgm:cxn modelId="{F991CEE0-5EE5-4AB2-A5F2-49CB9D0527A9}" type="presOf" srcId="{86DB56A2-96B5-4FC6-9FC5-E1C9967166F1}" destId="{3ABBE967-B96F-412B-8D0F-63645850F122}" srcOrd="0" destOrd="0" presId="urn:microsoft.com/office/officeart/2008/layout/NameandTitleOrganizationalChart"/>
    <dgm:cxn modelId="{29A206E1-23AB-4065-BDF7-03E5550C5A50}" srcId="{286983DF-2F5E-4D27-86A9-C253CA967A5E}" destId="{7DAD9621-0479-46FF-8EA2-67E6BD9A9DC7}" srcOrd="3" destOrd="0" parTransId="{DF0EBCA9-1263-4F95-B5B0-70310C4A82F5}" sibTransId="{BD9ECA89-FA53-4BBC-A972-7FCB969A8A67}"/>
    <dgm:cxn modelId="{A1739FE1-7676-4AC8-BCEC-903D476AC023}" type="presOf" srcId="{D7C66277-A059-4240-BDDB-5D0B7D1C89E0}" destId="{86F7064D-E6D7-4103-8654-AC3C0C9D3149}" srcOrd="0" destOrd="0" presId="urn:microsoft.com/office/officeart/2008/layout/NameandTitleOrganizationalChart"/>
    <dgm:cxn modelId="{25D93CE2-E74A-46A6-991C-A8F1F3E354A6}" type="presOf" srcId="{C6DE1644-2E82-42A9-80C0-09324290F034}" destId="{89D2CB2F-4D30-4CBB-84E0-738BBD7732C9}" srcOrd="1" destOrd="0" presId="urn:microsoft.com/office/officeart/2008/layout/NameandTitleOrganizationalChart"/>
    <dgm:cxn modelId="{F9297CEE-E11F-4F7C-9E7A-F637646456DB}" type="presOf" srcId="{BC7CDA26-E274-4A6F-A03A-2C20D9A8413B}" destId="{3426979A-7A29-488B-A881-7339A33E76C6}" srcOrd="0" destOrd="0" presId="urn:microsoft.com/office/officeart/2008/layout/NameandTitleOrganizationalChart"/>
    <dgm:cxn modelId="{0A348FF3-A825-4EE0-AA3C-ADD9B039ADDA}" type="presOf" srcId="{BC7CDA26-E274-4A6F-A03A-2C20D9A8413B}" destId="{E663343B-BFF4-42FA-94E0-511E483D81BE}" srcOrd="1" destOrd="0" presId="urn:microsoft.com/office/officeart/2008/layout/NameandTitleOrganizationalChart"/>
    <dgm:cxn modelId="{6E89C2F6-57BA-4C86-81AF-36B2279321F2}" type="presOf" srcId="{7993A0A6-AABE-4418-9D77-A68B5AAE40E4}" destId="{F7F38FBF-B288-4849-B24C-A9E35CCF1C68}" srcOrd="1" destOrd="0" presId="urn:microsoft.com/office/officeart/2008/layout/NameandTitleOrganizationalChart"/>
    <dgm:cxn modelId="{F065A6F9-F3C1-4500-94F4-14AA875EAAA4}" type="presOf" srcId="{DF0EBCA9-1263-4F95-B5B0-70310C4A82F5}" destId="{729CFCAD-DFD5-463D-939F-1C6E663C0A94}" srcOrd="0" destOrd="0" presId="urn:microsoft.com/office/officeart/2008/layout/NameandTitleOrganizationalChart"/>
    <dgm:cxn modelId="{C07C7EFD-90A0-4D9B-ADBA-E76D2A8E34E7}" type="presOf" srcId="{47510FA5-2E2B-4F16-B3B8-FB5A18C0D41C}" destId="{32AD17B8-BFC6-440F-B2A9-79E618103515}" srcOrd="0" destOrd="0" presId="urn:microsoft.com/office/officeart/2008/layout/NameandTitleOrganizationalChart"/>
    <dgm:cxn modelId="{75085E7D-108C-4C5A-B0B7-CA303F5455AC}" type="presParOf" srcId="{6BDFE251-9A8E-4963-BD26-D7DA0D53566E}" destId="{5B836C07-253C-4935-A0EC-B0A74741AF59}" srcOrd="0" destOrd="0" presId="urn:microsoft.com/office/officeart/2008/layout/NameandTitleOrganizationalChart"/>
    <dgm:cxn modelId="{EDEB5584-04AE-4B61-BB26-AB2716168BEF}" type="presParOf" srcId="{5B836C07-253C-4935-A0EC-B0A74741AF59}" destId="{4DBF3665-EB72-4FBD-96FD-88A1920F5C2C}" srcOrd="0" destOrd="0" presId="urn:microsoft.com/office/officeart/2008/layout/NameandTitleOrganizationalChart"/>
    <dgm:cxn modelId="{F93FBBDF-9C2E-47E5-A326-686E3327EC95}" type="presParOf" srcId="{4DBF3665-EB72-4FBD-96FD-88A1920F5C2C}" destId="{3933ACBE-2A85-44DC-8A05-7671FFF0159A}" srcOrd="0" destOrd="0" presId="urn:microsoft.com/office/officeart/2008/layout/NameandTitleOrganizationalChart"/>
    <dgm:cxn modelId="{E0AF649E-6B2B-4C49-93E2-C3E59FCD5E3B}" type="presParOf" srcId="{4DBF3665-EB72-4FBD-96FD-88A1920F5C2C}" destId="{69724E65-632F-4F35-997F-E4A5BBE82F41}" srcOrd="1" destOrd="0" presId="urn:microsoft.com/office/officeart/2008/layout/NameandTitleOrganizationalChart"/>
    <dgm:cxn modelId="{98FD02D0-8E75-4672-856E-C580EFB6E982}" type="presParOf" srcId="{4DBF3665-EB72-4FBD-96FD-88A1920F5C2C}" destId="{CE7BAB10-1B43-4B2F-BB88-3BB59B8D3B6C}" srcOrd="2" destOrd="0" presId="urn:microsoft.com/office/officeart/2008/layout/NameandTitleOrganizationalChart"/>
    <dgm:cxn modelId="{6CCFE515-DB66-40E3-8349-09A5364E1D85}" type="presParOf" srcId="{5B836C07-253C-4935-A0EC-B0A74741AF59}" destId="{0E5FFA75-4291-4E22-B2F7-B72A9A0CB5A8}" srcOrd="1" destOrd="0" presId="urn:microsoft.com/office/officeart/2008/layout/NameandTitleOrganizationalChart"/>
    <dgm:cxn modelId="{23834A37-8FD0-4EB2-861F-BD255E6EABBD}" type="presParOf" srcId="{0E5FFA75-4291-4E22-B2F7-B72A9A0CB5A8}" destId="{BDFED017-F6C1-4361-825C-9500601039FF}" srcOrd="0" destOrd="0" presId="urn:microsoft.com/office/officeart/2008/layout/NameandTitleOrganizationalChart"/>
    <dgm:cxn modelId="{AB774CB4-401E-4CDD-A267-326BBE922148}" type="presParOf" srcId="{0E5FFA75-4291-4E22-B2F7-B72A9A0CB5A8}" destId="{00EDDF93-E449-4CCA-BD50-0DD8D5E4B8B1}" srcOrd="1" destOrd="0" presId="urn:microsoft.com/office/officeart/2008/layout/NameandTitleOrganizationalChart"/>
    <dgm:cxn modelId="{D3FBFBAE-E3E1-4499-AF1E-552FC964DCE5}" type="presParOf" srcId="{00EDDF93-E449-4CCA-BD50-0DD8D5E4B8B1}" destId="{8DB8AC26-E9BF-4A0F-84E9-681438857048}" srcOrd="0" destOrd="0" presId="urn:microsoft.com/office/officeart/2008/layout/NameandTitleOrganizationalChart"/>
    <dgm:cxn modelId="{2833EF12-70FE-4CD1-AE61-B7B9F0C42613}" type="presParOf" srcId="{8DB8AC26-E9BF-4A0F-84E9-681438857048}" destId="{2AE40D59-7E5B-4C7A-823C-5433F9B77F02}" srcOrd="0" destOrd="0" presId="urn:microsoft.com/office/officeart/2008/layout/NameandTitleOrganizationalChart"/>
    <dgm:cxn modelId="{01FB061A-039D-48BB-BA05-403C8B506D7D}" type="presParOf" srcId="{8DB8AC26-E9BF-4A0F-84E9-681438857048}" destId="{AC8EDE5F-594A-4AF3-8349-B765163ECFDE}" srcOrd="1" destOrd="0" presId="urn:microsoft.com/office/officeart/2008/layout/NameandTitleOrganizationalChart"/>
    <dgm:cxn modelId="{6512B7F1-422E-4D1E-965B-7CE707FDCE51}" type="presParOf" srcId="{8DB8AC26-E9BF-4A0F-84E9-681438857048}" destId="{89D2CB2F-4D30-4CBB-84E0-738BBD7732C9}" srcOrd="2" destOrd="0" presId="urn:microsoft.com/office/officeart/2008/layout/NameandTitleOrganizationalChart"/>
    <dgm:cxn modelId="{E4478495-A928-4E66-AC14-27EFEE9E7556}" type="presParOf" srcId="{00EDDF93-E449-4CCA-BD50-0DD8D5E4B8B1}" destId="{B67CE4DD-12A7-4671-B4DF-182BBD163669}" srcOrd="1" destOrd="0" presId="urn:microsoft.com/office/officeart/2008/layout/NameandTitleOrganizationalChart"/>
    <dgm:cxn modelId="{D932EFD0-9DD3-4F52-8B39-D72D39E9E7ED}" type="presParOf" srcId="{00EDDF93-E449-4CCA-BD50-0DD8D5E4B8B1}" destId="{B21D6C56-A631-4985-9F7F-09894B3C6514}" srcOrd="2" destOrd="0" presId="urn:microsoft.com/office/officeart/2008/layout/NameandTitleOrganizationalChart"/>
    <dgm:cxn modelId="{C5687D51-8BFB-4760-A493-C9D6EEA199EC}" type="presParOf" srcId="{0E5FFA75-4291-4E22-B2F7-B72A9A0CB5A8}" destId="{4CADE036-47FE-4A7A-976B-C2E51B97B610}" srcOrd="2" destOrd="0" presId="urn:microsoft.com/office/officeart/2008/layout/NameandTitleOrganizationalChart"/>
    <dgm:cxn modelId="{FC5613CF-C9BC-40E4-80D4-9CE1C8651B53}" type="presParOf" srcId="{0E5FFA75-4291-4E22-B2F7-B72A9A0CB5A8}" destId="{C2C053BB-7860-4017-B418-A716CDE258B8}" srcOrd="3" destOrd="0" presId="urn:microsoft.com/office/officeart/2008/layout/NameandTitleOrganizationalChart"/>
    <dgm:cxn modelId="{66714CE5-E860-4A7C-906D-F10D95728AEF}" type="presParOf" srcId="{C2C053BB-7860-4017-B418-A716CDE258B8}" destId="{AD9B8CFB-8A93-4BF4-98E9-79198EBA360E}" srcOrd="0" destOrd="0" presId="urn:microsoft.com/office/officeart/2008/layout/NameandTitleOrganizationalChart"/>
    <dgm:cxn modelId="{72D56FD2-E526-4EFE-97AA-8D81EB63E12B}" type="presParOf" srcId="{AD9B8CFB-8A93-4BF4-98E9-79198EBA360E}" destId="{93D1E4CE-F229-4907-B325-A84046BEBF6C}" srcOrd="0" destOrd="0" presId="urn:microsoft.com/office/officeart/2008/layout/NameandTitleOrganizationalChart"/>
    <dgm:cxn modelId="{E89B8F9D-F5FC-46E3-A643-59C977ABB360}" type="presParOf" srcId="{AD9B8CFB-8A93-4BF4-98E9-79198EBA360E}" destId="{6C33590B-692E-4D65-ADCF-5D5FFB9A2E15}" srcOrd="1" destOrd="0" presId="urn:microsoft.com/office/officeart/2008/layout/NameandTitleOrganizationalChart"/>
    <dgm:cxn modelId="{71F02983-117B-400F-AD50-EC5F6CC6AA95}" type="presParOf" srcId="{AD9B8CFB-8A93-4BF4-98E9-79198EBA360E}" destId="{F7F38FBF-B288-4849-B24C-A9E35CCF1C68}" srcOrd="2" destOrd="0" presId="urn:microsoft.com/office/officeart/2008/layout/NameandTitleOrganizationalChart"/>
    <dgm:cxn modelId="{D929FD0C-2F74-4F13-AC07-8D7463A61320}" type="presParOf" srcId="{C2C053BB-7860-4017-B418-A716CDE258B8}" destId="{7C043EFB-657E-43AF-A2BB-81F16A8C7420}" srcOrd="1" destOrd="0" presId="urn:microsoft.com/office/officeart/2008/layout/NameandTitleOrganizationalChart"/>
    <dgm:cxn modelId="{C5B4709B-D877-4EF7-9BE5-C42ACDD41AAB}" type="presParOf" srcId="{C2C053BB-7860-4017-B418-A716CDE258B8}" destId="{77A1D106-063F-4130-9601-6E58D91342BE}" srcOrd="2" destOrd="0" presId="urn:microsoft.com/office/officeart/2008/layout/NameandTitleOrganizationalChart"/>
    <dgm:cxn modelId="{4B60EE51-FC68-49FB-AFDA-C344A255B301}" type="presParOf" srcId="{0E5FFA75-4291-4E22-B2F7-B72A9A0CB5A8}" destId="{32AD17B8-BFC6-440F-B2A9-79E618103515}" srcOrd="4" destOrd="0" presId="urn:microsoft.com/office/officeart/2008/layout/NameandTitleOrganizationalChart"/>
    <dgm:cxn modelId="{AB278788-37A3-4688-8652-04813F9A6173}" type="presParOf" srcId="{0E5FFA75-4291-4E22-B2F7-B72A9A0CB5A8}" destId="{25851B17-DBB4-4E8F-A3A7-F0CC575AC260}" srcOrd="5" destOrd="0" presId="urn:microsoft.com/office/officeart/2008/layout/NameandTitleOrganizationalChart"/>
    <dgm:cxn modelId="{3E3DD12A-007B-4737-A339-25CBD923EC1D}" type="presParOf" srcId="{25851B17-DBB4-4E8F-A3A7-F0CC575AC260}" destId="{397FD8BD-BC8B-4951-BC53-084E0DC86AF3}" srcOrd="0" destOrd="0" presId="urn:microsoft.com/office/officeart/2008/layout/NameandTitleOrganizationalChart"/>
    <dgm:cxn modelId="{C17339EF-B63E-407B-B223-9700A3D92DEF}" type="presParOf" srcId="{397FD8BD-BC8B-4951-BC53-084E0DC86AF3}" destId="{726CB27D-D7DE-41A0-B6C5-DC92680C81BD}" srcOrd="0" destOrd="0" presId="urn:microsoft.com/office/officeart/2008/layout/NameandTitleOrganizationalChart"/>
    <dgm:cxn modelId="{0B4C3155-E03C-4279-8813-4DF44D5FAAF6}" type="presParOf" srcId="{397FD8BD-BC8B-4951-BC53-084E0DC86AF3}" destId="{C7422D3D-0D7C-4524-843C-73817500725E}" srcOrd="1" destOrd="0" presId="urn:microsoft.com/office/officeart/2008/layout/NameandTitleOrganizationalChart"/>
    <dgm:cxn modelId="{0822181F-26D8-4176-A1AC-65144E2D530A}" type="presParOf" srcId="{397FD8BD-BC8B-4951-BC53-084E0DC86AF3}" destId="{1F12359C-2A7C-4109-8761-06D2CC2FDA77}" srcOrd="2" destOrd="0" presId="urn:microsoft.com/office/officeart/2008/layout/NameandTitleOrganizationalChart"/>
    <dgm:cxn modelId="{E4CAB184-AC3A-4584-92AA-4B2163EDAE76}" type="presParOf" srcId="{25851B17-DBB4-4E8F-A3A7-F0CC575AC260}" destId="{F0E40A38-4384-499E-96B0-168DDC90205F}" srcOrd="1" destOrd="0" presId="urn:microsoft.com/office/officeart/2008/layout/NameandTitleOrganizationalChart"/>
    <dgm:cxn modelId="{180AFFE1-854B-4BAD-96BC-9546CC61395F}" type="presParOf" srcId="{25851B17-DBB4-4E8F-A3A7-F0CC575AC260}" destId="{CB0CB2F5-5CE5-4B43-9CEF-5B9ADD378953}" srcOrd="2" destOrd="0" presId="urn:microsoft.com/office/officeart/2008/layout/NameandTitleOrganizationalChart"/>
    <dgm:cxn modelId="{EEC63290-DE23-4634-B27C-3754A1F71DD1}" type="presParOf" srcId="{0E5FFA75-4291-4E22-B2F7-B72A9A0CB5A8}" destId="{729CFCAD-DFD5-463D-939F-1C6E663C0A94}" srcOrd="6" destOrd="0" presId="urn:microsoft.com/office/officeart/2008/layout/NameandTitleOrganizationalChart"/>
    <dgm:cxn modelId="{FBAD8A9B-3235-48B2-B7A0-2704565C16E5}" type="presParOf" srcId="{0E5FFA75-4291-4E22-B2F7-B72A9A0CB5A8}" destId="{D9105C63-6538-4334-B32D-8EB0494F232A}" srcOrd="7" destOrd="0" presId="urn:microsoft.com/office/officeart/2008/layout/NameandTitleOrganizationalChart"/>
    <dgm:cxn modelId="{1271BDD2-2752-415E-81F6-1BF5AF8061A3}" type="presParOf" srcId="{D9105C63-6538-4334-B32D-8EB0494F232A}" destId="{11E34A3A-A9CF-4120-97AD-677A768FD78E}" srcOrd="0" destOrd="0" presId="urn:microsoft.com/office/officeart/2008/layout/NameandTitleOrganizationalChart"/>
    <dgm:cxn modelId="{B92C4AF4-50FE-4C7E-BA46-3E36699D1107}" type="presParOf" srcId="{11E34A3A-A9CF-4120-97AD-677A768FD78E}" destId="{0BA643C4-CC11-428A-AE64-7604B9BE1B8B}" srcOrd="0" destOrd="0" presId="urn:microsoft.com/office/officeart/2008/layout/NameandTitleOrganizationalChart"/>
    <dgm:cxn modelId="{2967CDEC-73CD-4AB9-BC98-485DB92D8753}" type="presParOf" srcId="{11E34A3A-A9CF-4120-97AD-677A768FD78E}" destId="{EA3EA159-39D5-4C43-9251-010255ECD620}" srcOrd="1" destOrd="0" presId="urn:microsoft.com/office/officeart/2008/layout/NameandTitleOrganizationalChart"/>
    <dgm:cxn modelId="{5090083F-874A-4BFB-AF19-3D4CD0B87EA7}" type="presParOf" srcId="{11E34A3A-A9CF-4120-97AD-677A768FD78E}" destId="{C444D6CB-3698-49D7-B45C-817D5E1F8755}" srcOrd="2" destOrd="0" presId="urn:microsoft.com/office/officeart/2008/layout/NameandTitleOrganizationalChart"/>
    <dgm:cxn modelId="{5E98BDBB-807B-472E-9521-AE3CAD2E3EAF}" type="presParOf" srcId="{D9105C63-6538-4334-B32D-8EB0494F232A}" destId="{191763CA-3978-4D22-8BE5-DE32E22CD9F3}" srcOrd="1" destOrd="0" presId="urn:microsoft.com/office/officeart/2008/layout/NameandTitleOrganizationalChart"/>
    <dgm:cxn modelId="{299855F6-920A-45D9-BF8E-5CDBF5C620E7}" type="presParOf" srcId="{D9105C63-6538-4334-B32D-8EB0494F232A}" destId="{D30263C0-0F6D-41C4-80E3-6AE7A88F5590}" srcOrd="2" destOrd="0" presId="urn:microsoft.com/office/officeart/2008/layout/NameandTitleOrganizationalChart"/>
    <dgm:cxn modelId="{83500A4A-18F9-41DD-B190-0E52A0BE0880}" type="presParOf" srcId="{0E5FFA75-4291-4E22-B2F7-B72A9A0CB5A8}" destId="{74EFE29F-7BEE-4526-A5F9-66F6D9124B53}" srcOrd="8" destOrd="0" presId="urn:microsoft.com/office/officeart/2008/layout/NameandTitleOrganizationalChart"/>
    <dgm:cxn modelId="{AE890CC6-41FF-4078-8D8F-CAA4B43D05F4}" type="presParOf" srcId="{0E5FFA75-4291-4E22-B2F7-B72A9A0CB5A8}" destId="{6781E355-D3E3-456A-9FEE-D4D720E622F5}" srcOrd="9" destOrd="0" presId="urn:microsoft.com/office/officeart/2008/layout/NameandTitleOrganizationalChart"/>
    <dgm:cxn modelId="{7BB32445-01CF-4C5A-90D3-2C7CB3D5771D}" type="presParOf" srcId="{6781E355-D3E3-456A-9FEE-D4D720E622F5}" destId="{CC5DB546-3FD2-4FFB-ACA5-3AE57FBD88E5}" srcOrd="0" destOrd="0" presId="urn:microsoft.com/office/officeart/2008/layout/NameandTitleOrganizationalChart"/>
    <dgm:cxn modelId="{357CC154-05D1-4BE8-838A-20D25D88ACA4}" type="presParOf" srcId="{CC5DB546-3FD2-4FFB-ACA5-3AE57FBD88E5}" destId="{836F95DF-F329-4FF3-A0EB-C86654B5E1F5}" srcOrd="0" destOrd="0" presId="urn:microsoft.com/office/officeart/2008/layout/NameandTitleOrganizationalChart"/>
    <dgm:cxn modelId="{F1E12839-3528-4FB1-9FF0-9960EA493ECF}" type="presParOf" srcId="{CC5DB546-3FD2-4FFB-ACA5-3AE57FBD88E5}" destId="{9F6B56A4-EA9E-4F2C-8C8C-4DEB98CB9D82}" srcOrd="1" destOrd="0" presId="urn:microsoft.com/office/officeart/2008/layout/NameandTitleOrganizationalChart"/>
    <dgm:cxn modelId="{3D181B63-6E18-42BD-B763-5942E6412A46}" type="presParOf" srcId="{CC5DB546-3FD2-4FFB-ACA5-3AE57FBD88E5}" destId="{0D462BA7-9B4A-404A-82CE-937AA8C81DD0}" srcOrd="2" destOrd="0" presId="urn:microsoft.com/office/officeart/2008/layout/NameandTitleOrganizationalChart"/>
    <dgm:cxn modelId="{6487B378-4E21-4DD0-A012-7418A49B2A52}" type="presParOf" srcId="{6781E355-D3E3-456A-9FEE-D4D720E622F5}" destId="{EB5E80B6-BA18-4611-9ED6-0AFDE5B5A102}" srcOrd="1" destOrd="0" presId="urn:microsoft.com/office/officeart/2008/layout/NameandTitleOrganizationalChart"/>
    <dgm:cxn modelId="{A2EF4B0C-B62B-426B-BD6D-CF9823B60BD7}" type="presParOf" srcId="{6781E355-D3E3-456A-9FEE-D4D720E622F5}" destId="{67049D6D-0FA5-414E-B8B8-CBDD95C71843}" srcOrd="2" destOrd="0" presId="urn:microsoft.com/office/officeart/2008/layout/NameandTitleOrganizationalChart"/>
    <dgm:cxn modelId="{6603FC78-5727-4413-9686-F3BABEF30F33}" type="presParOf" srcId="{0E5FFA75-4291-4E22-B2F7-B72A9A0CB5A8}" destId="{A1EBCBB4-3372-45B3-8A99-148DAB7294F1}" srcOrd="10" destOrd="0" presId="urn:microsoft.com/office/officeart/2008/layout/NameandTitleOrganizationalChart"/>
    <dgm:cxn modelId="{E29236C0-93C2-4EF8-A8B8-C566CF7D3E1A}" type="presParOf" srcId="{0E5FFA75-4291-4E22-B2F7-B72A9A0CB5A8}" destId="{3CEFF7E6-FB19-443B-A629-63EF82DEAC63}" srcOrd="11" destOrd="0" presId="urn:microsoft.com/office/officeart/2008/layout/NameandTitleOrganizationalChart"/>
    <dgm:cxn modelId="{99DB66DA-9E67-4286-8D67-180BA41536DB}" type="presParOf" srcId="{3CEFF7E6-FB19-443B-A629-63EF82DEAC63}" destId="{79FF0AE4-D3DD-493F-81A3-E061C25EA9EC}" srcOrd="0" destOrd="0" presId="urn:microsoft.com/office/officeart/2008/layout/NameandTitleOrganizationalChart"/>
    <dgm:cxn modelId="{792366A8-9AB9-4752-9A74-B8F069DEA70B}" type="presParOf" srcId="{79FF0AE4-D3DD-493F-81A3-E061C25EA9EC}" destId="{3426979A-7A29-488B-A881-7339A33E76C6}" srcOrd="0" destOrd="0" presId="urn:microsoft.com/office/officeart/2008/layout/NameandTitleOrganizationalChart"/>
    <dgm:cxn modelId="{55B0C542-F27D-4342-A259-645B55B31284}" type="presParOf" srcId="{79FF0AE4-D3DD-493F-81A3-E061C25EA9EC}" destId="{6F987A89-8D85-4F00-AE43-ED15B7B96147}" srcOrd="1" destOrd="0" presId="urn:microsoft.com/office/officeart/2008/layout/NameandTitleOrganizationalChart"/>
    <dgm:cxn modelId="{15252B22-A194-4C90-96EE-5462684D7B87}" type="presParOf" srcId="{79FF0AE4-D3DD-493F-81A3-E061C25EA9EC}" destId="{E663343B-BFF4-42FA-94E0-511E483D81BE}" srcOrd="2" destOrd="0" presId="urn:microsoft.com/office/officeart/2008/layout/NameandTitleOrganizationalChart"/>
    <dgm:cxn modelId="{C02F8C1F-6A2D-4877-BD2D-5C4568F2AC27}" type="presParOf" srcId="{3CEFF7E6-FB19-443B-A629-63EF82DEAC63}" destId="{AD8B50F2-6B2F-441F-B1C6-E0E37952E2C9}" srcOrd="1" destOrd="0" presId="urn:microsoft.com/office/officeart/2008/layout/NameandTitleOrganizationalChart"/>
    <dgm:cxn modelId="{DDD9D1A1-360C-497B-943E-6BCDA841C48D}" type="presParOf" srcId="{3CEFF7E6-FB19-443B-A629-63EF82DEAC63}" destId="{0B64BC73-D3F3-4673-88E7-230F7D5B8D54}" srcOrd="2" destOrd="0" presId="urn:microsoft.com/office/officeart/2008/layout/NameandTitleOrganizationalChart"/>
    <dgm:cxn modelId="{BA547A98-D744-4ABC-8A46-234AA86F2FBF}" type="presParOf" srcId="{0E5FFA75-4291-4E22-B2F7-B72A9A0CB5A8}" destId="{81F3AE8D-0E68-4716-A729-5DBB901C4834}" srcOrd="12" destOrd="0" presId="urn:microsoft.com/office/officeart/2008/layout/NameandTitleOrganizationalChart"/>
    <dgm:cxn modelId="{5A81E1F6-EF5A-4DE7-91A7-B9A25D05F8B7}" type="presParOf" srcId="{0E5FFA75-4291-4E22-B2F7-B72A9A0CB5A8}" destId="{923B6CEC-29A7-486E-BD4A-2DCD5F8F8182}" srcOrd="13" destOrd="0" presId="urn:microsoft.com/office/officeart/2008/layout/NameandTitleOrganizationalChart"/>
    <dgm:cxn modelId="{D9398923-1D8D-41AC-BA87-EB94ACE2A2DF}" type="presParOf" srcId="{923B6CEC-29A7-486E-BD4A-2DCD5F8F8182}" destId="{DC85F2AD-149E-471B-9978-82B0B6A8DA3C}" srcOrd="0" destOrd="0" presId="urn:microsoft.com/office/officeart/2008/layout/NameandTitleOrganizationalChart"/>
    <dgm:cxn modelId="{23F25CD3-0F37-402E-AEE6-17DD8B13B171}" type="presParOf" srcId="{DC85F2AD-149E-471B-9978-82B0B6A8DA3C}" destId="{86F7064D-E6D7-4103-8654-AC3C0C9D3149}" srcOrd="0" destOrd="0" presId="urn:microsoft.com/office/officeart/2008/layout/NameandTitleOrganizationalChart"/>
    <dgm:cxn modelId="{1C48FB1B-C04A-4BAA-A711-5F85928294DB}" type="presParOf" srcId="{DC85F2AD-149E-471B-9978-82B0B6A8DA3C}" destId="{3ABBE967-B96F-412B-8D0F-63645850F122}" srcOrd="1" destOrd="0" presId="urn:microsoft.com/office/officeart/2008/layout/NameandTitleOrganizationalChart"/>
    <dgm:cxn modelId="{4F59446A-3D3F-49AA-9CA7-80E392581684}" type="presParOf" srcId="{DC85F2AD-149E-471B-9978-82B0B6A8DA3C}" destId="{E420F243-5140-4F20-B9A3-7A0C727F1339}" srcOrd="2" destOrd="0" presId="urn:microsoft.com/office/officeart/2008/layout/NameandTitleOrganizationalChart"/>
    <dgm:cxn modelId="{945360DF-452A-4FD3-B526-595A93DE44A4}" type="presParOf" srcId="{923B6CEC-29A7-486E-BD4A-2DCD5F8F8182}" destId="{9B9FCB67-D877-49ED-B453-9B8EFDEAA14A}" srcOrd="1" destOrd="0" presId="urn:microsoft.com/office/officeart/2008/layout/NameandTitleOrganizationalChart"/>
    <dgm:cxn modelId="{CD4DD35B-1CC2-4792-AA5D-CF77C8F2B402}" type="presParOf" srcId="{923B6CEC-29A7-486E-BD4A-2DCD5F8F8182}" destId="{5414AFE6-9E7A-478F-A9BE-5EB162519BBD}" srcOrd="2" destOrd="0" presId="urn:microsoft.com/office/officeart/2008/layout/NameandTitleOrganizationalChart"/>
    <dgm:cxn modelId="{2B8FD20E-6B3C-4A6F-8BDC-FD4A3C6D3680}" type="presParOf" srcId="{5B836C07-253C-4935-A0EC-B0A74741AF59}" destId="{800BAB30-4EB9-41A6-B5BF-28022ABF2A0A}"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A87496-118C-47E4-8992-A38416533A4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83FFCA85-A778-4CE2-8827-9F311E3173D0}">
      <dgm:prSet phldrT="[Text]" custT="1"/>
      <dgm:spPr/>
      <dgm:t>
        <a:bodyPr/>
        <a:lstStyle/>
        <a:p>
          <a:r>
            <a:rPr lang="en-US" sz="2000" dirty="0"/>
            <a:t>The European Parliament- Scrutinize and Amend Legislation</a:t>
          </a:r>
        </a:p>
      </dgm:t>
    </dgm:pt>
    <dgm:pt modelId="{7515A018-865C-4EA4-B56A-DD7E8E2E178C}" type="parTrans" cxnId="{70547386-BFE8-4AE4-B156-4B74883C7A92}">
      <dgm:prSet/>
      <dgm:spPr/>
      <dgm:t>
        <a:bodyPr/>
        <a:lstStyle/>
        <a:p>
          <a:endParaRPr lang="en-US"/>
        </a:p>
      </dgm:t>
    </dgm:pt>
    <dgm:pt modelId="{4B858F05-A4DB-40BC-9465-944023289D51}" type="sibTrans" cxnId="{70547386-BFE8-4AE4-B156-4B74883C7A92}">
      <dgm:prSet/>
      <dgm:spPr/>
      <dgm:t>
        <a:bodyPr/>
        <a:lstStyle/>
        <a:p>
          <a:endParaRPr lang="en-US"/>
        </a:p>
      </dgm:t>
    </dgm:pt>
    <dgm:pt modelId="{501AEA8F-8E6D-4953-8FC7-199A8595478A}">
      <dgm:prSet phldrT="[Text]" custT="1"/>
      <dgm:spPr/>
      <dgm:t>
        <a:bodyPr/>
        <a:lstStyle/>
        <a:p>
          <a:r>
            <a:rPr lang="en-US" sz="1800" dirty="0"/>
            <a:t>consists of 751 directly elected representatives</a:t>
          </a:r>
        </a:p>
      </dgm:t>
    </dgm:pt>
    <dgm:pt modelId="{13E810FD-B624-428E-94AE-16DB5D5E2F7C}" type="parTrans" cxnId="{47862F73-6085-4EF2-8A38-501F527F7C78}">
      <dgm:prSet/>
      <dgm:spPr/>
      <dgm:t>
        <a:bodyPr/>
        <a:lstStyle/>
        <a:p>
          <a:endParaRPr lang="en-US"/>
        </a:p>
      </dgm:t>
    </dgm:pt>
    <dgm:pt modelId="{27529645-A52E-426E-9DDC-3F795EAABF89}" type="sibTrans" cxnId="{47862F73-6085-4EF2-8A38-501F527F7C78}">
      <dgm:prSet/>
      <dgm:spPr/>
      <dgm:t>
        <a:bodyPr/>
        <a:lstStyle/>
        <a:p>
          <a:endParaRPr lang="en-US"/>
        </a:p>
      </dgm:t>
    </dgm:pt>
    <dgm:pt modelId="{723CCD64-F895-46EC-8370-6EEC77A08354}">
      <dgm:prSet phldrT="[Text]" custT="1"/>
      <dgm:spPr/>
      <dgm:t>
        <a:bodyPr/>
        <a:lstStyle/>
        <a:p>
          <a:r>
            <a:rPr lang="en-US" sz="1800" dirty="0"/>
            <a:t>The Council Of The European Union- Scrutinize and Amend Legislation </a:t>
          </a:r>
        </a:p>
      </dgm:t>
    </dgm:pt>
    <dgm:pt modelId="{7132D154-8B84-4AF4-8797-8F2E2A7D671F}" type="parTrans" cxnId="{54256C2B-2A8E-4C20-80D1-21C0DDEC73FC}">
      <dgm:prSet/>
      <dgm:spPr/>
      <dgm:t>
        <a:bodyPr/>
        <a:lstStyle/>
        <a:p>
          <a:endParaRPr lang="en-US"/>
        </a:p>
      </dgm:t>
    </dgm:pt>
    <dgm:pt modelId="{92A3FCA4-2AF6-43BA-9B0C-E5C1FD5984A5}" type="sibTrans" cxnId="{54256C2B-2A8E-4C20-80D1-21C0DDEC73FC}">
      <dgm:prSet/>
      <dgm:spPr/>
      <dgm:t>
        <a:bodyPr/>
        <a:lstStyle/>
        <a:p>
          <a:endParaRPr lang="en-US"/>
        </a:p>
      </dgm:t>
    </dgm:pt>
    <dgm:pt modelId="{546F5B94-1136-42E6-93A1-4C331E4DA74E}">
      <dgm:prSet phldrT="[Text]" custT="1"/>
      <dgm:spPr/>
      <dgm:t>
        <a:bodyPr/>
        <a:lstStyle/>
        <a:p>
          <a:r>
            <a:rPr lang="en-US" sz="2000" dirty="0"/>
            <a:t>Comprising of the Ministers from the member countries</a:t>
          </a:r>
        </a:p>
      </dgm:t>
    </dgm:pt>
    <dgm:pt modelId="{742D176A-70F4-4C4A-9233-CE5B7235F2FB}" type="parTrans" cxnId="{2C3F5C1C-F0AB-491F-9FF5-3352CE553973}">
      <dgm:prSet/>
      <dgm:spPr/>
      <dgm:t>
        <a:bodyPr/>
        <a:lstStyle/>
        <a:p>
          <a:endParaRPr lang="en-US"/>
        </a:p>
      </dgm:t>
    </dgm:pt>
    <dgm:pt modelId="{0AA72E0F-F35C-4B99-AAF3-F77E4919F057}" type="sibTrans" cxnId="{2C3F5C1C-F0AB-491F-9FF5-3352CE553973}">
      <dgm:prSet/>
      <dgm:spPr/>
      <dgm:t>
        <a:bodyPr/>
        <a:lstStyle/>
        <a:p>
          <a:endParaRPr lang="en-US"/>
        </a:p>
      </dgm:t>
    </dgm:pt>
    <dgm:pt modelId="{8FEB6018-0887-4954-A65D-392F3DBB4CDB}">
      <dgm:prSet phldrT="[Text]" custT="1"/>
      <dgm:spPr/>
      <dgm:t>
        <a:bodyPr/>
        <a:lstStyle/>
        <a:p>
          <a:r>
            <a:rPr lang="en-US" sz="2000" dirty="0"/>
            <a:t>The European Council- Limited Executive Authority</a:t>
          </a:r>
        </a:p>
      </dgm:t>
    </dgm:pt>
    <dgm:pt modelId="{084C5527-5F70-4367-AE29-F7133F885CF1}" type="parTrans" cxnId="{F17FC330-B5A8-4B2E-9F06-C770F4AB99E0}">
      <dgm:prSet/>
      <dgm:spPr/>
      <dgm:t>
        <a:bodyPr/>
        <a:lstStyle/>
        <a:p>
          <a:endParaRPr lang="en-US"/>
        </a:p>
      </dgm:t>
    </dgm:pt>
    <dgm:pt modelId="{F1FDD5B2-8893-4070-AD93-846E5DE9BA55}" type="sibTrans" cxnId="{F17FC330-B5A8-4B2E-9F06-C770F4AB99E0}">
      <dgm:prSet/>
      <dgm:spPr/>
      <dgm:t>
        <a:bodyPr/>
        <a:lstStyle/>
        <a:p>
          <a:endParaRPr lang="en-US"/>
        </a:p>
      </dgm:t>
    </dgm:pt>
    <dgm:pt modelId="{99E33214-8A1D-4041-8282-D49DCDDF77B7}">
      <dgm:prSet phldrT="[Text]" custT="1"/>
      <dgm:spPr/>
      <dgm:t>
        <a:bodyPr/>
        <a:lstStyle/>
        <a:p>
          <a:r>
            <a:rPr lang="en-US" sz="2000" dirty="0"/>
            <a:t>sets the </a:t>
          </a:r>
          <a:r>
            <a:rPr lang="en-US" sz="2000" i="1" dirty="0"/>
            <a:t>general political directions</a:t>
          </a:r>
          <a:r>
            <a:rPr lang="en-US" sz="2000" dirty="0"/>
            <a:t> and </a:t>
          </a:r>
          <a:r>
            <a:rPr lang="en-US" sz="2000" i="1" dirty="0"/>
            <a:t>priorities</a:t>
          </a:r>
          <a:r>
            <a:rPr lang="en-US" sz="2000" dirty="0"/>
            <a:t> of the Union</a:t>
          </a:r>
        </a:p>
      </dgm:t>
    </dgm:pt>
    <dgm:pt modelId="{365E53BC-4A66-452F-AC4B-A2FC44729704}" type="parTrans" cxnId="{762EF73A-4D8D-4289-A414-92CA7C37684A}">
      <dgm:prSet/>
      <dgm:spPr/>
      <dgm:t>
        <a:bodyPr/>
        <a:lstStyle/>
        <a:p>
          <a:endParaRPr lang="en-US"/>
        </a:p>
      </dgm:t>
    </dgm:pt>
    <dgm:pt modelId="{3E522CE9-FC72-4A4B-9E17-B2832FE83D36}" type="sibTrans" cxnId="{762EF73A-4D8D-4289-A414-92CA7C37684A}">
      <dgm:prSet/>
      <dgm:spPr/>
      <dgm:t>
        <a:bodyPr/>
        <a:lstStyle/>
        <a:p>
          <a:endParaRPr lang="en-US"/>
        </a:p>
      </dgm:t>
    </dgm:pt>
    <dgm:pt modelId="{57656DFE-412A-423E-8588-071150868243}">
      <dgm:prSet phldrT="[Text]" custT="1"/>
      <dgm:spPr/>
      <dgm:t>
        <a:bodyPr/>
        <a:lstStyle/>
        <a:p>
          <a:r>
            <a:rPr lang="en-US" sz="1800" dirty="0"/>
            <a:t> It shares with the Council of the EU equal legislative powers</a:t>
          </a:r>
        </a:p>
      </dgm:t>
    </dgm:pt>
    <dgm:pt modelId="{4848D868-2E92-4E43-A994-BEAFA80932A2}" type="parTrans" cxnId="{02723785-3135-4BDC-9992-822C1BDE83CC}">
      <dgm:prSet/>
      <dgm:spPr/>
      <dgm:t>
        <a:bodyPr/>
        <a:lstStyle/>
        <a:p>
          <a:endParaRPr lang="en-US"/>
        </a:p>
      </dgm:t>
    </dgm:pt>
    <dgm:pt modelId="{E4786E53-79BC-4E81-B032-FC4B92C640CA}" type="sibTrans" cxnId="{02723785-3135-4BDC-9992-822C1BDE83CC}">
      <dgm:prSet/>
      <dgm:spPr/>
      <dgm:t>
        <a:bodyPr/>
        <a:lstStyle/>
        <a:p>
          <a:endParaRPr lang="en-US"/>
        </a:p>
      </dgm:t>
    </dgm:pt>
    <dgm:pt modelId="{00BB94F0-6C10-4ED9-B96F-7699F297A053}">
      <dgm:prSet phldrT="[Text]" custT="1"/>
      <dgm:spPr/>
      <dgm:t>
        <a:bodyPr/>
        <a:lstStyle/>
        <a:p>
          <a:r>
            <a:rPr lang="en-US" sz="1800" dirty="0"/>
            <a:t> It elects the Commission's President, approves the College of Commissioners, and may vote to remove them collectively from office</a:t>
          </a:r>
        </a:p>
      </dgm:t>
    </dgm:pt>
    <dgm:pt modelId="{87ED40D3-0EEB-4C6D-9FF8-30FB8B446A24}" type="parTrans" cxnId="{9E4EE426-21F8-45F6-971B-F0A1B6EAE993}">
      <dgm:prSet/>
      <dgm:spPr/>
      <dgm:t>
        <a:bodyPr/>
        <a:lstStyle/>
        <a:p>
          <a:endParaRPr lang="en-US"/>
        </a:p>
      </dgm:t>
    </dgm:pt>
    <dgm:pt modelId="{2AECA280-E61F-4852-A38C-07C3D9A7FDF5}" type="sibTrans" cxnId="{9E4EE426-21F8-45F6-971B-F0A1B6EAE993}">
      <dgm:prSet/>
      <dgm:spPr/>
      <dgm:t>
        <a:bodyPr/>
        <a:lstStyle/>
        <a:p>
          <a:endParaRPr lang="en-US"/>
        </a:p>
      </dgm:t>
    </dgm:pt>
    <dgm:pt modelId="{C51AD1C7-1998-4EA1-9475-F5952A7F591E}">
      <dgm:prSet phldrT="[Text]" custT="1"/>
      <dgm:spPr/>
      <dgm:t>
        <a:bodyPr/>
        <a:lstStyle/>
        <a:p>
          <a:r>
            <a:rPr lang="en-US" sz="2000" dirty="0"/>
            <a:t>Its approval is required for any proposal to enter into law.</a:t>
          </a:r>
        </a:p>
      </dgm:t>
    </dgm:pt>
    <dgm:pt modelId="{D1C15E09-4BA1-4E47-9AA9-DCE6F37A2421}" type="parTrans" cxnId="{FEFE6CE4-5CB5-4030-A5D7-501018879D58}">
      <dgm:prSet/>
      <dgm:spPr/>
      <dgm:t>
        <a:bodyPr/>
        <a:lstStyle/>
        <a:p>
          <a:endParaRPr lang="en-GB"/>
        </a:p>
      </dgm:t>
    </dgm:pt>
    <dgm:pt modelId="{ADAAE5B9-BA63-4D07-83D9-320D3E3AB97E}" type="sibTrans" cxnId="{FEFE6CE4-5CB5-4030-A5D7-501018879D58}">
      <dgm:prSet/>
      <dgm:spPr/>
      <dgm:t>
        <a:bodyPr/>
        <a:lstStyle/>
        <a:p>
          <a:endParaRPr lang="en-GB"/>
        </a:p>
      </dgm:t>
    </dgm:pt>
    <dgm:pt modelId="{481E6F0B-D0A7-4C15-86A6-A4CDFC1554B1}">
      <dgm:prSet phldrT="[Text]" custT="1"/>
      <dgm:spPr/>
      <dgm:t>
        <a:bodyPr/>
        <a:lstStyle/>
        <a:p>
          <a:r>
            <a:rPr lang="en-US" sz="2000" dirty="0"/>
            <a:t>It adopts laws and coordinates policies through ‘</a:t>
          </a:r>
          <a:r>
            <a:rPr lang="en-US" sz="2000" dirty="0" err="1"/>
            <a:t>Codecision</a:t>
          </a:r>
          <a:r>
            <a:rPr lang="en-US" sz="2000" dirty="0"/>
            <a:t>’ process</a:t>
          </a:r>
        </a:p>
      </dgm:t>
    </dgm:pt>
    <dgm:pt modelId="{F45B4152-2B6A-4EDF-AC43-D5A16DE2FD08}" type="sibTrans" cxnId="{199E0165-854A-4549-A72E-9F84761D87BC}">
      <dgm:prSet/>
      <dgm:spPr/>
      <dgm:t>
        <a:bodyPr/>
        <a:lstStyle/>
        <a:p>
          <a:endParaRPr lang="en-GB"/>
        </a:p>
      </dgm:t>
    </dgm:pt>
    <dgm:pt modelId="{94A5A3C0-056D-4794-B104-9BBF7DC1A5C7}" type="parTrans" cxnId="{199E0165-854A-4549-A72E-9F84761D87BC}">
      <dgm:prSet/>
      <dgm:spPr/>
      <dgm:t>
        <a:bodyPr/>
        <a:lstStyle/>
        <a:p>
          <a:endParaRPr lang="en-GB"/>
        </a:p>
      </dgm:t>
    </dgm:pt>
    <dgm:pt modelId="{0C5A71E9-23E7-4FFE-8CE0-5C55B6C1D9C4}">
      <dgm:prSet phldrT="[Text]" custT="1"/>
      <dgm:spPr/>
      <dgm:t>
        <a:bodyPr/>
        <a:lstStyle/>
        <a:p>
          <a:r>
            <a:rPr lang="en-US" sz="2000" dirty="0"/>
            <a:t>The conclusions of its summits (held at least quarterly) are adopted by consensus.</a:t>
          </a:r>
        </a:p>
      </dgm:t>
    </dgm:pt>
    <dgm:pt modelId="{B579D0C2-96B2-4A2F-8AA5-67CD35CE2267}" type="parTrans" cxnId="{8961D107-1204-4D2F-BF55-B260387AA62A}">
      <dgm:prSet/>
      <dgm:spPr/>
    </dgm:pt>
    <dgm:pt modelId="{3BF47883-3C54-4DD5-8DCA-D295F8A82D52}" type="sibTrans" cxnId="{8961D107-1204-4D2F-BF55-B260387AA62A}">
      <dgm:prSet/>
      <dgm:spPr/>
    </dgm:pt>
    <dgm:pt modelId="{7527070C-227E-4005-87A0-4E4608395927}" type="pres">
      <dgm:prSet presAssocID="{DDA87496-118C-47E4-8992-A38416533A4C}" presName="linear" presStyleCnt="0">
        <dgm:presLayoutVars>
          <dgm:dir/>
          <dgm:resizeHandles val="exact"/>
        </dgm:presLayoutVars>
      </dgm:prSet>
      <dgm:spPr/>
    </dgm:pt>
    <dgm:pt modelId="{F2227E04-FE23-43B2-BC10-34F8E7B642C7}" type="pres">
      <dgm:prSet presAssocID="{83FFCA85-A778-4CE2-8827-9F311E3173D0}" presName="comp" presStyleCnt="0"/>
      <dgm:spPr/>
    </dgm:pt>
    <dgm:pt modelId="{1F8BAA75-3A8F-4619-9C12-4EF8A28A794C}" type="pres">
      <dgm:prSet presAssocID="{83FFCA85-A778-4CE2-8827-9F311E3173D0}" presName="box" presStyleLbl="node1" presStyleIdx="0" presStyleCnt="3" custScaleY="118741"/>
      <dgm:spPr/>
    </dgm:pt>
    <dgm:pt modelId="{70DA4E7C-A433-405A-B69A-526258CD48F3}" type="pres">
      <dgm:prSet presAssocID="{83FFCA85-A778-4CE2-8827-9F311E3173D0}"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dgm:spPr>
    </dgm:pt>
    <dgm:pt modelId="{F4057F13-FBE6-45F3-BE04-A29ECAC5E8D5}" type="pres">
      <dgm:prSet presAssocID="{83FFCA85-A778-4CE2-8827-9F311E3173D0}" presName="text" presStyleLbl="node1" presStyleIdx="0" presStyleCnt="3">
        <dgm:presLayoutVars>
          <dgm:bulletEnabled val="1"/>
        </dgm:presLayoutVars>
      </dgm:prSet>
      <dgm:spPr/>
    </dgm:pt>
    <dgm:pt modelId="{61D22468-2C9D-42BB-B890-D9DCAC289C4D}" type="pres">
      <dgm:prSet presAssocID="{4B858F05-A4DB-40BC-9465-944023289D51}" presName="spacer" presStyleCnt="0"/>
      <dgm:spPr/>
    </dgm:pt>
    <dgm:pt modelId="{97D078C8-AA7E-4A80-AE0F-6C68A62F1B59}" type="pres">
      <dgm:prSet presAssocID="{723CCD64-F895-46EC-8370-6EEC77A08354}" presName="comp" presStyleCnt="0"/>
      <dgm:spPr/>
    </dgm:pt>
    <dgm:pt modelId="{FC71737C-0D49-4485-A7BE-931E01FD5AEA}" type="pres">
      <dgm:prSet presAssocID="{723CCD64-F895-46EC-8370-6EEC77A08354}" presName="box" presStyleLbl="node1" presStyleIdx="1" presStyleCnt="3" custScaleY="112452"/>
      <dgm:spPr/>
    </dgm:pt>
    <dgm:pt modelId="{4FAD269E-0BE8-4CFC-876B-BD67AA39E0F8}" type="pres">
      <dgm:prSet presAssocID="{723CCD64-F895-46EC-8370-6EEC77A08354}"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pt>
    <dgm:pt modelId="{88AF2752-4D68-43F5-BAB7-C40D583917B0}" type="pres">
      <dgm:prSet presAssocID="{723CCD64-F895-46EC-8370-6EEC77A08354}" presName="text" presStyleLbl="node1" presStyleIdx="1" presStyleCnt="3">
        <dgm:presLayoutVars>
          <dgm:bulletEnabled val="1"/>
        </dgm:presLayoutVars>
      </dgm:prSet>
      <dgm:spPr/>
    </dgm:pt>
    <dgm:pt modelId="{22A10334-8E35-4155-A340-FA8359CBD8BE}" type="pres">
      <dgm:prSet presAssocID="{92A3FCA4-2AF6-43BA-9B0C-E5C1FD5984A5}" presName="spacer" presStyleCnt="0"/>
      <dgm:spPr/>
    </dgm:pt>
    <dgm:pt modelId="{3E8673BA-2F87-420C-B1A4-694EC55E3E9B}" type="pres">
      <dgm:prSet presAssocID="{8FEB6018-0887-4954-A65D-392F3DBB4CDB}" presName="comp" presStyleCnt="0"/>
      <dgm:spPr/>
    </dgm:pt>
    <dgm:pt modelId="{89BD105B-84FD-4880-8253-D876C870785D}" type="pres">
      <dgm:prSet presAssocID="{8FEB6018-0887-4954-A65D-392F3DBB4CDB}" presName="box" presStyleLbl="node1" presStyleIdx="2" presStyleCnt="3"/>
      <dgm:spPr/>
    </dgm:pt>
    <dgm:pt modelId="{972E8FEF-19C5-41A7-B5DA-1EC99766560E}" type="pres">
      <dgm:prSet presAssocID="{8FEB6018-0887-4954-A65D-392F3DBB4CDB}"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 modelId="{DBF4AED9-E004-43E5-981B-90DC2BC89EF2}" type="pres">
      <dgm:prSet presAssocID="{8FEB6018-0887-4954-A65D-392F3DBB4CDB}" presName="text" presStyleLbl="node1" presStyleIdx="2" presStyleCnt="3">
        <dgm:presLayoutVars>
          <dgm:bulletEnabled val="1"/>
        </dgm:presLayoutVars>
      </dgm:prSet>
      <dgm:spPr/>
    </dgm:pt>
  </dgm:ptLst>
  <dgm:cxnLst>
    <dgm:cxn modelId="{8961D107-1204-4D2F-BF55-B260387AA62A}" srcId="{8FEB6018-0887-4954-A65D-392F3DBB4CDB}" destId="{0C5A71E9-23E7-4FFE-8CE0-5C55B6C1D9C4}" srcOrd="1" destOrd="0" parTransId="{B579D0C2-96B2-4A2F-8AA5-67CD35CE2267}" sibTransId="{3BF47883-3C54-4DD5-8DCA-D295F8A82D52}"/>
    <dgm:cxn modelId="{2C3F5C1C-F0AB-491F-9FF5-3352CE553973}" srcId="{723CCD64-F895-46EC-8370-6EEC77A08354}" destId="{546F5B94-1136-42E6-93A1-4C331E4DA74E}" srcOrd="0" destOrd="0" parTransId="{742D176A-70F4-4C4A-9233-CE5B7235F2FB}" sibTransId="{0AA72E0F-F35C-4B99-AAF3-F77E4919F057}"/>
    <dgm:cxn modelId="{9E4EE426-21F8-45F6-971B-F0A1B6EAE993}" srcId="{83FFCA85-A778-4CE2-8827-9F311E3173D0}" destId="{00BB94F0-6C10-4ED9-B96F-7699F297A053}" srcOrd="2" destOrd="0" parTransId="{87ED40D3-0EEB-4C6D-9FF8-30FB8B446A24}" sibTransId="{2AECA280-E61F-4852-A38C-07C3D9A7FDF5}"/>
    <dgm:cxn modelId="{78313229-E1E9-412F-BD4F-EBD7FD21C55B}" type="presOf" srcId="{481E6F0B-D0A7-4C15-86A6-A4CDFC1554B1}" destId="{FC71737C-0D49-4485-A7BE-931E01FD5AEA}" srcOrd="0" destOrd="2" presId="urn:microsoft.com/office/officeart/2005/8/layout/vList4"/>
    <dgm:cxn modelId="{3FEE7C2A-BA76-4A55-9E23-0E1FD08B0720}" type="presOf" srcId="{723CCD64-F895-46EC-8370-6EEC77A08354}" destId="{88AF2752-4D68-43F5-BAB7-C40D583917B0}" srcOrd="1" destOrd="0" presId="urn:microsoft.com/office/officeart/2005/8/layout/vList4"/>
    <dgm:cxn modelId="{54256C2B-2A8E-4C20-80D1-21C0DDEC73FC}" srcId="{DDA87496-118C-47E4-8992-A38416533A4C}" destId="{723CCD64-F895-46EC-8370-6EEC77A08354}" srcOrd="1" destOrd="0" parTransId="{7132D154-8B84-4AF4-8797-8F2E2A7D671F}" sibTransId="{92A3FCA4-2AF6-43BA-9B0C-E5C1FD5984A5}"/>
    <dgm:cxn modelId="{CCD2152C-81A8-4E04-B775-1E396A50A6C3}" type="presOf" srcId="{00BB94F0-6C10-4ED9-B96F-7699F297A053}" destId="{F4057F13-FBE6-45F3-BE04-A29ECAC5E8D5}" srcOrd="1" destOrd="3" presId="urn:microsoft.com/office/officeart/2005/8/layout/vList4"/>
    <dgm:cxn modelId="{F17FC330-B5A8-4B2E-9F06-C770F4AB99E0}" srcId="{DDA87496-118C-47E4-8992-A38416533A4C}" destId="{8FEB6018-0887-4954-A65D-392F3DBB4CDB}" srcOrd="2" destOrd="0" parTransId="{084C5527-5F70-4367-AE29-F7133F885CF1}" sibTransId="{F1FDD5B2-8893-4070-AD93-846E5DE9BA55}"/>
    <dgm:cxn modelId="{762EF73A-4D8D-4289-A414-92CA7C37684A}" srcId="{8FEB6018-0887-4954-A65D-392F3DBB4CDB}" destId="{99E33214-8A1D-4041-8282-D49DCDDF77B7}" srcOrd="0" destOrd="0" parTransId="{365E53BC-4A66-452F-AC4B-A2FC44729704}" sibTransId="{3E522CE9-FC72-4A4B-9E17-B2832FE83D36}"/>
    <dgm:cxn modelId="{0CFE4E5F-9F3D-4BD7-91D6-9DEFC8DA93BB}" type="presOf" srcId="{99E33214-8A1D-4041-8282-D49DCDDF77B7}" destId="{89BD105B-84FD-4880-8253-D876C870785D}" srcOrd="0" destOrd="1" presId="urn:microsoft.com/office/officeart/2005/8/layout/vList4"/>
    <dgm:cxn modelId="{53DB3E60-A03A-4219-856F-8E4DF66F6F3D}" type="presOf" srcId="{DDA87496-118C-47E4-8992-A38416533A4C}" destId="{7527070C-227E-4005-87A0-4E4608395927}" srcOrd="0" destOrd="0" presId="urn:microsoft.com/office/officeart/2005/8/layout/vList4"/>
    <dgm:cxn modelId="{199E0165-854A-4549-A72E-9F84761D87BC}" srcId="{723CCD64-F895-46EC-8370-6EEC77A08354}" destId="{481E6F0B-D0A7-4C15-86A6-A4CDFC1554B1}" srcOrd="1" destOrd="0" parTransId="{94A5A3C0-056D-4794-B104-9BBF7DC1A5C7}" sibTransId="{F45B4152-2B6A-4EDF-AC43-D5A16DE2FD08}"/>
    <dgm:cxn modelId="{8D571C65-E7AE-4387-8C50-2230148A8924}" type="presOf" srcId="{C51AD1C7-1998-4EA1-9475-F5952A7F591E}" destId="{FC71737C-0D49-4485-A7BE-931E01FD5AEA}" srcOrd="0" destOrd="3" presId="urn:microsoft.com/office/officeart/2005/8/layout/vList4"/>
    <dgm:cxn modelId="{07BD1146-B5D9-47BA-B8E1-672DF529ACE2}" type="presOf" srcId="{00BB94F0-6C10-4ED9-B96F-7699F297A053}" destId="{1F8BAA75-3A8F-4619-9C12-4EF8A28A794C}" srcOrd="0" destOrd="3" presId="urn:microsoft.com/office/officeart/2005/8/layout/vList4"/>
    <dgm:cxn modelId="{5DDC1B66-C536-401B-9D50-F187302E9010}" type="presOf" srcId="{83FFCA85-A778-4CE2-8827-9F311E3173D0}" destId="{F4057F13-FBE6-45F3-BE04-A29ECAC5E8D5}" srcOrd="1" destOrd="0" presId="urn:microsoft.com/office/officeart/2005/8/layout/vList4"/>
    <dgm:cxn modelId="{AB7E1248-54AF-47B7-932D-8B9F6EAAD79D}" type="presOf" srcId="{546F5B94-1136-42E6-93A1-4C331E4DA74E}" destId="{88AF2752-4D68-43F5-BAB7-C40D583917B0}" srcOrd="1" destOrd="1" presId="urn:microsoft.com/office/officeart/2005/8/layout/vList4"/>
    <dgm:cxn modelId="{79C16B4C-45CD-44E4-B9D8-5846673B9F2C}" type="presOf" srcId="{8FEB6018-0887-4954-A65D-392F3DBB4CDB}" destId="{89BD105B-84FD-4880-8253-D876C870785D}" srcOrd="0" destOrd="0" presId="urn:microsoft.com/office/officeart/2005/8/layout/vList4"/>
    <dgm:cxn modelId="{47862F73-6085-4EF2-8A38-501F527F7C78}" srcId="{83FFCA85-A778-4CE2-8827-9F311E3173D0}" destId="{501AEA8F-8E6D-4953-8FC7-199A8595478A}" srcOrd="0" destOrd="0" parTransId="{13E810FD-B624-428E-94AE-16DB5D5E2F7C}" sibTransId="{27529645-A52E-426E-9DDC-3F795EAABF89}"/>
    <dgm:cxn modelId="{613B2A7C-E8F0-4369-BE25-0DEE84A3A899}" type="presOf" srcId="{481E6F0B-D0A7-4C15-86A6-A4CDFC1554B1}" destId="{88AF2752-4D68-43F5-BAB7-C40D583917B0}" srcOrd="1" destOrd="2" presId="urn:microsoft.com/office/officeart/2005/8/layout/vList4"/>
    <dgm:cxn modelId="{CB042180-05BA-42AC-B764-FD4C01323715}" type="presOf" srcId="{723CCD64-F895-46EC-8370-6EEC77A08354}" destId="{FC71737C-0D49-4485-A7BE-931E01FD5AEA}" srcOrd="0" destOrd="0" presId="urn:microsoft.com/office/officeart/2005/8/layout/vList4"/>
    <dgm:cxn modelId="{02723785-3135-4BDC-9992-822C1BDE83CC}" srcId="{83FFCA85-A778-4CE2-8827-9F311E3173D0}" destId="{57656DFE-412A-423E-8588-071150868243}" srcOrd="1" destOrd="0" parTransId="{4848D868-2E92-4E43-A994-BEAFA80932A2}" sibTransId="{E4786E53-79BC-4E81-B032-FC4B92C640CA}"/>
    <dgm:cxn modelId="{70547386-BFE8-4AE4-B156-4B74883C7A92}" srcId="{DDA87496-118C-47E4-8992-A38416533A4C}" destId="{83FFCA85-A778-4CE2-8827-9F311E3173D0}" srcOrd="0" destOrd="0" parTransId="{7515A018-865C-4EA4-B56A-DD7E8E2E178C}" sibTransId="{4B858F05-A4DB-40BC-9465-944023289D51}"/>
    <dgm:cxn modelId="{4B946D8A-748B-419F-9EAD-BDD4413A2BBC}" type="presOf" srcId="{501AEA8F-8E6D-4953-8FC7-199A8595478A}" destId="{F4057F13-FBE6-45F3-BE04-A29ECAC5E8D5}" srcOrd="1" destOrd="1" presId="urn:microsoft.com/office/officeart/2005/8/layout/vList4"/>
    <dgm:cxn modelId="{0210CC94-C177-4573-9BA8-B3C94875D3A3}" type="presOf" srcId="{501AEA8F-8E6D-4953-8FC7-199A8595478A}" destId="{1F8BAA75-3A8F-4619-9C12-4EF8A28A794C}" srcOrd="0" destOrd="1" presId="urn:microsoft.com/office/officeart/2005/8/layout/vList4"/>
    <dgm:cxn modelId="{982CDFA0-0966-43A3-A7C0-E6051629FDDD}" type="presOf" srcId="{83FFCA85-A778-4CE2-8827-9F311E3173D0}" destId="{1F8BAA75-3A8F-4619-9C12-4EF8A28A794C}" srcOrd="0" destOrd="0" presId="urn:microsoft.com/office/officeart/2005/8/layout/vList4"/>
    <dgm:cxn modelId="{7679CAB5-9FD3-4BD2-A4EF-23FB6145A540}" type="presOf" srcId="{57656DFE-412A-423E-8588-071150868243}" destId="{1F8BAA75-3A8F-4619-9C12-4EF8A28A794C}" srcOrd="0" destOrd="2" presId="urn:microsoft.com/office/officeart/2005/8/layout/vList4"/>
    <dgm:cxn modelId="{F8A6E2B6-54F5-4208-8BA5-4EA82903924E}" type="presOf" srcId="{8FEB6018-0887-4954-A65D-392F3DBB4CDB}" destId="{DBF4AED9-E004-43E5-981B-90DC2BC89EF2}" srcOrd="1" destOrd="0" presId="urn:microsoft.com/office/officeart/2005/8/layout/vList4"/>
    <dgm:cxn modelId="{5F250BBC-6CB3-4D26-A104-3DACE88F84BE}" type="presOf" srcId="{57656DFE-412A-423E-8588-071150868243}" destId="{F4057F13-FBE6-45F3-BE04-A29ECAC5E8D5}" srcOrd="1" destOrd="2" presId="urn:microsoft.com/office/officeart/2005/8/layout/vList4"/>
    <dgm:cxn modelId="{FE251FCA-E3BB-4BA8-9010-249A5186C559}" type="presOf" srcId="{C51AD1C7-1998-4EA1-9475-F5952A7F591E}" destId="{88AF2752-4D68-43F5-BAB7-C40D583917B0}" srcOrd="1" destOrd="3" presId="urn:microsoft.com/office/officeart/2005/8/layout/vList4"/>
    <dgm:cxn modelId="{2961FECF-FE15-4886-AAD8-FFACA0DDDC8C}" type="presOf" srcId="{546F5B94-1136-42E6-93A1-4C331E4DA74E}" destId="{FC71737C-0D49-4485-A7BE-931E01FD5AEA}" srcOrd="0" destOrd="1" presId="urn:microsoft.com/office/officeart/2005/8/layout/vList4"/>
    <dgm:cxn modelId="{1727B2D3-AD6E-48E0-B28E-AA68D60EC3A7}" type="presOf" srcId="{0C5A71E9-23E7-4FFE-8CE0-5C55B6C1D9C4}" destId="{89BD105B-84FD-4880-8253-D876C870785D}" srcOrd="0" destOrd="2" presId="urn:microsoft.com/office/officeart/2005/8/layout/vList4"/>
    <dgm:cxn modelId="{35A5DDD4-586E-44B5-A400-7FE0C01E6DC5}" type="presOf" srcId="{0C5A71E9-23E7-4FFE-8CE0-5C55B6C1D9C4}" destId="{DBF4AED9-E004-43E5-981B-90DC2BC89EF2}" srcOrd="1" destOrd="2" presId="urn:microsoft.com/office/officeart/2005/8/layout/vList4"/>
    <dgm:cxn modelId="{FEFE6CE4-5CB5-4030-A5D7-501018879D58}" srcId="{723CCD64-F895-46EC-8370-6EEC77A08354}" destId="{C51AD1C7-1998-4EA1-9475-F5952A7F591E}" srcOrd="2" destOrd="0" parTransId="{D1C15E09-4BA1-4E47-9AA9-DCE6F37A2421}" sibTransId="{ADAAE5B9-BA63-4D07-83D9-320D3E3AB97E}"/>
    <dgm:cxn modelId="{0CCAF0F1-E003-4EA5-8864-9B6FD411A706}" type="presOf" srcId="{99E33214-8A1D-4041-8282-D49DCDDF77B7}" destId="{DBF4AED9-E004-43E5-981B-90DC2BC89EF2}" srcOrd="1" destOrd="1" presId="urn:microsoft.com/office/officeart/2005/8/layout/vList4"/>
    <dgm:cxn modelId="{BB3FDD1C-736F-4DC5-A6EC-DE49BB00C7C3}" type="presParOf" srcId="{7527070C-227E-4005-87A0-4E4608395927}" destId="{F2227E04-FE23-43B2-BC10-34F8E7B642C7}" srcOrd="0" destOrd="0" presId="urn:microsoft.com/office/officeart/2005/8/layout/vList4"/>
    <dgm:cxn modelId="{011D9CF4-B06D-4E20-8729-76C285498ACE}" type="presParOf" srcId="{F2227E04-FE23-43B2-BC10-34F8E7B642C7}" destId="{1F8BAA75-3A8F-4619-9C12-4EF8A28A794C}" srcOrd="0" destOrd="0" presId="urn:microsoft.com/office/officeart/2005/8/layout/vList4"/>
    <dgm:cxn modelId="{843915B0-D613-43F0-8B90-33D1E988A136}" type="presParOf" srcId="{F2227E04-FE23-43B2-BC10-34F8E7B642C7}" destId="{70DA4E7C-A433-405A-B69A-526258CD48F3}" srcOrd="1" destOrd="0" presId="urn:microsoft.com/office/officeart/2005/8/layout/vList4"/>
    <dgm:cxn modelId="{52EC972A-BBC6-4931-92F2-FD975CB7B409}" type="presParOf" srcId="{F2227E04-FE23-43B2-BC10-34F8E7B642C7}" destId="{F4057F13-FBE6-45F3-BE04-A29ECAC5E8D5}" srcOrd="2" destOrd="0" presId="urn:microsoft.com/office/officeart/2005/8/layout/vList4"/>
    <dgm:cxn modelId="{00A432F9-57DE-4D36-8FA0-64BE6D6A07F7}" type="presParOf" srcId="{7527070C-227E-4005-87A0-4E4608395927}" destId="{61D22468-2C9D-42BB-B890-D9DCAC289C4D}" srcOrd="1" destOrd="0" presId="urn:microsoft.com/office/officeart/2005/8/layout/vList4"/>
    <dgm:cxn modelId="{7F6EF83F-FF93-46F9-80FC-1ACEF3B50B73}" type="presParOf" srcId="{7527070C-227E-4005-87A0-4E4608395927}" destId="{97D078C8-AA7E-4A80-AE0F-6C68A62F1B59}" srcOrd="2" destOrd="0" presId="urn:microsoft.com/office/officeart/2005/8/layout/vList4"/>
    <dgm:cxn modelId="{C446F566-1121-4F98-BB7F-EFA36AB5ACDF}" type="presParOf" srcId="{97D078C8-AA7E-4A80-AE0F-6C68A62F1B59}" destId="{FC71737C-0D49-4485-A7BE-931E01FD5AEA}" srcOrd="0" destOrd="0" presId="urn:microsoft.com/office/officeart/2005/8/layout/vList4"/>
    <dgm:cxn modelId="{F911057B-5065-4AD7-984C-F8CDBE2E0CFE}" type="presParOf" srcId="{97D078C8-AA7E-4A80-AE0F-6C68A62F1B59}" destId="{4FAD269E-0BE8-4CFC-876B-BD67AA39E0F8}" srcOrd="1" destOrd="0" presId="urn:microsoft.com/office/officeart/2005/8/layout/vList4"/>
    <dgm:cxn modelId="{F646D31C-A784-4BB5-A4BA-1122DF9A95A4}" type="presParOf" srcId="{97D078C8-AA7E-4A80-AE0F-6C68A62F1B59}" destId="{88AF2752-4D68-43F5-BAB7-C40D583917B0}" srcOrd="2" destOrd="0" presId="urn:microsoft.com/office/officeart/2005/8/layout/vList4"/>
    <dgm:cxn modelId="{D07823E0-026E-40CC-8ED5-26F6E8030C43}" type="presParOf" srcId="{7527070C-227E-4005-87A0-4E4608395927}" destId="{22A10334-8E35-4155-A340-FA8359CBD8BE}" srcOrd="3" destOrd="0" presId="urn:microsoft.com/office/officeart/2005/8/layout/vList4"/>
    <dgm:cxn modelId="{43E9EA16-1DC4-4DCA-A9E5-446E90CA6762}" type="presParOf" srcId="{7527070C-227E-4005-87A0-4E4608395927}" destId="{3E8673BA-2F87-420C-B1A4-694EC55E3E9B}" srcOrd="4" destOrd="0" presId="urn:microsoft.com/office/officeart/2005/8/layout/vList4"/>
    <dgm:cxn modelId="{ACDBAAA6-E623-4E4F-8DB2-62A7CDEAF3DB}" type="presParOf" srcId="{3E8673BA-2F87-420C-B1A4-694EC55E3E9B}" destId="{89BD105B-84FD-4880-8253-D876C870785D}" srcOrd="0" destOrd="0" presId="urn:microsoft.com/office/officeart/2005/8/layout/vList4"/>
    <dgm:cxn modelId="{54713FD5-80B6-463A-9024-0039C05B4B1A}" type="presParOf" srcId="{3E8673BA-2F87-420C-B1A4-694EC55E3E9B}" destId="{972E8FEF-19C5-41A7-B5DA-1EC99766560E}" srcOrd="1" destOrd="0" presId="urn:microsoft.com/office/officeart/2005/8/layout/vList4"/>
    <dgm:cxn modelId="{AAEEC03D-42B8-429E-83BB-988F3FCB9836}" type="presParOf" srcId="{3E8673BA-2F87-420C-B1A4-694EC55E3E9B}" destId="{DBF4AED9-E004-43E5-981B-90DC2BC89EF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7FC208-F3CE-4896-B8BB-8C41D743C7A3}"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39A997E7-AA9B-49F4-842F-92164D88F47C}">
      <dgm:prSet phldrT="[Text]" custT="1"/>
      <dgm:spPr/>
      <dgm:t>
        <a:bodyPr/>
        <a:lstStyle/>
        <a:p>
          <a:r>
            <a:rPr lang="en-US" sz="1800" dirty="0">
              <a:solidFill>
                <a:schemeClr val="tx1"/>
              </a:solidFill>
            </a:rPr>
            <a:t>the </a:t>
          </a:r>
          <a:r>
            <a:rPr lang="en-US" sz="1800" b="1" dirty="0">
              <a:solidFill>
                <a:schemeClr val="tx1"/>
              </a:solidFill>
            </a:rPr>
            <a:t>European Commission-</a:t>
          </a:r>
          <a:r>
            <a:rPr lang="en-US" sz="1800" dirty="0">
              <a:solidFill>
                <a:schemeClr val="tx1"/>
              </a:solidFill>
            </a:rPr>
            <a:t> the "Guardian of the Treaties" </a:t>
          </a:r>
          <a:endParaRPr lang="en-US" sz="1400" dirty="0">
            <a:solidFill>
              <a:schemeClr val="tx1"/>
            </a:solidFill>
          </a:endParaRPr>
        </a:p>
        <a:p>
          <a:r>
            <a:rPr lang="en-US" sz="1600" dirty="0"/>
            <a:t>An executive cabinet of public officials. </a:t>
          </a:r>
        </a:p>
        <a:p>
          <a:r>
            <a:rPr lang="en-US" sz="1600" dirty="0"/>
            <a:t>One commissioner from each member . It is led by an indirectly elected President.</a:t>
          </a:r>
        </a:p>
        <a:p>
          <a:r>
            <a:rPr lang="en-US" sz="1400" dirty="0"/>
            <a:t>this </a:t>
          </a:r>
          <a:r>
            <a:rPr lang="en-US" sz="1400" i="1" dirty="0"/>
            <a:t>College of Commissioners</a:t>
          </a:r>
          <a:r>
            <a:rPr lang="en-US" sz="1400" dirty="0"/>
            <a:t> manages and directs the Commission's permanent civil service. </a:t>
          </a:r>
        </a:p>
      </dgm:t>
    </dgm:pt>
    <dgm:pt modelId="{74EA2120-2451-4D8E-A66D-8318071B0C8E}" type="parTrans" cxnId="{330DCA21-1724-42C3-B269-925B5EB8A082}">
      <dgm:prSet/>
      <dgm:spPr/>
      <dgm:t>
        <a:bodyPr/>
        <a:lstStyle/>
        <a:p>
          <a:endParaRPr lang="en-US"/>
        </a:p>
      </dgm:t>
    </dgm:pt>
    <dgm:pt modelId="{E4033D49-5270-4749-94C2-E50112E66557}" type="sibTrans" cxnId="{330DCA21-1724-42C3-B269-925B5EB8A082}">
      <dgm:prSet/>
      <dgm:spPr/>
      <dgm:t>
        <a:bodyPr/>
        <a:lstStyle/>
        <a:p>
          <a:endParaRPr lang="en-US"/>
        </a:p>
      </dgm:t>
    </dgm:pt>
    <dgm:pt modelId="{4C449779-B710-494D-9D23-C4F6B6F9F5C9}">
      <dgm:prSet phldrT="[Text]"/>
      <dgm:spPr/>
      <dgm:t>
        <a:bodyPr/>
        <a:lstStyle/>
        <a:p>
          <a:r>
            <a:rPr lang="en-US" dirty="0"/>
            <a:t>the EU </a:t>
          </a:r>
          <a:r>
            <a:rPr lang="en-US" b="1" dirty="0"/>
            <a:t>Court of Justice : Two Courts------the Court of Justice and the General Court</a:t>
          </a:r>
        </a:p>
        <a:p>
          <a:r>
            <a:rPr lang="en-US" dirty="0"/>
            <a:t>ensures the uniform application of EU law</a:t>
          </a:r>
        </a:p>
        <a:p>
          <a:r>
            <a:rPr lang="en-US" dirty="0"/>
            <a:t>resolves disputes between EU institutions and member states, and against EU institutions on behalf of individuals.</a:t>
          </a:r>
        </a:p>
      </dgm:t>
    </dgm:pt>
    <dgm:pt modelId="{E87F8982-B51E-4B8E-8163-436DB898AB03}" type="parTrans" cxnId="{7A839999-0B48-41D9-9BE6-3AEB96F35ED6}">
      <dgm:prSet/>
      <dgm:spPr/>
      <dgm:t>
        <a:bodyPr/>
        <a:lstStyle/>
        <a:p>
          <a:endParaRPr lang="en-US"/>
        </a:p>
      </dgm:t>
    </dgm:pt>
    <dgm:pt modelId="{DF082768-7E6C-4289-AB45-13A09E8ADFBA}" type="sibTrans" cxnId="{7A839999-0B48-41D9-9BE6-3AEB96F35ED6}">
      <dgm:prSet/>
      <dgm:spPr/>
      <dgm:t>
        <a:bodyPr/>
        <a:lstStyle/>
        <a:p>
          <a:endParaRPr lang="en-US"/>
        </a:p>
      </dgm:t>
    </dgm:pt>
    <dgm:pt modelId="{79CFC8C7-D521-4F4C-83FB-6D679355BC6A}">
      <dgm:prSet phldrT="[Text]"/>
      <dgm:spPr/>
      <dgm:t>
        <a:bodyPr/>
        <a:lstStyle/>
        <a:p>
          <a:r>
            <a:rPr lang="en-US" dirty="0"/>
            <a:t>the </a:t>
          </a:r>
          <a:r>
            <a:rPr lang="en-US" b="1" dirty="0"/>
            <a:t>European Court of Auditors</a:t>
          </a:r>
        </a:p>
        <a:p>
          <a:r>
            <a:rPr lang="en-US" dirty="0"/>
            <a:t> investigates the proper management of finances within both the EU entities and EU funding provided to its member states. </a:t>
          </a:r>
        </a:p>
        <a:p>
          <a:r>
            <a:rPr lang="en-US" dirty="0"/>
            <a:t>provide oversight and advice</a:t>
          </a:r>
        </a:p>
        <a:p>
          <a:r>
            <a:rPr lang="en-US" dirty="0"/>
            <a:t>refer unresolved issues to the European Court of Justice </a:t>
          </a:r>
        </a:p>
      </dgm:t>
    </dgm:pt>
    <dgm:pt modelId="{C8647823-1C73-42A0-BA01-4E18AD39C19B}" type="parTrans" cxnId="{C2873024-9D62-42D8-9759-A930BEAB7E32}">
      <dgm:prSet/>
      <dgm:spPr/>
      <dgm:t>
        <a:bodyPr/>
        <a:lstStyle/>
        <a:p>
          <a:endParaRPr lang="en-US"/>
        </a:p>
      </dgm:t>
    </dgm:pt>
    <dgm:pt modelId="{5370DFD1-4CA5-419A-8086-5844CD7656AF}" type="sibTrans" cxnId="{C2873024-9D62-42D8-9759-A930BEAB7E32}">
      <dgm:prSet/>
      <dgm:spPr/>
      <dgm:t>
        <a:bodyPr/>
        <a:lstStyle/>
        <a:p>
          <a:endParaRPr lang="en-US"/>
        </a:p>
      </dgm:t>
    </dgm:pt>
    <dgm:pt modelId="{507F56ED-1A44-47D2-B120-6895888D5C85}">
      <dgm:prSet phldrT="[Text]"/>
      <dgm:spPr/>
      <dgm:t>
        <a:bodyPr/>
        <a:lstStyle/>
        <a:p>
          <a:r>
            <a:rPr lang="en-US" dirty="0"/>
            <a:t>the </a:t>
          </a:r>
          <a:r>
            <a:rPr lang="en-US" b="1" dirty="0"/>
            <a:t>European Central Bank</a:t>
          </a:r>
          <a:r>
            <a:rPr lang="en-US" dirty="0"/>
            <a:t> is responsible for monetary stability within member states.</a:t>
          </a:r>
        </a:p>
        <a:p>
          <a:r>
            <a:rPr lang="en-US" dirty="0"/>
            <a:t>Frankfurt.</a:t>
          </a:r>
        </a:p>
      </dgm:t>
    </dgm:pt>
    <dgm:pt modelId="{572034A8-3FB9-4EB6-AFC7-86D7D0D37BCC}" type="parTrans" cxnId="{23E09965-B073-4F62-B21A-261624C7F533}">
      <dgm:prSet/>
      <dgm:spPr/>
      <dgm:t>
        <a:bodyPr/>
        <a:lstStyle/>
        <a:p>
          <a:endParaRPr lang="en-US"/>
        </a:p>
      </dgm:t>
    </dgm:pt>
    <dgm:pt modelId="{E0749CB2-9AF6-4CEF-A561-E2380AC0ACB2}" type="sibTrans" cxnId="{23E09965-B073-4F62-B21A-261624C7F533}">
      <dgm:prSet/>
      <dgm:spPr/>
      <dgm:t>
        <a:bodyPr/>
        <a:lstStyle/>
        <a:p>
          <a:endParaRPr lang="en-US"/>
        </a:p>
      </dgm:t>
    </dgm:pt>
    <dgm:pt modelId="{236651D5-26F5-4495-9B4B-DF303F36ACE1}" type="pres">
      <dgm:prSet presAssocID="{457FC208-F3CE-4896-B8BB-8C41D743C7A3}" presName="linear" presStyleCnt="0">
        <dgm:presLayoutVars>
          <dgm:dir/>
          <dgm:resizeHandles val="exact"/>
        </dgm:presLayoutVars>
      </dgm:prSet>
      <dgm:spPr/>
    </dgm:pt>
    <dgm:pt modelId="{AC79D6F9-06D2-469F-BABC-EBDEFE444357}" type="pres">
      <dgm:prSet presAssocID="{39A997E7-AA9B-49F4-842F-92164D88F47C}" presName="comp" presStyleCnt="0"/>
      <dgm:spPr/>
    </dgm:pt>
    <dgm:pt modelId="{2A72CA15-672C-4370-9332-1F06AF5DD69D}" type="pres">
      <dgm:prSet presAssocID="{39A997E7-AA9B-49F4-842F-92164D88F47C}" presName="box" presStyleLbl="node1" presStyleIdx="0" presStyleCnt="4" custScaleY="113432"/>
      <dgm:spPr/>
    </dgm:pt>
    <dgm:pt modelId="{390767CC-3183-42FD-B116-9589D7A574E6}" type="pres">
      <dgm:prSet presAssocID="{39A997E7-AA9B-49F4-842F-92164D88F47C}"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F9B9734D-C51E-4845-9E7A-92F04AF2F9C8}" type="pres">
      <dgm:prSet presAssocID="{39A997E7-AA9B-49F4-842F-92164D88F47C}" presName="text" presStyleLbl="node1" presStyleIdx="0" presStyleCnt="4">
        <dgm:presLayoutVars>
          <dgm:bulletEnabled val="1"/>
        </dgm:presLayoutVars>
      </dgm:prSet>
      <dgm:spPr/>
    </dgm:pt>
    <dgm:pt modelId="{8BC9015D-39D8-4C04-828B-875D17277396}" type="pres">
      <dgm:prSet presAssocID="{E4033D49-5270-4749-94C2-E50112E66557}" presName="spacer" presStyleCnt="0"/>
      <dgm:spPr/>
    </dgm:pt>
    <dgm:pt modelId="{EB3E6AB5-0C84-4ED6-B77C-EF045551A5AC}" type="pres">
      <dgm:prSet presAssocID="{4C449779-B710-494D-9D23-C4F6B6F9F5C9}" presName="comp" presStyleCnt="0"/>
      <dgm:spPr/>
    </dgm:pt>
    <dgm:pt modelId="{E8CAF35C-A77E-44C4-8851-C58F257074B3}" type="pres">
      <dgm:prSet presAssocID="{4C449779-B710-494D-9D23-C4F6B6F9F5C9}" presName="box" presStyleLbl="node1" presStyleIdx="1" presStyleCnt="4" custScaleY="106370"/>
      <dgm:spPr/>
    </dgm:pt>
    <dgm:pt modelId="{A7F49058-578F-4CE7-895A-89A19788E304}" type="pres">
      <dgm:prSet presAssocID="{4C449779-B710-494D-9D23-C4F6B6F9F5C9}"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DFF089DB-CA17-40D9-901E-8858699E6BB7}" type="pres">
      <dgm:prSet presAssocID="{4C449779-B710-494D-9D23-C4F6B6F9F5C9}" presName="text" presStyleLbl="node1" presStyleIdx="1" presStyleCnt="4">
        <dgm:presLayoutVars>
          <dgm:bulletEnabled val="1"/>
        </dgm:presLayoutVars>
      </dgm:prSet>
      <dgm:spPr/>
    </dgm:pt>
    <dgm:pt modelId="{3238E00D-08E2-4074-8F0C-8E6A883818C9}" type="pres">
      <dgm:prSet presAssocID="{DF082768-7E6C-4289-AB45-13A09E8ADFBA}" presName="spacer" presStyleCnt="0"/>
      <dgm:spPr/>
    </dgm:pt>
    <dgm:pt modelId="{CB01F2B3-D31B-4FE8-BED3-175BF722C49C}" type="pres">
      <dgm:prSet presAssocID="{79CFC8C7-D521-4F4C-83FB-6D679355BC6A}" presName="comp" presStyleCnt="0"/>
      <dgm:spPr/>
    </dgm:pt>
    <dgm:pt modelId="{245B7CC1-34F6-4369-B1D8-69B5745DBFF8}" type="pres">
      <dgm:prSet presAssocID="{79CFC8C7-D521-4F4C-83FB-6D679355BC6A}" presName="box" presStyleLbl="node1" presStyleIdx="2" presStyleCnt="4"/>
      <dgm:spPr/>
    </dgm:pt>
    <dgm:pt modelId="{A482758C-CABD-4CD9-ADEF-6B4027F7081B}" type="pres">
      <dgm:prSet presAssocID="{79CFC8C7-D521-4F4C-83FB-6D679355BC6A}"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9000" r="-29000"/>
          </a:stretch>
        </a:blipFill>
      </dgm:spPr>
    </dgm:pt>
    <dgm:pt modelId="{2049C42F-CCBB-4F97-AA1B-DB9D8929256F}" type="pres">
      <dgm:prSet presAssocID="{79CFC8C7-D521-4F4C-83FB-6D679355BC6A}" presName="text" presStyleLbl="node1" presStyleIdx="2" presStyleCnt="4">
        <dgm:presLayoutVars>
          <dgm:bulletEnabled val="1"/>
        </dgm:presLayoutVars>
      </dgm:prSet>
      <dgm:spPr/>
    </dgm:pt>
    <dgm:pt modelId="{085081DD-7291-47D8-92C5-14C5D44F8D35}" type="pres">
      <dgm:prSet presAssocID="{5370DFD1-4CA5-419A-8086-5844CD7656AF}" presName="spacer" presStyleCnt="0"/>
      <dgm:spPr/>
    </dgm:pt>
    <dgm:pt modelId="{D086A14D-2FF6-4F87-8548-F77E0C34A5DE}" type="pres">
      <dgm:prSet presAssocID="{507F56ED-1A44-47D2-B120-6895888D5C85}" presName="comp" presStyleCnt="0"/>
      <dgm:spPr/>
    </dgm:pt>
    <dgm:pt modelId="{5AA3D255-F1CB-47DD-83ED-359D5A217232}" type="pres">
      <dgm:prSet presAssocID="{507F56ED-1A44-47D2-B120-6895888D5C85}" presName="box" presStyleLbl="node1" presStyleIdx="3" presStyleCnt="4"/>
      <dgm:spPr/>
    </dgm:pt>
    <dgm:pt modelId="{E7557CA7-9CAD-4004-93F5-2748C2FC949C}" type="pres">
      <dgm:prSet presAssocID="{507F56ED-1A44-47D2-B120-6895888D5C85}" presName="img" presStyleLbl="fgImgPlace1" presStyleIdx="3" presStyleCnt="4"/>
      <dgm:spPr>
        <a:blipFill rotWithShape="1">
          <a:blip xmlns:r="http://schemas.openxmlformats.org/officeDocument/2006/relationships" r:embed="rId4"/>
          <a:stretch>
            <a:fillRect/>
          </a:stretch>
        </a:blipFill>
      </dgm:spPr>
    </dgm:pt>
    <dgm:pt modelId="{2905593F-A751-471E-B115-7B959A599EDE}" type="pres">
      <dgm:prSet presAssocID="{507F56ED-1A44-47D2-B120-6895888D5C85}" presName="text" presStyleLbl="node1" presStyleIdx="3" presStyleCnt="4">
        <dgm:presLayoutVars>
          <dgm:bulletEnabled val="1"/>
        </dgm:presLayoutVars>
      </dgm:prSet>
      <dgm:spPr/>
    </dgm:pt>
  </dgm:ptLst>
  <dgm:cxnLst>
    <dgm:cxn modelId="{62A61100-57E8-4651-AC9E-5FBB656952EF}" type="presOf" srcId="{79CFC8C7-D521-4F4C-83FB-6D679355BC6A}" destId="{2049C42F-CCBB-4F97-AA1B-DB9D8929256F}" srcOrd="1" destOrd="0" presId="urn:microsoft.com/office/officeart/2005/8/layout/vList4"/>
    <dgm:cxn modelId="{330DCA21-1724-42C3-B269-925B5EB8A082}" srcId="{457FC208-F3CE-4896-B8BB-8C41D743C7A3}" destId="{39A997E7-AA9B-49F4-842F-92164D88F47C}" srcOrd="0" destOrd="0" parTransId="{74EA2120-2451-4D8E-A66D-8318071B0C8E}" sibTransId="{E4033D49-5270-4749-94C2-E50112E66557}"/>
    <dgm:cxn modelId="{C2873024-9D62-42D8-9759-A930BEAB7E32}" srcId="{457FC208-F3CE-4896-B8BB-8C41D743C7A3}" destId="{79CFC8C7-D521-4F4C-83FB-6D679355BC6A}" srcOrd="2" destOrd="0" parTransId="{C8647823-1C73-42A0-BA01-4E18AD39C19B}" sibTransId="{5370DFD1-4CA5-419A-8086-5844CD7656AF}"/>
    <dgm:cxn modelId="{E212DC62-AFD3-4186-B5F4-667FA7021E08}" type="presOf" srcId="{457FC208-F3CE-4896-B8BB-8C41D743C7A3}" destId="{236651D5-26F5-4495-9B4B-DF303F36ACE1}" srcOrd="0" destOrd="0" presId="urn:microsoft.com/office/officeart/2005/8/layout/vList4"/>
    <dgm:cxn modelId="{E6B6E243-7BA0-4FE7-8601-93C79921FEEA}" type="presOf" srcId="{4C449779-B710-494D-9D23-C4F6B6F9F5C9}" destId="{E8CAF35C-A77E-44C4-8851-C58F257074B3}" srcOrd="0" destOrd="0" presId="urn:microsoft.com/office/officeart/2005/8/layout/vList4"/>
    <dgm:cxn modelId="{23E09965-B073-4F62-B21A-261624C7F533}" srcId="{457FC208-F3CE-4896-B8BB-8C41D743C7A3}" destId="{507F56ED-1A44-47D2-B120-6895888D5C85}" srcOrd="3" destOrd="0" parTransId="{572034A8-3FB9-4EB6-AFC7-86D7D0D37BCC}" sibTransId="{E0749CB2-9AF6-4CEF-A561-E2380AC0ACB2}"/>
    <dgm:cxn modelId="{93608F4E-9CDC-4824-82E2-83FB6307828C}" type="presOf" srcId="{39A997E7-AA9B-49F4-842F-92164D88F47C}" destId="{2A72CA15-672C-4370-9332-1F06AF5DD69D}" srcOrd="0" destOrd="0" presId="urn:microsoft.com/office/officeart/2005/8/layout/vList4"/>
    <dgm:cxn modelId="{E07E8797-87B0-4622-B54F-52C44EB43E06}" type="presOf" srcId="{79CFC8C7-D521-4F4C-83FB-6D679355BC6A}" destId="{245B7CC1-34F6-4369-B1D8-69B5745DBFF8}" srcOrd="0" destOrd="0" presId="urn:microsoft.com/office/officeart/2005/8/layout/vList4"/>
    <dgm:cxn modelId="{0777F797-77F6-42F3-A43C-5FC1D85C1517}" type="presOf" srcId="{4C449779-B710-494D-9D23-C4F6B6F9F5C9}" destId="{DFF089DB-CA17-40D9-901E-8858699E6BB7}" srcOrd="1" destOrd="0" presId="urn:microsoft.com/office/officeart/2005/8/layout/vList4"/>
    <dgm:cxn modelId="{7A839999-0B48-41D9-9BE6-3AEB96F35ED6}" srcId="{457FC208-F3CE-4896-B8BB-8C41D743C7A3}" destId="{4C449779-B710-494D-9D23-C4F6B6F9F5C9}" srcOrd="1" destOrd="0" parTransId="{E87F8982-B51E-4B8E-8163-436DB898AB03}" sibTransId="{DF082768-7E6C-4289-AB45-13A09E8ADFBA}"/>
    <dgm:cxn modelId="{64AF1DAA-0A1E-43F6-91AE-F343F6937E9C}" type="presOf" srcId="{507F56ED-1A44-47D2-B120-6895888D5C85}" destId="{5AA3D255-F1CB-47DD-83ED-359D5A217232}" srcOrd="0" destOrd="0" presId="urn:microsoft.com/office/officeart/2005/8/layout/vList4"/>
    <dgm:cxn modelId="{4CAB2CCA-6EA1-4E50-90CC-99AD8C684C5A}" type="presOf" srcId="{507F56ED-1A44-47D2-B120-6895888D5C85}" destId="{2905593F-A751-471E-B115-7B959A599EDE}" srcOrd="1" destOrd="0" presId="urn:microsoft.com/office/officeart/2005/8/layout/vList4"/>
    <dgm:cxn modelId="{190FF9D5-AC3B-4957-9F12-50BFF5A9062E}" type="presOf" srcId="{39A997E7-AA9B-49F4-842F-92164D88F47C}" destId="{F9B9734D-C51E-4845-9E7A-92F04AF2F9C8}" srcOrd="1" destOrd="0" presId="urn:microsoft.com/office/officeart/2005/8/layout/vList4"/>
    <dgm:cxn modelId="{28E4C633-F84B-4A74-A67F-EE6C48FE1306}" type="presParOf" srcId="{236651D5-26F5-4495-9B4B-DF303F36ACE1}" destId="{AC79D6F9-06D2-469F-BABC-EBDEFE444357}" srcOrd="0" destOrd="0" presId="urn:microsoft.com/office/officeart/2005/8/layout/vList4"/>
    <dgm:cxn modelId="{F717483F-40E8-4262-8E93-37AB918C8AC2}" type="presParOf" srcId="{AC79D6F9-06D2-469F-BABC-EBDEFE444357}" destId="{2A72CA15-672C-4370-9332-1F06AF5DD69D}" srcOrd="0" destOrd="0" presId="urn:microsoft.com/office/officeart/2005/8/layout/vList4"/>
    <dgm:cxn modelId="{87600316-2000-4764-9C6A-597CD3BBDB12}" type="presParOf" srcId="{AC79D6F9-06D2-469F-BABC-EBDEFE444357}" destId="{390767CC-3183-42FD-B116-9589D7A574E6}" srcOrd="1" destOrd="0" presId="urn:microsoft.com/office/officeart/2005/8/layout/vList4"/>
    <dgm:cxn modelId="{95124FC7-3900-492C-B469-1863CE551992}" type="presParOf" srcId="{AC79D6F9-06D2-469F-BABC-EBDEFE444357}" destId="{F9B9734D-C51E-4845-9E7A-92F04AF2F9C8}" srcOrd="2" destOrd="0" presId="urn:microsoft.com/office/officeart/2005/8/layout/vList4"/>
    <dgm:cxn modelId="{4D3A97C1-727F-4E27-AC9F-BB06F151209C}" type="presParOf" srcId="{236651D5-26F5-4495-9B4B-DF303F36ACE1}" destId="{8BC9015D-39D8-4C04-828B-875D17277396}" srcOrd="1" destOrd="0" presId="urn:microsoft.com/office/officeart/2005/8/layout/vList4"/>
    <dgm:cxn modelId="{75276B95-7045-4E2D-8AC8-3160A79FD7F8}" type="presParOf" srcId="{236651D5-26F5-4495-9B4B-DF303F36ACE1}" destId="{EB3E6AB5-0C84-4ED6-B77C-EF045551A5AC}" srcOrd="2" destOrd="0" presId="urn:microsoft.com/office/officeart/2005/8/layout/vList4"/>
    <dgm:cxn modelId="{471688E7-3CB0-401B-A0FD-B17A6E2AABDA}" type="presParOf" srcId="{EB3E6AB5-0C84-4ED6-B77C-EF045551A5AC}" destId="{E8CAF35C-A77E-44C4-8851-C58F257074B3}" srcOrd="0" destOrd="0" presId="urn:microsoft.com/office/officeart/2005/8/layout/vList4"/>
    <dgm:cxn modelId="{A728D0B4-6550-445B-9034-3D567DD14136}" type="presParOf" srcId="{EB3E6AB5-0C84-4ED6-B77C-EF045551A5AC}" destId="{A7F49058-578F-4CE7-895A-89A19788E304}" srcOrd="1" destOrd="0" presId="urn:microsoft.com/office/officeart/2005/8/layout/vList4"/>
    <dgm:cxn modelId="{BE8FF081-894C-46EE-9877-4A5256A3AA50}" type="presParOf" srcId="{EB3E6AB5-0C84-4ED6-B77C-EF045551A5AC}" destId="{DFF089DB-CA17-40D9-901E-8858699E6BB7}" srcOrd="2" destOrd="0" presId="urn:microsoft.com/office/officeart/2005/8/layout/vList4"/>
    <dgm:cxn modelId="{2DA271D2-FDD0-4762-858B-01C9CD783AE7}" type="presParOf" srcId="{236651D5-26F5-4495-9B4B-DF303F36ACE1}" destId="{3238E00D-08E2-4074-8F0C-8E6A883818C9}" srcOrd="3" destOrd="0" presId="urn:microsoft.com/office/officeart/2005/8/layout/vList4"/>
    <dgm:cxn modelId="{7FD49FD2-E239-4D00-94F1-FEDC21E1DBDD}" type="presParOf" srcId="{236651D5-26F5-4495-9B4B-DF303F36ACE1}" destId="{CB01F2B3-D31B-4FE8-BED3-175BF722C49C}" srcOrd="4" destOrd="0" presId="urn:microsoft.com/office/officeart/2005/8/layout/vList4"/>
    <dgm:cxn modelId="{B9F868C9-6A86-4672-ADBA-D37E3A32D958}" type="presParOf" srcId="{CB01F2B3-D31B-4FE8-BED3-175BF722C49C}" destId="{245B7CC1-34F6-4369-B1D8-69B5745DBFF8}" srcOrd="0" destOrd="0" presId="urn:microsoft.com/office/officeart/2005/8/layout/vList4"/>
    <dgm:cxn modelId="{BD872176-A237-46D3-B443-8D472FAA15BF}" type="presParOf" srcId="{CB01F2B3-D31B-4FE8-BED3-175BF722C49C}" destId="{A482758C-CABD-4CD9-ADEF-6B4027F7081B}" srcOrd="1" destOrd="0" presId="urn:microsoft.com/office/officeart/2005/8/layout/vList4"/>
    <dgm:cxn modelId="{9FD68B85-DAAB-479F-9B35-184B4FC036F4}" type="presParOf" srcId="{CB01F2B3-D31B-4FE8-BED3-175BF722C49C}" destId="{2049C42F-CCBB-4F97-AA1B-DB9D8929256F}" srcOrd="2" destOrd="0" presId="urn:microsoft.com/office/officeart/2005/8/layout/vList4"/>
    <dgm:cxn modelId="{6DE28E68-7E7F-4324-9E6F-1BEA38D07AC2}" type="presParOf" srcId="{236651D5-26F5-4495-9B4B-DF303F36ACE1}" destId="{085081DD-7291-47D8-92C5-14C5D44F8D35}" srcOrd="5" destOrd="0" presId="urn:microsoft.com/office/officeart/2005/8/layout/vList4"/>
    <dgm:cxn modelId="{65E28153-4956-4556-8C3E-F6C3245AD3DB}" type="presParOf" srcId="{236651D5-26F5-4495-9B4B-DF303F36ACE1}" destId="{D086A14D-2FF6-4F87-8548-F77E0C34A5DE}" srcOrd="6" destOrd="0" presId="urn:microsoft.com/office/officeart/2005/8/layout/vList4"/>
    <dgm:cxn modelId="{E173D26A-1A4C-4CEC-9C30-2C0C309AC78D}" type="presParOf" srcId="{D086A14D-2FF6-4F87-8548-F77E0C34A5DE}" destId="{5AA3D255-F1CB-47DD-83ED-359D5A217232}" srcOrd="0" destOrd="0" presId="urn:microsoft.com/office/officeart/2005/8/layout/vList4"/>
    <dgm:cxn modelId="{E4281146-7AC3-4B51-A3D6-773A160BD777}" type="presParOf" srcId="{D086A14D-2FF6-4F87-8548-F77E0C34A5DE}" destId="{E7557CA7-9CAD-4004-93F5-2748C2FC949C}" srcOrd="1" destOrd="0" presId="urn:microsoft.com/office/officeart/2005/8/layout/vList4"/>
    <dgm:cxn modelId="{B9219FD1-5629-4576-8471-7EE2B6F2A8D0}" type="presParOf" srcId="{D086A14D-2FF6-4F87-8548-F77E0C34A5DE}" destId="{2905593F-A751-471E-B115-7B959A599ED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F2E04-A105-4858-B854-73917DA714CC}">
      <dsp:nvSpPr>
        <dsp:cNvPr id="0" name=""/>
        <dsp:cNvSpPr/>
      </dsp:nvSpPr>
      <dsp:spPr>
        <a:xfrm>
          <a:off x="291" y="2671319"/>
          <a:ext cx="1375331" cy="1134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a:t>Free trade of goods and commodities</a:t>
          </a:r>
          <a:endParaRPr lang="en-PK" sz="1000" kern="1200" dirty="0"/>
        </a:p>
        <a:p>
          <a:pPr marL="57150" lvl="1" indent="-57150" algn="l" defTabSz="444500">
            <a:lnSpc>
              <a:spcPct val="90000"/>
            </a:lnSpc>
            <a:spcBef>
              <a:spcPct val="0"/>
            </a:spcBef>
            <a:spcAft>
              <a:spcPct val="15000"/>
            </a:spcAft>
            <a:buChar char="•"/>
          </a:pPr>
          <a:r>
            <a:rPr lang="en-US" sz="1000" kern="1200" dirty="0"/>
            <a:t> Trade laws and rules uniform</a:t>
          </a:r>
          <a:endParaRPr lang="en-PK" sz="1000" kern="1200" dirty="0"/>
        </a:p>
      </dsp:txBody>
      <dsp:txXfrm>
        <a:off x="26396" y="2697424"/>
        <a:ext cx="1323121" cy="839073"/>
      </dsp:txXfrm>
    </dsp:sp>
    <dsp:sp modelId="{7AF17F62-EEAC-4BB8-809A-EB3E439D62B0}">
      <dsp:nvSpPr>
        <dsp:cNvPr id="0" name=""/>
        <dsp:cNvSpPr/>
      </dsp:nvSpPr>
      <dsp:spPr>
        <a:xfrm>
          <a:off x="797619" y="3029222"/>
          <a:ext cx="1387126" cy="1387126"/>
        </a:xfrm>
        <a:prstGeom prst="leftCircularArrow">
          <a:avLst>
            <a:gd name="adj1" fmla="val 2227"/>
            <a:gd name="adj2" fmla="val 268145"/>
            <a:gd name="adj3" fmla="val 2043656"/>
            <a:gd name="adj4" fmla="val 9024489"/>
            <a:gd name="adj5" fmla="val 259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CCA51B-BFD7-4CDF-A605-7712BB59151B}">
      <dsp:nvSpPr>
        <dsp:cNvPr id="0" name=""/>
        <dsp:cNvSpPr/>
      </dsp:nvSpPr>
      <dsp:spPr>
        <a:xfrm>
          <a:off x="305921" y="3562603"/>
          <a:ext cx="1222516" cy="486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Trade Cooperation</a:t>
          </a:r>
          <a:endParaRPr lang="en-PK" sz="1500" kern="1200" dirty="0"/>
        </a:p>
      </dsp:txBody>
      <dsp:txXfrm>
        <a:off x="320160" y="3576842"/>
        <a:ext cx="1194038" cy="457676"/>
      </dsp:txXfrm>
    </dsp:sp>
    <dsp:sp modelId="{8F5A0E22-7C85-4449-8151-B9F562815E3D}">
      <dsp:nvSpPr>
        <dsp:cNvPr id="0" name=""/>
        <dsp:cNvSpPr/>
      </dsp:nvSpPr>
      <dsp:spPr>
        <a:xfrm>
          <a:off x="1675509" y="2671319"/>
          <a:ext cx="1375331" cy="1134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a:t> Trade of all economic goods and services</a:t>
          </a:r>
          <a:endParaRPr lang="en-PK" sz="1000" kern="1200" dirty="0"/>
        </a:p>
        <a:p>
          <a:pPr marL="57150" lvl="1" indent="-57150" algn="l" defTabSz="444500">
            <a:lnSpc>
              <a:spcPct val="90000"/>
            </a:lnSpc>
            <a:spcBef>
              <a:spcPct val="0"/>
            </a:spcBef>
            <a:spcAft>
              <a:spcPct val="15000"/>
            </a:spcAft>
            <a:buChar char="•"/>
          </a:pPr>
          <a:r>
            <a:rPr lang="en-US" sz="1000" kern="1200" dirty="0"/>
            <a:t>Common Market </a:t>
          </a:r>
          <a:endParaRPr lang="en-PK" sz="1000" kern="1200" dirty="0"/>
        </a:p>
        <a:p>
          <a:pPr marL="57150" lvl="1" indent="-57150" algn="l" defTabSz="444500">
            <a:lnSpc>
              <a:spcPct val="90000"/>
            </a:lnSpc>
            <a:spcBef>
              <a:spcPct val="0"/>
            </a:spcBef>
            <a:spcAft>
              <a:spcPct val="15000"/>
            </a:spcAft>
            <a:buChar char="•"/>
          </a:pPr>
          <a:endParaRPr lang="en-PK" sz="1000" kern="1200" dirty="0"/>
        </a:p>
      </dsp:txBody>
      <dsp:txXfrm>
        <a:off x="1701614" y="2940501"/>
        <a:ext cx="1323121" cy="839073"/>
      </dsp:txXfrm>
    </dsp:sp>
    <dsp:sp modelId="{11DDF27E-79A1-48C3-A245-C3EB43271D78}">
      <dsp:nvSpPr>
        <dsp:cNvPr id="0" name=""/>
        <dsp:cNvSpPr/>
      </dsp:nvSpPr>
      <dsp:spPr>
        <a:xfrm>
          <a:off x="2461376" y="2016173"/>
          <a:ext cx="1562862" cy="1562862"/>
        </a:xfrm>
        <a:prstGeom prst="circularArrow">
          <a:avLst>
            <a:gd name="adj1" fmla="val 1976"/>
            <a:gd name="adj2" fmla="val 236631"/>
            <a:gd name="adj3" fmla="val 19587858"/>
            <a:gd name="adj4" fmla="val 12575511"/>
            <a:gd name="adj5"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1724CC-813C-498E-802C-51A4C74B37F4}">
      <dsp:nvSpPr>
        <dsp:cNvPr id="0" name=""/>
        <dsp:cNvSpPr/>
      </dsp:nvSpPr>
      <dsp:spPr>
        <a:xfrm>
          <a:off x="1981138" y="2428242"/>
          <a:ext cx="1222516" cy="486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Economic Cooperation</a:t>
          </a:r>
          <a:endParaRPr lang="en-PK" sz="1500" kern="1200" dirty="0"/>
        </a:p>
      </dsp:txBody>
      <dsp:txXfrm>
        <a:off x="1995377" y="2442481"/>
        <a:ext cx="1194038" cy="457676"/>
      </dsp:txXfrm>
    </dsp:sp>
    <dsp:sp modelId="{26EC5839-E740-40AC-AF0A-8A783974D5CF}">
      <dsp:nvSpPr>
        <dsp:cNvPr id="0" name=""/>
        <dsp:cNvSpPr/>
      </dsp:nvSpPr>
      <dsp:spPr>
        <a:xfrm>
          <a:off x="3350727" y="2671319"/>
          <a:ext cx="1375331" cy="1134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a:t>Common Customs laws</a:t>
          </a:r>
          <a:endParaRPr lang="en-PK" sz="1000" kern="1200" dirty="0"/>
        </a:p>
        <a:p>
          <a:pPr marL="57150" lvl="1" indent="-57150" algn="l" defTabSz="444500">
            <a:lnSpc>
              <a:spcPct val="90000"/>
            </a:lnSpc>
            <a:spcBef>
              <a:spcPct val="0"/>
            </a:spcBef>
            <a:spcAft>
              <a:spcPct val="15000"/>
            </a:spcAft>
            <a:buChar char="•"/>
          </a:pPr>
          <a:r>
            <a:rPr lang="en-US" sz="1000" kern="1200" dirty="0"/>
            <a:t>Imports export regime</a:t>
          </a:r>
          <a:endParaRPr lang="en-PK" sz="1000" kern="1200" dirty="0"/>
        </a:p>
        <a:p>
          <a:pPr marL="57150" lvl="1" indent="-57150" algn="l" defTabSz="444500">
            <a:lnSpc>
              <a:spcPct val="90000"/>
            </a:lnSpc>
            <a:spcBef>
              <a:spcPct val="0"/>
            </a:spcBef>
            <a:spcAft>
              <a:spcPct val="15000"/>
            </a:spcAft>
            <a:buChar char="•"/>
          </a:pPr>
          <a:r>
            <a:rPr lang="en-US" sz="1000" kern="1200" dirty="0"/>
            <a:t>TAX system </a:t>
          </a:r>
          <a:endParaRPr lang="en-PK" sz="1000" kern="1200" dirty="0"/>
        </a:p>
      </dsp:txBody>
      <dsp:txXfrm>
        <a:off x="3376832" y="2697424"/>
        <a:ext cx="1323121" cy="839073"/>
      </dsp:txXfrm>
    </dsp:sp>
    <dsp:sp modelId="{FE725F20-6C47-43B4-9591-90ECBE9B11BB}">
      <dsp:nvSpPr>
        <dsp:cNvPr id="0" name=""/>
        <dsp:cNvSpPr/>
      </dsp:nvSpPr>
      <dsp:spPr>
        <a:xfrm>
          <a:off x="4148055" y="3029222"/>
          <a:ext cx="1387126" cy="1387126"/>
        </a:xfrm>
        <a:prstGeom prst="leftCircularArrow">
          <a:avLst>
            <a:gd name="adj1" fmla="val 2227"/>
            <a:gd name="adj2" fmla="val 268145"/>
            <a:gd name="adj3" fmla="val 2043656"/>
            <a:gd name="adj4" fmla="val 9024489"/>
            <a:gd name="adj5" fmla="val 259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29AE85-633B-4D94-8BE9-08B4285782BA}">
      <dsp:nvSpPr>
        <dsp:cNvPr id="0" name=""/>
        <dsp:cNvSpPr/>
      </dsp:nvSpPr>
      <dsp:spPr>
        <a:xfrm>
          <a:off x="3656356" y="3562603"/>
          <a:ext cx="1222516" cy="486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Customs Union</a:t>
          </a:r>
          <a:endParaRPr lang="en-PK" sz="1500" kern="1200" dirty="0"/>
        </a:p>
      </dsp:txBody>
      <dsp:txXfrm>
        <a:off x="3670595" y="3576842"/>
        <a:ext cx="1194038" cy="457676"/>
      </dsp:txXfrm>
    </dsp:sp>
    <dsp:sp modelId="{2EF162A9-568A-45BF-BC5C-466C8EB2083A}">
      <dsp:nvSpPr>
        <dsp:cNvPr id="0" name=""/>
        <dsp:cNvSpPr/>
      </dsp:nvSpPr>
      <dsp:spPr>
        <a:xfrm>
          <a:off x="5025944" y="2671319"/>
          <a:ext cx="1375331" cy="1134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a:t> Single Currency</a:t>
          </a:r>
          <a:endParaRPr lang="en-PK" sz="1000" kern="1200" dirty="0"/>
        </a:p>
        <a:p>
          <a:pPr marL="57150" lvl="1" indent="-57150" algn="l" defTabSz="444500">
            <a:lnSpc>
              <a:spcPct val="90000"/>
            </a:lnSpc>
            <a:spcBef>
              <a:spcPct val="0"/>
            </a:spcBef>
            <a:spcAft>
              <a:spcPct val="15000"/>
            </a:spcAft>
            <a:buChar char="•"/>
          </a:pPr>
          <a:r>
            <a:rPr lang="en-US" sz="1000" kern="1200" dirty="0"/>
            <a:t>Central Bank</a:t>
          </a:r>
          <a:endParaRPr lang="en-PK" sz="1000" kern="1200" dirty="0"/>
        </a:p>
        <a:p>
          <a:pPr marL="57150" lvl="1" indent="-57150" algn="l" defTabSz="444500">
            <a:lnSpc>
              <a:spcPct val="90000"/>
            </a:lnSpc>
            <a:spcBef>
              <a:spcPct val="0"/>
            </a:spcBef>
            <a:spcAft>
              <a:spcPct val="15000"/>
            </a:spcAft>
            <a:buChar char="•"/>
          </a:pPr>
          <a:r>
            <a:rPr lang="en-US" sz="1000" kern="1200" dirty="0"/>
            <a:t>Credit system</a:t>
          </a:r>
          <a:endParaRPr lang="en-PK" sz="1000" kern="1200" dirty="0"/>
        </a:p>
        <a:p>
          <a:pPr marL="57150" lvl="1" indent="-57150" algn="l" defTabSz="444500">
            <a:lnSpc>
              <a:spcPct val="90000"/>
            </a:lnSpc>
            <a:spcBef>
              <a:spcPct val="0"/>
            </a:spcBef>
            <a:spcAft>
              <a:spcPct val="15000"/>
            </a:spcAft>
            <a:buChar char="•"/>
          </a:pPr>
          <a:r>
            <a:rPr lang="en-US" sz="1000" kern="1200" dirty="0"/>
            <a:t>Common financial system</a:t>
          </a:r>
          <a:endParaRPr lang="en-PK" sz="1000" kern="1200" dirty="0"/>
        </a:p>
      </dsp:txBody>
      <dsp:txXfrm>
        <a:off x="5052049" y="2940501"/>
        <a:ext cx="1323121" cy="839073"/>
      </dsp:txXfrm>
    </dsp:sp>
    <dsp:sp modelId="{C8457B4E-DB40-4EF2-9B7E-1F9EC71A56A8}">
      <dsp:nvSpPr>
        <dsp:cNvPr id="0" name=""/>
        <dsp:cNvSpPr/>
      </dsp:nvSpPr>
      <dsp:spPr>
        <a:xfrm>
          <a:off x="5811811" y="2016173"/>
          <a:ext cx="1562862" cy="1562862"/>
        </a:xfrm>
        <a:prstGeom prst="circularArrow">
          <a:avLst>
            <a:gd name="adj1" fmla="val 1976"/>
            <a:gd name="adj2" fmla="val 236631"/>
            <a:gd name="adj3" fmla="val 19587858"/>
            <a:gd name="adj4" fmla="val 12575511"/>
            <a:gd name="adj5"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71E3EA-78CF-4B2B-AF8E-CA0852C23CB5}">
      <dsp:nvSpPr>
        <dsp:cNvPr id="0" name=""/>
        <dsp:cNvSpPr/>
      </dsp:nvSpPr>
      <dsp:spPr>
        <a:xfrm>
          <a:off x="5331573" y="2428242"/>
          <a:ext cx="1222516" cy="486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Monetary Union</a:t>
          </a:r>
          <a:endParaRPr lang="en-PK" sz="1500" kern="1200" dirty="0"/>
        </a:p>
      </dsp:txBody>
      <dsp:txXfrm>
        <a:off x="5345812" y="2442481"/>
        <a:ext cx="1194038" cy="457676"/>
      </dsp:txXfrm>
    </dsp:sp>
    <dsp:sp modelId="{1EE3F2C5-BEB0-43D5-B638-4DBDE87E12B7}">
      <dsp:nvSpPr>
        <dsp:cNvPr id="0" name=""/>
        <dsp:cNvSpPr/>
      </dsp:nvSpPr>
      <dsp:spPr>
        <a:xfrm>
          <a:off x="6701162" y="2671319"/>
          <a:ext cx="1375331" cy="11343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lang="en-US" sz="1000" kern="1200" dirty="0"/>
            <a:t> Single Constitution</a:t>
          </a:r>
          <a:endParaRPr lang="en-PK" sz="1000" kern="1200" dirty="0"/>
        </a:p>
        <a:p>
          <a:pPr marL="57150" lvl="1" indent="-57150" algn="l" defTabSz="444500">
            <a:lnSpc>
              <a:spcPct val="90000"/>
            </a:lnSpc>
            <a:spcBef>
              <a:spcPct val="0"/>
            </a:spcBef>
            <a:spcAft>
              <a:spcPct val="15000"/>
            </a:spcAft>
            <a:buChar char="•"/>
          </a:pPr>
          <a:r>
            <a:rPr lang="en-US" sz="1000" kern="1200" dirty="0"/>
            <a:t>Sovereign Parliament</a:t>
          </a:r>
          <a:endParaRPr lang="en-PK" sz="1000" kern="1200" dirty="0"/>
        </a:p>
        <a:p>
          <a:pPr marL="57150" lvl="1" indent="-57150" algn="l" defTabSz="444500">
            <a:lnSpc>
              <a:spcPct val="90000"/>
            </a:lnSpc>
            <a:spcBef>
              <a:spcPct val="0"/>
            </a:spcBef>
            <a:spcAft>
              <a:spcPct val="15000"/>
            </a:spcAft>
            <a:buChar char="•"/>
          </a:pPr>
          <a:r>
            <a:rPr lang="en-US" sz="1000" kern="1200" dirty="0"/>
            <a:t> common Election</a:t>
          </a:r>
          <a:endParaRPr lang="en-PK" sz="1000" kern="1200" dirty="0"/>
        </a:p>
      </dsp:txBody>
      <dsp:txXfrm>
        <a:off x="6727267" y="2697424"/>
        <a:ext cx="1323121" cy="839073"/>
      </dsp:txXfrm>
    </dsp:sp>
    <dsp:sp modelId="{20AB2FFE-6131-4179-A793-9F7EF86F0FFF}">
      <dsp:nvSpPr>
        <dsp:cNvPr id="0" name=""/>
        <dsp:cNvSpPr/>
      </dsp:nvSpPr>
      <dsp:spPr>
        <a:xfrm>
          <a:off x="7006791" y="3562603"/>
          <a:ext cx="1222516" cy="4861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Political Union</a:t>
          </a:r>
          <a:endParaRPr lang="en-PK" sz="1500" kern="1200" dirty="0"/>
        </a:p>
      </dsp:txBody>
      <dsp:txXfrm>
        <a:off x="7021030" y="3576842"/>
        <a:ext cx="1194038" cy="457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42BB3-A6AA-4547-A6A8-E70D1B78E9C7}">
      <dsp:nvSpPr>
        <dsp:cNvPr id="0" name=""/>
        <dsp:cNvSpPr/>
      </dsp:nvSpPr>
      <dsp:spPr>
        <a:xfrm>
          <a:off x="1" y="0"/>
          <a:ext cx="7772396" cy="1752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46D36B-AD92-4EB5-8C64-3B6DD4E8BBE2}">
      <dsp:nvSpPr>
        <dsp:cNvPr id="0" name=""/>
        <dsp:cNvSpPr/>
      </dsp:nvSpPr>
      <dsp:spPr>
        <a:xfrm>
          <a:off x="0" y="525779"/>
          <a:ext cx="1456399" cy="701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Trade Union </a:t>
          </a:r>
          <a:endParaRPr lang="en-PK" sz="1700" kern="1200" dirty="0"/>
        </a:p>
      </dsp:txBody>
      <dsp:txXfrm>
        <a:off x="34222" y="560001"/>
        <a:ext cx="1387955" cy="632596"/>
      </dsp:txXfrm>
    </dsp:sp>
    <dsp:sp modelId="{06F15552-2853-4C8D-BE16-C3BE8CAB1B78}">
      <dsp:nvSpPr>
        <dsp:cNvPr id="0" name=""/>
        <dsp:cNvSpPr/>
      </dsp:nvSpPr>
      <dsp:spPr>
        <a:xfrm>
          <a:off x="1524134" y="525779"/>
          <a:ext cx="1456399" cy="701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Economic Union</a:t>
          </a:r>
          <a:endParaRPr lang="en-PK" sz="1700" kern="1200" dirty="0"/>
        </a:p>
      </dsp:txBody>
      <dsp:txXfrm>
        <a:off x="1558356" y="560001"/>
        <a:ext cx="1387955" cy="632596"/>
      </dsp:txXfrm>
    </dsp:sp>
    <dsp:sp modelId="{073D7AEE-2B4A-4FAC-A273-85B08FC743BD}">
      <dsp:nvSpPr>
        <dsp:cNvPr id="0" name=""/>
        <dsp:cNvSpPr/>
      </dsp:nvSpPr>
      <dsp:spPr>
        <a:xfrm>
          <a:off x="3043683" y="525779"/>
          <a:ext cx="1456399" cy="701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Customs Union</a:t>
          </a:r>
          <a:endParaRPr lang="en-PK" sz="1700" kern="1200" dirty="0"/>
        </a:p>
      </dsp:txBody>
      <dsp:txXfrm>
        <a:off x="3077905" y="560001"/>
        <a:ext cx="1387955" cy="632596"/>
      </dsp:txXfrm>
    </dsp:sp>
    <dsp:sp modelId="{E402B5A9-32C4-43C5-BBCA-3AF82F2DDC30}">
      <dsp:nvSpPr>
        <dsp:cNvPr id="0" name=""/>
        <dsp:cNvSpPr/>
      </dsp:nvSpPr>
      <dsp:spPr>
        <a:xfrm>
          <a:off x="4565013" y="525779"/>
          <a:ext cx="1456399" cy="701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Monetary Union</a:t>
          </a:r>
          <a:endParaRPr lang="en-PK" sz="1700" kern="1200" dirty="0"/>
        </a:p>
      </dsp:txBody>
      <dsp:txXfrm>
        <a:off x="4599235" y="560001"/>
        <a:ext cx="1387955" cy="632596"/>
      </dsp:txXfrm>
    </dsp:sp>
    <dsp:sp modelId="{EC827C0C-96B8-4CE6-BD91-52884CCB73DB}">
      <dsp:nvSpPr>
        <dsp:cNvPr id="0" name=""/>
        <dsp:cNvSpPr/>
      </dsp:nvSpPr>
      <dsp:spPr>
        <a:xfrm>
          <a:off x="6086549" y="525779"/>
          <a:ext cx="1456399" cy="7010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Political Union</a:t>
          </a:r>
          <a:endParaRPr lang="en-PK" sz="1700" kern="1200" dirty="0"/>
        </a:p>
      </dsp:txBody>
      <dsp:txXfrm>
        <a:off x="6120771" y="560001"/>
        <a:ext cx="1387955" cy="632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3AE8D-0E68-4716-A729-5DBB901C4834}">
      <dsp:nvSpPr>
        <dsp:cNvPr id="0" name=""/>
        <dsp:cNvSpPr/>
      </dsp:nvSpPr>
      <dsp:spPr>
        <a:xfrm>
          <a:off x="4226064" y="2079027"/>
          <a:ext cx="3824769" cy="189003"/>
        </a:xfrm>
        <a:custGeom>
          <a:avLst/>
          <a:gdLst/>
          <a:ahLst/>
          <a:cxnLst/>
          <a:rect l="0" t="0" r="0" b="0"/>
          <a:pathLst>
            <a:path>
              <a:moveTo>
                <a:pt x="0" y="0"/>
              </a:moveTo>
              <a:lnTo>
                <a:pt x="0" y="94501"/>
              </a:lnTo>
              <a:lnTo>
                <a:pt x="3824769" y="94501"/>
              </a:lnTo>
              <a:lnTo>
                <a:pt x="3824769" y="1890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EBCBB4-3372-45B3-8A99-148DAB7294F1}">
      <dsp:nvSpPr>
        <dsp:cNvPr id="0" name=""/>
        <dsp:cNvSpPr/>
      </dsp:nvSpPr>
      <dsp:spPr>
        <a:xfrm>
          <a:off x="4226064" y="2079027"/>
          <a:ext cx="2651507" cy="189003"/>
        </a:xfrm>
        <a:custGeom>
          <a:avLst/>
          <a:gdLst/>
          <a:ahLst/>
          <a:cxnLst/>
          <a:rect l="0" t="0" r="0" b="0"/>
          <a:pathLst>
            <a:path>
              <a:moveTo>
                <a:pt x="0" y="0"/>
              </a:moveTo>
              <a:lnTo>
                <a:pt x="0" y="94501"/>
              </a:lnTo>
              <a:lnTo>
                <a:pt x="2651507" y="94501"/>
              </a:lnTo>
              <a:lnTo>
                <a:pt x="2651507" y="1890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EFE29F-7BEE-4526-A5F9-66F6D9124B53}">
      <dsp:nvSpPr>
        <dsp:cNvPr id="0" name=""/>
        <dsp:cNvSpPr/>
      </dsp:nvSpPr>
      <dsp:spPr>
        <a:xfrm>
          <a:off x="4226064" y="2079027"/>
          <a:ext cx="1455884" cy="189003"/>
        </a:xfrm>
        <a:custGeom>
          <a:avLst/>
          <a:gdLst/>
          <a:ahLst/>
          <a:cxnLst/>
          <a:rect l="0" t="0" r="0" b="0"/>
          <a:pathLst>
            <a:path>
              <a:moveTo>
                <a:pt x="0" y="0"/>
              </a:moveTo>
              <a:lnTo>
                <a:pt x="0" y="94501"/>
              </a:lnTo>
              <a:lnTo>
                <a:pt x="1455884" y="94501"/>
              </a:lnTo>
              <a:lnTo>
                <a:pt x="1455884" y="1890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9CFCAD-DFD5-463D-939F-1C6E663C0A94}">
      <dsp:nvSpPr>
        <dsp:cNvPr id="0" name=""/>
        <dsp:cNvSpPr/>
      </dsp:nvSpPr>
      <dsp:spPr>
        <a:xfrm>
          <a:off x="4226064" y="2079027"/>
          <a:ext cx="146301" cy="189003"/>
        </a:xfrm>
        <a:custGeom>
          <a:avLst/>
          <a:gdLst/>
          <a:ahLst/>
          <a:cxnLst/>
          <a:rect l="0" t="0" r="0" b="0"/>
          <a:pathLst>
            <a:path>
              <a:moveTo>
                <a:pt x="0" y="0"/>
              </a:moveTo>
              <a:lnTo>
                <a:pt x="0" y="94501"/>
              </a:lnTo>
              <a:lnTo>
                <a:pt x="146301" y="94501"/>
              </a:lnTo>
              <a:lnTo>
                <a:pt x="146301" y="1890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AD17B8-BFC6-440F-B2A9-79E618103515}">
      <dsp:nvSpPr>
        <dsp:cNvPr id="0" name=""/>
        <dsp:cNvSpPr/>
      </dsp:nvSpPr>
      <dsp:spPr>
        <a:xfrm>
          <a:off x="3085533" y="2079027"/>
          <a:ext cx="1140531" cy="189003"/>
        </a:xfrm>
        <a:custGeom>
          <a:avLst/>
          <a:gdLst/>
          <a:ahLst/>
          <a:cxnLst/>
          <a:rect l="0" t="0" r="0" b="0"/>
          <a:pathLst>
            <a:path>
              <a:moveTo>
                <a:pt x="1140531" y="0"/>
              </a:moveTo>
              <a:lnTo>
                <a:pt x="1140531" y="94501"/>
              </a:lnTo>
              <a:lnTo>
                <a:pt x="0" y="94501"/>
              </a:lnTo>
              <a:lnTo>
                <a:pt x="0" y="1890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ADE036-47FE-4A7A-976B-C2E51B97B610}">
      <dsp:nvSpPr>
        <dsp:cNvPr id="0" name=""/>
        <dsp:cNvSpPr/>
      </dsp:nvSpPr>
      <dsp:spPr>
        <a:xfrm>
          <a:off x="1862513" y="2079027"/>
          <a:ext cx="2363551" cy="189003"/>
        </a:xfrm>
        <a:custGeom>
          <a:avLst/>
          <a:gdLst/>
          <a:ahLst/>
          <a:cxnLst/>
          <a:rect l="0" t="0" r="0" b="0"/>
          <a:pathLst>
            <a:path>
              <a:moveTo>
                <a:pt x="2363551" y="0"/>
              </a:moveTo>
              <a:lnTo>
                <a:pt x="2363551" y="94501"/>
              </a:lnTo>
              <a:lnTo>
                <a:pt x="0" y="94501"/>
              </a:lnTo>
              <a:lnTo>
                <a:pt x="0" y="1890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FED017-F6C1-4361-825C-9500601039FF}">
      <dsp:nvSpPr>
        <dsp:cNvPr id="0" name=""/>
        <dsp:cNvSpPr/>
      </dsp:nvSpPr>
      <dsp:spPr>
        <a:xfrm>
          <a:off x="583803" y="2079027"/>
          <a:ext cx="3642261" cy="189003"/>
        </a:xfrm>
        <a:custGeom>
          <a:avLst/>
          <a:gdLst/>
          <a:ahLst/>
          <a:cxnLst/>
          <a:rect l="0" t="0" r="0" b="0"/>
          <a:pathLst>
            <a:path>
              <a:moveTo>
                <a:pt x="3642261" y="0"/>
              </a:moveTo>
              <a:lnTo>
                <a:pt x="3642261" y="94501"/>
              </a:lnTo>
              <a:lnTo>
                <a:pt x="0" y="94501"/>
              </a:lnTo>
              <a:lnTo>
                <a:pt x="0" y="1890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33ACBE-2A85-44DC-8A05-7671FFF0159A}">
      <dsp:nvSpPr>
        <dsp:cNvPr id="0" name=""/>
        <dsp:cNvSpPr/>
      </dsp:nvSpPr>
      <dsp:spPr>
        <a:xfrm>
          <a:off x="3396332" y="858426"/>
          <a:ext cx="1659464" cy="12206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57151" numCol="1" spcCol="1270" anchor="ctr" anchorCtr="0">
          <a:noAutofit/>
        </a:bodyPr>
        <a:lstStyle/>
        <a:p>
          <a:pPr marL="0" lvl="0" indent="0" algn="ctr" defTabSz="1066800">
            <a:lnSpc>
              <a:spcPct val="90000"/>
            </a:lnSpc>
            <a:spcBef>
              <a:spcPct val="0"/>
            </a:spcBef>
            <a:spcAft>
              <a:spcPct val="35000"/>
            </a:spcAft>
            <a:buNone/>
          </a:pPr>
          <a:r>
            <a:rPr lang="en-US" sz="2400" kern="1200" dirty="0"/>
            <a:t>EU</a:t>
          </a:r>
        </a:p>
        <a:p>
          <a:pPr marL="0" lvl="0" indent="0" algn="ctr" defTabSz="1066800">
            <a:lnSpc>
              <a:spcPct val="90000"/>
            </a:lnSpc>
            <a:spcBef>
              <a:spcPct val="0"/>
            </a:spcBef>
            <a:spcAft>
              <a:spcPct val="35000"/>
            </a:spcAft>
            <a:buNone/>
          </a:pPr>
          <a:endParaRPr lang="en-US" sz="2400" kern="1200" dirty="0"/>
        </a:p>
      </dsp:txBody>
      <dsp:txXfrm>
        <a:off x="3396332" y="858426"/>
        <a:ext cx="1659464" cy="1220601"/>
      </dsp:txXfrm>
    </dsp:sp>
    <dsp:sp modelId="{69724E65-632F-4F35-997F-E4A5BBE82F41}">
      <dsp:nvSpPr>
        <dsp:cNvPr id="0" name=""/>
        <dsp:cNvSpPr/>
      </dsp:nvSpPr>
      <dsp:spPr>
        <a:xfrm>
          <a:off x="4561654" y="1249362"/>
          <a:ext cx="2067745" cy="46933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66725">
            <a:lnSpc>
              <a:spcPct val="90000"/>
            </a:lnSpc>
            <a:spcBef>
              <a:spcPct val="0"/>
            </a:spcBef>
            <a:spcAft>
              <a:spcPct val="35000"/>
            </a:spcAft>
            <a:buNone/>
          </a:pPr>
          <a:r>
            <a:rPr lang="en-US" sz="1050" kern="1200" dirty="0"/>
            <a:t>Political &amp; Economic Union </a:t>
          </a:r>
        </a:p>
      </dsp:txBody>
      <dsp:txXfrm>
        <a:off x="4561654" y="1249362"/>
        <a:ext cx="2067745" cy="469331"/>
      </dsp:txXfrm>
    </dsp:sp>
    <dsp:sp modelId="{2AE40D59-7E5B-4C7A-823C-5433F9B77F02}">
      <dsp:nvSpPr>
        <dsp:cNvPr id="0" name=""/>
        <dsp:cNvSpPr/>
      </dsp:nvSpPr>
      <dsp:spPr>
        <a:xfrm>
          <a:off x="89813" y="2268030"/>
          <a:ext cx="987978" cy="9338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57151" numCol="1" spcCol="1270" anchor="ctr" anchorCtr="0">
          <a:noAutofit/>
        </a:bodyPr>
        <a:lstStyle/>
        <a:p>
          <a:pPr marL="0" lvl="0" indent="0" algn="ctr" defTabSz="622300">
            <a:lnSpc>
              <a:spcPct val="90000"/>
            </a:lnSpc>
            <a:spcBef>
              <a:spcPct val="0"/>
            </a:spcBef>
            <a:spcAft>
              <a:spcPct val="35000"/>
            </a:spcAft>
            <a:buNone/>
          </a:pPr>
          <a:r>
            <a:rPr lang="en-US" sz="1400" kern="1200" dirty="0"/>
            <a:t>European Parliament</a:t>
          </a:r>
        </a:p>
      </dsp:txBody>
      <dsp:txXfrm>
        <a:off x="89813" y="2268030"/>
        <a:ext cx="987978" cy="933848"/>
      </dsp:txXfrm>
    </dsp:sp>
    <dsp:sp modelId="{AC8EDE5F-594A-4AF3-8349-B765163ECFDE}">
      <dsp:nvSpPr>
        <dsp:cNvPr id="0" name=""/>
        <dsp:cNvSpPr/>
      </dsp:nvSpPr>
      <dsp:spPr>
        <a:xfrm>
          <a:off x="380682" y="3068737"/>
          <a:ext cx="861238" cy="88993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en-US" sz="1300" kern="1200" dirty="0"/>
            <a:t>Scrutinize and Amend Legislation</a:t>
          </a:r>
        </a:p>
      </dsp:txBody>
      <dsp:txXfrm>
        <a:off x="380682" y="3068737"/>
        <a:ext cx="861238" cy="889938"/>
      </dsp:txXfrm>
    </dsp:sp>
    <dsp:sp modelId="{93D1E4CE-F229-4907-B325-A84046BEBF6C}">
      <dsp:nvSpPr>
        <dsp:cNvPr id="0" name=""/>
        <dsp:cNvSpPr/>
      </dsp:nvSpPr>
      <dsp:spPr>
        <a:xfrm>
          <a:off x="1320760" y="2268030"/>
          <a:ext cx="1083505" cy="114732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57151" numCol="1" spcCol="1270" anchor="ctr" anchorCtr="0">
          <a:noAutofit/>
        </a:bodyPr>
        <a:lstStyle/>
        <a:p>
          <a:pPr marL="0" lvl="0" indent="0" algn="ctr" defTabSz="533400">
            <a:lnSpc>
              <a:spcPct val="90000"/>
            </a:lnSpc>
            <a:spcBef>
              <a:spcPct val="0"/>
            </a:spcBef>
            <a:spcAft>
              <a:spcPct val="35000"/>
            </a:spcAft>
            <a:buNone/>
          </a:pPr>
          <a:r>
            <a:rPr lang="en-US" sz="1200" kern="1200" dirty="0"/>
            <a:t>Council Of The European Union</a:t>
          </a:r>
        </a:p>
        <a:p>
          <a:pPr marL="0" lvl="0" indent="0" algn="ctr" defTabSz="533400">
            <a:lnSpc>
              <a:spcPct val="90000"/>
            </a:lnSpc>
            <a:spcBef>
              <a:spcPct val="0"/>
            </a:spcBef>
            <a:spcAft>
              <a:spcPct val="35000"/>
            </a:spcAft>
            <a:buNone/>
          </a:pPr>
          <a:endParaRPr lang="en-US" sz="1200" kern="1200" dirty="0"/>
        </a:p>
      </dsp:txBody>
      <dsp:txXfrm>
        <a:off x="1320760" y="2268030"/>
        <a:ext cx="1083505" cy="1147323"/>
      </dsp:txXfrm>
    </dsp:sp>
    <dsp:sp modelId="{6C33590B-692E-4D65-ADCF-5D5FFB9A2E15}">
      <dsp:nvSpPr>
        <dsp:cNvPr id="0" name=""/>
        <dsp:cNvSpPr/>
      </dsp:nvSpPr>
      <dsp:spPr>
        <a:xfrm>
          <a:off x="1556093" y="3020041"/>
          <a:ext cx="838766" cy="98688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endParaRPr lang="en-US" sz="1200" kern="1200" dirty="0"/>
        </a:p>
        <a:p>
          <a:pPr marL="0" lvl="0" indent="0" algn="r" defTabSz="533400">
            <a:lnSpc>
              <a:spcPct val="90000"/>
            </a:lnSpc>
            <a:spcBef>
              <a:spcPct val="0"/>
            </a:spcBef>
            <a:spcAft>
              <a:spcPct val="35000"/>
            </a:spcAft>
            <a:buNone/>
          </a:pPr>
          <a:r>
            <a:rPr lang="en-US" sz="1200" kern="1200" dirty="0"/>
            <a:t>Scrutinize Legislation</a:t>
          </a:r>
        </a:p>
        <a:p>
          <a:pPr marL="0" lvl="0" indent="0" algn="r" defTabSz="533400">
            <a:lnSpc>
              <a:spcPct val="90000"/>
            </a:lnSpc>
            <a:spcBef>
              <a:spcPct val="0"/>
            </a:spcBef>
            <a:spcAft>
              <a:spcPct val="35000"/>
            </a:spcAft>
            <a:buNone/>
          </a:pPr>
          <a:endParaRPr lang="en-US" sz="1200" kern="1200" dirty="0"/>
        </a:p>
      </dsp:txBody>
      <dsp:txXfrm>
        <a:off x="1556093" y="3020041"/>
        <a:ext cx="838766" cy="986883"/>
      </dsp:txXfrm>
    </dsp:sp>
    <dsp:sp modelId="{726CB27D-D7DE-41A0-B6C5-DC92680C81BD}">
      <dsp:nvSpPr>
        <dsp:cNvPr id="0" name=""/>
        <dsp:cNvSpPr/>
      </dsp:nvSpPr>
      <dsp:spPr>
        <a:xfrm>
          <a:off x="2593268" y="2268030"/>
          <a:ext cx="984528" cy="9535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57151" numCol="1" spcCol="1270" anchor="ctr" anchorCtr="0">
          <a:noAutofit/>
        </a:bodyPr>
        <a:lstStyle/>
        <a:p>
          <a:pPr marL="0" lvl="0" indent="0" algn="ctr" defTabSz="622300">
            <a:lnSpc>
              <a:spcPct val="90000"/>
            </a:lnSpc>
            <a:spcBef>
              <a:spcPct val="0"/>
            </a:spcBef>
            <a:spcAft>
              <a:spcPct val="35000"/>
            </a:spcAft>
            <a:buNone/>
          </a:pPr>
          <a:r>
            <a:rPr lang="en-US" sz="1400" kern="1200" dirty="0"/>
            <a:t>European Council</a:t>
          </a:r>
        </a:p>
      </dsp:txBody>
      <dsp:txXfrm>
        <a:off x="2593268" y="2268030"/>
        <a:ext cx="984528" cy="953511"/>
      </dsp:txXfrm>
    </dsp:sp>
    <dsp:sp modelId="{C7422D3D-0D7C-4524-843C-73817500725E}">
      <dsp:nvSpPr>
        <dsp:cNvPr id="0" name=""/>
        <dsp:cNvSpPr/>
      </dsp:nvSpPr>
      <dsp:spPr>
        <a:xfrm>
          <a:off x="2821590" y="2980488"/>
          <a:ext cx="840561" cy="68764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endParaRPr lang="en-US" sz="1400" kern="1200" dirty="0"/>
        </a:p>
        <a:p>
          <a:pPr marL="0" lvl="0" indent="0" algn="r" defTabSz="622300">
            <a:lnSpc>
              <a:spcPct val="90000"/>
            </a:lnSpc>
            <a:spcBef>
              <a:spcPct val="0"/>
            </a:spcBef>
            <a:spcAft>
              <a:spcPct val="35000"/>
            </a:spcAft>
            <a:buNone/>
          </a:pPr>
          <a:r>
            <a:rPr lang="en-US" sz="1400" kern="1200" dirty="0"/>
            <a:t>Limited Executive Authority</a:t>
          </a:r>
        </a:p>
        <a:p>
          <a:pPr marL="0" lvl="0" indent="0" algn="r" defTabSz="622300">
            <a:lnSpc>
              <a:spcPct val="90000"/>
            </a:lnSpc>
            <a:spcBef>
              <a:spcPct val="0"/>
            </a:spcBef>
            <a:spcAft>
              <a:spcPct val="35000"/>
            </a:spcAft>
            <a:buNone/>
          </a:pPr>
          <a:endParaRPr lang="en-US" sz="1400" kern="1200" dirty="0"/>
        </a:p>
      </dsp:txBody>
      <dsp:txXfrm>
        <a:off x="2821590" y="2980488"/>
        <a:ext cx="840561" cy="687647"/>
      </dsp:txXfrm>
    </dsp:sp>
    <dsp:sp modelId="{0BA643C4-CC11-428A-AE64-7604B9BE1B8B}">
      <dsp:nvSpPr>
        <dsp:cNvPr id="0" name=""/>
        <dsp:cNvSpPr/>
      </dsp:nvSpPr>
      <dsp:spPr>
        <a:xfrm>
          <a:off x="3812152" y="2268030"/>
          <a:ext cx="1120426" cy="10403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57151" numCol="1" spcCol="1270" anchor="ctr" anchorCtr="0">
          <a:noAutofit/>
        </a:bodyPr>
        <a:lstStyle/>
        <a:p>
          <a:pPr marL="0" lvl="0" indent="0" algn="ctr" defTabSz="711200">
            <a:lnSpc>
              <a:spcPct val="90000"/>
            </a:lnSpc>
            <a:spcBef>
              <a:spcPct val="0"/>
            </a:spcBef>
            <a:spcAft>
              <a:spcPct val="35000"/>
            </a:spcAft>
            <a:buNone/>
          </a:pPr>
          <a:r>
            <a:rPr lang="en-US" sz="1600" kern="1200" dirty="0"/>
            <a:t>European Commission</a:t>
          </a:r>
        </a:p>
      </dsp:txBody>
      <dsp:txXfrm>
        <a:off x="3812152" y="2268030"/>
        <a:ext cx="1120426" cy="1040308"/>
      </dsp:txXfrm>
    </dsp:sp>
    <dsp:sp modelId="{EA3EA159-39D5-4C43-9251-010255ECD620}">
      <dsp:nvSpPr>
        <dsp:cNvPr id="0" name=""/>
        <dsp:cNvSpPr/>
      </dsp:nvSpPr>
      <dsp:spPr>
        <a:xfrm>
          <a:off x="4151131" y="3145173"/>
          <a:ext cx="954337" cy="66576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t" anchorCtr="0">
          <a:noAutofit/>
        </a:bodyPr>
        <a:lstStyle/>
        <a:p>
          <a:pPr marL="0" lvl="0" indent="0" algn="ctr" defTabSz="622300">
            <a:lnSpc>
              <a:spcPct val="90000"/>
            </a:lnSpc>
            <a:spcBef>
              <a:spcPct val="0"/>
            </a:spcBef>
            <a:spcAft>
              <a:spcPct val="35000"/>
            </a:spcAft>
            <a:buNone/>
          </a:pPr>
          <a:r>
            <a:rPr lang="en-US" sz="1400" kern="1200" dirty="0">
              <a:latin typeface="+mn-lt"/>
            </a:rPr>
            <a:t>Full Executive Authority</a:t>
          </a:r>
        </a:p>
      </dsp:txBody>
      <dsp:txXfrm>
        <a:off x="4151131" y="3145173"/>
        <a:ext cx="954337" cy="665760"/>
      </dsp:txXfrm>
    </dsp:sp>
    <dsp:sp modelId="{836F95DF-F329-4FF3-A0EB-C86654B5E1F5}">
      <dsp:nvSpPr>
        <dsp:cNvPr id="0" name=""/>
        <dsp:cNvSpPr/>
      </dsp:nvSpPr>
      <dsp:spPr>
        <a:xfrm>
          <a:off x="5155872" y="2268030"/>
          <a:ext cx="1052153" cy="11450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57151" numCol="1" spcCol="1270" anchor="ctr" anchorCtr="0">
          <a:noAutofit/>
        </a:bodyPr>
        <a:lstStyle/>
        <a:p>
          <a:pPr marL="0" lvl="0" indent="0" algn="ctr" defTabSz="466725">
            <a:lnSpc>
              <a:spcPct val="90000"/>
            </a:lnSpc>
            <a:spcBef>
              <a:spcPct val="0"/>
            </a:spcBef>
            <a:spcAft>
              <a:spcPct val="35000"/>
            </a:spcAft>
            <a:buNone/>
          </a:pPr>
          <a:r>
            <a:rPr lang="en-US" sz="1050" kern="1200" dirty="0"/>
            <a:t>Court Of Justice Of The European Union</a:t>
          </a:r>
        </a:p>
      </dsp:txBody>
      <dsp:txXfrm>
        <a:off x="5155872" y="2268030"/>
        <a:ext cx="1052153" cy="1145087"/>
      </dsp:txXfrm>
    </dsp:sp>
    <dsp:sp modelId="{9F6B56A4-EA9E-4F2C-8C8C-4DEB98CB9D82}">
      <dsp:nvSpPr>
        <dsp:cNvPr id="0" name=""/>
        <dsp:cNvSpPr/>
      </dsp:nvSpPr>
      <dsp:spPr>
        <a:xfrm>
          <a:off x="5379581" y="3101691"/>
          <a:ext cx="814161" cy="93717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6350" rIns="25400" bIns="6350" numCol="1" spcCol="1270" anchor="ctr" anchorCtr="0">
          <a:noAutofit/>
        </a:bodyPr>
        <a:lstStyle/>
        <a:p>
          <a:pPr marL="0" lvl="0" indent="0" algn="r" defTabSz="444500">
            <a:lnSpc>
              <a:spcPct val="90000"/>
            </a:lnSpc>
            <a:spcBef>
              <a:spcPct val="0"/>
            </a:spcBef>
            <a:spcAft>
              <a:spcPct val="35000"/>
            </a:spcAft>
            <a:buNone/>
          </a:pPr>
          <a:r>
            <a:rPr lang="en-US" sz="1000" kern="1200" dirty="0"/>
            <a:t>The Interpretation And The Application Of EU Law And The Treaties </a:t>
          </a:r>
        </a:p>
      </dsp:txBody>
      <dsp:txXfrm>
        <a:off x="5379581" y="3101691"/>
        <a:ext cx="814161" cy="937170"/>
      </dsp:txXfrm>
    </dsp:sp>
    <dsp:sp modelId="{3426979A-7A29-488B-A881-7339A33E76C6}">
      <dsp:nvSpPr>
        <dsp:cNvPr id="0" name=""/>
        <dsp:cNvSpPr/>
      </dsp:nvSpPr>
      <dsp:spPr>
        <a:xfrm>
          <a:off x="6397029" y="2268030"/>
          <a:ext cx="961085" cy="10837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57151" numCol="1" spcCol="1270" anchor="ctr" anchorCtr="0">
          <a:noAutofit/>
        </a:bodyPr>
        <a:lstStyle/>
        <a:p>
          <a:pPr marL="0" lvl="0" indent="0" algn="ctr" defTabSz="711200">
            <a:lnSpc>
              <a:spcPct val="90000"/>
            </a:lnSpc>
            <a:spcBef>
              <a:spcPct val="0"/>
            </a:spcBef>
            <a:spcAft>
              <a:spcPct val="35000"/>
            </a:spcAft>
            <a:buNone/>
          </a:pPr>
          <a:r>
            <a:rPr lang="en-US" sz="1600" kern="1200" dirty="0"/>
            <a:t>European Central Bank</a:t>
          </a:r>
        </a:p>
      </dsp:txBody>
      <dsp:txXfrm>
        <a:off x="6397029" y="2268030"/>
        <a:ext cx="961085" cy="1083708"/>
      </dsp:txXfrm>
    </dsp:sp>
    <dsp:sp modelId="{6F987A89-8D85-4F00-AE43-ED15B7B96147}">
      <dsp:nvSpPr>
        <dsp:cNvPr id="0" name=""/>
        <dsp:cNvSpPr/>
      </dsp:nvSpPr>
      <dsp:spPr>
        <a:xfrm>
          <a:off x="6642739" y="3220186"/>
          <a:ext cx="704011" cy="80086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en-US" sz="1200" kern="1200" dirty="0"/>
            <a:t>Controls monetary policy of the Eurozone</a:t>
          </a:r>
        </a:p>
      </dsp:txBody>
      <dsp:txXfrm>
        <a:off x="6642739" y="3220186"/>
        <a:ext cx="704011" cy="800862"/>
      </dsp:txXfrm>
    </dsp:sp>
    <dsp:sp modelId="{86F7064D-E6D7-4103-8654-AC3C0C9D3149}">
      <dsp:nvSpPr>
        <dsp:cNvPr id="0" name=""/>
        <dsp:cNvSpPr/>
      </dsp:nvSpPr>
      <dsp:spPr>
        <a:xfrm>
          <a:off x="7547117" y="2268030"/>
          <a:ext cx="1007432" cy="11357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57151" numCol="1" spcCol="1270" anchor="ctr" anchorCtr="0">
          <a:noAutofit/>
        </a:bodyPr>
        <a:lstStyle/>
        <a:p>
          <a:pPr marL="0" lvl="0" indent="0" algn="ctr" defTabSz="622300">
            <a:lnSpc>
              <a:spcPct val="90000"/>
            </a:lnSpc>
            <a:spcBef>
              <a:spcPct val="0"/>
            </a:spcBef>
            <a:spcAft>
              <a:spcPct val="35000"/>
            </a:spcAft>
            <a:buNone/>
          </a:pPr>
          <a:r>
            <a:rPr lang="en-US" sz="1400" kern="1200" dirty="0"/>
            <a:t>European Court Of Auditors</a:t>
          </a:r>
        </a:p>
      </dsp:txBody>
      <dsp:txXfrm>
        <a:off x="7547117" y="2268030"/>
        <a:ext cx="1007432" cy="1135744"/>
      </dsp:txXfrm>
    </dsp:sp>
    <dsp:sp modelId="{3ABBE967-B96F-412B-8D0F-63645850F122}">
      <dsp:nvSpPr>
        <dsp:cNvPr id="0" name=""/>
        <dsp:cNvSpPr/>
      </dsp:nvSpPr>
      <dsp:spPr>
        <a:xfrm>
          <a:off x="7716802" y="3165760"/>
          <a:ext cx="857633" cy="67610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en-US" sz="1200" kern="1200" dirty="0"/>
            <a:t>The EU Budget Is Scrutinized </a:t>
          </a:r>
        </a:p>
      </dsp:txBody>
      <dsp:txXfrm>
        <a:off x="7716802" y="3165760"/>
        <a:ext cx="857633" cy="6761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BAA75-3A8F-4619-9C12-4EF8A28A794C}">
      <dsp:nvSpPr>
        <dsp:cNvPr id="0" name=""/>
        <dsp:cNvSpPr/>
      </dsp:nvSpPr>
      <dsp:spPr>
        <a:xfrm>
          <a:off x="0" y="0"/>
          <a:ext cx="8229600" cy="20347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The European Parliament- Scrutinize and Amend Legislation</a:t>
          </a:r>
        </a:p>
        <a:p>
          <a:pPr marL="171450" lvl="1" indent="-171450" algn="l" defTabSz="800100">
            <a:lnSpc>
              <a:spcPct val="90000"/>
            </a:lnSpc>
            <a:spcBef>
              <a:spcPct val="0"/>
            </a:spcBef>
            <a:spcAft>
              <a:spcPct val="15000"/>
            </a:spcAft>
            <a:buChar char="•"/>
          </a:pPr>
          <a:r>
            <a:rPr lang="en-US" sz="1800" kern="1200" dirty="0"/>
            <a:t>consists of 751 directly elected representatives</a:t>
          </a:r>
        </a:p>
        <a:p>
          <a:pPr marL="171450" lvl="1" indent="-171450" algn="l" defTabSz="800100">
            <a:lnSpc>
              <a:spcPct val="90000"/>
            </a:lnSpc>
            <a:spcBef>
              <a:spcPct val="0"/>
            </a:spcBef>
            <a:spcAft>
              <a:spcPct val="15000"/>
            </a:spcAft>
            <a:buChar char="•"/>
          </a:pPr>
          <a:r>
            <a:rPr lang="en-US" sz="1800" kern="1200" dirty="0"/>
            <a:t> It shares with the Council of the EU equal legislative powers</a:t>
          </a:r>
        </a:p>
        <a:p>
          <a:pPr marL="171450" lvl="1" indent="-171450" algn="l" defTabSz="800100">
            <a:lnSpc>
              <a:spcPct val="90000"/>
            </a:lnSpc>
            <a:spcBef>
              <a:spcPct val="0"/>
            </a:spcBef>
            <a:spcAft>
              <a:spcPct val="15000"/>
            </a:spcAft>
            <a:buChar char="•"/>
          </a:pPr>
          <a:r>
            <a:rPr lang="en-US" sz="1800" kern="1200" dirty="0"/>
            <a:t> It elects the Commission's President, approves the College of Commissioners, and may vote to remove them collectively from office</a:t>
          </a:r>
        </a:p>
      </dsp:txBody>
      <dsp:txXfrm>
        <a:off x="1817284" y="0"/>
        <a:ext cx="6412315" cy="2034798"/>
      </dsp:txXfrm>
    </dsp:sp>
    <dsp:sp modelId="{70DA4E7C-A433-405A-B69A-526258CD48F3}">
      <dsp:nvSpPr>
        <dsp:cNvPr id="0" name=""/>
        <dsp:cNvSpPr/>
      </dsp:nvSpPr>
      <dsp:spPr>
        <a:xfrm>
          <a:off x="171364" y="331941"/>
          <a:ext cx="1645920" cy="137091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71737C-0D49-4485-A7BE-931E01FD5AEA}">
      <dsp:nvSpPr>
        <dsp:cNvPr id="0" name=""/>
        <dsp:cNvSpPr/>
      </dsp:nvSpPr>
      <dsp:spPr>
        <a:xfrm>
          <a:off x="0" y="2206162"/>
          <a:ext cx="8229600" cy="19270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The Council Of The European Union- Scrutinize and Amend Legislation </a:t>
          </a:r>
        </a:p>
        <a:p>
          <a:pPr marL="228600" lvl="1" indent="-228600" algn="l" defTabSz="889000">
            <a:lnSpc>
              <a:spcPct val="90000"/>
            </a:lnSpc>
            <a:spcBef>
              <a:spcPct val="0"/>
            </a:spcBef>
            <a:spcAft>
              <a:spcPct val="15000"/>
            </a:spcAft>
            <a:buChar char="•"/>
          </a:pPr>
          <a:r>
            <a:rPr lang="en-US" sz="2000" kern="1200" dirty="0"/>
            <a:t>Comprising of the Ministers from the member countries</a:t>
          </a:r>
        </a:p>
        <a:p>
          <a:pPr marL="228600" lvl="1" indent="-228600" algn="l" defTabSz="889000">
            <a:lnSpc>
              <a:spcPct val="90000"/>
            </a:lnSpc>
            <a:spcBef>
              <a:spcPct val="0"/>
            </a:spcBef>
            <a:spcAft>
              <a:spcPct val="15000"/>
            </a:spcAft>
            <a:buChar char="•"/>
          </a:pPr>
          <a:r>
            <a:rPr lang="en-US" sz="2000" kern="1200" dirty="0"/>
            <a:t>It adopts laws and coordinates policies through ‘</a:t>
          </a:r>
          <a:r>
            <a:rPr lang="en-US" sz="2000" kern="1200" dirty="0" err="1"/>
            <a:t>Codecision</a:t>
          </a:r>
          <a:r>
            <a:rPr lang="en-US" sz="2000" kern="1200" dirty="0"/>
            <a:t>’ process</a:t>
          </a:r>
        </a:p>
        <a:p>
          <a:pPr marL="228600" lvl="1" indent="-228600" algn="l" defTabSz="889000">
            <a:lnSpc>
              <a:spcPct val="90000"/>
            </a:lnSpc>
            <a:spcBef>
              <a:spcPct val="0"/>
            </a:spcBef>
            <a:spcAft>
              <a:spcPct val="15000"/>
            </a:spcAft>
            <a:buChar char="•"/>
          </a:pPr>
          <a:r>
            <a:rPr lang="en-US" sz="2000" kern="1200" dirty="0"/>
            <a:t>Its approval is required for any proposal to enter into law.</a:t>
          </a:r>
        </a:p>
      </dsp:txBody>
      <dsp:txXfrm>
        <a:off x="1817284" y="2206162"/>
        <a:ext cx="6412315" cy="1927027"/>
      </dsp:txXfrm>
    </dsp:sp>
    <dsp:sp modelId="{4FAD269E-0BE8-4CFC-876B-BD67AA39E0F8}">
      <dsp:nvSpPr>
        <dsp:cNvPr id="0" name=""/>
        <dsp:cNvSpPr/>
      </dsp:nvSpPr>
      <dsp:spPr>
        <a:xfrm>
          <a:off x="171364" y="2484218"/>
          <a:ext cx="1645920" cy="137091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BD105B-84FD-4880-8253-D876C870785D}">
      <dsp:nvSpPr>
        <dsp:cNvPr id="0" name=""/>
        <dsp:cNvSpPr/>
      </dsp:nvSpPr>
      <dsp:spPr>
        <a:xfrm>
          <a:off x="0" y="4304554"/>
          <a:ext cx="8229600" cy="17136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The European Council- Limited Executive Authority</a:t>
          </a:r>
        </a:p>
        <a:p>
          <a:pPr marL="228600" lvl="1" indent="-228600" algn="l" defTabSz="889000">
            <a:lnSpc>
              <a:spcPct val="90000"/>
            </a:lnSpc>
            <a:spcBef>
              <a:spcPct val="0"/>
            </a:spcBef>
            <a:spcAft>
              <a:spcPct val="15000"/>
            </a:spcAft>
            <a:buChar char="•"/>
          </a:pPr>
          <a:r>
            <a:rPr lang="en-US" sz="2000" kern="1200" dirty="0"/>
            <a:t>sets the </a:t>
          </a:r>
          <a:r>
            <a:rPr lang="en-US" sz="2000" i="1" kern="1200" dirty="0"/>
            <a:t>general political directions</a:t>
          </a:r>
          <a:r>
            <a:rPr lang="en-US" sz="2000" kern="1200" dirty="0"/>
            <a:t> and </a:t>
          </a:r>
          <a:r>
            <a:rPr lang="en-US" sz="2000" i="1" kern="1200" dirty="0"/>
            <a:t>priorities</a:t>
          </a:r>
          <a:r>
            <a:rPr lang="en-US" sz="2000" kern="1200" dirty="0"/>
            <a:t> of the Union</a:t>
          </a:r>
        </a:p>
        <a:p>
          <a:pPr marL="228600" lvl="1" indent="-228600" algn="l" defTabSz="889000">
            <a:lnSpc>
              <a:spcPct val="90000"/>
            </a:lnSpc>
            <a:spcBef>
              <a:spcPct val="0"/>
            </a:spcBef>
            <a:spcAft>
              <a:spcPct val="15000"/>
            </a:spcAft>
            <a:buChar char="•"/>
          </a:pPr>
          <a:r>
            <a:rPr lang="en-US" sz="2000" kern="1200" dirty="0"/>
            <a:t>The conclusions of its summits (held at least quarterly) are adopted by consensus.</a:t>
          </a:r>
        </a:p>
      </dsp:txBody>
      <dsp:txXfrm>
        <a:off x="1817284" y="4304554"/>
        <a:ext cx="6412315" cy="1713644"/>
      </dsp:txXfrm>
    </dsp:sp>
    <dsp:sp modelId="{972E8FEF-19C5-41A7-B5DA-1EC99766560E}">
      <dsp:nvSpPr>
        <dsp:cNvPr id="0" name=""/>
        <dsp:cNvSpPr/>
      </dsp:nvSpPr>
      <dsp:spPr>
        <a:xfrm>
          <a:off x="171364" y="4475918"/>
          <a:ext cx="1645920" cy="137091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2CA15-672C-4370-9332-1F06AF5DD69D}">
      <dsp:nvSpPr>
        <dsp:cNvPr id="0" name=""/>
        <dsp:cNvSpPr/>
      </dsp:nvSpPr>
      <dsp:spPr>
        <a:xfrm>
          <a:off x="0" y="0"/>
          <a:ext cx="8229600" cy="15170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solidFill>
                <a:schemeClr val="tx1"/>
              </a:solidFill>
            </a:rPr>
            <a:t>the </a:t>
          </a:r>
          <a:r>
            <a:rPr lang="en-US" sz="1800" b="1" kern="1200" dirty="0">
              <a:solidFill>
                <a:schemeClr val="tx1"/>
              </a:solidFill>
            </a:rPr>
            <a:t>European Commission-</a:t>
          </a:r>
          <a:r>
            <a:rPr lang="en-US" sz="1800" kern="1200" dirty="0">
              <a:solidFill>
                <a:schemeClr val="tx1"/>
              </a:solidFill>
            </a:rPr>
            <a:t> the "Guardian of the Treaties" </a:t>
          </a:r>
          <a:endParaRPr lang="en-US" sz="1400" kern="1200" dirty="0">
            <a:solidFill>
              <a:schemeClr val="tx1"/>
            </a:solidFill>
          </a:endParaRPr>
        </a:p>
        <a:p>
          <a:pPr marL="0" lvl="0" indent="0" algn="l" defTabSz="800100">
            <a:lnSpc>
              <a:spcPct val="90000"/>
            </a:lnSpc>
            <a:spcBef>
              <a:spcPct val="0"/>
            </a:spcBef>
            <a:spcAft>
              <a:spcPct val="35000"/>
            </a:spcAft>
            <a:buNone/>
          </a:pPr>
          <a:r>
            <a:rPr lang="en-US" sz="1600" kern="1200" dirty="0"/>
            <a:t>An executive cabinet of public officials. </a:t>
          </a:r>
        </a:p>
        <a:p>
          <a:pPr marL="0" lvl="0" indent="0" algn="l" defTabSz="800100">
            <a:lnSpc>
              <a:spcPct val="90000"/>
            </a:lnSpc>
            <a:spcBef>
              <a:spcPct val="0"/>
            </a:spcBef>
            <a:spcAft>
              <a:spcPct val="35000"/>
            </a:spcAft>
            <a:buNone/>
          </a:pPr>
          <a:r>
            <a:rPr lang="en-US" sz="1600" kern="1200" dirty="0"/>
            <a:t>One commissioner from each member . It is led by an indirectly elected President.</a:t>
          </a:r>
        </a:p>
        <a:p>
          <a:pPr marL="0" lvl="0" indent="0" algn="l" defTabSz="800100">
            <a:lnSpc>
              <a:spcPct val="90000"/>
            </a:lnSpc>
            <a:spcBef>
              <a:spcPct val="0"/>
            </a:spcBef>
            <a:spcAft>
              <a:spcPct val="35000"/>
            </a:spcAft>
            <a:buNone/>
          </a:pPr>
          <a:r>
            <a:rPr lang="en-US" sz="1400" kern="1200" dirty="0"/>
            <a:t>this </a:t>
          </a:r>
          <a:r>
            <a:rPr lang="en-US" sz="1400" i="1" kern="1200" dirty="0"/>
            <a:t>College of Commissioners</a:t>
          </a:r>
          <a:r>
            <a:rPr lang="en-US" sz="1400" kern="1200" dirty="0"/>
            <a:t> manages and directs the Commission's permanent civil service. </a:t>
          </a:r>
        </a:p>
      </dsp:txBody>
      <dsp:txXfrm>
        <a:off x="1779660" y="0"/>
        <a:ext cx="6449939" cy="1517047"/>
      </dsp:txXfrm>
    </dsp:sp>
    <dsp:sp modelId="{390767CC-3183-42FD-B116-9589D7A574E6}">
      <dsp:nvSpPr>
        <dsp:cNvPr id="0" name=""/>
        <dsp:cNvSpPr/>
      </dsp:nvSpPr>
      <dsp:spPr>
        <a:xfrm>
          <a:off x="133740" y="223560"/>
          <a:ext cx="1645920" cy="106992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CAF35C-A77E-44C4-8851-C58F257074B3}">
      <dsp:nvSpPr>
        <dsp:cNvPr id="0" name=""/>
        <dsp:cNvSpPr/>
      </dsp:nvSpPr>
      <dsp:spPr>
        <a:xfrm>
          <a:off x="0" y="1650787"/>
          <a:ext cx="8229600" cy="14225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EU </a:t>
          </a:r>
          <a:r>
            <a:rPr lang="en-US" sz="1400" b="1" kern="1200" dirty="0"/>
            <a:t>Court of Justice : Two Courts------the Court of Justice and the General Court</a:t>
          </a:r>
        </a:p>
        <a:p>
          <a:pPr marL="0" lvl="0" indent="0" algn="l" defTabSz="622300">
            <a:lnSpc>
              <a:spcPct val="90000"/>
            </a:lnSpc>
            <a:spcBef>
              <a:spcPct val="0"/>
            </a:spcBef>
            <a:spcAft>
              <a:spcPct val="35000"/>
            </a:spcAft>
            <a:buNone/>
          </a:pPr>
          <a:r>
            <a:rPr lang="en-US" sz="1400" kern="1200" dirty="0"/>
            <a:t>ensures the uniform application of EU law</a:t>
          </a:r>
        </a:p>
        <a:p>
          <a:pPr marL="0" lvl="0" indent="0" algn="l" defTabSz="622300">
            <a:lnSpc>
              <a:spcPct val="90000"/>
            </a:lnSpc>
            <a:spcBef>
              <a:spcPct val="0"/>
            </a:spcBef>
            <a:spcAft>
              <a:spcPct val="35000"/>
            </a:spcAft>
            <a:buNone/>
          </a:pPr>
          <a:r>
            <a:rPr lang="en-US" sz="1400" kern="1200" dirty="0"/>
            <a:t>resolves disputes between EU institutions and member states, and against EU institutions on behalf of individuals.</a:t>
          </a:r>
        </a:p>
      </dsp:txBody>
      <dsp:txXfrm>
        <a:off x="1779660" y="1650787"/>
        <a:ext cx="6449939" cy="1422599"/>
      </dsp:txXfrm>
    </dsp:sp>
    <dsp:sp modelId="{A7F49058-578F-4CE7-895A-89A19788E304}">
      <dsp:nvSpPr>
        <dsp:cNvPr id="0" name=""/>
        <dsp:cNvSpPr/>
      </dsp:nvSpPr>
      <dsp:spPr>
        <a:xfrm>
          <a:off x="133740" y="1827124"/>
          <a:ext cx="1645920" cy="106992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5B7CC1-34F6-4369-B1D8-69B5745DBFF8}">
      <dsp:nvSpPr>
        <dsp:cNvPr id="0" name=""/>
        <dsp:cNvSpPr/>
      </dsp:nvSpPr>
      <dsp:spPr>
        <a:xfrm>
          <a:off x="0" y="3207128"/>
          <a:ext cx="8229600" cy="13374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a:t>
          </a:r>
          <a:r>
            <a:rPr lang="en-US" sz="1400" b="1" kern="1200" dirty="0"/>
            <a:t>European Court of Auditors</a:t>
          </a:r>
        </a:p>
        <a:p>
          <a:pPr marL="0" lvl="0" indent="0" algn="l" defTabSz="622300">
            <a:lnSpc>
              <a:spcPct val="90000"/>
            </a:lnSpc>
            <a:spcBef>
              <a:spcPct val="0"/>
            </a:spcBef>
            <a:spcAft>
              <a:spcPct val="35000"/>
            </a:spcAft>
            <a:buNone/>
          </a:pPr>
          <a:r>
            <a:rPr lang="en-US" sz="1400" kern="1200" dirty="0"/>
            <a:t> investigates the proper management of finances within both the EU entities and EU funding provided to its member states. </a:t>
          </a:r>
        </a:p>
        <a:p>
          <a:pPr marL="0" lvl="0" indent="0" algn="l" defTabSz="622300">
            <a:lnSpc>
              <a:spcPct val="90000"/>
            </a:lnSpc>
            <a:spcBef>
              <a:spcPct val="0"/>
            </a:spcBef>
            <a:spcAft>
              <a:spcPct val="35000"/>
            </a:spcAft>
            <a:buNone/>
          </a:pPr>
          <a:r>
            <a:rPr lang="en-US" sz="1400" kern="1200" dirty="0"/>
            <a:t>provide oversight and advice</a:t>
          </a:r>
        </a:p>
        <a:p>
          <a:pPr marL="0" lvl="0" indent="0" algn="l" defTabSz="622300">
            <a:lnSpc>
              <a:spcPct val="90000"/>
            </a:lnSpc>
            <a:spcBef>
              <a:spcPct val="0"/>
            </a:spcBef>
            <a:spcAft>
              <a:spcPct val="35000"/>
            </a:spcAft>
            <a:buNone/>
          </a:pPr>
          <a:r>
            <a:rPr lang="en-US" sz="1400" kern="1200" dirty="0"/>
            <a:t>refer unresolved issues to the European Court of Justice </a:t>
          </a:r>
        </a:p>
      </dsp:txBody>
      <dsp:txXfrm>
        <a:off x="1779660" y="3207128"/>
        <a:ext cx="6449939" cy="1337406"/>
      </dsp:txXfrm>
    </dsp:sp>
    <dsp:sp modelId="{A482758C-CABD-4CD9-ADEF-6B4027F7081B}">
      <dsp:nvSpPr>
        <dsp:cNvPr id="0" name=""/>
        <dsp:cNvSpPr/>
      </dsp:nvSpPr>
      <dsp:spPr>
        <a:xfrm>
          <a:off x="133740" y="3340868"/>
          <a:ext cx="1645920" cy="106992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9000" r="-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A3D255-F1CB-47DD-83ED-359D5A217232}">
      <dsp:nvSpPr>
        <dsp:cNvPr id="0" name=""/>
        <dsp:cNvSpPr/>
      </dsp:nvSpPr>
      <dsp:spPr>
        <a:xfrm>
          <a:off x="0" y="4678275"/>
          <a:ext cx="8229600" cy="13374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a:t>
          </a:r>
          <a:r>
            <a:rPr lang="en-US" sz="1400" b="1" kern="1200" dirty="0"/>
            <a:t>European Central Bank</a:t>
          </a:r>
          <a:r>
            <a:rPr lang="en-US" sz="1400" kern="1200" dirty="0"/>
            <a:t> is responsible for monetary stability within member states.</a:t>
          </a:r>
        </a:p>
        <a:p>
          <a:pPr marL="0" lvl="0" indent="0" algn="l" defTabSz="622300">
            <a:lnSpc>
              <a:spcPct val="90000"/>
            </a:lnSpc>
            <a:spcBef>
              <a:spcPct val="0"/>
            </a:spcBef>
            <a:spcAft>
              <a:spcPct val="35000"/>
            </a:spcAft>
            <a:buNone/>
          </a:pPr>
          <a:r>
            <a:rPr lang="en-US" sz="1400" kern="1200" dirty="0"/>
            <a:t>Frankfurt.</a:t>
          </a:r>
        </a:p>
      </dsp:txBody>
      <dsp:txXfrm>
        <a:off x="1779660" y="4678275"/>
        <a:ext cx="6449939" cy="1337406"/>
      </dsp:txXfrm>
    </dsp:sp>
    <dsp:sp modelId="{E7557CA7-9CAD-4004-93F5-2748C2FC949C}">
      <dsp:nvSpPr>
        <dsp:cNvPr id="0" name=""/>
        <dsp:cNvSpPr/>
      </dsp:nvSpPr>
      <dsp:spPr>
        <a:xfrm>
          <a:off x="133740" y="4812016"/>
          <a:ext cx="1645920" cy="1069925"/>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460B54-2E99-4045-AECE-9654E02FB47D}" type="datetimeFigureOut">
              <a:rPr lang="en-US" smtClean="0"/>
              <a:t>7/2/2024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128320-9EAC-4701-AF97-67092C57C614}" type="slidenum">
              <a:rPr lang="en-US" smtClean="0"/>
              <a:t>‹#›</a:t>
            </a:fld>
            <a:endParaRPr lang="en-US"/>
          </a:p>
        </p:txBody>
      </p:sp>
    </p:spTree>
    <p:extLst>
      <p:ext uri="{BB962C8B-B14F-4D97-AF65-F5344CB8AC3E}">
        <p14:creationId xmlns:p14="http://schemas.microsoft.com/office/powerpoint/2010/main" val="2599650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Sweden" TargetMode="External"/><Relationship Id="rId3" Type="http://schemas.openxmlformats.org/officeDocument/2006/relationships/hyperlink" Target="https://en.wikipedia.org/wiki/Outer_seven" TargetMode="External"/><Relationship Id="rId7" Type="http://schemas.openxmlformats.org/officeDocument/2006/relationships/hyperlink" Target="https://en.wikipedia.org/wiki/Portugal"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n.wikipedia.org/wiki/Norway" TargetMode="External"/><Relationship Id="rId5" Type="http://schemas.openxmlformats.org/officeDocument/2006/relationships/hyperlink" Target="https://en.wikipedia.org/wiki/Denmark" TargetMode="External"/><Relationship Id="rId10" Type="http://schemas.openxmlformats.org/officeDocument/2006/relationships/hyperlink" Target="https://en.wikipedia.org/wiki/United_Kingdom" TargetMode="External"/><Relationship Id="rId4" Type="http://schemas.openxmlformats.org/officeDocument/2006/relationships/hyperlink" Target="https://en.wikipedia.org/wiki/Austria" TargetMode="External"/><Relationship Id="rId9" Type="http://schemas.openxmlformats.org/officeDocument/2006/relationships/hyperlink" Target="https://en.wikipedia.org/wiki/Switzerland"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European_Economic_Area"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s://en.wikipedia.org/wiki/European_Free_Trade_Associatio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issue was and</a:t>
            </a:r>
            <a:r>
              <a:rPr lang="en-US" baseline="0" dirty="0"/>
              <a:t> is UK’s size of contribution to the EU along with other differences. </a:t>
            </a:r>
          </a:p>
          <a:p>
            <a:r>
              <a:rPr lang="en-US" sz="1200" b="0" i="0" kern="1200" dirty="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hlinkClick r:id="rId3" tooltip="Outer seven"/>
              </a:rPr>
              <a:t>outer seven</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Austria"/>
              </a:rPr>
              <a:t>Austria</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tooltip="Denmark"/>
              </a:rPr>
              <a:t>Denmark</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6" tooltip="Norway"/>
              </a:rPr>
              <a:t>Norway</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7" tooltip="Portugal"/>
              </a:rPr>
              <a:t>Portugal</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8" tooltip="Sweden"/>
              </a:rPr>
              <a:t>Sweden</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9" tooltip="Switzerland"/>
              </a:rPr>
              <a:t>Switzerland</a:t>
            </a:r>
            <a:r>
              <a:rPr lang="en-US" sz="1200" b="0" i="0" kern="1200" dirty="0">
                <a:solidFill>
                  <a:schemeClr val="tx1"/>
                </a:solidFill>
                <a:effectLst/>
                <a:latin typeface="+mn-lt"/>
                <a:ea typeface="+mn-ea"/>
                <a:cs typeface="+mn-cs"/>
              </a:rPr>
              <a:t> and the </a:t>
            </a:r>
            <a:r>
              <a:rPr lang="en-US" sz="1200" b="0" i="0" u="none" strike="noStrike" kern="1200" dirty="0">
                <a:solidFill>
                  <a:schemeClr val="tx1"/>
                </a:solidFill>
                <a:effectLst/>
                <a:latin typeface="+mn-lt"/>
                <a:ea typeface="+mn-ea"/>
                <a:cs typeface="+mn-cs"/>
                <a:hlinkClick r:id="rId10" tooltip="United Kingdom"/>
              </a:rPr>
              <a:t>United Kingdom</a:t>
            </a:r>
            <a:endParaRPr lang="en-US" dirty="0"/>
          </a:p>
        </p:txBody>
      </p:sp>
      <p:sp>
        <p:nvSpPr>
          <p:cNvPr id="4" name="Slide Number Placeholder 3"/>
          <p:cNvSpPr>
            <a:spLocks noGrp="1"/>
          </p:cNvSpPr>
          <p:nvPr>
            <p:ph type="sldNum" sz="quarter" idx="10"/>
          </p:nvPr>
        </p:nvSpPr>
        <p:spPr/>
        <p:txBody>
          <a:bodyPr/>
          <a:lstStyle/>
          <a:p>
            <a:fld id="{B6128320-9EAC-4701-AF97-67092C57C614}" type="slidenum">
              <a:rPr lang="en-US" smtClean="0"/>
              <a:t>14</a:t>
            </a:fld>
            <a:endParaRPr lang="en-US"/>
          </a:p>
        </p:txBody>
      </p:sp>
    </p:spTree>
    <p:extLst>
      <p:ext uri="{BB962C8B-B14F-4D97-AF65-F5344CB8AC3E}">
        <p14:creationId xmlns:p14="http://schemas.microsoft.com/office/powerpoint/2010/main" val="266186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There are 44 </a:t>
            </a:r>
            <a:r>
              <a:rPr lang="en-US" sz="1200" b="1" i="0" kern="1200" dirty="0">
                <a:solidFill>
                  <a:schemeClr val="tx1"/>
                </a:solidFill>
                <a:effectLst/>
                <a:latin typeface="+mn-lt"/>
                <a:ea typeface="+mn-ea"/>
                <a:cs typeface="+mn-cs"/>
              </a:rPr>
              <a:t>countries</a:t>
            </a:r>
            <a:r>
              <a:rPr lang="en-US" sz="1200" b="0" i="0" kern="1200" dirty="0">
                <a:solidFill>
                  <a:schemeClr val="tx1"/>
                </a:solidFill>
                <a:effectLst/>
                <a:latin typeface="+mn-lt"/>
                <a:ea typeface="+mn-ea"/>
                <a:cs typeface="+mn-cs"/>
              </a:rPr>
              <a:t> in </a:t>
            </a:r>
            <a:r>
              <a:rPr lang="en-US" sz="1200" b="1" i="0" kern="1200" dirty="0">
                <a:solidFill>
                  <a:schemeClr val="tx1"/>
                </a:solidFill>
                <a:effectLst/>
                <a:latin typeface="+mn-lt"/>
                <a:ea typeface="+mn-ea"/>
                <a:cs typeface="+mn-cs"/>
              </a:rPr>
              <a:t>Europe</a:t>
            </a:r>
            <a:endParaRPr lang="en-US" dirty="0"/>
          </a:p>
        </p:txBody>
      </p:sp>
      <p:sp>
        <p:nvSpPr>
          <p:cNvPr id="4" name="Slide Number Placeholder 3"/>
          <p:cNvSpPr>
            <a:spLocks noGrp="1"/>
          </p:cNvSpPr>
          <p:nvPr>
            <p:ph type="sldNum" sz="quarter" idx="10"/>
          </p:nvPr>
        </p:nvSpPr>
        <p:spPr/>
        <p:txBody>
          <a:bodyPr/>
          <a:lstStyle/>
          <a:p>
            <a:fld id="{B6128320-9EAC-4701-AF97-67092C57C614}" type="slidenum">
              <a:rPr lang="en-US" smtClean="0"/>
              <a:t>19</a:t>
            </a:fld>
            <a:endParaRPr lang="en-US"/>
          </a:p>
        </p:txBody>
      </p:sp>
    </p:spTree>
    <p:extLst>
      <p:ext uri="{BB962C8B-B14F-4D97-AF65-F5344CB8AC3E}">
        <p14:creationId xmlns:p14="http://schemas.microsoft.com/office/powerpoint/2010/main" val="2653057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Strasbourg</a:t>
            </a:r>
            <a:r>
              <a:rPr lang="en-US" sz="1200" b="0" i="0" kern="1200" dirty="0">
                <a:solidFill>
                  <a:schemeClr val="tx1"/>
                </a:solidFill>
                <a:effectLst/>
                <a:latin typeface="+mn-lt"/>
                <a:ea typeface="+mn-ea"/>
                <a:cs typeface="+mn-cs"/>
              </a:rPr>
              <a:t> is the seat of the European Parliament, the Council of Europe, and the European Court of Human Rights.</a:t>
            </a:r>
            <a:endParaRPr lang="en-US" dirty="0"/>
          </a:p>
        </p:txBody>
      </p:sp>
      <p:sp>
        <p:nvSpPr>
          <p:cNvPr id="4" name="Slide Number Placeholder 3"/>
          <p:cNvSpPr>
            <a:spLocks noGrp="1"/>
          </p:cNvSpPr>
          <p:nvPr>
            <p:ph type="sldNum" sz="quarter" idx="10"/>
          </p:nvPr>
        </p:nvSpPr>
        <p:spPr/>
        <p:txBody>
          <a:bodyPr/>
          <a:lstStyle/>
          <a:p>
            <a:fld id="{B6128320-9EAC-4701-AF97-67092C57C614}" type="slidenum">
              <a:rPr lang="en-US" smtClean="0"/>
              <a:t>22</a:t>
            </a:fld>
            <a:endParaRPr lang="en-US"/>
          </a:p>
        </p:txBody>
      </p:sp>
    </p:spTree>
    <p:extLst>
      <p:ext uri="{BB962C8B-B14F-4D97-AF65-F5344CB8AC3E}">
        <p14:creationId xmlns:p14="http://schemas.microsoft.com/office/powerpoint/2010/main" val="2470276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EU's agreement with Canada is called the Comprehensive Economic and Trade Agreement</a:t>
            </a:r>
            <a:endParaRPr lang="en-US" dirty="0"/>
          </a:p>
        </p:txBody>
      </p:sp>
      <p:sp>
        <p:nvSpPr>
          <p:cNvPr id="4" name="Slide Number Placeholder 3"/>
          <p:cNvSpPr>
            <a:spLocks noGrp="1"/>
          </p:cNvSpPr>
          <p:nvPr>
            <p:ph type="sldNum" sz="quarter" idx="10"/>
          </p:nvPr>
        </p:nvSpPr>
        <p:spPr/>
        <p:txBody>
          <a:bodyPr/>
          <a:lstStyle/>
          <a:p>
            <a:fld id="{B6128320-9EAC-4701-AF97-67092C57C614}" type="slidenum">
              <a:rPr lang="en-US" smtClean="0"/>
              <a:t>49</a:t>
            </a:fld>
            <a:endParaRPr lang="en-US"/>
          </a:p>
        </p:txBody>
      </p:sp>
    </p:spTree>
    <p:extLst>
      <p:ext uri="{BB962C8B-B14F-4D97-AF65-F5344CB8AC3E}">
        <p14:creationId xmlns:p14="http://schemas.microsoft.com/office/powerpoint/2010/main" val="190674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membership in agreements in the </a:t>
            </a:r>
            <a:r>
              <a:rPr lang="en-US" sz="1200" b="0" i="0" u="none" strike="noStrike" kern="1200" dirty="0">
                <a:solidFill>
                  <a:schemeClr val="tx1"/>
                </a:solidFill>
                <a:effectLst/>
                <a:latin typeface="+mn-lt"/>
                <a:ea typeface="+mn-ea"/>
                <a:cs typeface="+mn-cs"/>
                <a:hlinkClick r:id="rId3" tooltip="European Economic Area"/>
              </a:rPr>
              <a:t>European Economic Area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EEA</a:t>
            </a:r>
            <a:r>
              <a:rPr lang="en-US" sz="1200" b="0" i="0" kern="1200" dirty="0">
                <a:solidFill>
                  <a:schemeClr val="tx1"/>
                </a:solidFill>
                <a:effectLst/>
                <a:latin typeface="+mn-lt"/>
                <a:ea typeface="+mn-ea"/>
                <a:cs typeface="+mn-cs"/>
              </a:rPr>
              <a:t>) established in 1994, and by virtue of being a founding member of the </a:t>
            </a:r>
            <a:r>
              <a:rPr lang="en-US" sz="1200" b="0" i="0" u="none" strike="noStrike" kern="1200" dirty="0">
                <a:solidFill>
                  <a:schemeClr val="tx1"/>
                </a:solidFill>
                <a:effectLst/>
                <a:latin typeface="+mn-lt"/>
                <a:ea typeface="+mn-ea"/>
                <a:cs typeface="+mn-cs"/>
                <a:hlinkClick r:id="rId4" tooltip="European Free Trade Association"/>
              </a:rPr>
              <a:t>European Free Trade Association</a:t>
            </a:r>
            <a:r>
              <a:rPr lang="en-US" sz="1200" b="0" i="0" kern="1200" dirty="0">
                <a:solidFill>
                  <a:schemeClr val="tx1"/>
                </a:solidFill>
                <a:effectLst/>
                <a:latin typeface="+mn-lt"/>
                <a:ea typeface="+mn-ea"/>
                <a:cs typeface="+mn-cs"/>
              </a:rPr>
              <a:t> (EFTA) which was founded in 1960, one of the two historically dominant western European trade blocs.</a:t>
            </a:r>
            <a:endParaRPr lang="en-US" dirty="0"/>
          </a:p>
        </p:txBody>
      </p:sp>
      <p:sp>
        <p:nvSpPr>
          <p:cNvPr id="4" name="Slide Number Placeholder 3"/>
          <p:cNvSpPr>
            <a:spLocks noGrp="1"/>
          </p:cNvSpPr>
          <p:nvPr>
            <p:ph type="sldNum" sz="quarter" idx="10"/>
          </p:nvPr>
        </p:nvSpPr>
        <p:spPr/>
        <p:txBody>
          <a:bodyPr/>
          <a:lstStyle/>
          <a:p>
            <a:fld id="{B6128320-9EAC-4701-AF97-67092C57C614}" type="slidenum">
              <a:rPr lang="en-US" smtClean="0"/>
              <a:t>50</a:t>
            </a:fld>
            <a:endParaRPr lang="en-US"/>
          </a:p>
        </p:txBody>
      </p:sp>
    </p:spTree>
    <p:extLst>
      <p:ext uri="{BB962C8B-B14F-4D97-AF65-F5344CB8AC3E}">
        <p14:creationId xmlns:p14="http://schemas.microsoft.com/office/powerpoint/2010/main" val="4272982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SAND: Sweden, Austria, </a:t>
            </a:r>
            <a:r>
              <a:rPr lang="en-US" dirty="0" err="1"/>
              <a:t>Netehrlands</a:t>
            </a:r>
            <a:r>
              <a:rPr lang="en-US" dirty="0"/>
              <a:t>, Denmark</a:t>
            </a:r>
          </a:p>
        </p:txBody>
      </p:sp>
      <p:sp>
        <p:nvSpPr>
          <p:cNvPr id="4" name="Slide Number Placeholder 3"/>
          <p:cNvSpPr>
            <a:spLocks noGrp="1"/>
          </p:cNvSpPr>
          <p:nvPr>
            <p:ph type="sldNum" sz="quarter" idx="10"/>
          </p:nvPr>
        </p:nvSpPr>
        <p:spPr/>
        <p:txBody>
          <a:bodyPr/>
          <a:lstStyle/>
          <a:p>
            <a:fld id="{B6128320-9EAC-4701-AF97-67092C57C614}" type="slidenum">
              <a:rPr lang="en-US" smtClean="0"/>
              <a:t>54</a:t>
            </a:fld>
            <a:endParaRPr lang="en-US"/>
          </a:p>
        </p:txBody>
      </p:sp>
    </p:spTree>
    <p:extLst>
      <p:ext uri="{BB962C8B-B14F-4D97-AF65-F5344CB8AC3E}">
        <p14:creationId xmlns:p14="http://schemas.microsoft.com/office/powerpoint/2010/main" val="187931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3145 Km border between US and Mexico</a:t>
            </a:r>
          </a:p>
        </p:txBody>
      </p:sp>
      <p:sp>
        <p:nvSpPr>
          <p:cNvPr id="4" name="Slide Number Placeholder 3"/>
          <p:cNvSpPr>
            <a:spLocks noGrp="1"/>
          </p:cNvSpPr>
          <p:nvPr>
            <p:ph type="sldNum" sz="quarter" idx="10"/>
          </p:nvPr>
        </p:nvSpPr>
        <p:spPr/>
        <p:txBody>
          <a:bodyPr/>
          <a:lstStyle/>
          <a:p>
            <a:fld id="{B6128320-9EAC-4701-AF97-67092C57C614}" type="slidenum">
              <a:rPr lang="en-US" smtClean="0"/>
              <a:t>95</a:t>
            </a:fld>
            <a:endParaRPr lang="en-US"/>
          </a:p>
        </p:txBody>
      </p:sp>
    </p:spTree>
    <p:extLst>
      <p:ext uri="{BB962C8B-B14F-4D97-AF65-F5344CB8AC3E}">
        <p14:creationId xmlns:p14="http://schemas.microsoft.com/office/powerpoint/2010/main" val="2331220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6D99AD-D8B0-4C89-AA85-3004035DDC29}"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57184-15A1-4345-B4AC-7E89C4C4CE40}" type="slidenum">
              <a:rPr lang="en-US" smtClean="0"/>
              <a:t>‹#›</a:t>
            </a:fld>
            <a:endParaRPr lang="en-US"/>
          </a:p>
        </p:txBody>
      </p:sp>
    </p:spTree>
    <p:extLst>
      <p:ext uri="{BB962C8B-B14F-4D97-AF65-F5344CB8AC3E}">
        <p14:creationId xmlns:p14="http://schemas.microsoft.com/office/powerpoint/2010/main" val="3151491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6D99AD-D8B0-4C89-AA85-3004035DDC29}"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57184-15A1-4345-B4AC-7E89C4C4CE40}" type="slidenum">
              <a:rPr lang="en-US" smtClean="0"/>
              <a:t>‹#›</a:t>
            </a:fld>
            <a:endParaRPr lang="en-US"/>
          </a:p>
        </p:txBody>
      </p:sp>
    </p:spTree>
    <p:extLst>
      <p:ext uri="{BB962C8B-B14F-4D97-AF65-F5344CB8AC3E}">
        <p14:creationId xmlns:p14="http://schemas.microsoft.com/office/powerpoint/2010/main" val="3540859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6D99AD-D8B0-4C89-AA85-3004035DDC29}"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57184-15A1-4345-B4AC-7E89C4C4CE40}" type="slidenum">
              <a:rPr lang="en-US" smtClean="0"/>
              <a:t>‹#›</a:t>
            </a:fld>
            <a:endParaRPr lang="en-US"/>
          </a:p>
        </p:txBody>
      </p:sp>
    </p:spTree>
    <p:extLst>
      <p:ext uri="{BB962C8B-B14F-4D97-AF65-F5344CB8AC3E}">
        <p14:creationId xmlns:p14="http://schemas.microsoft.com/office/powerpoint/2010/main" val="3643184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6D99AD-D8B0-4C89-AA85-3004035DDC29}"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57184-15A1-4345-B4AC-7E89C4C4CE40}" type="slidenum">
              <a:rPr lang="en-US" smtClean="0"/>
              <a:t>‹#›</a:t>
            </a:fld>
            <a:endParaRPr lang="en-US"/>
          </a:p>
        </p:txBody>
      </p:sp>
    </p:spTree>
    <p:extLst>
      <p:ext uri="{BB962C8B-B14F-4D97-AF65-F5344CB8AC3E}">
        <p14:creationId xmlns:p14="http://schemas.microsoft.com/office/powerpoint/2010/main" val="207209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6D99AD-D8B0-4C89-AA85-3004035DDC29}" type="datetimeFigureOut">
              <a:rPr lang="en-US" smtClean="0"/>
              <a:t>7/2/2024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57184-15A1-4345-B4AC-7E89C4C4CE40}" type="slidenum">
              <a:rPr lang="en-US" smtClean="0"/>
              <a:t>‹#›</a:t>
            </a:fld>
            <a:endParaRPr lang="en-US"/>
          </a:p>
        </p:txBody>
      </p:sp>
    </p:spTree>
    <p:extLst>
      <p:ext uri="{BB962C8B-B14F-4D97-AF65-F5344CB8AC3E}">
        <p14:creationId xmlns:p14="http://schemas.microsoft.com/office/powerpoint/2010/main" val="3883692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6D99AD-D8B0-4C89-AA85-3004035DDC29}"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57184-15A1-4345-B4AC-7E89C4C4CE40}" type="slidenum">
              <a:rPr lang="en-US" smtClean="0"/>
              <a:t>‹#›</a:t>
            </a:fld>
            <a:endParaRPr lang="en-US"/>
          </a:p>
        </p:txBody>
      </p:sp>
    </p:spTree>
    <p:extLst>
      <p:ext uri="{BB962C8B-B14F-4D97-AF65-F5344CB8AC3E}">
        <p14:creationId xmlns:p14="http://schemas.microsoft.com/office/powerpoint/2010/main" val="3579568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6D99AD-D8B0-4C89-AA85-3004035DDC29}" type="datetimeFigureOut">
              <a:rPr lang="en-US" smtClean="0"/>
              <a:t>7/2/2024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157184-15A1-4345-B4AC-7E89C4C4CE40}" type="slidenum">
              <a:rPr lang="en-US" smtClean="0"/>
              <a:t>‹#›</a:t>
            </a:fld>
            <a:endParaRPr lang="en-US"/>
          </a:p>
        </p:txBody>
      </p:sp>
    </p:spTree>
    <p:extLst>
      <p:ext uri="{BB962C8B-B14F-4D97-AF65-F5344CB8AC3E}">
        <p14:creationId xmlns:p14="http://schemas.microsoft.com/office/powerpoint/2010/main" val="407398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6D99AD-D8B0-4C89-AA85-3004035DDC29}" type="datetimeFigureOut">
              <a:rPr lang="en-US" smtClean="0"/>
              <a:t>7/2/2024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157184-15A1-4345-B4AC-7E89C4C4CE40}" type="slidenum">
              <a:rPr lang="en-US" smtClean="0"/>
              <a:t>‹#›</a:t>
            </a:fld>
            <a:endParaRPr lang="en-US"/>
          </a:p>
        </p:txBody>
      </p:sp>
    </p:spTree>
    <p:extLst>
      <p:ext uri="{BB962C8B-B14F-4D97-AF65-F5344CB8AC3E}">
        <p14:creationId xmlns:p14="http://schemas.microsoft.com/office/powerpoint/2010/main" val="2343425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D99AD-D8B0-4C89-AA85-3004035DDC29}" type="datetimeFigureOut">
              <a:rPr lang="en-US" smtClean="0"/>
              <a:t>7/2/2024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157184-15A1-4345-B4AC-7E89C4C4CE40}" type="slidenum">
              <a:rPr lang="en-US" smtClean="0"/>
              <a:t>‹#›</a:t>
            </a:fld>
            <a:endParaRPr lang="en-US"/>
          </a:p>
        </p:txBody>
      </p:sp>
    </p:spTree>
    <p:extLst>
      <p:ext uri="{BB962C8B-B14F-4D97-AF65-F5344CB8AC3E}">
        <p14:creationId xmlns:p14="http://schemas.microsoft.com/office/powerpoint/2010/main" val="3394338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6D99AD-D8B0-4C89-AA85-3004035DDC29}"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57184-15A1-4345-B4AC-7E89C4C4CE40}" type="slidenum">
              <a:rPr lang="en-US" smtClean="0"/>
              <a:t>‹#›</a:t>
            </a:fld>
            <a:endParaRPr lang="en-US"/>
          </a:p>
        </p:txBody>
      </p:sp>
    </p:spTree>
    <p:extLst>
      <p:ext uri="{BB962C8B-B14F-4D97-AF65-F5344CB8AC3E}">
        <p14:creationId xmlns:p14="http://schemas.microsoft.com/office/powerpoint/2010/main" val="1646789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6D99AD-D8B0-4C89-AA85-3004035DDC29}" type="datetimeFigureOut">
              <a:rPr lang="en-US" smtClean="0"/>
              <a:t>7/2/2024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57184-15A1-4345-B4AC-7E89C4C4CE40}" type="slidenum">
              <a:rPr lang="en-US" smtClean="0"/>
              <a:t>‹#›</a:t>
            </a:fld>
            <a:endParaRPr lang="en-US"/>
          </a:p>
        </p:txBody>
      </p:sp>
    </p:spTree>
    <p:extLst>
      <p:ext uri="{BB962C8B-B14F-4D97-AF65-F5344CB8AC3E}">
        <p14:creationId xmlns:p14="http://schemas.microsoft.com/office/powerpoint/2010/main" val="3042769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D99AD-D8B0-4C89-AA85-3004035DDC29}" type="datetimeFigureOut">
              <a:rPr lang="en-US" smtClean="0"/>
              <a:t>7/2/2024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57184-15A1-4345-B4AC-7E89C4C4CE40}" type="slidenum">
              <a:rPr lang="en-US" smtClean="0"/>
              <a:t>‹#›</a:t>
            </a:fld>
            <a:endParaRPr lang="en-US"/>
          </a:p>
        </p:txBody>
      </p:sp>
    </p:spTree>
    <p:extLst>
      <p:ext uri="{BB962C8B-B14F-4D97-AF65-F5344CB8AC3E}">
        <p14:creationId xmlns:p14="http://schemas.microsoft.com/office/powerpoint/2010/main" val="1981016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59021/25_November_Political_Declaration_setting_out_the_framework_for_the_future_relationship_between_the_European_Union_and_the_United_Kingdom__.pdf" TargetMode="External"/><Relationship Id="rId2" Type="http://schemas.openxmlformats.org/officeDocument/2006/relationships/hyperlink" Target="https://assets.publishing.service.gov.uk/government/uploads/system/uploads/attachment_data/file/759019/25_November_Agreement_on_the_withdrawal_of_the_United_Kingdom_of_Great_Britain_and_Northern_Ireland_from_the_European_Union_and_the_European_Atomic_Energy_Community.pdf"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europarl.europa.eu/news/en" TargetMode="Externa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776287"/>
          </a:xfrm>
        </p:spPr>
        <p:txBody>
          <a:bodyPr>
            <a:normAutofit/>
          </a:bodyPr>
          <a:lstStyle/>
          <a:p>
            <a:r>
              <a:rPr lang="en-US" sz="3600" dirty="0"/>
              <a:t>International &amp; Regional Organizations</a:t>
            </a:r>
          </a:p>
        </p:txBody>
      </p:sp>
      <p:sp>
        <p:nvSpPr>
          <p:cNvPr id="5" name="Subtitle 4"/>
          <p:cNvSpPr>
            <a:spLocks noGrp="1"/>
          </p:cNvSpPr>
          <p:nvPr>
            <p:ph type="subTitle" idx="1"/>
          </p:nvPr>
        </p:nvSpPr>
        <p:spPr>
          <a:xfrm>
            <a:off x="800100" y="1447800"/>
            <a:ext cx="7581900" cy="4441825"/>
          </a:xfrm>
        </p:spPr>
        <p:txBody>
          <a:bodyPr>
            <a:normAutofit/>
          </a:bodyPr>
          <a:lstStyle/>
          <a:p>
            <a:r>
              <a:rPr lang="en-US" sz="3600" dirty="0"/>
              <a:t>SARFRAZ HUSSAIN ANSARI (</a:t>
            </a:r>
            <a:r>
              <a:rPr lang="en-US" sz="3600" dirty="0" err="1"/>
              <a:t>CSP</a:t>
            </a:r>
            <a:r>
              <a:rPr lang="en-US" sz="3600" dirty="0"/>
              <a:t>)</a:t>
            </a:r>
          </a:p>
          <a:p>
            <a:pPr lvl="6" algn="just"/>
            <a:r>
              <a:rPr lang="en-US" sz="2800" dirty="0"/>
              <a:t>34</a:t>
            </a:r>
            <a:r>
              <a:rPr lang="en-US" sz="2800" baseline="30000" dirty="0"/>
              <a:t>th</a:t>
            </a:r>
            <a:r>
              <a:rPr lang="en-US" sz="2800" dirty="0"/>
              <a:t> Common- </a:t>
            </a:r>
            <a:r>
              <a:rPr lang="en-US" sz="2800" dirty="0" err="1"/>
              <a:t>PA&amp;AS</a:t>
            </a:r>
            <a:endParaRPr lang="en-US" sz="2800" dirty="0"/>
          </a:p>
          <a:p>
            <a:pPr lvl="3" algn="l"/>
            <a:r>
              <a:rPr lang="en-US" sz="2800" dirty="0"/>
              <a:t>		     Director Finance</a:t>
            </a:r>
          </a:p>
          <a:p>
            <a:pPr lvl="3" algn="l"/>
            <a:r>
              <a:rPr lang="en-US" sz="2400" dirty="0"/>
              <a:t>MBA (Int. Fin) - </a:t>
            </a:r>
            <a:r>
              <a:rPr lang="en-US" sz="2400" dirty="0" err="1"/>
              <a:t>UIBE</a:t>
            </a:r>
            <a:r>
              <a:rPr lang="en-US" sz="2400" dirty="0"/>
              <a:t> Business School, Beijing</a:t>
            </a:r>
          </a:p>
          <a:p>
            <a:pPr lvl="3" algn="l"/>
            <a:r>
              <a:rPr lang="en-US" sz="2400" dirty="0" err="1"/>
              <a:t>M.Sc</a:t>
            </a:r>
            <a:r>
              <a:rPr lang="en-US" sz="2400" dirty="0"/>
              <a:t> Pub. Adm. (Pub. Fin) - </a:t>
            </a:r>
            <a:r>
              <a:rPr lang="en-US" sz="2400" dirty="0" err="1"/>
              <a:t>QAU</a:t>
            </a:r>
            <a:r>
              <a:rPr lang="en-US" sz="2400" dirty="0"/>
              <a:t> Islamabad</a:t>
            </a:r>
          </a:p>
          <a:p>
            <a:pPr lvl="3" algn="l"/>
            <a:r>
              <a:rPr lang="en-US" sz="2400" dirty="0"/>
              <a:t>Fellow Pakistan Institute of Public Finance &amp; Accountancy</a:t>
            </a:r>
          </a:p>
          <a:p>
            <a:pPr lvl="3" algn="l"/>
            <a:r>
              <a:rPr lang="en-US" sz="2400" dirty="0"/>
              <a:t>SAP-FI Certified, Certified Performance Auditor</a:t>
            </a:r>
          </a:p>
          <a:p>
            <a:endParaRPr lang="en-US" sz="3600" dirty="0"/>
          </a:p>
        </p:txBody>
      </p:sp>
      <p:sp>
        <p:nvSpPr>
          <p:cNvPr id="4" name="Content Placeholder 2"/>
          <p:cNvSpPr txBox="1">
            <a:spLocks/>
          </p:cNvSpPr>
          <p:nvPr/>
        </p:nvSpPr>
        <p:spPr>
          <a:xfrm>
            <a:off x="609600" y="18288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71926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5962"/>
          </a:xfrm>
        </p:spPr>
        <p:txBody>
          <a:bodyPr>
            <a:normAutofit fontScale="90000"/>
          </a:bodyPr>
          <a:lstStyle/>
          <a:p>
            <a:r>
              <a:rPr lang="en-US" dirty="0" err="1"/>
              <a:t>EU:Facts</a:t>
            </a:r>
            <a:endParaRPr lang="en-US" dirty="0"/>
          </a:p>
        </p:txBody>
      </p:sp>
      <p:sp>
        <p:nvSpPr>
          <p:cNvPr id="3" name="Content Placeholder 2"/>
          <p:cNvSpPr>
            <a:spLocks noGrp="1"/>
          </p:cNvSpPr>
          <p:nvPr>
            <p:ph sz="half" idx="1"/>
          </p:nvPr>
        </p:nvSpPr>
        <p:spPr>
          <a:xfrm>
            <a:off x="457200" y="1143000"/>
            <a:ext cx="4038600" cy="4983163"/>
          </a:xfrm>
        </p:spPr>
        <p:txBody>
          <a:bodyPr>
            <a:normAutofit fontScale="85000" lnSpcReduction="10000"/>
          </a:bodyPr>
          <a:lstStyle/>
          <a:p>
            <a:r>
              <a:rPr lang="en-US" b="1" dirty="0"/>
              <a:t>Headquarters: </a:t>
            </a:r>
          </a:p>
          <a:p>
            <a:pPr lvl="1"/>
            <a:r>
              <a:rPr lang="en-US" dirty="0"/>
              <a:t>Brussels, Belgium</a:t>
            </a:r>
          </a:p>
          <a:p>
            <a:r>
              <a:rPr lang="en-US" b="1" dirty="0"/>
              <a:t>Founded: </a:t>
            </a:r>
          </a:p>
          <a:p>
            <a:pPr lvl="1"/>
            <a:r>
              <a:rPr lang="en-US" dirty="0"/>
              <a:t>November 1, 1993, Maastricht, Netherlands</a:t>
            </a:r>
          </a:p>
          <a:p>
            <a:pPr lvl="1"/>
            <a:r>
              <a:rPr lang="en-US" dirty="0"/>
              <a:t>Lisbon Treaty governs the EU</a:t>
            </a:r>
          </a:p>
          <a:p>
            <a:r>
              <a:rPr lang="en-US" b="1" dirty="0"/>
              <a:t>Government: </a:t>
            </a:r>
          </a:p>
          <a:p>
            <a:pPr lvl="1"/>
            <a:r>
              <a:rPr lang="en-US" dirty="0"/>
              <a:t>Intergovernmental and supranational</a:t>
            </a:r>
          </a:p>
          <a:p>
            <a:r>
              <a:rPr lang="en-US" b="1" dirty="0"/>
              <a:t>Members: 27</a:t>
            </a:r>
          </a:p>
          <a:p>
            <a:r>
              <a:rPr lang="en-US" b="1" dirty="0"/>
              <a:t>Founders: </a:t>
            </a:r>
          </a:p>
          <a:p>
            <a:pPr lvl="1"/>
            <a:r>
              <a:rPr lang="en-US" dirty="0"/>
              <a:t>Germany, Italy, France, Netherlands, Belgium, Luxembourg</a:t>
            </a:r>
          </a:p>
          <a:p>
            <a:endParaRPr lang="en-US" dirty="0"/>
          </a:p>
        </p:txBody>
      </p:sp>
      <p:sp>
        <p:nvSpPr>
          <p:cNvPr id="5" name="Content Placeholder 4"/>
          <p:cNvSpPr>
            <a:spLocks noGrp="1"/>
          </p:cNvSpPr>
          <p:nvPr>
            <p:ph sz="half" idx="2"/>
          </p:nvPr>
        </p:nvSpPr>
        <p:spPr>
          <a:xfrm>
            <a:off x="4648200" y="1143001"/>
            <a:ext cx="4038600" cy="2819400"/>
          </a:xfrm>
        </p:spPr>
        <p:txBody>
          <a:bodyPr>
            <a:normAutofit fontScale="85000" lnSpcReduction="10000"/>
          </a:bodyPr>
          <a:lstStyle/>
          <a:p>
            <a:r>
              <a:rPr lang="en-US" dirty="0"/>
              <a:t>5.8% of the world population (2020)</a:t>
            </a:r>
          </a:p>
          <a:p>
            <a:r>
              <a:rPr lang="en-US" dirty="0"/>
              <a:t>the EU (excluding the United Kingdom) has a nominal GDP of US$15.5 trillion in 2019</a:t>
            </a:r>
          </a:p>
          <a:p>
            <a:endParaRPr lang="en-US" dirty="0"/>
          </a:p>
        </p:txBody>
      </p:sp>
      <p:sp>
        <p:nvSpPr>
          <p:cNvPr id="6" name="TextBox 5">
            <a:extLst>
              <a:ext uri="{FF2B5EF4-FFF2-40B4-BE49-F238E27FC236}">
                <a16:creationId xmlns:a16="http://schemas.microsoft.com/office/drawing/2014/main" id="{99CEC87F-A61C-436A-AD23-20C468E9FF1D}"/>
              </a:ext>
            </a:extLst>
          </p:cNvPr>
          <p:cNvSpPr txBox="1"/>
          <p:nvPr/>
        </p:nvSpPr>
        <p:spPr>
          <a:xfrm>
            <a:off x="5257800" y="4267200"/>
            <a:ext cx="3581400" cy="1200329"/>
          </a:xfrm>
          <a:prstGeom prst="rect">
            <a:avLst/>
          </a:prstGeom>
          <a:noFill/>
        </p:spPr>
        <p:txBody>
          <a:bodyPr wrap="square">
            <a:spAutoFit/>
          </a:bodyPr>
          <a:lstStyle/>
          <a:p>
            <a:r>
              <a:rPr lang="en-PK" dirty="0"/>
              <a:t>US emerged as t</a:t>
            </a:r>
            <a:r>
              <a:rPr lang="en-US" dirty="0"/>
              <a:t>he </a:t>
            </a:r>
            <a:r>
              <a:rPr lang="en-PK" dirty="0"/>
              <a:t>superpower and leader of the liberal capitalist West</a:t>
            </a:r>
          </a:p>
          <a:p>
            <a:r>
              <a:rPr lang="en-PK" dirty="0"/>
              <a:t>USSR became a 2nd super power leading the Socialist Eastern Europe</a:t>
            </a:r>
          </a:p>
        </p:txBody>
      </p:sp>
    </p:spTree>
    <p:extLst>
      <p:ext uri="{BB962C8B-B14F-4D97-AF65-F5344CB8AC3E}">
        <p14:creationId xmlns:p14="http://schemas.microsoft.com/office/powerpoint/2010/main" val="25310808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4000" dirty="0"/>
              <a:t>THANKS</a:t>
            </a:r>
          </a:p>
        </p:txBody>
      </p:sp>
    </p:spTree>
    <p:extLst>
      <p:ext uri="{BB962C8B-B14F-4D97-AF65-F5344CB8AC3E}">
        <p14:creationId xmlns:p14="http://schemas.microsoft.com/office/powerpoint/2010/main" val="3346062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15962"/>
          </a:xfrm>
        </p:spPr>
        <p:txBody>
          <a:bodyPr>
            <a:noAutofit/>
          </a:bodyPr>
          <a:lstStyle/>
          <a:p>
            <a:r>
              <a:rPr lang="en-US" sz="3200" dirty="0"/>
              <a:t>History (Factors which led to the creation of EU)</a:t>
            </a:r>
          </a:p>
        </p:txBody>
      </p:sp>
      <p:sp>
        <p:nvSpPr>
          <p:cNvPr id="6" name="Content Placeholder 5"/>
          <p:cNvSpPr>
            <a:spLocks noGrp="1"/>
          </p:cNvSpPr>
          <p:nvPr>
            <p:ph idx="1"/>
          </p:nvPr>
        </p:nvSpPr>
        <p:spPr>
          <a:xfrm>
            <a:off x="533400" y="1066800"/>
            <a:ext cx="8229600" cy="5105400"/>
          </a:xfrm>
        </p:spPr>
        <p:txBody>
          <a:bodyPr>
            <a:normAutofit fontScale="92500" lnSpcReduction="20000"/>
          </a:bodyPr>
          <a:lstStyle/>
          <a:p>
            <a:r>
              <a:rPr lang="en-US" dirty="0">
                <a:solidFill>
                  <a:srgbClr val="0070C0"/>
                </a:solidFill>
              </a:rPr>
              <a:t>Post War Europe </a:t>
            </a:r>
            <a:r>
              <a:rPr lang="en-US" dirty="0"/>
              <a:t>need for Reconstruction and Development demanded cooperation</a:t>
            </a:r>
          </a:p>
          <a:p>
            <a:r>
              <a:rPr lang="en-US" dirty="0">
                <a:solidFill>
                  <a:srgbClr val="FF0000"/>
                </a:solidFill>
              </a:rPr>
              <a:t>US Aid </a:t>
            </a:r>
            <a:r>
              <a:rPr lang="en-US" dirty="0"/>
              <a:t>for Europe’s Recovery-the US$ 17 </a:t>
            </a:r>
            <a:r>
              <a:rPr lang="en-US" dirty="0" err="1"/>
              <a:t>Bil</a:t>
            </a:r>
            <a:r>
              <a:rPr lang="en-US" dirty="0"/>
              <a:t>. Marshal Plan</a:t>
            </a:r>
          </a:p>
          <a:p>
            <a:r>
              <a:rPr lang="en-US" dirty="0">
                <a:solidFill>
                  <a:srgbClr val="002060"/>
                </a:solidFill>
              </a:rPr>
              <a:t>Leadership</a:t>
            </a:r>
            <a:r>
              <a:rPr lang="en-US" dirty="0"/>
              <a:t> and </a:t>
            </a:r>
            <a:r>
              <a:rPr lang="en-US" dirty="0">
                <a:solidFill>
                  <a:srgbClr val="002060"/>
                </a:solidFill>
              </a:rPr>
              <a:t>European Idealism</a:t>
            </a:r>
          </a:p>
          <a:p>
            <a:pPr lvl="1"/>
            <a:r>
              <a:rPr lang="en-US" dirty="0"/>
              <a:t>Churchill while addressing in Zurich University in 1945 called for a ‘United States of Europe’</a:t>
            </a:r>
          </a:p>
          <a:p>
            <a:pPr lvl="1"/>
            <a:r>
              <a:rPr lang="en-US" dirty="0"/>
              <a:t>The Schuman Declaration of 9 May, 1950</a:t>
            </a:r>
          </a:p>
          <a:p>
            <a:pPr lvl="3"/>
            <a:r>
              <a:rPr lang="en-US" dirty="0"/>
              <a:t>French Foreign Minister Robert Schuman proposed the creation of a European Coal and Steel Community</a:t>
            </a:r>
          </a:p>
          <a:p>
            <a:r>
              <a:rPr lang="en-US" dirty="0">
                <a:solidFill>
                  <a:srgbClr val="C00000"/>
                </a:solidFill>
              </a:rPr>
              <a:t>The USSR </a:t>
            </a:r>
            <a:r>
              <a:rPr lang="en-US" dirty="0"/>
              <a:t>at the gates of Western Europe</a:t>
            </a:r>
          </a:p>
          <a:p>
            <a:pPr lvl="1"/>
            <a:r>
              <a:rPr lang="en-US" dirty="0">
                <a:solidFill>
                  <a:srgbClr val="7030A0"/>
                </a:solidFill>
              </a:rPr>
              <a:t>NATO</a:t>
            </a:r>
          </a:p>
          <a:p>
            <a:r>
              <a:rPr lang="en-US" dirty="0">
                <a:solidFill>
                  <a:srgbClr val="7030A0"/>
                </a:solidFill>
              </a:rPr>
              <a:t>Cold War divided the world into two blocks</a:t>
            </a:r>
          </a:p>
        </p:txBody>
      </p:sp>
    </p:spTree>
    <p:extLst>
      <p:ext uri="{BB962C8B-B14F-4D97-AF65-F5344CB8AC3E}">
        <p14:creationId xmlns:p14="http://schemas.microsoft.com/office/powerpoint/2010/main" val="1743380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Rhine Land</a:t>
            </a:r>
          </a:p>
        </p:txBody>
      </p:sp>
      <p:pic>
        <p:nvPicPr>
          <p:cNvPr id="1026" name="Picture 2" descr="C:\Users\Smile\Downloads\0113b.crop_793x594_53,0.preview.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6957790" cy="5211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986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lstStyle/>
          <a:p>
            <a:r>
              <a:rPr lang="en-US" dirty="0"/>
              <a:t>Genesis</a:t>
            </a:r>
          </a:p>
        </p:txBody>
      </p:sp>
      <p:sp>
        <p:nvSpPr>
          <p:cNvPr id="5" name="Content Placeholder 4"/>
          <p:cNvSpPr>
            <a:spLocks noGrp="1"/>
          </p:cNvSpPr>
          <p:nvPr>
            <p:ph idx="1"/>
          </p:nvPr>
        </p:nvSpPr>
        <p:spPr>
          <a:xfrm>
            <a:off x="381000" y="1059287"/>
            <a:ext cx="8458200" cy="4960513"/>
          </a:xfrm>
        </p:spPr>
        <p:txBody>
          <a:bodyPr>
            <a:normAutofit fontScale="85000" lnSpcReduction="10000"/>
          </a:bodyPr>
          <a:lstStyle/>
          <a:p>
            <a:r>
              <a:rPr lang="en-US" dirty="0"/>
              <a:t>The EU traces its origins to </a:t>
            </a:r>
          </a:p>
          <a:p>
            <a:pPr marL="0" indent="0">
              <a:buNone/>
            </a:pPr>
            <a:r>
              <a:rPr lang="en-US" dirty="0"/>
              <a:t>1.	the </a:t>
            </a:r>
            <a:r>
              <a:rPr lang="en-US" u="sng" dirty="0"/>
              <a:t>European Coal and Steel Community</a:t>
            </a:r>
            <a:r>
              <a:rPr lang="en-US" dirty="0"/>
              <a:t> (</a:t>
            </a:r>
            <a:r>
              <a:rPr lang="en-US" dirty="0" err="1"/>
              <a:t>ECSC</a:t>
            </a:r>
            <a:r>
              <a:rPr lang="en-US" dirty="0"/>
              <a:t>)- by the </a:t>
            </a:r>
            <a:r>
              <a:rPr lang="en-US" dirty="0">
                <a:solidFill>
                  <a:srgbClr val="C00000"/>
                </a:solidFill>
              </a:rPr>
              <a:t>1951 Treaty of Paris</a:t>
            </a:r>
            <a:r>
              <a:rPr lang="en-US" dirty="0"/>
              <a:t>, which converted to,</a:t>
            </a:r>
          </a:p>
          <a:p>
            <a:pPr marL="0" indent="0">
              <a:buNone/>
            </a:pPr>
            <a:endParaRPr lang="en-US" dirty="0"/>
          </a:p>
          <a:p>
            <a:pPr marL="0" indent="0">
              <a:buNone/>
            </a:pPr>
            <a:r>
              <a:rPr lang="en-US" dirty="0"/>
              <a:t>2.	the </a:t>
            </a:r>
            <a:r>
              <a:rPr lang="en-US" u="sng" dirty="0"/>
              <a:t>European Economic Community</a:t>
            </a:r>
            <a:r>
              <a:rPr lang="en-US" dirty="0"/>
              <a:t> (EEC)-</a:t>
            </a:r>
            <a:r>
              <a:rPr lang="en-US" dirty="0">
                <a:solidFill>
                  <a:srgbClr val="002060"/>
                </a:solidFill>
              </a:rPr>
              <a:t>1957 Treaty of Rome</a:t>
            </a:r>
            <a:r>
              <a:rPr lang="en-US" dirty="0"/>
              <a:t>.</a:t>
            </a:r>
          </a:p>
          <a:p>
            <a:pPr lvl="1"/>
            <a:r>
              <a:rPr lang="en-US" dirty="0"/>
              <a:t>the Inner Six signed a customs union (EEC).</a:t>
            </a:r>
          </a:p>
          <a:p>
            <a:pPr lvl="1"/>
            <a:r>
              <a:rPr lang="en-US" dirty="0"/>
              <a:t>The original members of the European Community were;</a:t>
            </a:r>
          </a:p>
          <a:p>
            <a:pPr lvl="1"/>
            <a:r>
              <a:rPr lang="en-US" sz="3000" dirty="0"/>
              <a:t>the Inner Six: </a:t>
            </a:r>
          </a:p>
          <a:p>
            <a:pPr lvl="2"/>
            <a:r>
              <a:rPr lang="en-US" sz="2600" dirty="0"/>
              <a:t>Belgium, France, Italy, Luxembourg, the Netherlands, and West Germany.</a:t>
            </a:r>
          </a:p>
        </p:txBody>
      </p:sp>
    </p:spTree>
    <p:extLst>
      <p:ext uri="{BB962C8B-B14F-4D97-AF65-F5344CB8AC3E}">
        <p14:creationId xmlns:p14="http://schemas.microsoft.com/office/powerpoint/2010/main" val="3108560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15962"/>
          </a:xfrm>
        </p:spPr>
        <p:txBody>
          <a:bodyPr>
            <a:normAutofit fontScale="90000"/>
          </a:bodyPr>
          <a:lstStyle/>
          <a:p>
            <a:r>
              <a:rPr lang="en-US" b="1" dirty="0"/>
              <a:t>Treaty of Rome (1957–92)</a:t>
            </a:r>
            <a:endParaRPr lang="en-US" dirty="0"/>
          </a:p>
        </p:txBody>
      </p:sp>
      <p:sp>
        <p:nvSpPr>
          <p:cNvPr id="5" name="Content Placeholder 4"/>
          <p:cNvSpPr>
            <a:spLocks noGrp="1"/>
          </p:cNvSpPr>
          <p:nvPr>
            <p:ph sz="half" idx="1"/>
          </p:nvPr>
        </p:nvSpPr>
        <p:spPr>
          <a:xfrm>
            <a:off x="-381000" y="838200"/>
            <a:ext cx="4419600" cy="4953000"/>
          </a:xfrm>
        </p:spPr>
        <p:txBody>
          <a:bodyPr>
            <a:normAutofit lnSpcReduction="10000"/>
          </a:bodyPr>
          <a:lstStyle/>
          <a:p>
            <a:pPr lvl="1"/>
            <a:r>
              <a:rPr lang="en-US" dirty="0"/>
              <a:t>The Treaty came into force in 1958</a:t>
            </a:r>
          </a:p>
          <a:p>
            <a:pPr lvl="1"/>
            <a:r>
              <a:rPr lang="en-US" dirty="0"/>
              <a:t>In 1979, the first direct elections to the European Parliament held</a:t>
            </a:r>
          </a:p>
          <a:p>
            <a:pPr lvl="1"/>
            <a:r>
              <a:rPr lang="en-US" dirty="0"/>
              <a:t>In 1986,  </a:t>
            </a:r>
            <a:r>
              <a:rPr lang="en-US" dirty="0">
                <a:solidFill>
                  <a:srgbClr val="FF0000"/>
                </a:solidFill>
              </a:rPr>
              <a:t>the Single European Act</a:t>
            </a:r>
            <a:r>
              <a:rPr lang="en-US" dirty="0"/>
              <a:t> was signed for;</a:t>
            </a:r>
          </a:p>
          <a:p>
            <a:pPr lvl="2"/>
            <a:r>
              <a:rPr lang="en-US" dirty="0"/>
              <a:t>Elimination of customs</a:t>
            </a:r>
          </a:p>
          <a:p>
            <a:pPr lvl="2"/>
            <a:r>
              <a:rPr lang="en-US" dirty="0"/>
              <a:t>A single banking market</a:t>
            </a:r>
          </a:p>
          <a:p>
            <a:pPr lvl="2"/>
            <a:r>
              <a:rPr lang="en-US" dirty="0"/>
              <a:t>A uniform VAT</a:t>
            </a:r>
          </a:p>
          <a:p>
            <a:pPr lvl="2"/>
            <a:r>
              <a:rPr lang="en-US" dirty="0"/>
              <a:t>A Common Agri. Policy</a:t>
            </a:r>
          </a:p>
          <a:p>
            <a:pPr lvl="2"/>
            <a:r>
              <a:rPr lang="en-US" dirty="0"/>
              <a:t>A common environment policy</a:t>
            </a:r>
          </a:p>
          <a:p>
            <a:pPr lvl="2"/>
            <a:endParaRPr lang="en-US" dirty="0"/>
          </a:p>
          <a:p>
            <a:endParaRPr lang="en-US" b="1" dirty="0"/>
          </a:p>
          <a:p>
            <a:endParaRPr lang="en-US" dirty="0"/>
          </a:p>
        </p:txBody>
      </p:sp>
      <p:sp>
        <p:nvSpPr>
          <p:cNvPr id="2" name="Content Placeholder 1"/>
          <p:cNvSpPr>
            <a:spLocks noGrp="1"/>
          </p:cNvSpPr>
          <p:nvPr>
            <p:ph sz="half" idx="2"/>
          </p:nvPr>
        </p:nvSpPr>
        <p:spPr>
          <a:xfrm>
            <a:off x="4457700" y="1136073"/>
            <a:ext cx="4343400" cy="3200400"/>
          </a:xfrm>
        </p:spPr>
        <p:txBody>
          <a:bodyPr>
            <a:normAutofit lnSpcReduction="10000"/>
          </a:bodyPr>
          <a:lstStyle/>
          <a:p>
            <a:r>
              <a:rPr lang="en-US" dirty="0"/>
              <a:t>It created</a:t>
            </a:r>
          </a:p>
          <a:p>
            <a:pPr lvl="1"/>
            <a:r>
              <a:rPr lang="en-US" dirty="0">
                <a:solidFill>
                  <a:srgbClr val="FF0000"/>
                </a:solidFill>
              </a:rPr>
              <a:t>A Council of Ministers</a:t>
            </a:r>
          </a:p>
          <a:p>
            <a:pPr lvl="1"/>
            <a:r>
              <a:rPr lang="en-US" dirty="0">
                <a:solidFill>
                  <a:srgbClr val="00B050"/>
                </a:solidFill>
              </a:rPr>
              <a:t>A Commission</a:t>
            </a:r>
          </a:p>
          <a:p>
            <a:pPr lvl="1"/>
            <a:r>
              <a:rPr lang="en-US" dirty="0">
                <a:solidFill>
                  <a:srgbClr val="FFC000"/>
                </a:solidFill>
              </a:rPr>
              <a:t>A Parliament</a:t>
            </a:r>
          </a:p>
          <a:p>
            <a:pPr lvl="1"/>
            <a:r>
              <a:rPr lang="en-US" dirty="0">
                <a:solidFill>
                  <a:srgbClr val="7030A0"/>
                </a:solidFill>
              </a:rPr>
              <a:t>A Court</a:t>
            </a:r>
          </a:p>
          <a:p>
            <a:pPr marL="342900" lvl="1" indent="-342900">
              <a:buFont typeface="Arial" pitchFamily="34" charset="0"/>
              <a:buChar char="•"/>
            </a:pPr>
            <a:r>
              <a:rPr lang="en-US" dirty="0"/>
              <a:t>"a first step in the federation of Europe“</a:t>
            </a:r>
          </a:p>
          <a:p>
            <a:endParaRPr lang="en-US" dirty="0"/>
          </a:p>
        </p:txBody>
      </p:sp>
      <p:sp>
        <p:nvSpPr>
          <p:cNvPr id="3" name="Rectangle 2"/>
          <p:cNvSpPr/>
          <p:nvPr/>
        </p:nvSpPr>
        <p:spPr>
          <a:xfrm>
            <a:off x="4495800" y="4038600"/>
            <a:ext cx="44958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Britain’s skepticism about EEC led her to form EFTA in 1959.</a:t>
            </a:r>
          </a:p>
          <a:p>
            <a:r>
              <a:rPr lang="en-US" sz="2800" dirty="0"/>
              <a:t>     </a:t>
            </a:r>
            <a:r>
              <a:rPr lang="en-US" sz="2000" dirty="0"/>
              <a:t>-a parallel Block but ended with UK and other EFTA countries joined EEC in 1973</a:t>
            </a:r>
          </a:p>
          <a:p>
            <a:r>
              <a:rPr lang="en-US" sz="2800" dirty="0"/>
              <a:t>	</a:t>
            </a:r>
          </a:p>
        </p:txBody>
      </p:sp>
    </p:spTree>
    <p:extLst>
      <p:ext uri="{BB962C8B-B14F-4D97-AF65-F5344CB8AC3E}">
        <p14:creationId xmlns:p14="http://schemas.microsoft.com/office/powerpoint/2010/main" val="3189446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2" name="Text Placeholder 1"/>
          <p:cNvSpPr>
            <a:spLocks noGrp="1"/>
          </p:cNvSpPr>
          <p:nvPr>
            <p:ph type="body" idx="1"/>
          </p:nvPr>
        </p:nvSpPr>
        <p:spPr/>
        <p:txBody>
          <a:bodyPr/>
          <a:lstStyle/>
          <a:p>
            <a:r>
              <a:rPr lang="en-US" dirty="0"/>
              <a:t>Inner Six: EEC</a:t>
            </a:r>
          </a:p>
        </p:txBody>
      </p:sp>
      <p:sp>
        <p:nvSpPr>
          <p:cNvPr id="6" name="Content Placeholder 5"/>
          <p:cNvSpPr>
            <a:spLocks noGrp="1"/>
          </p:cNvSpPr>
          <p:nvPr>
            <p:ph sz="half" idx="2"/>
          </p:nvPr>
        </p:nvSpPr>
        <p:spPr/>
        <p:txBody>
          <a:bodyPr>
            <a:normAutofit/>
          </a:bodyPr>
          <a:lstStyle/>
          <a:p>
            <a:pPr marL="342900" lvl="2" indent="-342900"/>
            <a:r>
              <a:rPr lang="en-US" sz="2600" dirty="0"/>
              <a:t>Belgium, </a:t>
            </a:r>
          </a:p>
          <a:p>
            <a:pPr marL="342900" lvl="2" indent="-342900"/>
            <a:r>
              <a:rPr lang="en-US" sz="2600" dirty="0"/>
              <a:t>France, </a:t>
            </a:r>
          </a:p>
          <a:p>
            <a:pPr marL="342900" lvl="2" indent="-342900"/>
            <a:r>
              <a:rPr lang="en-US" sz="2600" dirty="0"/>
              <a:t>Italy, </a:t>
            </a:r>
          </a:p>
          <a:p>
            <a:pPr marL="342900" lvl="2" indent="-342900"/>
            <a:r>
              <a:rPr lang="en-US" sz="2600" dirty="0"/>
              <a:t>Luxembourg, </a:t>
            </a:r>
          </a:p>
          <a:p>
            <a:pPr marL="342900" lvl="2" indent="-342900"/>
            <a:r>
              <a:rPr lang="en-US" sz="2600" dirty="0"/>
              <a:t>the Netherlands, and </a:t>
            </a:r>
          </a:p>
          <a:p>
            <a:pPr marL="342900" lvl="2" indent="-342900"/>
            <a:r>
              <a:rPr lang="en-US" sz="2600" dirty="0"/>
              <a:t>West Germany.</a:t>
            </a:r>
          </a:p>
          <a:p>
            <a:endParaRPr lang="en-US" dirty="0"/>
          </a:p>
        </p:txBody>
      </p:sp>
      <p:sp>
        <p:nvSpPr>
          <p:cNvPr id="3" name="Text Placeholder 2"/>
          <p:cNvSpPr>
            <a:spLocks noGrp="1"/>
          </p:cNvSpPr>
          <p:nvPr>
            <p:ph type="body" sz="quarter" idx="3"/>
          </p:nvPr>
        </p:nvSpPr>
        <p:spPr/>
        <p:txBody>
          <a:bodyPr>
            <a:noAutofit/>
          </a:bodyPr>
          <a:lstStyle/>
          <a:p>
            <a:endParaRPr lang="en-US" dirty="0"/>
          </a:p>
          <a:p>
            <a:endParaRPr lang="en-US" dirty="0"/>
          </a:p>
          <a:p>
            <a:endParaRPr lang="en-US" dirty="0"/>
          </a:p>
          <a:p>
            <a:endParaRPr lang="en-US" dirty="0"/>
          </a:p>
          <a:p>
            <a:endParaRPr lang="en-US" dirty="0"/>
          </a:p>
          <a:p>
            <a:endParaRPr lang="en-US" dirty="0"/>
          </a:p>
          <a:p>
            <a:r>
              <a:rPr lang="en-US" dirty="0"/>
              <a:t>the “Outer Seven": EFTA</a:t>
            </a:r>
          </a:p>
        </p:txBody>
      </p:sp>
      <p:sp>
        <p:nvSpPr>
          <p:cNvPr id="4" name="Content Placeholder 3"/>
          <p:cNvSpPr>
            <a:spLocks noGrp="1"/>
          </p:cNvSpPr>
          <p:nvPr>
            <p:ph sz="quarter" idx="4"/>
          </p:nvPr>
        </p:nvSpPr>
        <p:spPr/>
        <p:txBody>
          <a:bodyPr>
            <a:normAutofit/>
          </a:bodyPr>
          <a:lstStyle/>
          <a:p>
            <a:pPr marL="342900" lvl="1" indent="-342900">
              <a:buFont typeface="Arial" pitchFamily="34" charset="0"/>
              <a:buChar char="•"/>
            </a:pPr>
            <a:r>
              <a:rPr lang="en-US" sz="2600" dirty="0"/>
              <a:t>Austria, </a:t>
            </a:r>
          </a:p>
          <a:p>
            <a:pPr marL="342900" lvl="1" indent="-342900">
              <a:buFont typeface="Arial" pitchFamily="34" charset="0"/>
              <a:buChar char="•"/>
            </a:pPr>
            <a:r>
              <a:rPr lang="en-US" sz="2600" dirty="0"/>
              <a:t>Denmark, </a:t>
            </a:r>
          </a:p>
          <a:p>
            <a:pPr marL="342900" lvl="1" indent="-342900">
              <a:buFont typeface="Arial" pitchFamily="34" charset="0"/>
              <a:buChar char="•"/>
            </a:pPr>
            <a:r>
              <a:rPr lang="en-US" sz="2600" dirty="0"/>
              <a:t>Norway, </a:t>
            </a:r>
          </a:p>
          <a:p>
            <a:pPr marL="342900" lvl="1" indent="-342900">
              <a:buFont typeface="Arial" pitchFamily="34" charset="0"/>
              <a:buChar char="•"/>
            </a:pPr>
            <a:r>
              <a:rPr lang="en-US" sz="2600" dirty="0"/>
              <a:t>Portugal, </a:t>
            </a:r>
          </a:p>
          <a:p>
            <a:pPr marL="342900" lvl="1" indent="-342900">
              <a:buFont typeface="Arial" pitchFamily="34" charset="0"/>
              <a:buChar char="•"/>
            </a:pPr>
            <a:r>
              <a:rPr lang="en-US" sz="2600" dirty="0"/>
              <a:t>Sweden </a:t>
            </a:r>
          </a:p>
          <a:p>
            <a:pPr marL="342900" lvl="1" indent="-342900">
              <a:buFont typeface="Arial" pitchFamily="34" charset="0"/>
              <a:buChar char="•"/>
            </a:pPr>
            <a:r>
              <a:rPr lang="en-US" sz="2600" dirty="0"/>
              <a:t>Switzerland and </a:t>
            </a:r>
          </a:p>
          <a:p>
            <a:pPr marL="342900" lvl="1" indent="-342900">
              <a:buFont typeface="Arial" pitchFamily="34" charset="0"/>
              <a:buChar char="•"/>
            </a:pPr>
            <a:r>
              <a:rPr lang="en-US" sz="2600" dirty="0"/>
              <a:t>the United Kingdom</a:t>
            </a:r>
          </a:p>
          <a:p>
            <a:endParaRPr lang="en-US" sz="2600" dirty="0"/>
          </a:p>
          <a:p>
            <a:endParaRPr lang="en-US" sz="2600" dirty="0"/>
          </a:p>
        </p:txBody>
      </p:sp>
    </p:spTree>
    <p:extLst>
      <p:ext uri="{BB962C8B-B14F-4D97-AF65-F5344CB8AC3E}">
        <p14:creationId xmlns:p14="http://schemas.microsoft.com/office/powerpoint/2010/main" val="2595310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686800" cy="5562600"/>
          </a:xfrm>
        </p:spPr>
        <p:txBody>
          <a:bodyPr>
            <a:normAutofit fontScale="85000" lnSpcReduction="10000"/>
          </a:bodyPr>
          <a:lstStyle/>
          <a:p>
            <a:pPr marL="0" indent="0">
              <a:buNone/>
            </a:pPr>
            <a:r>
              <a:rPr lang="en-US" b="1" dirty="0"/>
              <a:t>3. Maastricht Treaty (1992–2007)- the EU</a:t>
            </a:r>
          </a:p>
          <a:p>
            <a:r>
              <a:rPr lang="en-US" dirty="0"/>
              <a:t>the Maastricht Treaty came into force on 1 November 1993</a:t>
            </a:r>
          </a:p>
          <a:p>
            <a:pPr lvl="1"/>
            <a:r>
              <a:rPr lang="en-US" dirty="0"/>
              <a:t>The European Union was formally established as a single market</a:t>
            </a:r>
          </a:p>
          <a:p>
            <a:pPr lvl="1"/>
            <a:r>
              <a:rPr lang="en-US" dirty="0"/>
              <a:t>In 2002- EU Monetary Union and Central Bank</a:t>
            </a:r>
          </a:p>
          <a:p>
            <a:pPr lvl="2"/>
            <a:r>
              <a:rPr lang="en-US" dirty="0"/>
              <a:t>euro banknotes and coins replaced national currencies in 12 of the member states.</a:t>
            </a:r>
          </a:p>
          <a:p>
            <a:pPr lvl="2"/>
            <a:r>
              <a:rPr lang="en-US" dirty="0"/>
              <a:t>Since then, the euro-zone has increased to 19 countries. </a:t>
            </a:r>
          </a:p>
          <a:p>
            <a:pPr marL="0" indent="0">
              <a:buNone/>
            </a:pPr>
            <a:r>
              <a:rPr lang="en-US" b="1" dirty="0"/>
              <a:t>4. Lisbon Treaty (2007–present)-it established</a:t>
            </a:r>
          </a:p>
          <a:p>
            <a:pPr lvl="1"/>
            <a:r>
              <a:rPr lang="en-US" b="1" dirty="0"/>
              <a:t>a Constitution of Europe and EU System</a:t>
            </a:r>
          </a:p>
          <a:p>
            <a:pPr lvl="1"/>
            <a:r>
              <a:rPr lang="en-US" b="1" dirty="0"/>
              <a:t>ratified all previous Treaties</a:t>
            </a:r>
          </a:p>
          <a:p>
            <a:pPr lvl="1"/>
            <a:r>
              <a:rPr lang="en-US" b="1" dirty="0"/>
              <a:t>Introduced more centralized EU system and EU Foreign Policy</a:t>
            </a:r>
          </a:p>
          <a:p>
            <a:pPr lvl="1"/>
            <a:r>
              <a:rPr lang="en-US" b="1" dirty="0"/>
              <a:t>EU Defense and Security </a:t>
            </a:r>
          </a:p>
          <a:p>
            <a:endParaRPr lang="en-US" dirty="0"/>
          </a:p>
        </p:txBody>
      </p:sp>
    </p:spTree>
    <p:extLst>
      <p:ext uri="{BB962C8B-B14F-4D97-AF65-F5344CB8AC3E}">
        <p14:creationId xmlns:p14="http://schemas.microsoft.com/office/powerpoint/2010/main" val="2432371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2E37637-55A3-4D6A-8CC2-A947A6FC738E}"/>
              </a:ext>
            </a:extLst>
          </p:cNvPr>
          <p:cNvGraphicFramePr>
            <a:graphicFrameLocks noGrp="1"/>
          </p:cNvGraphicFramePr>
          <p:nvPr>
            <p:ph idx="1"/>
            <p:extLst>
              <p:ext uri="{D42A27DB-BD31-4B8C-83A1-F6EECF244321}">
                <p14:modId xmlns:p14="http://schemas.microsoft.com/office/powerpoint/2010/main" val="3047332186"/>
              </p:ext>
            </p:extLst>
          </p:nvPr>
        </p:nvGraphicFramePr>
        <p:xfrm>
          <a:off x="457200" y="1179731"/>
          <a:ext cx="82296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BCC0B35A-A05D-4958-A380-CF1D2596221B}"/>
              </a:ext>
            </a:extLst>
          </p:cNvPr>
          <p:cNvGraphicFramePr/>
          <p:nvPr>
            <p:extLst>
              <p:ext uri="{D42A27DB-BD31-4B8C-83A1-F6EECF244321}">
                <p14:modId xmlns:p14="http://schemas.microsoft.com/office/powerpoint/2010/main" val="3518151923"/>
              </p:ext>
            </p:extLst>
          </p:nvPr>
        </p:nvGraphicFramePr>
        <p:xfrm>
          <a:off x="685800" y="1179731"/>
          <a:ext cx="7772400" cy="1752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6BC51EE8-856C-4E71-8CEA-353740511A7A}"/>
              </a:ext>
            </a:extLst>
          </p:cNvPr>
          <p:cNvSpPr txBox="1"/>
          <p:nvPr/>
        </p:nvSpPr>
        <p:spPr>
          <a:xfrm>
            <a:off x="704850" y="1074867"/>
            <a:ext cx="1295400" cy="646331"/>
          </a:xfrm>
          <a:prstGeom prst="rect">
            <a:avLst/>
          </a:prstGeom>
          <a:noFill/>
        </p:spPr>
        <p:txBody>
          <a:bodyPr wrap="square">
            <a:spAutoFit/>
          </a:bodyPr>
          <a:lstStyle/>
          <a:p>
            <a:r>
              <a:rPr lang="en-US" dirty="0">
                <a:solidFill>
                  <a:srgbClr val="C00000"/>
                </a:solidFill>
              </a:rPr>
              <a:t>1951 Treaty of Paris</a:t>
            </a:r>
            <a:endParaRPr lang="en-PK" dirty="0"/>
          </a:p>
        </p:txBody>
      </p:sp>
      <p:sp>
        <p:nvSpPr>
          <p:cNvPr id="7" name="TextBox 6">
            <a:extLst>
              <a:ext uri="{FF2B5EF4-FFF2-40B4-BE49-F238E27FC236}">
                <a16:creationId xmlns:a16="http://schemas.microsoft.com/office/drawing/2014/main" id="{1ADC2E6F-85AE-40A0-9281-19AB4AD28A2A}"/>
              </a:ext>
            </a:extLst>
          </p:cNvPr>
          <p:cNvSpPr txBox="1"/>
          <p:nvPr/>
        </p:nvSpPr>
        <p:spPr>
          <a:xfrm>
            <a:off x="2305050" y="2390864"/>
            <a:ext cx="1295400" cy="646331"/>
          </a:xfrm>
          <a:prstGeom prst="rect">
            <a:avLst/>
          </a:prstGeom>
          <a:noFill/>
        </p:spPr>
        <p:txBody>
          <a:bodyPr wrap="square">
            <a:spAutoFit/>
          </a:bodyPr>
          <a:lstStyle/>
          <a:p>
            <a:r>
              <a:rPr lang="en-US" dirty="0">
                <a:solidFill>
                  <a:srgbClr val="002060"/>
                </a:solidFill>
              </a:rPr>
              <a:t>1957 Treaty of Rome</a:t>
            </a:r>
            <a:endParaRPr lang="en-PK" dirty="0"/>
          </a:p>
        </p:txBody>
      </p:sp>
      <p:sp>
        <p:nvSpPr>
          <p:cNvPr id="9" name="TextBox 8">
            <a:extLst>
              <a:ext uri="{FF2B5EF4-FFF2-40B4-BE49-F238E27FC236}">
                <a16:creationId xmlns:a16="http://schemas.microsoft.com/office/drawing/2014/main" id="{3D8CBE02-5113-45AF-AA46-3D55BE1B2FF8}"/>
              </a:ext>
            </a:extLst>
          </p:cNvPr>
          <p:cNvSpPr txBox="1"/>
          <p:nvPr/>
        </p:nvSpPr>
        <p:spPr>
          <a:xfrm>
            <a:off x="3790950" y="874931"/>
            <a:ext cx="1562100" cy="923330"/>
          </a:xfrm>
          <a:prstGeom prst="rect">
            <a:avLst/>
          </a:prstGeom>
          <a:noFill/>
        </p:spPr>
        <p:txBody>
          <a:bodyPr wrap="square">
            <a:spAutoFit/>
          </a:bodyPr>
          <a:lstStyle/>
          <a:p>
            <a:r>
              <a:rPr lang="en-US" dirty="0"/>
              <a:t>In 1986,  </a:t>
            </a:r>
            <a:r>
              <a:rPr lang="en-US" dirty="0">
                <a:solidFill>
                  <a:srgbClr val="FF0000"/>
                </a:solidFill>
              </a:rPr>
              <a:t>the Single European Act</a:t>
            </a:r>
            <a:r>
              <a:rPr lang="en-US" dirty="0"/>
              <a:t> </a:t>
            </a:r>
            <a:endParaRPr lang="en-PK" dirty="0"/>
          </a:p>
        </p:txBody>
      </p:sp>
      <p:sp>
        <p:nvSpPr>
          <p:cNvPr id="11" name="TextBox 10">
            <a:extLst>
              <a:ext uri="{FF2B5EF4-FFF2-40B4-BE49-F238E27FC236}">
                <a16:creationId xmlns:a16="http://schemas.microsoft.com/office/drawing/2014/main" id="{D58CA430-9001-4C01-A0CF-9EADB048CAC3}"/>
              </a:ext>
            </a:extLst>
          </p:cNvPr>
          <p:cNvSpPr txBox="1"/>
          <p:nvPr/>
        </p:nvSpPr>
        <p:spPr>
          <a:xfrm>
            <a:off x="5429250" y="2252364"/>
            <a:ext cx="1390650" cy="923330"/>
          </a:xfrm>
          <a:prstGeom prst="rect">
            <a:avLst/>
          </a:prstGeom>
          <a:noFill/>
        </p:spPr>
        <p:txBody>
          <a:bodyPr wrap="square">
            <a:spAutoFit/>
          </a:bodyPr>
          <a:lstStyle/>
          <a:p>
            <a:r>
              <a:rPr lang="en-US" dirty="0"/>
              <a:t>In 2002- EU Monetary Union </a:t>
            </a:r>
            <a:endParaRPr lang="en-PK" dirty="0"/>
          </a:p>
        </p:txBody>
      </p:sp>
      <p:sp>
        <p:nvSpPr>
          <p:cNvPr id="13" name="TextBox 12">
            <a:extLst>
              <a:ext uri="{FF2B5EF4-FFF2-40B4-BE49-F238E27FC236}">
                <a16:creationId xmlns:a16="http://schemas.microsoft.com/office/drawing/2014/main" id="{80AC2FB5-37FC-4F81-9950-E8B3609EF9A6}"/>
              </a:ext>
            </a:extLst>
          </p:cNvPr>
          <p:cNvSpPr txBox="1"/>
          <p:nvPr/>
        </p:nvSpPr>
        <p:spPr>
          <a:xfrm>
            <a:off x="6781800" y="804134"/>
            <a:ext cx="1676400" cy="646331"/>
          </a:xfrm>
          <a:prstGeom prst="rect">
            <a:avLst/>
          </a:prstGeom>
          <a:noFill/>
        </p:spPr>
        <p:txBody>
          <a:bodyPr wrap="square">
            <a:spAutoFit/>
          </a:bodyPr>
          <a:lstStyle/>
          <a:p>
            <a:r>
              <a:rPr lang="en-US" b="1" dirty="0"/>
              <a:t>Lisbon Treaty (2007)</a:t>
            </a:r>
            <a:endParaRPr lang="en-PK" dirty="0"/>
          </a:p>
        </p:txBody>
      </p:sp>
    </p:spTree>
    <p:extLst>
      <p:ext uri="{BB962C8B-B14F-4D97-AF65-F5344CB8AC3E}">
        <p14:creationId xmlns:p14="http://schemas.microsoft.com/office/powerpoint/2010/main" val="218823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96962"/>
          </a:xfrm>
        </p:spPr>
        <p:txBody>
          <a:bodyPr>
            <a:normAutofit fontScale="90000"/>
          </a:bodyPr>
          <a:lstStyle/>
          <a:p>
            <a:br>
              <a:rPr lang="en-US" dirty="0"/>
            </a:br>
            <a:r>
              <a:rPr lang="en-US" dirty="0"/>
              <a:t>EU: Membership Criteria</a:t>
            </a:r>
            <a:br>
              <a:rPr lang="en-US" dirty="0"/>
            </a:br>
            <a:r>
              <a:rPr lang="en-US" sz="2000" b="1" dirty="0">
                <a:solidFill>
                  <a:srgbClr val="0070C0"/>
                </a:solidFill>
              </a:rPr>
              <a:t>The Union shall be open to all European States which respect its values .</a:t>
            </a:r>
            <a:br>
              <a:rPr lang="en-US" sz="2000" dirty="0"/>
            </a:br>
            <a:endParaRPr lang="en-US" dirty="0"/>
          </a:p>
        </p:txBody>
      </p:sp>
      <p:sp>
        <p:nvSpPr>
          <p:cNvPr id="5" name="Content Placeholder 4"/>
          <p:cNvSpPr>
            <a:spLocks noGrp="1"/>
          </p:cNvSpPr>
          <p:nvPr>
            <p:ph sz="half" idx="1"/>
          </p:nvPr>
        </p:nvSpPr>
        <p:spPr>
          <a:xfrm>
            <a:off x="4572000" y="1951037"/>
            <a:ext cx="4038600" cy="4525963"/>
          </a:xfrm>
        </p:spPr>
        <p:txBody>
          <a:bodyPr>
            <a:normAutofit/>
          </a:bodyPr>
          <a:lstStyle/>
          <a:p>
            <a:r>
              <a:rPr lang="en-US" dirty="0"/>
              <a:t>Geographic Factors</a:t>
            </a:r>
          </a:p>
          <a:p>
            <a:r>
              <a:rPr lang="en-US" dirty="0"/>
              <a:t>Political Factors</a:t>
            </a:r>
          </a:p>
          <a:p>
            <a:pPr lvl="1"/>
            <a:r>
              <a:rPr lang="en-US" dirty="0"/>
              <a:t>Democracy</a:t>
            </a:r>
          </a:p>
          <a:p>
            <a:pPr lvl="1"/>
            <a:r>
              <a:rPr lang="en-US" dirty="0"/>
              <a:t>Rule of law</a:t>
            </a:r>
          </a:p>
          <a:p>
            <a:pPr lvl="1"/>
            <a:r>
              <a:rPr lang="en-US" dirty="0"/>
              <a:t>Human rights</a:t>
            </a:r>
          </a:p>
          <a:p>
            <a:pPr lvl="1"/>
            <a:r>
              <a:rPr lang="en-US" dirty="0"/>
              <a:t>Protection of minorities</a:t>
            </a:r>
          </a:p>
          <a:p>
            <a:r>
              <a:rPr lang="en-US" dirty="0"/>
              <a:t>Economic Factors</a:t>
            </a:r>
          </a:p>
          <a:p>
            <a:pPr lvl="1"/>
            <a:r>
              <a:rPr lang="en-US" dirty="0"/>
              <a:t>capitalism</a:t>
            </a:r>
          </a:p>
        </p:txBody>
      </p:sp>
      <p:sp>
        <p:nvSpPr>
          <p:cNvPr id="2" name="Content Placeholder 1"/>
          <p:cNvSpPr>
            <a:spLocks noGrp="1"/>
          </p:cNvSpPr>
          <p:nvPr>
            <p:ph sz="half" idx="2"/>
          </p:nvPr>
        </p:nvSpPr>
        <p:spPr>
          <a:xfrm>
            <a:off x="526473" y="1842701"/>
            <a:ext cx="4038600" cy="4525963"/>
          </a:xfrm>
        </p:spPr>
        <p:txBody>
          <a:bodyPr>
            <a:normAutofit/>
          </a:bodyPr>
          <a:lstStyle/>
          <a:p>
            <a:pPr marL="0" indent="0">
              <a:buNone/>
            </a:pPr>
            <a:r>
              <a:rPr lang="en-US" sz="3000" b="1" dirty="0">
                <a:solidFill>
                  <a:srgbClr val="002060"/>
                </a:solidFill>
              </a:rPr>
              <a:t>Copenhagen Criteria</a:t>
            </a:r>
          </a:p>
          <a:p>
            <a:pPr lvl="1"/>
            <a:r>
              <a:rPr lang="en-US" sz="2800" dirty="0"/>
              <a:t>a free-market economy</a:t>
            </a:r>
          </a:p>
          <a:p>
            <a:pPr lvl="1"/>
            <a:r>
              <a:rPr lang="en-US" sz="2800" dirty="0"/>
              <a:t>a stable democracy</a:t>
            </a:r>
          </a:p>
          <a:p>
            <a:pPr lvl="1"/>
            <a:r>
              <a:rPr lang="en-US" sz="2800" dirty="0"/>
              <a:t> the rule of law</a:t>
            </a:r>
          </a:p>
          <a:p>
            <a:pPr lvl="1"/>
            <a:r>
              <a:rPr lang="en-US" sz="2800" dirty="0"/>
              <a:t>the acceptance of all EU legislation</a:t>
            </a:r>
          </a:p>
        </p:txBody>
      </p:sp>
      <p:sp>
        <p:nvSpPr>
          <p:cNvPr id="3" name="Rectangle 2"/>
          <p:cNvSpPr/>
          <p:nvPr/>
        </p:nvSpPr>
        <p:spPr>
          <a:xfrm>
            <a:off x="1413164" y="1442591"/>
            <a:ext cx="6248400" cy="400110"/>
          </a:xfrm>
          <a:prstGeom prst="rect">
            <a:avLst/>
          </a:prstGeom>
        </p:spPr>
        <p:txBody>
          <a:bodyPr wrap="square">
            <a:spAutoFit/>
          </a:bodyPr>
          <a:lstStyle/>
          <a:p>
            <a:r>
              <a:rPr lang="en-US" sz="2000" dirty="0"/>
              <a:t>Becoming a member of the EU is a complex procedure. </a:t>
            </a:r>
          </a:p>
        </p:txBody>
      </p:sp>
      <p:cxnSp>
        <p:nvCxnSpPr>
          <p:cNvPr id="7" name="Straight Connector 6"/>
          <p:cNvCxnSpPr/>
          <p:nvPr/>
        </p:nvCxnSpPr>
        <p:spPr>
          <a:xfrm>
            <a:off x="4457700" y="1842701"/>
            <a:ext cx="38100" cy="4024699"/>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766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838200"/>
            <a:ext cx="4038600" cy="4525963"/>
          </a:xfrm>
        </p:spPr>
        <p:txBody>
          <a:bodyPr>
            <a:normAutofit/>
          </a:bodyPr>
          <a:lstStyle/>
          <a:p>
            <a:r>
              <a:rPr lang="en-US" b="1" dirty="0"/>
              <a:t>Candidate countries</a:t>
            </a:r>
          </a:p>
          <a:p>
            <a:pPr lvl="1"/>
            <a:r>
              <a:rPr lang="en-US" dirty="0"/>
              <a:t>These countries are in the process of integrating EU legislation into national laws:</a:t>
            </a:r>
          </a:p>
          <a:p>
            <a:pPr lvl="1"/>
            <a:r>
              <a:rPr lang="en-US" u="sng" dirty="0"/>
              <a:t>Albania</a:t>
            </a:r>
            <a:endParaRPr lang="en-US" dirty="0"/>
          </a:p>
          <a:p>
            <a:pPr lvl="1"/>
            <a:r>
              <a:rPr lang="en-US" u="sng" dirty="0"/>
              <a:t>Montenegro</a:t>
            </a:r>
            <a:endParaRPr lang="en-US" dirty="0"/>
          </a:p>
          <a:p>
            <a:pPr lvl="1"/>
            <a:r>
              <a:rPr lang="en-US" u="sng" dirty="0"/>
              <a:t>North Macedonia</a:t>
            </a:r>
            <a:endParaRPr lang="en-US" dirty="0"/>
          </a:p>
          <a:p>
            <a:pPr lvl="1"/>
            <a:r>
              <a:rPr lang="en-US" u="sng" dirty="0"/>
              <a:t>Serbia</a:t>
            </a:r>
            <a:endParaRPr lang="en-US" dirty="0"/>
          </a:p>
          <a:p>
            <a:pPr lvl="1"/>
            <a:r>
              <a:rPr lang="en-US" u="sng" dirty="0"/>
              <a:t>Turkey</a:t>
            </a:r>
            <a:endParaRPr lang="en-US" dirty="0"/>
          </a:p>
          <a:p>
            <a:endParaRPr lang="en-US" dirty="0"/>
          </a:p>
        </p:txBody>
      </p:sp>
      <p:sp>
        <p:nvSpPr>
          <p:cNvPr id="4" name="Content Placeholder 3"/>
          <p:cNvSpPr>
            <a:spLocks noGrp="1"/>
          </p:cNvSpPr>
          <p:nvPr>
            <p:ph sz="half" idx="2"/>
          </p:nvPr>
        </p:nvSpPr>
        <p:spPr>
          <a:xfrm>
            <a:off x="4724400" y="838200"/>
            <a:ext cx="4038600" cy="4525963"/>
          </a:xfrm>
        </p:spPr>
        <p:txBody>
          <a:bodyPr>
            <a:normAutofit/>
          </a:bodyPr>
          <a:lstStyle/>
          <a:p>
            <a:r>
              <a:rPr lang="en-US" b="1" dirty="0"/>
              <a:t>Potential candidates</a:t>
            </a:r>
          </a:p>
          <a:p>
            <a:pPr lvl="1"/>
            <a:r>
              <a:rPr lang="en-US" dirty="0"/>
              <a:t>Potential candidate countries do not yet fulfill the requirements for EU membership:</a:t>
            </a:r>
          </a:p>
          <a:p>
            <a:pPr lvl="1"/>
            <a:r>
              <a:rPr lang="en-US" u="sng" dirty="0"/>
              <a:t>Bosnia and Herzegovina</a:t>
            </a:r>
            <a:endParaRPr lang="en-US" dirty="0"/>
          </a:p>
          <a:p>
            <a:pPr lvl="1"/>
            <a:r>
              <a:rPr lang="en-US" u="sng" dirty="0"/>
              <a:t>Kosovo</a:t>
            </a:r>
            <a:endParaRPr lang="en-US" dirty="0"/>
          </a:p>
          <a:p>
            <a:endParaRPr lang="en-US" dirty="0"/>
          </a:p>
        </p:txBody>
      </p:sp>
    </p:spTree>
    <p:extLst>
      <p:ext uri="{BB962C8B-B14F-4D97-AF65-F5344CB8AC3E}">
        <p14:creationId xmlns:p14="http://schemas.microsoft.com/office/powerpoint/2010/main" val="42164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481387"/>
            <a:ext cx="7772400" cy="1362075"/>
          </a:xfrm>
        </p:spPr>
        <p:txBody>
          <a:bodyPr/>
          <a:lstStyle/>
          <a:p>
            <a:r>
              <a:rPr lang="en-US" dirty="0"/>
              <a:t>Regional &amp;</a:t>
            </a:r>
            <a:br>
              <a:rPr lang="en-US" dirty="0"/>
            </a:br>
            <a:r>
              <a:rPr lang="en-US" dirty="0"/>
              <a:t>global organizations</a:t>
            </a:r>
          </a:p>
        </p:txBody>
      </p:sp>
      <p:sp>
        <p:nvSpPr>
          <p:cNvPr id="3" name="Text Placeholder 2"/>
          <p:cNvSpPr>
            <a:spLocks noGrp="1"/>
          </p:cNvSpPr>
          <p:nvPr>
            <p:ph type="body" idx="1"/>
          </p:nvPr>
        </p:nvSpPr>
        <p:spPr>
          <a:xfrm>
            <a:off x="722313" y="1981200"/>
            <a:ext cx="7772400" cy="1500187"/>
          </a:xfrm>
        </p:spPr>
        <p:txBody>
          <a:bodyPr>
            <a:normAutofit/>
          </a:bodyPr>
          <a:lstStyle/>
          <a:p>
            <a:r>
              <a:rPr lang="en-US" sz="3200" dirty="0"/>
              <a:t>Current Affairs &amp; Pakistan Affairs</a:t>
            </a:r>
          </a:p>
        </p:txBody>
      </p:sp>
      <p:sp>
        <p:nvSpPr>
          <p:cNvPr id="4" name="Footer Placeholder 3"/>
          <p:cNvSpPr>
            <a:spLocks noGrp="1"/>
          </p:cNvSpPr>
          <p:nvPr>
            <p:ph type="ftr" sz="quarter" idx="11"/>
          </p:nvPr>
        </p:nvSpPr>
        <p:spPr/>
        <p:txBody>
          <a:bodyPr/>
          <a:lstStyle/>
          <a:p>
            <a:r>
              <a:rPr lang="en-US"/>
              <a:t>NOA-Sarfraz Hussain Ansari</a:t>
            </a:r>
          </a:p>
        </p:txBody>
      </p:sp>
      <p:sp>
        <p:nvSpPr>
          <p:cNvPr id="5" name="Slide Number Placeholder 4"/>
          <p:cNvSpPr>
            <a:spLocks noGrp="1"/>
          </p:cNvSpPr>
          <p:nvPr>
            <p:ph type="sldNum" sz="quarter" idx="12"/>
          </p:nvPr>
        </p:nvSpPr>
        <p:spPr/>
        <p:txBody>
          <a:bodyPr/>
          <a:lstStyle/>
          <a:p>
            <a:fld id="{D3E4A59E-3FC9-4801-8AD0-80F6E98BA68C}" type="slidenum">
              <a:rPr lang="en-US" smtClean="0"/>
              <a:t>2</a:t>
            </a:fld>
            <a:endParaRPr lang="en-US"/>
          </a:p>
        </p:txBody>
      </p:sp>
    </p:spTree>
    <p:extLst>
      <p:ext uri="{BB962C8B-B14F-4D97-AF65-F5344CB8AC3E}">
        <p14:creationId xmlns:p14="http://schemas.microsoft.com/office/powerpoint/2010/main" val="2111988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9762"/>
          </a:xfrm>
        </p:spPr>
        <p:txBody>
          <a:bodyPr>
            <a:normAutofit fontScale="90000"/>
          </a:bodyPr>
          <a:lstStyle/>
          <a:p>
            <a:r>
              <a:rPr lang="en-US" dirty="0"/>
              <a:t>The </a:t>
            </a:r>
            <a:r>
              <a:rPr lang="en-US" b="1" dirty="0"/>
              <a:t>European Union</a:t>
            </a:r>
            <a:r>
              <a:rPr lang="en-US" dirty="0"/>
              <a:t> (</a:t>
            </a:r>
            <a:r>
              <a:rPr lang="en-US" b="1" dirty="0"/>
              <a:t>EU</a:t>
            </a:r>
            <a:r>
              <a:rPr lang="en-US" dirty="0"/>
              <a:t>) System</a:t>
            </a:r>
          </a:p>
        </p:txBody>
      </p:sp>
      <p:sp>
        <p:nvSpPr>
          <p:cNvPr id="5" name="Content Placeholder 4"/>
          <p:cNvSpPr>
            <a:spLocks noGrp="1"/>
          </p:cNvSpPr>
          <p:nvPr>
            <p:ph idx="1"/>
          </p:nvPr>
        </p:nvSpPr>
        <p:spPr>
          <a:xfrm>
            <a:off x="1143000" y="990600"/>
            <a:ext cx="7162800" cy="5135563"/>
          </a:xfrm>
        </p:spPr>
        <p:txBody>
          <a:bodyPr>
            <a:normAutofit fontScale="92500" lnSpcReduction="20000"/>
          </a:bodyPr>
          <a:lstStyle/>
          <a:p>
            <a:r>
              <a:rPr lang="en-US" dirty="0">
                <a:solidFill>
                  <a:srgbClr val="FF0000"/>
                </a:solidFill>
              </a:rPr>
              <a:t>Political</a:t>
            </a:r>
            <a:r>
              <a:rPr lang="en-US" dirty="0"/>
              <a:t> and </a:t>
            </a:r>
            <a:r>
              <a:rPr lang="en-US" dirty="0">
                <a:solidFill>
                  <a:srgbClr val="002060"/>
                </a:solidFill>
              </a:rPr>
              <a:t>economic</a:t>
            </a:r>
            <a:r>
              <a:rPr lang="en-US" dirty="0"/>
              <a:t> union of </a:t>
            </a:r>
            <a:r>
              <a:rPr lang="en-US" u="sng" dirty="0">
                <a:solidFill>
                  <a:srgbClr val="FF0000"/>
                </a:solidFill>
              </a:rPr>
              <a:t>27 member </a:t>
            </a:r>
            <a:r>
              <a:rPr lang="en-US" dirty="0"/>
              <a:t>states of Europe</a:t>
            </a:r>
          </a:p>
          <a:p>
            <a:endParaRPr lang="en-US" dirty="0"/>
          </a:p>
          <a:p>
            <a:r>
              <a:rPr lang="en-US" dirty="0"/>
              <a:t>The EU has developed </a:t>
            </a:r>
            <a:r>
              <a:rPr lang="en-US" u="sng" dirty="0">
                <a:solidFill>
                  <a:srgbClr val="0070C0"/>
                </a:solidFill>
              </a:rPr>
              <a:t>an internal single market</a:t>
            </a:r>
          </a:p>
          <a:p>
            <a:endParaRPr lang="en-US" dirty="0"/>
          </a:p>
          <a:p>
            <a:r>
              <a:rPr lang="en-US" dirty="0"/>
              <a:t>EU policies aim to ensure </a:t>
            </a:r>
          </a:p>
          <a:p>
            <a:pPr lvl="1"/>
            <a:r>
              <a:rPr lang="en-US" dirty="0">
                <a:solidFill>
                  <a:srgbClr val="7030A0"/>
                </a:solidFill>
              </a:rPr>
              <a:t>Free movement of people, goods, services and capital</a:t>
            </a:r>
          </a:p>
          <a:p>
            <a:pPr lvl="1"/>
            <a:r>
              <a:rPr lang="en-US" dirty="0"/>
              <a:t>Enact legislation in justice and home affairs; and </a:t>
            </a:r>
          </a:p>
          <a:p>
            <a:pPr lvl="1"/>
            <a:r>
              <a:rPr lang="en-US" dirty="0"/>
              <a:t>Maintain common policies</a:t>
            </a:r>
          </a:p>
          <a:p>
            <a:endParaRPr lang="en-US" dirty="0"/>
          </a:p>
        </p:txBody>
      </p:sp>
    </p:spTree>
    <p:extLst>
      <p:ext uri="{BB962C8B-B14F-4D97-AF65-F5344CB8AC3E}">
        <p14:creationId xmlns:p14="http://schemas.microsoft.com/office/powerpoint/2010/main" val="3029515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br>
              <a:rPr lang="en-US" dirty="0"/>
            </a:br>
            <a:r>
              <a:rPr lang="en-US" dirty="0"/>
              <a:t>Structure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9804676"/>
              </p:ext>
            </p:extLst>
          </p:nvPr>
        </p:nvGraphicFramePr>
        <p:xfrm>
          <a:off x="304800" y="46037"/>
          <a:ext cx="8686800" cy="4373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Brace 5"/>
          <p:cNvSpPr/>
          <p:nvPr/>
        </p:nvSpPr>
        <p:spPr>
          <a:xfrm rot="5400000">
            <a:off x="1028700" y="3390900"/>
            <a:ext cx="1143000" cy="228600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rot="5400000">
            <a:off x="3543300" y="3445307"/>
            <a:ext cx="1143000" cy="1981200"/>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rot="5400000">
            <a:off x="5622213" y="4017019"/>
            <a:ext cx="852055" cy="1143000"/>
          </a:xfrm>
          <a:prstGeom prst="rightBrace">
            <a:avLst/>
          </a:pr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838200" y="4170938"/>
            <a:ext cx="1600200" cy="252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Legislative</a:t>
            </a:r>
          </a:p>
        </p:txBody>
      </p:sp>
      <p:sp>
        <p:nvSpPr>
          <p:cNvPr id="10" name="Rectangle 9"/>
          <p:cNvSpPr/>
          <p:nvPr/>
        </p:nvSpPr>
        <p:spPr>
          <a:xfrm>
            <a:off x="3314700" y="4063563"/>
            <a:ext cx="1600200" cy="252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Executive</a:t>
            </a:r>
          </a:p>
        </p:txBody>
      </p:sp>
      <p:sp>
        <p:nvSpPr>
          <p:cNvPr id="11" name="Rectangle 10"/>
          <p:cNvSpPr/>
          <p:nvPr/>
        </p:nvSpPr>
        <p:spPr>
          <a:xfrm>
            <a:off x="5486400" y="4185856"/>
            <a:ext cx="990601" cy="280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Judicial</a:t>
            </a:r>
          </a:p>
        </p:txBody>
      </p:sp>
      <p:sp>
        <p:nvSpPr>
          <p:cNvPr id="3" name="Rectangle 2"/>
          <p:cNvSpPr/>
          <p:nvPr/>
        </p:nvSpPr>
        <p:spPr>
          <a:xfrm>
            <a:off x="457200" y="5014547"/>
            <a:ext cx="2286000" cy="10052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Legislate in matters of exclusive and shared sovereignty</a:t>
            </a:r>
          </a:p>
        </p:txBody>
      </p:sp>
      <p:sp>
        <p:nvSpPr>
          <p:cNvPr id="12" name="Rectangle 11"/>
          <p:cNvSpPr/>
          <p:nvPr/>
        </p:nvSpPr>
        <p:spPr>
          <a:xfrm>
            <a:off x="2971801" y="5007407"/>
            <a:ext cx="2743200" cy="13933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Make EU policies, programs and projects. Propose bills and amendments. Prepare budgets</a:t>
            </a:r>
          </a:p>
        </p:txBody>
      </p:sp>
    </p:spTree>
    <p:extLst>
      <p:ext uri="{BB962C8B-B14F-4D97-AF65-F5344CB8AC3E}">
        <p14:creationId xmlns:p14="http://schemas.microsoft.com/office/powerpoint/2010/main" val="2899359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E:\NOA-Misc\400px-Organs_of_the_European_Union.svg.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5952" y="228600"/>
            <a:ext cx="8400848" cy="5943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5867400"/>
            <a:ext cx="8915400" cy="646331"/>
          </a:xfrm>
          <a:prstGeom prst="rect">
            <a:avLst/>
          </a:prstGeom>
        </p:spPr>
        <p:txBody>
          <a:bodyPr wrap="square">
            <a:spAutoFit/>
          </a:bodyPr>
          <a:lstStyle/>
          <a:p>
            <a:pPr algn="ctr"/>
            <a:r>
              <a:rPr lang="en-US" dirty="0"/>
              <a:t>Organogram of the political system with the seven institutions of the Union in blue, national / intergovernmental elements in orange</a:t>
            </a:r>
          </a:p>
        </p:txBody>
      </p:sp>
      <p:sp>
        <p:nvSpPr>
          <p:cNvPr id="3" name="Rectangular Callout 2"/>
          <p:cNvSpPr/>
          <p:nvPr/>
        </p:nvSpPr>
        <p:spPr>
          <a:xfrm>
            <a:off x="3124200" y="76200"/>
            <a:ext cx="1638300" cy="1371600"/>
          </a:xfrm>
          <a:prstGeom prst="wedgeRectCallout">
            <a:avLst>
              <a:gd name="adj1" fmla="val -75266"/>
              <a:gd name="adj2" fmla="val 6423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Elected Heads of States/Govt. set overall direction and Policies of EU</a:t>
            </a:r>
          </a:p>
        </p:txBody>
      </p:sp>
      <p:sp>
        <p:nvSpPr>
          <p:cNvPr id="6" name="Rectangular Callout 5"/>
          <p:cNvSpPr/>
          <p:nvPr/>
        </p:nvSpPr>
        <p:spPr>
          <a:xfrm>
            <a:off x="2667000" y="3276600"/>
            <a:ext cx="1295400" cy="762000"/>
          </a:xfrm>
          <a:prstGeom prst="wedgeRectCallout">
            <a:avLst>
              <a:gd name="adj1" fmla="val 45478"/>
              <a:gd name="adj2" fmla="val -875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National Ministers of each country</a:t>
            </a:r>
          </a:p>
        </p:txBody>
      </p:sp>
      <p:sp>
        <p:nvSpPr>
          <p:cNvPr id="7" name="Rectangular Callout 6"/>
          <p:cNvSpPr/>
          <p:nvPr/>
        </p:nvSpPr>
        <p:spPr>
          <a:xfrm>
            <a:off x="6629400" y="4495800"/>
            <a:ext cx="1447800" cy="609600"/>
          </a:xfrm>
          <a:prstGeom prst="wedgeRectCallout">
            <a:avLst>
              <a:gd name="adj1" fmla="val 58597"/>
              <a:gd name="adj2" fmla="val -12159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Direct Elections every 5 years</a:t>
            </a:r>
          </a:p>
        </p:txBody>
      </p:sp>
      <p:sp>
        <p:nvSpPr>
          <p:cNvPr id="8" name="Rectangular Callout 7"/>
          <p:cNvSpPr/>
          <p:nvPr/>
        </p:nvSpPr>
        <p:spPr>
          <a:xfrm>
            <a:off x="6096000" y="457200"/>
            <a:ext cx="1524000" cy="1066800"/>
          </a:xfrm>
          <a:prstGeom prst="wedgeRectCallout">
            <a:avLst>
              <a:gd name="adj1" fmla="val -85378"/>
              <a:gd name="adj2" fmla="val 5694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Executives.-Guardian of the Treaties</a:t>
            </a:r>
          </a:p>
        </p:txBody>
      </p:sp>
      <p:sp>
        <p:nvSpPr>
          <p:cNvPr id="5" name="Oval 4">
            <a:extLst>
              <a:ext uri="{FF2B5EF4-FFF2-40B4-BE49-F238E27FC236}">
                <a16:creationId xmlns:a16="http://schemas.microsoft.com/office/drawing/2014/main" id="{61A1EC4A-1959-407A-85B4-43DB3AAA5AB4}"/>
              </a:ext>
            </a:extLst>
          </p:cNvPr>
          <p:cNvSpPr/>
          <p:nvPr/>
        </p:nvSpPr>
        <p:spPr>
          <a:xfrm>
            <a:off x="3629027" y="2362200"/>
            <a:ext cx="1171573" cy="12763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2799126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91808311"/>
              </p:ext>
            </p:extLst>
          </p:nvPr>
        </p:nvGraphicFramePr>
        <p:xfrm>
          <a:off x="457200" y="457200"/>
          <a:ext cx="82296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6071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2044823"/>
              </p:ext>
            </p:extLst>
          </p:nvPr>
        </p:nvGraphicFramePr>
        <p:xfrm>
          <a:off x="533400" y="304800"/>
          <a:ext cx="82296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8775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Critical analysis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97714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Fault Lines Of EU Integration:</a:t>
            </a:r>
          </a:p>
        </p:txBody>
      </p:sp>
      <p:sp>
        <p:nvSpPr>
          <p:cNvPr id="3" name="Content Placeholder 2"/>
          <p:cNvSpPr>
            <a:spLocks noGrp="1"/>
          </p:cNvSpPr>
          <p:nvPr>
            <p:ph sz="half" idx="1"/>
          </p:nvPr>
        </p:nvSpPr>
        <p:spPr>
          <a:xfrm>
            <a:off x="685800" y="1600200"/>
            <a:ext cx="4038600" cy="4525963"/>
          </a:xfrm>
        </p:spPr>
        <p:txBody>
          <a:bodyPr>
            <a:normAutofit/>
          </a:bodyPr>
          <a:lstStyle/>
          <a:p>
            <a:pPr marL="514350" indent="-514350">
              <a:buFont typeface="+mj-lt"/>
              <a:buAutoNum type="arabicPeriod"/>
            </a:pPr>
            <a:r>
              <a:rPr lang="en-US" dirty="0"/>
              <a:t>Political</a:t>
            </a:r>
          </a:p>
          <a:p>
            <a:pPr marL="514350" indent="-514350">
              <a:buFont typeface="+mj-lt"/>
              <a:buAutoNum type="arabicPeriod"/>
            </a:pPr>
            <a:r>
              <a:rPr lang="en-US" dirty="0"/>
              <a:t>Economic</a:t>
            </a:r>
          </a:p>
          <a:p>
            <a:pPr marL="514350" indent="-514350">
              <a:buFont typeface="+mj-lt"/>
              <a:buAutoNum type="arabicPeriod"/>
            </a:pPr>
            <a:r>
              <a:rPr lang="en-US" dirty="0"/>
              <a:t>Monetary</a:t>
            </a:r>
          </a:p>
          <a:p>
            <a:pPr marL="514350" indent="-514350">
              <a:buFont typeface="+mj-lt"/>
              <a:buAutoNum type="arabicPeriod"/>
            </a:pPr>
            <a:r>
              <a:rPr lang="en-US" dirty="0"/>
              <a:t>Cultural</a:t>
            </a:r>
          </a:p>
          <a:p>
            <a:pPr marL="514350" indent="-514350">
              <a:buFont typeface="+mj-lt"/>
              <a:buAutoNum type="arabicPeriod"/>
            </a:pPr>
            <a:r>
              <a:rPr lang="en-US" dirty="0"/>
              <a:t>Demographic</a:t>
            </a:r>
          </a:p>
          <a:p>
            <a:pPr marL="514350" indent="-514350">
              <a:buFont typeface="+mj-lt"/>
              <a:buAutoNum type="arabicPeriod"/>
            </a:pPr>
            <a:r>
              <a:rPr lang="en-US" dirty="0"/>
              <a:t>Regional and Global Dynamics</a:t>
            </a:r>
          </a:p>
          <a:p>
            <a:pPr marL="514350" indent="-514350">
              <a:buFont typeface="+mj-lt"/>
              <a:buAutoNum type="arabicPeriod"/>
            </a:pPr>
            <a:endParaRPr lang="en-US" dirty="0"/>
          </a:p>
        </p:txBody>
      </p:sp>
      <p:sp>
        <p:nvSpPr>
          <p:cNvPr id="4" name="Content Placeholder 3"/>
          <p:cNvSpPr>
            <a:spLocks noGrp="1"/>
          </p:cNvSpPr>
          <p:nvPr>
            <p:ph sz="half" idx="2"/>
          </p:nvPr>
        </p:nvSpPr>
        <p:spPr>
          <a:xfrm>
            <a:off x="4610100" y="1782762"/>
            <a:ext cx="4038600" cy="4525963"/>
          </a:xfrm>
        </p:spPr>
        <p:txBody>
          <a:bodyPr/>
          <a:lstStyle/>
          <a:p>
            <a:r>
              <a:rPr lang="en-US" dirty="0"/>
              <a:t>The Europe’s East-West Divide </a:t>
            </a:r>
          </a:p>
          <a:p>
            <a:pPr lvl="1"/>
            <a:r>
              <a:rPr lang="en-US" dirty="0"/>
              <a:t>is more political and cultural</a:t>
            </a:r>
          </a:p>
          <a:p>
            <a:r>
              <a:rPr lang="en-US" dirty="0"/>
              <a:t>The Europe’s North-South Divide</a:t>
            </a:r>
          </a:p>
          <a:p>
            <a:pPr lvl="1"/>
            <a:r>
              <a:rPr lang="en-US" dirty="0"/>
              <a:t>Is more economic than political and cultural</a:t>
            </a:r>
          </a:p>
          <a:p>
            <a:endParaRPr lang="en-US" dirty="0"/>
          </a:p>
        </p:txBody>
      </p:sp>
      <p:cxnSp>
        <p:nvCxnSpPr>
          <p:cNvPr id="6" name="Straight Connector 5"/>
          <p:cNvCxnSpPr/>
          <p:nvPr/>
        </p:nvCxnSpPr>
        <p:spPr>
          <a:xfrm>
            <a:off x="4495800" y="1524000"/>
            <a:ext cx="0" cy="449580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2" descr="E:\NOA-Misc\lectrs-org\european-map_en.jpg">
            <a:extLst>
              <a:ext uri="{FF2B5EF4-FFF2-40B4-BE49-F238E27FC236}">
                <a16:creationId xmlns:a16="http://schemas.microsoft.com/office/drawing/2014/main" id="{C8BF032A-AC0C-4023-BFC8-88DE422A4BD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166254"/>
            <a:ext cx="2016076" cy="151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688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The Politics of Control</a:t>
            </a:r>
          </a:p>
        </p:txBody>
      </p:sp>
      <p:sp>
        <p:nvSpPr>
          <p:cNvPr id="3" name="Content Placeholder 2"/>
          <p:cNvSpPr>
            <a:spLocks noGrp="1"/>
          </p:cNvSpPr>
          <p:nvPr>
            <p:ph idx="1"/>
          </p:nvPr>
        </p:nvSpPr>
        <p:spPr>
          <a:xfrm>
            <a:off x="914400" y="1143000"/>
            <a:ext cx="7391400" cy="4876800"/>
          </a:xfrm>
        </p:spPr>
        <p:txBody>
          <a:bodyPr>
            <a:normAutofit fontScale="77500" lnSpcReduction="20000"/>
          </a:bodyPr>
          <a:lstStyle/>
          <a:p>
            <a:r>
              <a:rPr lang="en-US" dirty="0"/>
              <a:t>The </a:t>
            </a:r>
            <a:r>
              <a:rPr lang="en-US" dirty="0">
                <a:solidFill>
                  <a:srgbClr val="FF0000"/>
                </a:solidFill>
              </a:rPr>
              <a:t>British </a:t>
            </a:r>
            <a:r>
              <a:rPr lang="en-US" dirty="0"/>
              <a:t>were skeptical of a fully integrated economic and monetary union from the start</a:t>
            </a:r>
          </a:p>
          <a:p>
            <a:pPr lvl="1"/>
            <a:r>
              <a:rPr lang="en-US" dirty="0"/>
              <a:t>Britain questioned the control of her currency by Euro. Bank and retained the option to ‘opt out’ of EU</a:t>
            </a:r>
          </a:p>
          <a:p>
            <a:pPr marL="457200" lvl="1" indent="0">
              <a:buNone/>
            </a:pPr>
            <a:endParaRPr lang="en-US" dirty="0"/>
          </a:p>
          <a:p>
            <a:r>
              <a:rPr lang="en-US" sz="3400" u="sng" dirty="0">
                <a:solidFill>
                  <a:srgbClr val="FF0000"/>
                </a:solidFill>
              </a:rPr>
              <a:t>The Maastricht Criteria</a:t>
            </a:r>
            <a:r>
              <a:rPr lang="en-US" sz="3400" dirty="0"/>
              <a:t> is difficult to meet  for the member countries for controlling/reducing their;</a:t>
            </a:r>
          </a:p>
          <a:p>
            <a:pPr lvl="1"/>
            <a:r>
              <a:rPr lang="en-US" sz="3400" dirty="0"/>
              <a:t>Inflation</a:t>
            </a:r>
          </a:p>
          <a:p>
            <a:pPr lvl="1"/>
            <a:r>
              <a:rPr lang="en-US" sz="3400" dirty="0"/>
              <a:t>budget deficits</a:t>
            </a:r>
          </a:p>
          <a:p>
            <a:pPr lvl="1"/>
            <a:r>
              <a:rPr lang="en-US" sz="3400" dirty="0"/>
              <a:t>public debt, and</a:t>
            </a:r>
          </a:p>
          <a:p>
            <a:pPr lvl="1"/>
            <a:r>
              <a:rPr lang="en-US" sz="3400" dirty="0"/>
              <a:t>Subsidies</a:t>
            </a:r>
          </a:p>
          <a:p>
            <a:r>
              <a:rPr lang="en-US" dirty="0"/>
              <a:t>Germany  asserts EU to follow low inflation policies</a:t>
            </a:r>
          </a:p>
          <a:p>
            <a:endParaRPr lang="en-US" sz="3800" dirty="0"/>
          </a:p>
          <a:p>
            <a:endParaRPr lang="en-US" dirty="0"/>
          </a:p>
        </p:txBody>
      </p:sp>
    </p:spTree>
    <p:extLst>
      <p:ext uri="{BB962C8B-B14F-4D97-AF65-F5344CB8AC3E}">
        <p14:creationId xmlns:p14="http://schemas.microsoft.com/office/powerpoint/2010/main" val="4260677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Economic Fault Lines: Euro Bank</a:t>
            </a:r>
          </a:p>
        </p:txBody>
      </p:sp>
      <p:sp>
        <p:nvSpPr>
          <p:cNvPr id="3" name="Content Placeholder 2"/>
          <p:cNvSpPr>
            <a:spLocks noGrp="1"/>
          </p:cNvSpPr>
          <p:nvPr>
            <p:ph idx="1"/>
          </p:nvPr>
        </p:nvSpPr>
        <p:spPr>
          <a:xfrm>
            <a:off x="838200" y="1143000"/>
            <a:ext cx="7620000" cy="4953000"/>
          </a:xfrm>
        </p:spPr>
        <p:txBody>
          <a:bodyPr>
            <a:normAutofit/>
          </a:bodyPr>
          <a:lstStyle/>
          <a:p>
            <a:r>
              <a:rPr lang="en-US" dirty="0"/>
              <a:t>The autonomy of European Central Bank</a:t>
            </a:r>
          </a:p>
          <a:p>
            <a:r>
              <a:rPr lang="en-US" dirty="0"/>
              <a:t>Maintaining a stable Euro was another challenge</a:t>
            </a:r>
          </a:p>
          <a:p>
            <a:r>
              <a:rPr lang="en-US" dirty="0"/>
              <a:t>Britain fears loosing sovereignty to a continental institution</a:t>
            </a:r>
          </a:p>
          <a:p>
            <a:r>
              <a:rPr lang="en-US" dirty="0"/>
              <a:t>The admission of new members from Eastern Europe raises additional concerns both economic and political</a:t>
            </a:r>
          </a:p>
          <a:p>
            <a:endParaRPr lang="en-US" dirty="0"/>
          </a:p>
          <a:p>
            <a:endParaRPr lang="en-US" dirty="0"/>
          </a:p>
        </p:txBody>
      </p:sp>
    </p:spTree>
    <p:extLst>
      <p:ext uri="{BB962C8B-B14F-4D97-AF65-F5344CB8AC3E}">
        <p14:creationId xmlns:p14="http://schemas.microsoft.com/office/powerpoint/2010/main" val="1565327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dirty="0"/>
              <a:t>Share of Total Contribution to the EU Budget</a:t>
            </a:r>
          </a:p>
        </p:txBody>
      </p:sp>
      <p:pic>
        <p:nvPicPr>
          <p:cNvPr id="1026" name="Picture 2" descr="E:\NOA-Misc\lectrs-org\EU-ecoshar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820524"/>
            <a:ext cx="7696200" cy="560515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flipV="1">
            <a:off x="1447800" y="2209800"/>
            <a:ext cx="609600" cy="30480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00" y="2209800"/>
            <a:ext cx="609600" cy="30480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995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22238"/>
            <a:ext cx="8229600" cy="715962"/>
          </a:xfrm>
        </p:spPr>
        <p:txBody>
          <a:bodyPr>
            <a:noAutofit/>
          </a:bodyPr>
          <a:lstStyle/>
          <a:p>
            <a:r>
              <a:rPr lang="en-US" sz="2800" dirty="0">
                <a:solidFill>
                  <a:srgbClr val="FF0000"/>
                </a:solidFill>
              </a:rPr>
              <a:t>Multilateralism</a:t>
            </a:r>
            <a:r>
              <a:rPr lang="en-US" sz="2800" dirty="0"/>
              <a:t> for Regional &amp; Global Cooperation</a:t>
            </a:r>
          </a:p>
        </p:txBody>
      </p:sp>
      <p:sp>
        <p:nvSpPr>
          <p:cNvPr id="7" name="Text Placeholder 6"/>
          <p:cNvSpPr>
            <a:spLocks noGrp="1"/>
          </p:cNvSpPr>
          <p:nvPr>
            <p:ph type="body" idx="1"/>
          </p:nvPr>
        </p:nvSpPr>
        <p:spPr>
          <a:xfrm>
            <a:off x="4800600" y="609600"/>
            <a:ext cx="4040188" cy="639762"/>
          </a:xfrm>
        </p:spPr>
        <p:txBody>
          <a:bodyPr/>
          <a:lstStyle/>
          <a:p>
            <a:r>
              <a:rPr lang="en-US" dirty="0">
                <a:solidFill>
                  <a:srgbClr val="002060"/>
                </a:solidFill>
              </a:rPr>
              <a:t>Globalism---</a:t>
            </a:r>
            <a:r>
              <a:rPr lang="en-US" dirty="0" err="1">
                <a:solidFill>
                  <a:srgbClr val="002060"/>
                </a:solidFill>
              </a:rPr>
              <a:t>IGOs</a:t>
            </a:r>
            <a:endParaRPr lang="en-US" dirty="0">
              <a:solidFill>
                <a:srgbClr val="002060"/>
              </a:solidFill>
            </a:endParaRPr>
          </a:p>
        </p:txBody>
      </p:sp>
      <p:sp>
        <p:nvSpPr>
          <p:cNvPr id="8" name="Content Placeholder 7"/>
          <p:cNvSpPr>
            <a:spLocks noGrp="1"/>
          </p:cNvSpPr>
          <p:nvPr>
            <p:ph sz="half" idx="2"/>
          </p:nvPr>
        </p:nvSpPr>
        <p:spPr>
          <a:xfrm>
            <a:off x="4800600" y="1600200"/>
            <a:ext cx="3810000" cy="4297363"/>
          </a:xfrm>
        </p:spPr>
        <p:txBody>
          <a:bodyPr>
            <a:normAutofit lnSpcReduction="10000"/>
          </a:bodyPr>
          <a:lstStyle/>
          <a:p>
            <a:pPr marL="0" indent="0">
              <a:buNone/>
            </a:pPr>
            <a:r>
              <a:rPr lang="en-US" b="1" dirty="0">
                <a:solidFill>
                  <a:srgbClr val="FF0000"/>
                </a:solidFill>
              </a:rPr>
              <a:t>International Political Order</a:t>
            </a:r>
          </a:p>
          <a:p>
            <a:r>
              <a:rPr lang="en-US" dirty="0" err="1"/>
              <a:t>LoN</a:t>
            </a:r>
            <a:endParaRPr lang="en-US" dirty="0"/>
          </a:p>
          <a:p>
            <a:r>
              <a:rPr lang="en-US" dirty="0"/>
              <a:t>UN</a:t>
            </a:r>
          </a:p>
          <a:p>
            <a:r>
              <a:rPr lang="en-US" dirty="0" err="1"/>
              <a:t>ICJ</a:t>
            </a:r>
            <a:endParaRPr lang="en-US" dirty="0"/>
          </a:p>
          <a:p>
            <a:endParaRPr lang="en-US" dirty="0"/>
          </a:p>
          <a:p>
            <a:pPr marL="0" indent="0">
              <a:buNone/>
            </a:pPr>
            <a:r>
              <a:rPr lang="en-US" b="1" dirty="0">
                <a:solidFill>
                  <a:srgbClr val="00B050"/>
                </a:solidFill>
              </a:rPr>
              <a:t>International Economic Order</a:t>
            </a:r>
          </a:p>
          <a:p>
            <a:r>
              <a:rPr lang="en-US" dirty="0"/>
              <a:t>World Bank</a:t>
            </a:r>
          </a:p>
          <a:p>
            <a:r>
              <a:rPr lang="en-US" dirty="0"/>
              <a:t>IMF</a:t>
            </a:r>
          </a:p>
          <a:p>
            <a:r>
              <a:rPr lang="en-US" dirty="0"/>
              <a:t>WTO</a:t>
            </a:r>
          </a:p>
        </p:txBody>
      </p:sp>
      <p:sp>
        <p:nvSpPr>
          <p:cNvPr id="9" name="Text Placeholder 8"/>
          <p:cNvSpPr>
            <a:spLocks noGrp="1"/>
          </p:cNvSpPr>
          <p:nvPr>
            <p:ph type="body" sz="quarter" idx="3"/>
          </p:nvPr>
        </p:nvSpPr>
        <p:spPr>
          <a:xfrm>
            <a:off x="311727" y="914400"/>
            <a:ext cx="3965575" cy="639762"/>
          </a:xfrm>
        </p:spPr>
        <p:txBody>
          <a:bodyPr>
            <a:normAutofit fontScale="92500" lnSpcReduction="20000"/>
          </a:bodyPr>
          <a:lstStyle/>
          <a:p>
            <a:r>
              <a:rPr lang="en-US" dirty="0">
                <a:solidFill>
                  <a:srgbClr val="002060"/>
                </a:solidFill>
              </a:rPr>
              <a:t>Regionalism: Regional  Organizations</a:t>
            </a:r>
          </a:p>
        </p:txBody>
      </p:sp>
      <p:sp>
        <p:nvSpPr>
          <p:cNvPr id="10" name="Content Placeholder 9"/>
          <p:cNvSpPr>
            <a:spLocks noGrp="1"/>
          </p:cNvSpPr>
          <p:nvPr>
            <p:ph sz="quarter" idx="4"/>
          </p:nvPr>
        </p:nvSpPr>
        <p:spPr>
          <a:xfrm>
            <a:off x="304800" y="1447800"/>
            <a:ext cx="4114800" cy="4953000"/>
          </a:xfrm>
        </p:spPr>
        <p:txBody>
          <a:bodyPr>
            <a:normAutofit lnSpcReduction="10000"/>
          </a:bodyPr>
          <a:lstStyle/>
          <a:p>
            <a:r>
              <a:rPr lang="en-US" dirty="0" err="1">
                <a:solidFill>
                  <a:srgbClr val="7030A0"/>
                </a:solidFill>
              </a:rPr>
              <a:t>SAARC</a:t>
            </a:r>
            <a:endParaRPr lang="en-US" dirty="0">
              <a:solidFill>
                <a:srgbClr val="7030A0"/>
              </a:solidFill>
            </a:endParaRPr>
          </a:p>
          <a:p>
            <a:r>
              <a:rPr lang="en-US" dirty="0">
                <a:solidFill>
                  <a:srgbClr val="7030A0"/>
                </a:solidFill>
              </a:rPr>
              <a:t>ECO</a:t>
            </a:r>
          </a:p>
          <a:p>
            <a:r>
              <a:rPr lang="en-US" dirty="0" err="1">
                <a:solidFill>
                  <a:srgbClr val="7030A0"/>
                </a:solidFill>
              </a:rPr>
              <a:t>SCO</a:t>
            </a:r>
            <a:endParaRPr lang="en-US" dirty="0">
              <a:solidFill>
                <a:srgbClr val="7030A0"/>
              </a:solidFill>
            </a:endParaRPr>
          </a:p>
          <a:p>
            <a:pPr marL="0" indent="0">
              <a:buNone/>
            </a:pPr>
            <a:endParaRPr lang="en-US" dirty="0"/>
          </a:p>
          <a:p>
            <a:r>
              <a:rPr lang="en-US" dirty="0">
                <a:solidFill>
                  <a:srgbClr val="FF0000"/>
                </a:solidFill>
              </a:rPr>
              <a:t>EU</a:t>
            </a:r>
          </a:p>
          <a:p>
            <a:r>
              <a:rPr lang="en-US" dirty="0">
                <a:solidFill>
                  <a:srgbClr val="FF0000"/>
                </a:solidFill>
              </a:rPr>
              <a:t>NAFTA</a:t>
            </a:r>
          </a:p>
          <a:p>
            <a:r>
              <a:rPr lang="en-US" dirty="0">
                <a:solidFill>
                  <a:srgbClr val="FF0000"/>
                </a:solidFill>
              </a:rPr>
              <a:t>ASEAN</a:t>
            </a:r>
          </a:p>
          <a:p>
            <a:endParaRPr lang="en-US" dirty="0"/>
          </a:p>
          <a:p>
            <a:r>
              <a:rPr lang="en-US" dirty="0" err="1">
                <a:solidFill>
                  <a:srgbClr val="002060"/>
                </a:solidFill>
              </a:rPr>
              <a:t>OIC</a:t>
            </a:r>
            <a:endParaRPr lang="en-US" dirty="0">
              <a:solidFill>
                <a:srgbClr val="002060"/>
              </a:solidFill>
            </a:endParaRPr>
          </a:p>
          <a:p>
            <a:r>
              <a:rPr lang="en-US" dirty="0">
                <a:solidFill>
                  <a:srgbClr val="002060"/>
                </a:solidFill>
              </a:rPr>
              <a:t>Gulf Cooperation</a:t>
            </a:r>
          </a:p>
          <a:p>
            <a:pPr marL="0" indent="0">
              <a:buNone/>
            </a:pPr>
            <a:r>
              <a:rPr lang="en-US" dirty="0">
                <a:solidFill>
                  <a:srgbClr val="002060"/>
                </a:solidFill>
              </a:rPr>
              <a:t>Council</a:t>
            </a:r>
          </a:p>
          <a:p>
            <a:r>
              <a:rPr lang="en-US" dirty="0">
                <a:solidFill>
                  <a:srgbClr val="002060"/>
                </a:solidFill>
              </a:rPr>
              <a:t>Arab League</a:t>
            </a:r>
          </a:p>
        </p:txBody>
      </p:sp>
      <p:sp>
        <p:nvSpPr>
          <p:cNvPr id="4" name="Footer Placeholder 3"/>
          <p:cNvSpPr>
            <a:spLocks noGrp="1"/>
          </p:cNvSpPr>
          <p:nvPr>
            <p:ph type="ftr" sz="quarter" idx="11"/>
          </p:nvPr>
        </p:nvSpPr>
        <p:spPr/>
        <p:txBody>
          <a:bodyPr/>
          <a:lstStyle/>
          <a:p>
            <a:r>
              <a:rPr lang="en-US"/>
              <a:t>NOA-Sarfraz Hussain Ansari</a:t>
            </a:r>
          </a:p>
        </p:txBody>
      </p:sp>
      <p:sp>
        <p:nvSpPr>
          <p:cNvPr id="5" name="Slide Number Placeholder 4"/>
          <p:cNvSpPr>
            <a:spLocks noGrp="1"/>
          </p:cNvSpPr>
          <p:nvPr>
            <p:ph type="sldNum" sz="quarter" idx="12"/>
          </p:nvPr>
        </p:nvSpPr>
        <p:spPr/>
        <p:txBody>
          <a:bodyPr/>
          <a:lstStyle/>
          <a:p>
            <a:fld id="{D3E4A59E-3FC9-4801-8AD0-80F6E98BA68C}" type="slidenum">
              <a:rPr lang="en-US" smtClean="0"/>
              <a:t>3</a:t>
            </a:fld>
            <a:endParaRPr lang="en-US"/>
          </a:p>
        </p:txBody>
      </p:sp>
      <p:sp>
        <p:nvSpPr>
          <p:cNvPr id="2" name="Rectangle 1"/>
          <p:cNvSpPr/>
          <p:nvPr/>
        </p:nvSpPr>
        <p:spPr>
          <a:xfrm>
            <a:off x="304800" y="838200"/>
            <a:ext cx="4267200" cy="54864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800600" y="838200"/>
            <a:ext cx="4191000" cy="55002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Brace 2"/>
          <p:cNvSpPr/>
          <p:nvPr/>
        </p:nvSpPr>
        <p:spPr>
          <a:xfrm>
            <a:off x="6019800" y="2157845"/>
            <a:ext cx="609600" cy="990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6747164" y="2438400"/>
            <a:ext cx="1295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Lecture-4</a:t>
            </a:r>
          </a:p>
        </p:txBody>
      </p:sp>
      <p:sp>
        <p:nvSpPr>
          <p:cNvPr id="13" name="Right Brace 12"/>
          <p:cNvSpPr/>
          <p:nvPr/>
        </p:nvSpPr>
        <p:spPr>
          <a:xfrm>
            <a:off x="6477000" y="4343400"/>
            <a:ext cx="914400" cy="1371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7394864" y="4876800"/>
            <a:ext cx="1219200" cy="429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Lecture-5</a:t>
            </a:r>
          </a:p>
        </p:txBody>
      </p:sp>
      <p:sp>
        <p:nvSpPr>
          <p:cNvPr id="15" name="Right Brace 14"/>
          <p:cNvSpPr/>
          <p:nvPr/>
        </p:nvSpPr>
        <p:spPr>
          <a:xfrm>
            <a:off x="2616777" y="4828308"/>
            <a:ext cx="710045" cy="1371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ectangle 15"/>
          <p:cNvSpPr/>
          <p:nvPr/>
        </p:nvSpPr>
        <p:spPr>
          <a:xfrm>
            <a:off x="3352800" y="5306292"/>
            <a:ext cx="1066800" cy="408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Lecture-3</a:t>
            </a:r>
          </a:p>
        </p:txBody>
      </p:sp>
      <p:sp>
        <p:nvSpPr>
          <p:cNvPr id="17" name="Right Brace 16"/>
          <p:cNvSpPr/>
          <p:nvPr/>
        </p:nvSpPr>
        <p:spPr>
          <a:xfrm>
            <a:off x="1676400" y="1524000"/>
            <a:ext cx="914400" cy="1371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ectangle 17"/>
          <p:cNvSpPr/>
          <p:nvPr/>
        </p:nvSpPr>
        <p:spPr>
          <a:xfrm>
            <a:off x="2667000" y="2057400"/>
            <a:ext cx="1295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Lecture-1</a:t>
            </a:r>
          </a:p>
        </p:txBody>
      </p:sp>
      <p:sp>
        <p:nvSpPr>
          <p:cNvPr id="19" name="Right Brace 18"/>
          <p:cNvSpPr/>
          <p:nvPr/>
        </p:nvSpPr>
        <p:spPr>
          <a:xfrm>
            <a:off x="1524000" y="3048000"/>
            <a:ext cx="914400" cy="1371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ectangle 19"/>
          <p:cNvSpPr/>
          <p:nvPr/>
        </p:nvSpPr>
        <p:spPr>
          <a:xfrm>
            <a:off x="2590800" y="3505200"/>
            <a:ext cx="1143000" cy="408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Lecture-2</a:t>
            </a:r>
          </a:p>
        </p:txBody>
      </p:sp>
    </p:spTree>
    <p:extLst>
      <p:ext uri="{BB962C8B-B14F-4D97-AF65-F5344CB8AC3E}">
        <p14:creationId xmlns:p14="http://schemas.microsoft.com/office/powerpoint/2010/main" val="1596192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 and Cultural</a:t>
            </a:r>
          </a:p>
        </p:txBody>
      </p:sp>
      <p:sp>
        <p:nvSpPr>
          <p:cNvPr id="3" name="Content Placeholder 2"/>
          <p:cNvSpPr>
            <a:spLocks noGrp="1"/>
          </p:cNvSpPr>
          <p:nvPr>
            <p:ph idx="1"/>
          </p:nvPr>
        </p:nvSpPr>
        <p:spPr>
          <a:xfrm>
            <a:off x="1295400" y="1371600"/>
            <a:ext cx="6858000" cy="5029200"/>
          </a:xfrm>
        </p:spPr>
        <p:txBody>
          <a:bodyPr/>
          <a:lstStyle/>
          <a:p>
            <a:r>
              <a:rPr lang="en-US" dirty="0"/>
              <a:t>Major EU countries have witnessed changes in their population mix</a:t>
            </a:r>
          </a:p>
          <a:p>
            <a:pPr lvl="1"/>
            <a:r>
              <a:rPr lang="en-US" dirty="0"/>
              <a:t>Elderly population on the rise</a:t>
            </a:r>
          </a:p>
          <a:p>
            <a:pPr lvl="1"/>
            <a:r>
              <a:rPr lang="en-US" dirty="0"/>
              <a:t>Immigrants from former colonies</a:t>
            </a:r>
          </a:p>
          <a:p>
            <a:pPr lvl="1"/>
            <a:r>
              <a:rPr lang="en-US" dirty="0"/>
              <a:t>Former Socialist outlook of eastern Europe</a:t>
            </a:r>
          </a:p>
          <a:p>
            <a:pPr lvl="1"/>
            <a:r>
              <a:rPr lang="en-US" dirty="0"/>
              <a:t>Refugees from troubled regions</a:t>
            </a:r>
          </a:p>
          <a:p>
            <a:pPr lvl="1"/>
            <a:r>
              <a:rPr lang="en-US" dirty="0">
                <a:solidFill>
                  <a:srgbClr val="FF0000"/>
                </a:solidFill>
              </a:rPr>
              <a:t>The rise of ultra Rightists in Europe</a:t>
            </a:r>
          </a:p>
        </p:txBody>
      </p:sp>
    </p:spTree>
    <p:extLst>
      <p:ext uri="{BB962C8B-B14F-4D97-AF65-F5344CB8AC3E}">
        <p14:creationId xmlns:p14="http://schemas.microsoft.com/office/powerpoint/2010/main" val="3230455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DFF9-AC9C-4D1B-BF9E-55103453A210}"/>
              </a:ext>
            </a:extLst>
          </p:cNvPr>
          <p:cNvSpPr>
            <a:spLocks noGrp="1"/>
          </p:cNvSpPr>
          <p:nvPr>
            <p:ph type="title"/>
          </p:nvPr>
        </p:nvSpPr>
        <p:spPr/>
        <p:txBody>
          <a:bodyPr/>
          <a:lstStyle/>
          <a:p>
            <a:r>
              <a:rPr lang="en-US" dirty="0"/>
              <a:t>Regional    &amp;    Global Factors</a:t>
            </a:r>
            <a:endParaRPr lang="en-PK" dirty="0"/>
          </a:p>
        </p:txBody>
      </p:sp>
      <p:sp>
        <p:nvSpPr>
          <p:cNvPr id="3" name="Content Placeholder 2">
            <a:extLst>
              <a:ext uri="{FF2B5EF4-FFF2-40B4-BE49-F238E27FC236}">
                <a16:creationId xmlns:a16="http://schemas.microsoft.com/office/drawing/2014/main" id="{483E5516-5BFF-4131-A6F1-2EF2231166E7}"/>
              </a:ext>
            </a:extLst>
          </p:cNvPr>
          <p:cNvSpPr>
            <a:spLocks noGrp="1"/>
          </p:cNvSpPr>
          <p:nvPr>
            <p:ph sz="half" idx="1"/>
          </p:nvPr>
        </p:nvSpPr>
        <p:spPr/>
        <p:txBody>
          <a:bodyPr>
            <a:normAutofit lnSpcReduction="10000"/>
          </a:bodyPr>
          <a:lstStyle/>
          <a:p>
            <a:r>
              <a:rPr lang="en-US" dirty="0"/>
              <a:t>NATO’s expansion</a:t>
            </a:r>
          </a:p>
          <a:p>
            <a:r>
              <a:rPr lang="en-US" dirty="0"/>
              <a:t>Russia-Ukraine War</a:t>
            </a:r>
          </a:p>
          <a:p>
            <a:r>
              <a:rPr lang="en-US" dirty="0"/>
              <a:t>EU energy supplies</a:t>
            </a:r>
          </a:p>
          <a:p>
            <a:r>
              <a:rPr lang="en-US" dirty="0"/>
              <a:t>EU Food Security</a:t>
            </a:r>
          </a:p>
          <a:p>
            <a:r>
              <a:rPr lang="en-US" dirty="0"/>
              <a:t>Climate Crisis</a:t>
            </a:r>
          </a:p>
          <a:p>
            <a:r>
              <a:rPr lang="en-US" dirty="0"/>
              <a:t>Terrorism and Extremism is rising in EU</a:t>
            </a:r>
            <a:endParaRPr lang="en-PK" dirty="0"/>
          </a:p>
        </p:txBody>
      </p:sp>
      <p:sp>
        <p:nvSpPr>
          <p:cNvPr id="4" name="Content Placeholder 3">
            <a:extLst>
              <a:ext uri="{FF2B5EF4-FFF2-40B4-BE49-F238E27FC236}">
                <a16:creationId xmlns:a16="http://schemas.microsoft.com/office/drawing/2014/main" id="{3D149EC0-370D-4480-A639-F07D61116E4F}"/>
              </a:ext>
            </a:extLst>
          </p:cNvPr>
          <p:cNvSpPr>
            <a:spLocks noGrp="1"/>
          </p:cNvSpPr>
          <p:nvPr>
            <p:ph sz="half" idx="2"/>
          </p:nvPr>
        </p:nvSpPr>
        <p:spPr>
          <a:xfrm>
            <a:off x="4343400" y="1600200"/>
            <a:ext cx="4343400" cy="4525963"/>
          </a:xfrm>
        </p:spPr>
        <p:txBody>
          <a:bodyPr>
            <a:normAutofit lnSpcReduction="10000"/>
          </a:bodyPr>
          <a:lstStyle/>
          <a:p>
            <a:r>
              <a:rPr lang="en-US" dirty="0"/>
              <a:t>Terrorism &amp; Islamophobia</a:t>
            </a:r>
          </a:p>
          <a:p>
            <a:r>
              <a:rPr lang="en-US" dirty="0"/>
              <a:t>Rise of other Regional Organizations as a challenge to the domination of the West in world politics</a:t>
            </a:r>
          </a:p>
          <a:p>
            <a:r>
              <a:rPr lang="en-US" dirty="0"/>
              <a:t>China’s BRI and Involvement in the Middle East and Eastern Europe</a:t>
            </a:r>
          </a:p>
          <a:p>
            <a:r>
              <a:rPr lang="en-US" dirty="0"/>
              <a:t>Climate Crisis</a:t>
            </a:r>
            <a:endParaRPr lang="en-PK" dirty="0"/>
          </a:p>
        </p:txBody>
      </p:sp>
    </p:spTree>
    <p:extLst>
      <p:ext uri="{BB962C8B-B14F-4D97-AF65-F5344CB8AC3E}">
        <p14:creationId xmlns:p14="http://schemas.microsoft.com/office/powerpoint/2010/main" val="2908537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E:\NOA-Misc\images (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292724"/>
            <a:ext cx="6858000" cy="610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6159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772400" cy="1470025"/>
          </a:xfrm>
        </p:spPr>
        <p:txBody>
          <a:bodyPr/>
          <a:lstStyle/>
          <a:p>
            <a:r>
              <a:rPr lang="en-US" dirty="0" err="1"/>
              <a:t>BREXIT</a:t>
            </a:r>
            <a:endParaRPr lang="en-US" dirty="0"/>
          </a:p>
        </p:txBody>
      </p:sp>
      <p:sp>
        <p:nvSpPr>
          <p:cNvPr id="5" name="Subtitle 4"/>
          <p:cNvSpPr>
            <a:spLocks noGrp="1"/>
          </p:cNvSpPr>
          <p:nvPr>
            <p:ph type="subTitle" idx="1"/>
          </p:nvPr>
        </p:nvSpPr>
        <p:spPr/>
        <p:txBody>
          <a:bodyPr/>
          <a:lstStyle/>
          <a:p>
            <a:endParaRPr lang="en-US" dirty="0"/>
          </a:p>
        </p:txBody>
      </p:sp>
      <p:pic>
        <p:nvPicPr>
          <p:cNvPr id="1029" name="Picture 5" descr="E:\NOA-Misc\images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47800"/>
            <a:ext cx="6058794"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802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Irish Question: The Backstop</a:t>
            </a:r>
            <a:br>
              <a:rPr lang="en-US" dirty="0"/>
            </a:br>
            <a:endParaRPr lang="en-US" dirty="0"/>
          </a:p>
        </p:txBody>
      </p:sp>
      <p:pic>
        <p:nvPicPr>
          <p:cNvPr id="1026" name="Picture 2" descr="E:\NOA-Misc\lectrs-org\_112038345_bor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582" y="990600"/>
            <a:ext cx="7239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561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Smile\Downloads\download (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200400"/>
            <a:ext cx="3657599"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mile\Downloads\download (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4635"/>
            <a:ext cx="3314700" cy="26261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Smile\Downloads\download (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124200"/>
            <a:ext cx="339597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Smile\Downloads\download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8" y="34636"/>
            <a:ext cx="3629891" cy="2626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467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Smile\Downloads\173121039-87bb03f6-a1f2-41b2-a106-e6fda1c3e5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7391400" cy="39624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4157667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200" dirty="0" err="1"/>
              <a:t>Brexit</a:t>
            </a:r>
            <a:r>
              <a:rPr lang="en-US" sz="3200" dirty="0"/>
              <a:t>-Background Reflections</a:t>
            </a:r>
          </a:p>
        </p:txBody>
      </p:sp>
      <p:sp>
        <p:nvSpPr>
          <p:cNvPr id="3" name="Content Placeholder 2"/>
          <p:cNvSpPr>
            <a:spLocks noGrp="1"/>
          </p:cNvSpPr>
          <p:nvPr>
            <p:ph idx="1"/>
          </p:nvPr>
        </p:nvSpPr>
        <p:spPr>
          <a:xfrm>
            <a:off x="457200" y="1219200"/>
            <a:ext cx="8229600" cy="4906963"/>
          </a:xfrm>
        </p:spPr>
        <p:txBody>
          <a:bodyPr>
            <a:normAutofit/>
          </a:bodyPr>
          <a:lstStyle/>
          <a:p>
            <a:r>
              <a:rPr lang="en-US" sz="2800" dirty="0"/>
              <a:t>the </a:t>
            </a:r>
            <a:r>
              <a:rPr lang="en-US" sz="2800" dirty="0" err="1"/>
              <a:t>Labour</a:t>
            </a:r>
            <a:r>
              <a:rPr lang="en-US" sz="2800" dirty="0"/>
              <a:t> Party's 1983 election </a:t>
            </a:r>
          </a:p>
          <a:p>
            <a:pPr marL="0" indent="0">
              <a:buNone/>
            </a:pPr>
            <a:r>
              <a:rPr lang="en-US" sz="2800" dirty="0"/>
              <a:t>manifesto advocating full withdrawal </a:t>
            </a:r>
          </a:p>
          <a:p>
            <a:endParaRPr lang="en-US" dirty="0"/>
          </a:p>
          <a:p>
            <a:r>
              <a:rPr lang="en-US" dirty="0"/>
              <a:t>The Conservative Party led to rebellion over the Maastricht Treaty in 1992.</a:t>
            </a:r>
          </a:p>
          <a:p>
            <a:endParaRPr lang="en-US" dirty="0"/>
          </a:p>
        </p:txBody>
      </p:sp>
      <p:pic>
        <p:nvPicPr>
          <p:cNvPr id="4" name="Picture 5" descr="E:\NOA-Misc\images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762" y="1066800"/>
            <a:ext cx="2510547" cy="1666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E:\NOA-Misc\images (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019675"/>
            <a:ext cx="2576739"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1289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200" b="1" dirty="0"/>
              <a:t>Referendum: What was the breakdown across the UK?</a:t>
            </a:r>
            <a:endParaRPr lang="en-US" sz="3200" dirty="0"/>
          </a:p>
        </p:txBody>
      </p:sp>
      <p:sp>
        <p:nvSpPr>
          <p:cNvPr id="3" name="Content Placeholder 2"/>
          <p:cNvSpPr>
            <a:spLocks noGrp="1"/>
          </p:cNvSpPr>
          <p:nvPr>
            <p:ph sz="half" idx="1"/>
          </p:nvPr>
        </p:nvSpPr>
        <p:spPr>
          <a:xfrm>
            <a:off x="4800600" y="1498527"/>
            <a:ext cx="4038600" cy="4525963"/>
          </a:xfrm>
        </p:spPr>
        <p:txBody>
          <a:bodyPr>
            <a:normAutofit fontScale="85000" lnSpcReduction="20000"/>
          </a:bodyPr>
          <a:lstStyle/>
          <a:p>
            <a:pPr marL="0" indent="0" fontAlgn="base">
              <a:buNone/>
            </a:pPr>
            <a:r>
              <a:rPr lang="en-US" dirty="0">
                <a:solidFill>
                  <a:srgbClr val="FF0000"/>
                </a:solidFill>
              </a:rPr>
              <a:t>To Leave</a:t>
            </a:r>
          </a:p>
          <a:p>
            <a:pPr fontAlgn="base"/>
            <a:r>
              <a:rPr lang="en-US" dirty="0"/>
              <a:t>England voted for </a:t>
            </a:r>
            <a:r>
              <a:rPr lang="en-US" dirty="0" err="1"/>
              <a:t>Brexit</a:t>
            </a:r>
            <a:r>
              <a:rPr lang="en-US" dirty="0"/>
              <a:t>, by 53.4% to 46.6%. </a:t>
            </a:r>
          </a:p>
          <a:p>
            <a:pPr fontAlgn="base"/>
            <a:r>
              <a:rPr lang="en-US" dirty="0"/>
              <a:t>Wales also voted for </a:t>
            </a:r>
            <a:r>
              <a:rPr lang="en-US" dirty="0" err="1"/>
              <a:t>Brexit</a:t>
            </a:r>
            <a:r>
              <a:rPr lang="en-US" dirty="0"/>
              <a:t>, by 52.5% to 47.5%.</a:t>
            </a:r>
          </a:p>
          <a:p>
            <a:pPr marL="0" indent="0" fontAlgn="base">
              <a:buNone/>
            </a:pPr>
            <a:endParaRPr lang="en-US" dirty="0">
              <a:solidFill>
                <a:srgbClr val="00B050"/>
              </a:solidFill>
            </a:endParaRPr>
          </a:p>
          <a:p>
            <a:pPr marL="0" indent="0" fontAlgn="base">
              <a:buNone/>
            </a:pPr>
            <a:r>
              <a:rPr lang="en-US" dirty="0">
                <a:solidFill>
                  <a:srgbClr val="00B050"/>
                </a:solidFill>
              </a:rPr>
              <a:t>To Remain</a:t>
            </a:r>
          </a:p>
          <a:p>
            <a:pPr fontAlgn="base"/>
            <a:r>
              <a:rPr lang="en-US" dirty="0"/>
              <a:t>Scotland and Northern Ireland. </a:t>
            </a:r>
          </a:p>
          <a:p>
            <a:pPr lvl="1" fontAlgn="base"/>
            <a:r>
              <a:rPr lang="en-US" dirty="0"/>
              <a:t>Scotland backed Remain by 62% to 38%, </a:t>
            </a:r>
          </a:p>
          <a:p>
            <a:pPr lvl="1" fontAlgn="base"/>
            <a:r>
              <a:rPr lang="en-US" dirty="0"/>
              <a:t>Northern Ireland by 55.8% to 44.2% </a:t>
            </a:r>
          </a:p>
          <a:p>
            <a:endParaRPr lang="en-US" dirty="0"/>
          </a:p>
        </p:txBody>
      </p:sp>
      <p:sp>
        <p:nvSpPr>
          <p:cNvPr id="5" name="Content Placeholder 4"/>
          <p:cNvSpPr>
            <a:spLocks noGrp="1"/>
          </p:cNvSpPr>
          <p:nvPr>
            <p:ph sz="half" idx="2"/>
          </p:nvPr>
        </p:nvSpPr>
        <p:spPr>
          <a:xfrm>
            <a:off x="256048" y="1371600"/>
            <a:ext cx="4239752" cy="4525963"/>
          </a:xfrm>
        </p:spPr>
        <p:txBody>
          <a:bodyPr>
            <a:normAutofit fontScale="85000" lnSpcReduction="20000"/>
          </a:bodyPr>
          <a:lstStyle/>
          <a:p>
            <a:pPr marL="0" indent="0">
              <a:buNone/>
            </a:pPr>
            <a:r>
              <a:rPr lang="en-US" dirty="0"/>
              <a:t>JUNE 23, 2016:Overall Result</a:t>
            </a:r>
          </a:p>
        </p:txBody>
      </p:sp>
      <p:pic>
        <p:nvPicPr>
          <p:cNvPr id="4" name="Picture 4" descr="E:\NOA-Misc\images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3989848"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279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a:t>
            </a:r>
            <a:r>
              <a:rPr lang="en-US" dirty="0" err="1"/>
              <a:t>BREXIT</a:t>
            </a:r>
            <a:r>
              <a:rPr lang="en-US" dirty="0"/>
              <a:t>?</a:t>
            </a:r>
          </a:p>
        </p:txBody>
      </p:sp>
      <p:sp>
        <p:nvSpPr>
          <p:cNvPr id="6" name="Content Placeholder 5"/>
          <p:cNvSpPr>
            <a:spLocks noGrp="1"/>
          </p:cNvSpPr>
          <p:nvPr>
            <p:ph idx="1"/>
          </p:nvPr>
        </p:nvSpPr>
        <p:spPr>
          <a:xfrm>
            <a:off x="1143000" y="1219200"/>
            <a:ext cx="7010400" cy="4525963"/>
          </a:xfrm>
        </p:spPr>
        <p:txBody>
          <a:bodyPr>
            <a:normAutofit fontScale="85000" lnSpcReduction="10000"/>
          </a:bodyPr>
          <a:lstStyle/>
          <a:p>
            <a:r>
              <a:rPr lang="en-US" dirty="0"/>
              <a:t>Social and demographic changes in UK.</a:t>
            </a:r>
          </a:p>
          <a:p>
            <a:r>
              <a:rPr lang="en-US" dirty="0"/>
              <a:t>Political traditions and UK’s historical role as dominant player in the European affairs.</a:t>
            </a:r>
          </a:p>
          <a:p>
            <a:r>
              <a:rPr lang="en-US" dirty="0"/>
              <a:t>Englishmen are proud of their traditions, sovereignty and political independence.</a:t>
            </a:r>
          </a:p>
          <a:p>
            <a:r>
              <a:rPr lang="en-US" dirty="0"/>
              <a:t>Changes in voting patterns in UK</a:t>
            </a:r>
          </a:p>
          <a:p>
            <a:pPr lvl="1"/>
            <a:r>
              <a:rPr lang="en-US" dirty="0"/>
              <a:t>Rise of the educated middle class</a:t>
            </a:r>
          </a:p>
          <a:p>
            <a:r>
              <a:rPr lang="en-US" dirty="0"/>
              <a:t>Increasing control of EU Parliament, EU Court of Justice, EU Central Bank</a:t>
            </a:r>
          </a:p>
          <a:p>
            <a:r>
              <a:rPr lang="en-US" dirty="0"/>
              <a:t>Rising financial obligations </a:t>
            </a:r>
          </a:p>
          <a:p>
            <a:endParaRPr lang="en-US" dirty="0"/>
          </a:p>
        </p:txBody>
      </p:sp>
    </p:spTree>
    <p:extLst>
      <p:ext uri="{BB962C8B-B14F-4D97-AF65-F5344CB8AC3E}">
        <p14:creationId xmlns:p14="http://schemas.microsoft.com/office/powerpoint/2010/main" val="2390094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Sources of Study</a:t>
            </a:r>
          </a:p>
        </p:txBody>
      </p:sp>
      <p:sp>
        <p:nvSpPr>
          <p:cNvPr id="10" name="Content Placeholder 9"/>
          <p:cNvSpPr>
            <a:spLocks noGrp="1"/>
          </p:cNvSpPr>
          <p:nvPr>
            <p:ph idx="1"/>
          </p:nvPr>
        </p:nvSpPr>
        <p:spPr>
          <a:xfrm>
            <a:off x="317242" y="1295400"/>
            <a:ext cx="4407158" cy="4525963"/>
          </a:xfrm>
        </p:spPr>
        <p:txBody>
          <a:bodyPr/>
          <a:lstStyle/>
          <a:p>
            <a:r>
              <a:rPr lang="en-US" dirty="0"/>
              <a:t>My Lectures</a:t>
            </a:r>
          </a:p>
          <a:p>
            <a:r>
              <a:rPr lang="en-US" dirty="0"/>
              <a:t>Official Websites of these Organizations</a:t>
            </a:r>
          </a:p>
          <a:p>
            <a:r>
              <a:rPr lang="en-US" dirty="0" err="1"/>
              <a:t>CSS</a:t>
            </a:r>
            <a:r>
              <a:rPr lang="en-US" dirty="0"/>
              <a:t> Five Year Papers</a:t>
            </a:r>
          </a:p>
          <a:p>
            <a:r>
              <a:rPr lang="en-US" dirty="0"/>
              <a:t>Watch BBC ‘Outside Source’ </a:t>
            </a:r>
            <a:r>
              <a:rPr lang="en-US" dirty="0" err="1"/>
              <a:t>Aljazera</a:t>
            </a:r>
            <a:r>
              <a:rPr lang="en-US" dirty="0"/>
              <a:t> and </a:t>
            </a:r>
            <a:r>
              <a:rPr lang="en-US" dirty="0" err="1"/>
              <a:t>DW</a:t>
            </a:r>
            <a:endParaRPr lang="en-US" dirty="0"/>
          </a:p>
        </p:txBody>
      </p:sp>
      <p:sp>
        <p:nvSpPr>
          <p:cNvPr id="7" name="Footer Placeholder 6"/>
          <p:cNvSpPr>
            <a:spLocks noGrp="1"/>
          </p:cNvSpPr>
          <p:nvPr>
            <p:ph type="ftr" sz="quarter" idx="11"/>
          </p:nvPr>
        </p:nvSpPr>
        <p:spPr/>
        <p:txBody>
          <a:bodyPr/>
          <a:lstStyle/>
          <a:p>
            <a:r>
              <a:rPr lang="en-US"/>
              <a:t>NOA-Sarfraz Hussain Ansari</a:t>
            </a:r>
          </a:p>
        </p:txBody>
      </p:sp>
      <p:sp>
        <p:nvSpPr>
          <p:cNvPr id="8" name="Slide Number Placeholder 7"/>
          <p:cNvSpPr>
            <a:spLocks noGrp="1"/>
          </p:cNvSpPr>
          <p:nvPr>
            <p:ph type="sldNum" sz="quarter" idx="12"/>
          </p:nvPr>
        </p:nvSpPr>
        <p:spPr/>
        <p:txBody>
          <a:bodyPr/>
          <a:lstStyle/>
          <a:p>
            <a:fld id="{D3E4A59E-3FC9-4801-8AD0-80F6E98BA68C}" type="slidenum">
              <a:rPr lang="en-US" smtClean="0"/>
              <a:t>4</a:t>
            </a:fld>
            <a:endParaRPr lang="en-US"/>
          </a:p>
        </p:txBody>
      </p:sp>
      <p:pic>
        <p:nvPicPr>
          <p:cNvPr id="3" name="Picture 2">
            <a:extLst>
              <a:ext uri="{FF2B5EF4-FFF2-40B4-BE49-F238E27FC236}">
                <a16:creationId xmlns:a16="http://schemas.microsoft.com/office/drawing/2014/main" id="{201BD4B7-F852-4EE0-8257-FFD4C8AC93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6762" y="1366836"/>
            <a:ext cx="3721358" cy="4525963"/>
          </a:xfrm>
          <a:prstGeom prst="rect">
            <a:avLst/>
          </a:prstGeom>
        </p:spPr>
      </p:pic>
    </p:spTree>
    <p:extLst>
      <p:ext uri="{BB962C8B-B14F-4D97-AF65-F5344CB8AC3E}">
        <p14:creationId xmlns:p14="http://schemas.microsoft.com/office/powerpoint/2010/main" val="3107348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830763"/>
          </a:xfrm>
        </p:spPr>
        <p:txBody>
          <a:bodyPr>
            <a:normAutofit/>
          </a:bodyPr>
          <a:lstStyle/>
          <a:p>
            <a:r>
              <a:rPr lang="en-US" dirty="0"/>
              <a:t>For the UK to leave the EU it invoked Article 50 of the Lisbon Treaty </a:t>
            </a:r>
          </a:p>
          <a:p>
            <a:r>
              <a:rPr lang="en-US" dirty="0"/>
              <a:t>Theresa May triggered this process on 29 March, 2017</a:t>
            </a:r>
          </a:p>
          <a:p>
            <a:r>
              <a:rPr lang="en-US" dirty="0"/>
              <a:t>the UK has left the EU on 31/01/2020</a:t>
            </a:r>
          </a:p>
          <a:p>
            <a:pPr lvl="1"/>
            <a:r>
              <a:rPr lang="en-US" sz="2000" b="1" dirty="0"/>
              <a:t>Transitional period till 31/12/2020 for a deal</a:t>
            </a:r>
          </a:p>
          <a:p>
            <a:pPr lvl="1"/>
            <a:r>
              <a:rPr lang="en-US" sz="2000" b="1" dirty="0"/>
              <a:t>The Deal has bee done on Christmas </a:t>
            </a:r>
            <a:endParaRPr lang="en-US" sz="2000" dirty="0"/>
          </a:p>
        </p:txBody>
      </p:sp>
      <p:sp>
        <p:nvSpPr>
          <p:cNvPr id="2" name="Rectangle 1"/>
          <p:cNvSpPr/>
          <p:nvPr/>
        </p:nvSpPr>
        <p:spPr>
          <a:xfrm>
            <a:off x="876300" y="4419600"/>
            <a:ext cx="7391400" cy="1676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 SOFT </a:t>
            </a:r>
            <a:r>
              <a:rPr lang="en-US" sz="2400" dirty="0" err="1"/>
              <a:t>BREXIT</a:t>
            </a:r>
            <a:r>
              <a:rPr lang="en-US" sz="2400" dirty="0"/>
              <a:t> will be HARD enough to implement:</a:t>
            </a:r>
          </a:p>
          <a:p>
            <a:pPr algn="ctr"/>
            <a:r>
              <a:rPr lang="en-US" sz="2400" dirty="0"/>
              <a:t>Determines UK’s future relations with EU under certain terms and agreements</a:t>
            </a:r>
          </a:p>
        </p:txBody>
      </p:sp>
    </p:spTree>
    <p:extLst>
      <p:ext uri="{BB962C8B-B14F-4D97-AF65-F5344CB8AC3E}">
        <p14:creationId xmlns:p14="http://schemas.microsoft.com/office/powerpoint/2010/main" val="3517201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a:t>Why do both sides want a deal?</a:t>
            </a:r>
            <a:endParaRPr lang="en-US" dirty="0"/>
          </a:p>
        </p:txBody>
      </p:sp>
      <p:sp>
        <p:nvSpPr>
          <p:cNvPr id="3" name="Content Placeholder 2"/>
          <p:cNvSpPr>
            <a:spLocks noGrp="1"/>
          </p:cNvSpPr>
          <p:nvPr>
            <p:ph idx="1"/>
          </p:nvPr>
        </p:nvSpPr>
        <p:spPr>
          <a:xfrm>
            <a:off x="457200" y="1219200"/>
            <a:ext cx="8229600" cy="4906963"/>
          </a:xfrm>
        </p:spPr>
        <p:txBody>
          <a:bodyPr/>
          <a:lstStyle/>
          <a:p>
            <a:pPr fontAlgn="base"/>
            <a:r>
              <a:rPr lang="en-US" dirty="0"/>
              <a:t>The main points of having a deal between the UK and the EU are to; </a:t>
            </a:r>
          </a:p>
          <a:p>
            <a:pPr lvl="1" fontAlgn="base"/>
            <a:r>
              <a:rPr lang="en-US" dirty="0"/>
              <a:t>ensure smooth exit for businesses and individuals </a:t>
            </a:r>
          </a:p>
          <a:p>
            <a:pPr lvl="1" fontAlgn="base"/>
            <a:r>
              <a:rPr lang="en-US" dirty="0"/>
              <a:t>allow a permanent trading relationship.</a:t>
            </a:r>
          </a:p>
          <a:p>
            <a:pPr lvl="1" fontAlgn="base"/>
            <a:r>
              <a:rPr lang="en-US" dirty="0"/>
              <a:t>The question of Irelands</a:t>
            </a:r>
          </a:p>
          <a:p>
            <a:pPr lvl="1" fontAlgn="base"/>
            <a:r>
              <a:rPr lang="en-US" dirty="0"/>
              <a:t>The control of the seas and fishing rights</a:t>
            </a:r>
          </a:p>
          <a:p>
            <a:pPr lvl="1" fontAlgn="base"/>
            <a:r>
              <a:rPr lang="en-US" dirty="0"/>
              <a:t>Environment &amp; Security</a:t>
            </a:r>
          </a:p>
          <a:p>
            <a:pPr lvl="1" fontAlgn="base"/>
            <a:r>
              <a:rPr lang="en-US" dirty="0"/>
              <a:t>Fair play and equal treatment for businesses</a:t>
            </a:r>
          </a:p>
          <a:p>
            <a:endParaRPr lang="en-US" dirty="0"/>
          </a:p>
        </p:txBody>
      </p:sp>
    </p:spTree>
    <p:extLst>
      <p:ext uri="{BB962C8B-B14F-4D97-AF65-F5344CB8AC3E}">
        <p14:creationId xmlns:p14="http://schemas.microsoft.com/office/powerpoint/2010/main" val="1973943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b="1" dirty="0"/>
              <a:t>What is the deal with the EU?</a:t>
            </a:r>
            <a:endParaRPr lang="en-US" sz="3200" dirty="0"/>
          </a:p>
        </p:txBody>
      </p:sp>
      <p:sp>
        <p:nvSpPr>
          <p:cNvPr id="4" name="Text Placeholder 3"/>
          <p:cNvSpPr>
            <a:spLocks noGrp="1"/>
          </p:cNvSpPr>
          <p:nvPr>
            <p:ph type="body" idx="1"/>
          </p:nvPr>
        </p:nvSpPr>
        <p:spPr>
          <a:xfrm>
            <a:off x="457200" y="1295400"/>
            <a:ext cx="4040188" cy="639762"/>
          </a:xfrm>
        </p:spPr>
        <p:txBody>
          <a:bodyPr>
            <a:normAutofit/>
          </a:bodyPr>
          <a:lstStyle/>
          <a:p>
            <a:r>
              <a:rPr lang="en-US" dirty="0">
                <a:hlinkClick r:id="rId2"/>
              </a:rPr>
              <a:t>The Withdrawal Agreement</a:t>
            </a:r>
            <a:endParaRPr lang="en-US" dirty="0"/>
          </a:p>
        </p:txBody>
      </p:sp>
      <p:sp>
        <p:nvSpPr>
          <p:cNvPr id="3" name="Content Placeholder 2"/>
          <p:cNvSpPr>
            <a:spLocks noGrp="1"/>
          </p:cNvSpPr>
          <p:nvPr>
            <p:ph sz="half" idx="2"/>
          </p:nvPr>
        </p:nvSpPr>
        <p:spPr>
          <a:xfrm>
            <a:off x="457200" y="1905000"/>
            <a:ext cx="4040188" cy="4637087"/>
          </a:xfrm>
        </p:spPr>
        <p:txBody>
          <a:bodyPr>
            <a:normAutofit fontScale="92500" lnSpcReduction="10000"/>
          </a:bodyPr>
          <a:lstStyle/>
          <a:p>
            <a:pPr fontAlgn="base"/>
            <a:r>
              <a:rPr lang="en-US" dirty="0"/>
              <a:t>This is a legally-binding text </a:t>
            </a:r>
          </a:p>
          <a:p>
            <a:pPr fontAlgn="base"/>
            <a:r>
              <a:rPr lang="en-US" dirty="0"/>
              <a:t>sets the terms of the UK's divorce from the EU.</a:t>
            </a:r>
          </a:p>
          <a:p>
            <a:pPr fontAlgn="base"/>
            <a:r>
              <a:rPr lang="en-US" dirty="0"/>
              <a:t>It covers how much money the UK owes the EU - an estimated £39bn – and</a:t>
            </a:r>
          </a:p>
          <a:p>
            <a:pPr fontAlgn="base"/>
            <a:r>
              <a:rPr lang="en-US" dirty="0"/>
              <a:t>what happens to UK citizens living elsewhere in the EU and EU citizens living in the UK. </a:t>
            </a:r>
          </a:p>
          <a:p>
            <a:pPr fontAlgn="base"/>
            <a:r>
              <a:rPr lang="en-US" dirty="0"/>
              <a:t>It also proposes a method of avoiding the return of a physical Northern Ireland border (the Backstop).</a:t>
            </a:r>
          </a:p>
        </p:txBody>
      </p:sp>
      <p:sp>
        <p:nvSpPr>
          <p:cNvPr id="5" name="Text Placeholder 4"/>
          <p:cNvSpPr>
            <a:spLocks noGrp="1"/>
          </p:cNvSpPr>
          <p:nvPr>
            <p:ph type="body" sz="quarter" idx="3"/>
          </p:nvPr>
        </p:nvSpPr>
        <p:spPr>
          <a:xfrm>
            <a:off x="4721225" y="1295400"/>
            <a:ext cx="4041775" cy="609600"/>
          </a:xfrm>
        </p:spPr>
        <p:txBody>
          <a:bodyPr>
            <a:noAutofit/>
          </a:bodyPr>
          <a:lstStyle/>
          <a:p>
            <a:endParaRPr lang="en-US" sz="2000" dirty="0">
              <a:hlinkClick r:id="rId3"/>
            </a:endParaRPr>
          </a:p>
          <a:p>
            <a:endParaRPr lang="en-US" sz="2000" dirty="0">
              <a:hlinkClick r:id="rId3"/>
            </a:endParaRPr>
          </a:p>
          <a:p>
            <a:endParaRPr lang="en-US" sz="2000" dirty="0">
              <a:hlinkClick r:id="rId3"/>
            </a:endParaRPr>
          </a:p>
          <a:p>
            <a:r>
              <a:rPr lang="en-US" sz="2000" dirty="0">
                <a:hlinkClick r:id="rId3"/>
              </a:rPr>
              <a:t>The Statement on Future Relations</a:t>
            </a:r>
            <a:endParaRPr lang="en-US" sz="2000" dirty="0"/>
          </a:p>
        </p:txBody>
      </p:sp>
      <p:sp>
        <p:nvSpPr>
          <p:cNvPr id="6" name="Content Placeholder 5"/>
          <p:cNvSpPr>
            <a:spLocks noGrp="1"/>
          </p:cNvSpPr>
          <p:nvPr>
            <p:ph sz="quarter" idx="4"/>
          </p:nvPr>
        </p:nvSpPr>
        <p:spPr>
          <a:xfrm>
            <a:off x="4721225" y="2057400"/>
            <a:ext cx="4041775" cy="4484688"/>
          </a:xfrm>
        </p:spPr>
        <p:txBody>
          <a:bodyPr/>
          <a:lstStyle/>
          <a:p>
            <a:r>
              <a:rPr lang="en-US" dirty="0"/>
              <a:t>This is not legally-binding </a:t>
            </a:r>
          </a:p>
          <a:p>
            <a:r>
              <a:rPr lang="en-US" dirty="0"/>
              <a:t>It sketches out the kind of long-term relationship the UK and EU want to have in a range of areas, including </a:t>
            </a:r>
          </a:p>
          <a:p>
            <a:pPr lvl="1"/>
            <a:r>
              <a:rPr lang="en-US" dirty="0"/>
              <a:t>trade, </a:t>
            </a:r>
          </a:p>
          <a:p>
            <a:pPr lvl="1"/>
            <a:r>
              <a:rPr lang="en-US" dirty="0"/>
              <a:t>environment,</a:t>
            </a:r>
          </a:p>
          <a:p>
            <a:pPr lvl="1"/>
            <a:r>
              <a:rPr lang="en-US" dirty="0"/>
              <a:t>defense and </a:t>
            </a:r>
          </a:p>
          <a:p>
            <a:pPr lvl="1"/>
            <a:r>
              <a:rPr lang="en-US" dirty="0"/>
              <a:t>security</a:t>
            </a:r>
          </a:p>
        </p:txBody>
      </p:sp>
      <p:sp>
        <p:nvSpPr>
          <p:cNvPr id="7" name="Rectangle 6"/>
          <p:cNvSpPr/>
          <p:nvPr/>
        </p:nvSpPr>
        <p:spPr>
          <a:xfrm>
            <a:off x="457200" y="838200"/>
            <a:ext cx="8305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US" sz="2400" dirty="0"/>
              <a:t>the UK and EU signed a </a:t>
            </a:r>
            <a:r>
              <a:rPr lang="en-US" sz="2400" dirty="0" err="1"/>
              <a:t>Brexit</a:t>
            </a:r>
            <a:r>
              <a:rPr lang="en-US" sz="2400" dirty="0"/>
              <a:t> deal. It comes in two parts.</a:t>
            </a:r>
          </a:p>
        </p:txBody>
      </p:sp>
    </p:spTree>
    <p:extLst>
      <p:ext uri="{BB962C8B-B14F-4D97-AF65-F5344CB8AC3E}">
        <p14:creationId xmlns:p14="http://schemas.microsoft.com/office/powerpoint/2010/main" val="2108109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r>
              <a:rPr lang="en-US" b="1" dirty="0"/>
              <a:t>From 1 January, 2021, </a:t>
            </a:r>
            <a:r>
              <a:rPr lang="en-US" b="1" dirty="0">
                <a:solidFill>
                  <a:srgbClr val="00B050"/>
                </a:solidFill>
              </a:rPr>
              <a:t>the free movement of people and goods and services </a:t>
            </a:r>
            <a:r>
              <a:rPr lang="en-US" b="1" dirty="0"/>
              <a:t>between the UK and the EU have ended. </a:t>
            </a:r>
          </a:p>
          <a:p>
            <a:r>
              <a:rPr lang="en-US" b="1" dirty="0">
                <a:solidFill>
                  <a:srgbClr val="FF0000"/>
                </a:solidFill>
              </a:rPr>
              <a:t>This means significant differences to how people live, work and travel.</a:t>
            </a:r>
            <a:endParaRPr lang="en-US" dirty="0">
              <a:solidFill>
                <a:srgbClr val="FF0000"/>
              </a:solidFill>
            </a:endParaRPr>
          </a:p>
        </p:txBody>
      </p:sp>
    </p:spTree>
    <p:extLst>
      <p:ext uri="{BB962C8B-B14F-4D97-AF65-F5344CB8AC3E}">
        <p14:creationId xmlns:p14="http://schemas.microsoft.com/office/powerpoint/2010/main" val="608968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Brexit</a:t>
            </a:r>
            <a:r>
              <a:rPr lang="en-US" dirty="0"/>
              <a:t> trade and security Deal</a:t>
            </a:r>
          </a:p>
        </p:txBody>
      </p:sp>
      <p:sp>
        <p:nvSpPr>
          <p:cNvPr id="3" name="Content Placeholder 2"/>
          <p:cNvSpPr>
            <a:spLocks noGrp="1"/>
          </p:cNvSpPr>
          <p:nvPr>
            <p:ph idx="1"/>
          </p:nvPr>
        </p:nvSpPr>
        <p:spPr>
          <a:xfrm>
            <a:off x="457200" y="1524000"/>
            <a:ext cx="8229600" cy="4830763"/>
          </a:xfrm>
        </p:spPr>
        <p:txBody>
          <a:bodyPr>
            <a:normAutofit fontScale="85000" lnSpcReduction="20000"/>
          </a:bodyPr>
          <a:lstStyle/>
          <a:p>
            <a:pPr marL="514350" indent="-514350" fontAlgn="base">
              <a:buAutoNum type="arabicPeriod"/>
            </a:pPr>
            <a:r>
              <a:rPr lang="en-US" b="1" dirty="0"/>
              <a:t>Trade &amp; Tariffs</a:t>
            </a:r>
          </a:p>
          <a:p>
            <a:pPr marL="914400" lvl="1" indent="-514350" fontAlgn="base"/>
            <a:r>
              <a:rPr lang="en-US" dirty="0"/>
              <a:t>Tariff-free and quota-free access of UK’s goods to EU. There will be mutual recognition of laws. This means UK producers will have to comply with both UK and EU standards.</a:t>
            </a:r>
          </a:p>
          <a:p>
            <a:pPr marL="0" indent="0" fontAlgn="base">
              <a:buNone/>
            </a:pPr>
            <a:r>
              <a:rPr lang="en-US" b="1" dirty="0"/>
              <a:t>2.Professional qualifications</a:t>
            </a:r>
          </a:p>
          <a:p>
            <a:pPr lvl="1" fontAlgn="base"/>
            <a:r>
              <a:rPr lang="en-US" dirty="0"/>
              <a:t>There will be no more automatic recognition for doctors, nurses, architects, dentists, pharmacists, vets, engineers. They will now have to seek recognition in the member state they wish to practice in.</a:t>
            </a:r>
          </a:p>
          <a:p>
            <a:pPr marL="0" indent="0" fontAlgn="base">
              <a:buNone/>
            </a:pPr>
            <a:r>
              <a:rPr lang="en-US" b="1" dirty="0"/>
              <a:t>3. Travel– freedom of movement</a:t>
            </a:r>
          </a:p>
          <a:p>
            <a:pPr lvl="1" fontAlgn="base"/>
            <a:r>
              <a:rPr lang="en-US" dirty="0"/>
              <a:t>UK nationals no longer have the freedom to work, study, start a business or live in the EU and vice versa.</a:t>
            </a:r>
          </a:p>
          <a:p>
            <a:pPr fontAlgn="base"/>
            <a:endParaRPr lang="en-US" dirty="0"/>
          </a:p>
          <a:p>
            <a:endParaRPr lang="en-US" dirty="0"/>
          </a:p>
        </p:txBody>
      </p:sp>
    </p:spTree>
    <p:extLst>
      <p:ext uri="{BB962C8B-B14F-4D97-AF65-F5344CB8AC3E}">
        <p14:creationId xmlns:p14="http://schemas.microsoft.com/office/powerpoint/2010/main" val="40370072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10000"/>
          </a:bodyPr>
          <a:lstStyle/>
          <a:p>
            <a:pPr marL="0" indent="0" fontAlgn="base">
              <a:buNone/>
            </a:pPr>
            <a:r>
              <a:rPr lang="en-US" b="1" dirty="0"/>
              <a:t>4. Fisheries</a:t>
            </a:r>
          </a:p>
          <a:p>
            <a:pPr fontAlgn="base"/>
            <a:r>
              <a:rPr lang="en-US" dirty="0"/>
              <a:t>The UK will leave the common fisheries policy.</a:t>
            </a:r>
          </a:p>
          <a:p>
            <a:pPr fontAlgn="base"/>
            <a:r>
              <a:rPr lang="en-US" dirty="0"/>
              <a:t>New quotas reducing the EU’s fishing share by 25% in next five and a half years. </a:t>
            </a:r>
          </a:p>
          <a:p>
            <a:pPr fontAlgn="base"/>
            <a:r>
              <a:rPr lang="en-US" dirty="0"/>
              <a:t>A quarter of the EU’s catch will be “repatriated” to. </a:t>
            </a:r>
          </a:p>
          <a:p>
            <a:pPr fontAlgn="base"/>
            <a:r>
              <a:rPr lang="en-US" dirty="0"/>
              <a:t>After that, the two sides will hold annual negotiations.</a:t>
            </a:r>
          </a:p>
          <a:p>
            <a:pPr fontAlgn="base"/>
            <a:r>
              <a:rPr lang="en-US" dirty="0"/>
              <a:t>The EU vessels that fish 6 to 12 nautical miles from the British coastline will be able to continue during the transition, but access will be negotiated on an annual basis after that.</a:t>
            </a:r>
          </a:p>
          <a:p>
            <a:pPr marL="0" indent="0" fontAlgn="base">
              <a:buNone/>
            </a:pPr>
            <a:r>
              <a:rPr lang="en-US" b="1" dirty="0"/>
              <a:t>5. Subsidies-State aid</a:t>
            </a:r>
          </a:p>
          <a:p>
            <a:pPr fontAlgn="base"/>
            <a:r>
              <a:rPr lang="en-US" dirty="0"/>
              <a:t>The EU had insisted the UK align with its state aid rules. </a:t>
            </a:r>
          </a:p>
          <a:p>
            <a:pPr fontAlgn="base"/>
            <a:r>
              <a:rPr lang="en-US" dirty="0"/>
              <a:t>But the UK will set up its own subsidy regime. </a:t>
            </a:r>
          </a:p>
        </p:txBody>
      </p:sp>
    </p:spTree>
    <p:extLst>
      <p:ext uri="{BB962C8B-B14F-4D97-AF65-F5344CB8AC3E}">
        <p14:creationId xmlns:p14="http://schemas.microsoft.com/office/powerpoint/2010/main" val="35089564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96000"/>
          </a:xfrm>
        </p:spPr>
        <p:txBody>
          <a:bodyPr>
            <a:normAutofit fontScale="77500" lnSpcReduction="20000"/>
          </a:bodyPr>
          <a:lstStyle/>
          <a:p>
            <a:pPr marL="0" indent="0" fontAlgn="base">
              <a:buNone/>
            </a:pPr>
            <a:r>
              <a:rPr lang="en-US" b="1" dirty="0"/>
              <a:t>6. Standards or level playing field</a:t>
            </a:r>
          </a:p>
          <a:p>
            <a:pPr lvl="1" fontAlgn="base"/>
            <a:r>
              <a:rPr lang="en-US" dirty="0"/>
              <a:t>A set of rules to ensure that one country, or group of countries, doesn't have an unfair advantage over another. </a:t>
            </a:r>
          </a:p>
          <a:p>
            <a:pPr marL="0" indent="0" fontAlgn="base">
              <a:buNone/>
            </a:pPr>
            <a:r>
              <a:rPr lang="en-US" b="1" dirty="0"/>
              <a:t>7. Dispute resolution</a:t>
            </a:r>
          </a:p>
          <a:p>
            <a:pPr lvl="1"/>
            <a:r>
              <a:rPr lang="en-US" dirty="0"/>
              <a:t>If either party feels trade is being distorted, it can take measures after consultation. An arbitration panel would meet within 30 days and adjudicate.</a:t>
            </a:r>
          </a:p>
          <a:p>
            <a:pPr marL="0" indent="0" fontAlgn="base">
              <a:buNone/>
            </a:pPr>
            <a:r>
              <a:rPr lang="en-US" b="1" dirty="0"/>
              <a:t>8. Security and law enforcement</a:t>
            </a:r>
          </a:p>
          <a:p>
            <a:pPr lvl="1" fontAlgn="base"/>
            <a:r>
              <a:rPr lang="en-US" dirty="0"/>
              <a:t>Cross-border police investigations and law enforcement can continue, with agreements that the UK can remain in key exchange programs but not all.</a:t>
            </a:r>
          </a:p>
          <a:p>
            <a:pPr lvl="1"/>
            <a:r>
              <a:rPr lang="en-US" dirty="0"/>
              <a:t>Nor will the UK be a full member of Europol or </a:t>
            </a:r>
            <a:r>
              <a:rPr lang="en-US" dirty="0" err="1"/>
              <a:t>Eurojust</a:t>
            </a:r>
            <a:r>
              <a:rPr lang="en-US" dirty="0"/>
              <a:t>.</a:t>
            </a:r>
          </a:p>
          <a:p>
            <a:pPr marL="0" indent="0">
              <a:buNone/>
            </a:pPr>
            <a:r>
              <a:rPr lang="en-US" b="1" dirty="0"/>
              <a:t>9. No Hard Border between the Irelands</a:t>
            </a:r>
          </a:p>
          <a:p>
            <a:pPr lvl="1"/>
            <a:r>
              <a:rPr lang="en-US" dirty="0"/>
              <a:t> some new checks will be needed on certain goods arriving into Northern Ireland from the rest of the UK (England, Scotland and Wales)</a:t>
            </a:r>
          </a:p>
          <a:p>
            <a:pPr lvl="1"/>
            <a:r>
              <a:rPr lang="en-US" dirty="0"/>
              <a:t>Some new paperwork will nevertheless be required</a:t>
            </a:r>
          </a:p>
          <a:p>
            <a:pPr lvl="1"/>
            <a:r>
              <a:rPr lang="en-US" dirty="0"/>
              <a:t> it allows Northern Ireland to adopt EU customs rules in keeping with the Republic of Ireland</a:t>
            </a:r>
          </a:p>
        </p:txBody>
      </p:sp>
    </p:spTree>
    <p:extLst>
      <p:ext uri="{BB962C8B-B14F-4D97-AF65-F5344CB8AC3E}">
        <p14:creationId xmlns:p14="http://schemas.microsoft.com/office/powerpoint/2010/main" val="1493606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a:normAutofit fontScale="90000"/>
          </a:bodyPr>
          <a:lstStyle/>
          <a:p>
            <a:r>
              <a:rPr lang="en-US" dirty="0" err="1"/>
              <a:t>Brexit</a:t>
            </a:r>
            <a:r>
              <a:rPr lang="en-US" dirty="0"/>
              <a:t> Deal: Negotiations at Brussels </a:t>
            </a:r>
          </a:p>
        </p:txBody>
      </p:sp>
      <p:sp>
        <p:nvSpPr>
          <p:cNvPr id="5" name="Text Placeholder 4"/>
          <p:cNvSpPr>
            <a:spLocks noGrp="1"/>
          </p:cNvSpPr>
          <p:nvPr>
            <p:ph type="body" idx="1"/>
          </p:nvPr>
        </p:nvSpPr>
        <p:spPr>
          <a:xfrm>
            <a:off x="457200" y="914400"/>
            <a:ext cx="4040188" cy="639762"/>
          </a:xfrm>
        </p:spPr>
        <p:txBody>
          <a:bodyPr/>
          <a:lstStyle/>
          <a:p>
            <a:r>
              <a:rPr lang="en-US" dirty="0"/>
              <a:t>EU Stance </a:t>
            </a:r>
          </a:p>
        </p:txBody>
      </p:sp>
      <p:sp>
        <p:nvSpPr>
          <p:cNvPr id="3" name="Content Placeholder 2"/>
          <p:cNvSpPr>
            <a:spLocks noGrp="1"/>
          </p:cNvSpPr>
          <p:nvPr>
            <p:ph sz="half" idx="2"/>
          </p:nvPr>
        </p:nvSpPr>
        <p:spPr>
          <a:xfrm>
            <a:off x="457200" y="1524000"/>
            <a:ext cx="4040188" cy="4876800"/>
          </a:xfrm>
        </p:spPr>
        <p:txBody>
          <a:bodyPr>
            <a:normAutofit fontScale="85000" lnSpcReduction="10000"/>
          </a:bodyPr>
          <a:lstStyle/>
          <a:p>
            <a:r>
              <a:rPr lang="en-US" dirty="0"/>
              <a:t>The EU wants </a:t>
            </a:r>
            <a:r>
              <a:rPr lang="en-US" b="1" dirty="0"/>
              <a:t>one comprehensive deal</a:t>
            </a:r>
            <a:r>
              <a:rPr lang="en-US" dirty="0"/>
              <a:t>.</a:t>
            </a:r>
          </a:p>
          <a:p>
            <a:r>
              <a:rPr lang="en-US" dirty="0"/>
              <a:t>the EU wants the UK to provide level playing field to all businesses under EU rules on;</a:t>
            </a:r>
          </a:p>
          <a:p>
            <a:pPr lvl="1"/>
            <a:r>
              <a:rPr lang="en-US" dirty="0"/>
              <a:t>workers' rights, </a:t>
            </a:r>
          </a:p>
          <a:p>
            <a:pPr lvl="1"/>
            <a:r>
              <a:rPr lang="en-US" dirty="0"/>
              <a:t>environmental regulations and</a:t>
            </a:r>
          </a:p>
          <a:p>
            <a:pPr lvl="1"/>
            <a:r>
              <a:rPr lang="en-US" dirty="0"/>
              <a:t>subsidies for business.</a:t>
            </a:r>
          </a:p>
          <a:p>
            <a:r>
              <a:rPr lang="en-US" dirty="0"/>
              <a:t>EU wants full fishing rights in UK waters.</a:t>
            </a:r>
          </a:p>
          <a:p>
            <a:r>
              <a:rPr lang="en-US" dirty="0"/>
              <a:t>For </a:t>
            </a:r>
            <a:r>
              <a:rPr lang="en-US" b="1" dirty="0"/>
              <a:t>police, coastguard and security co-operation</a:t>
            </a:r>
            <a:r>
              <a:rPr lang="en-US" dirty="0"/>
              <a:t>. The UK wants to maintain the same access to shared databases that it has now, but the EU says that isn't for non-members.</a:t>
            </a:r>
          </a:p>
        </p:txBody>
      </p:sp>
      <p:sp>
        <p:nvSpPr>
          <p:cNvPr id="6" name="Text Placeholder 5"/>
          <p:cNvSpPr>
            <a:spLocks noGrp="1"/>
          </p:cNvSpPr>
          <p:nvPr>
            <p:ph type="body" sz="quarter" idx="3"/>
          </p:nvPr>
        </p:nvSpPr>
        <p:spPr>
          <a:xfrm>
            <a:off x="4572000" y="838200"/>
            <a:ext cx="4041775" cy="639762"/>
          </a:xfrm>
        </p:spPr>
        <p:txBody>
          <a:bodyPr/>
          <a:lstStyle/>
          <a:p>
            <a:r>
              <a:rPr lang="en-US" dirty="0"/>
              <a:t>UK Stance</a:t>
            </a:r>
          </a:p>
        </p:txBody>
      </p:sp>
      <p:sp>
        <p:nvSpPr>
          <p:cNvPr id="7" name="Content Placeholder 6"/>
          <p:cNvSpPr>
            <a:spLocks noGrp="1"/>
          </p:cNvSpPr>
          <p:nvPr>
            <p:ph sz="quarter" idx="4"/>
          </p:nvPr>
        </p:nvSpPr>
        <p:spPr>
          <a:xfrm>
            <a:off x="4572001" y="1447800"/>
            <a:ext cx="4114800" cy="4800600"/>
          </a:xfrm>
        </p:spPr>
        <p:txBody>
          <a:bodyPr>
            <a:normAutofit lnSpcReduction="10000"/>
          </a:bodyPr>
          <a:lstStyle/>
          <a:p>
            <a:r>
              <a:rPr lang="en-US" dirty="0"/>
              <a:t>The UK - a Free </a:t>
            </a:r>
            <a:r>
              <a:rPr lang="en-US" b="1" dirty="0"/>
              <a:t>Trade deal first </a:t>
            </a:r>
          </a:p>
          <a:p>
            <a:r>
              <a:rPr lang="en-US" b="1" dirty="0"/>
              <a:t>Fishing</a:t>
            </a:r>
            <a:r>
              <a:rPr lang="en-US" dirty="0"/>
              <a:t>: the UK want full access to the EU market to sell its fish.</a:t>
            </a:r>
          </a:p>
          <a:p>
            <a:r>
              <a:rPr lang="en-US" dirty="0"/>
              <a:t>future role of the EU Court of Justice for dispute resolution not acceptable to UK</a:t>
            </a:r>
          </a:p>
          <a:p>
            <a:r>
              <a:rPr lang="en-US" dirty="0"/>
              <a:t>keeping the land border in Ireland as open as it is now.</a:t>
            </a:r>
          </a:p>
          <a:p>
            <a:r>
              <a:rPr lang="en-US" dirty="0"/>
              <a:t>EU students will be charged more from 2021</a:t>
            </a:r>
          </a:p>
        </p:txBody>
      </p:sp>
    </p:spTree>
    <p:extLst>
      <p:ext uri="{BB962C8B-B14F-4D97-AF65-F5344CB8AC3E}">
        <p14:creationId xmlns:p14="http://schemas.microsoft.com/office/powerpoint/2010/main" val="19624776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err="1"/>
              <a:t>Brexit</a:t>
            </a:r>
            <a:r>
              <a:rPr lang="en-US" dirty="0"/>
              <a:t> Impact</a:t>
            </a:r>
          </a:p>
        </p:txBody>
      </p:sp>
      <p:sp>
        <p:nvSpPr>
          <p:cNvPr id="3" name="Content Placeholder 2"/>
          <p:cNvSpPr>
            <a:spLocks noGrp="1"/>
          </p:cNvSpPr>
          <p:nvPr>
            <p:ph idx="1"/>
          </p:nvPr>
        </p:nvSpPr>
        <p:spPr>
          <a:xfrm>
            <a:off x="457200" y="914400"/>
            <a:ext cx="8229600" cy="5410200"/>
          </a:xfrm>
        </p:spPr>
        <p:txBody>
          <a:bodyPr>
            <a:normAutofit fontScale="85000" lnSpcReduction="20000"/>
          </a:bodyPr>
          <a:lstStyle/>
          <a:p>
            <a:r>
              <a:rPr lang="en-US" dirty="0"/>
              <a:t>Food and Drinks- 16% of UK’s total manufacturing</a:t>
            </a:r>
          </a:p>
          <a:p>
            <a:r>
              <a:rPr lang="en-US" dirty="0"/>
              <a:t>Farming-60% is consumed in UK and EU is the biggest market. Also farm subsidies provides support to UK farmers</a:t>
            </a:r>
          </a:p>
          <a:p>
            <a:r>
              <a:rPr lang="en-US" dirty="0"/>
              <a:t>UK’s financial and business services will be threatened</a:t>
            </a:r>
          </a:p>
          <a:p>
            <a:r>
              <a:rPr lang="en-US" dirty="0"/>
              <a:t>Since the </a:t>
            </a:r>
            <a:r>
              <a:rPr lang="en-US" dirty="0" err="1"/>
              <a:t>Brexit</a:t>
            </a:r>
            <a:r>
              <a:rPr lang="en-US" dirty="0"/>
              <a:t> vote, the pound has gone down against the euro. </a:t>
            </a:r>
          </a:p>
          <a:p>
            <a:r>
              <a:rPr lang="en-US" dirty="0"/>
              <a:t>Impact on UK universities would be negative</a:t>
            </a:r>
          </a:p>
          <a:p>
            <a:r>
              <a:rPr lang="en-US" dirty="0"/>
              <a:t>Challenge of retaining highly skilled workforce</a:t>
            </a:r>
          </a:p>
          <a:p>
            <a:r>
              <a:rPr lang="en-US" dirty="0" err="1"/>
              <a:t>Brexit</a:t>
            </a:r>
            <a:r>
              <a:rPr lang="en-US" dirty="0"/>
              <a:t> will likely reduce the UK's real per capita income in the medium term and long term</a:t>
            </a:r>
          </a:p>
          <a:p>
            <a:r>
              <a:rPr lang="en-US" dirty="0"/>
              <a:t>the </a:t>
            </a:r>
            <a:r>
              <a:rPr lang="en-US" dirty="0" err="1"/>
              <a:t>Brexit</a:t>
            </a:r>
            <a:r>
              <a:rPr lang="en-US" dirty="0"/>
              <a:t> referendum itself had damaged the economy a 1% decline in her GDP before COVID-19</a:t>
            </a:r>
          </a:p>
          <a:p>
            <a:endParaRPr lang="en-US" dirty="0"/>
          </a:p>
          <a:p>
            <a:endParaRPr lang="en-US" dirty="0"/>
          </a:p>
        </p:txBody>
      </p:sp>
    </p:spTree>
    <p:extLst>
      <p:ext uri="{BB962C8B-B14F-4D97-AF65-F5344CB8AC3E}">
        <p14:creationId xmlns:p14="http://schemas.microsoft.com/office/powerpoint/2010/main" val="624293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Brexit</a:t>
            </a:r>
            <a:r>
              <a:rPr lang="en-US" dirty="0"/>
              <a:t> Impact</a:t>
            </a:r>
          </a:p>
        </p:txBody>
      </p:sp>
      <p:sp>
        <p:nvSpPr>
          <p:cNvPr id="3" name="Content Placeholder 2"/>
          <p:cNvSpPr>
            <a:spLocks noGrp="1"/>
          </p:cNvSpPr>
          <p:nvPr>
            <p:ph sz="half" idx="1"/>
          </p:nvPr>
        </p:nvSpPr>
        <p:spPr/>
        <p:txBody>
          <a:bodyPr>
            <a:normAutofit/>
          </a:bodyPr>
          <a:lstStyle/>
          <a:p>
            <a:pPr fontAlgn="base"/>
            <a:r>
              <a:rPr lang="en-US" dirty="0"/>
              <a:t>The UK exported £291bn of goods and services to other EU countries in 2018, which was 45% of all UK exports.</a:t>
            </a:r>
          </a:p>
          <a:p>
            <a:pPr fontAlgn="base"/>
            <a:r>
              <a:rPr lang="en-US" dirty="0"/>
              <a:t>It imported £357bn of goods and services from the EU, which was 53% of all UK imports.</a:t>
            </a:r>
          </a:p>
          <a:p>
            <a:endParaRPr lang="en-US" dirty="0"/>
          </a:p>
        </p:txBody>
      </p:sp>
      <p:sp>
        <p:nvSpPr>
          <p:cNvPr id="5" name="Content Placeholder 4"/>
          <p:cNvSpPr>
            <a:spLocks noGrp="1"/>
          </p:cNvSpPr>
          <p:nvPr>
            <p:ph sz="half" idx="2"/>
          </p:nvPr>
        </p:nvSpPr>
        <p:spPr/>
        <p:txBody>
          <a:bodyPr>
            <a:normAutofit/>
          </a:bodyPr>
          <a:lstStyle/>
          <a:p>
            <a:endParaRPr lang="en-US"/>
          </a:p>
        </p:txBody>
      </p:sp>
      <p:pic>
        <p:nvPicPr>
          <p:cNvPr id="1026" name="Picture 2" descr="E:\NOA-Misc\lectrs-org\EU\UK-tra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4495800" cy="4114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28E01D8-9248-492A-AB5D-813A9B829202}"/>
              </a:ext>
            </a:extLst>
          </p:cNvPr>
          <p:cNvSpPr txBox="1"/>
          <p:nvPr/>
        </p:nvSpPr>
        <p:spPr>
          <a:xfrm>
            <a:off x="457200" y="175994"/>
            <a:ext cx="4572000" cy="646331"/>
          </a:xfrm>
          <a:prstGeom prst="rect">
            <a:avLst/>
          </a:prstGeom>
          <a:noFill/>
        </p:spPr>
        <p:txBody>
          <a:bodyPr wrap="square">
            <a:spAutoFit/>
          </a:bodyPr>
          <a:lstStyle/>
          <a:p>
            <a:r>
              <a:rPr lang="en-US" b="0" i="0" dirty="0">
                <a:solidFill>
                  <a:srgbClr val="141414"/>
                </a:solidFill>
                <a:effectLst/>
                <a:latin typeface="ReithSans"/>
              </a:rPr>
              <a:t>£550bn of trade between the UK and its nearest trading partner.</a:t>
            </a:r>
            <a:endParaRPr lang="en-PK" dirty="0"/>
          </a:p>
        </p:txBody>
      </p:sp>
    </p:spTree>
    <p:extLst>
      <p:ext uri="{BB962C8B-B14F-4D97-AF65-F5344CB8AC3E}">
        <p14:creationId xmlns:p14="http://schemas.microsoft.com/office/powerpoint/2010/main" val="836841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a:t>Regional Integration and Regionalism</a:t>
            </a:r>
          </a:p>
        </p:txBody>
      </p:sp>
      <p:sp>
        <p:nvSpPr>
          <p:cNvPr id="3" name="Content Placeholder 2"/>
          <p:cNvSpPr>
            <a:spLocks noGrp="1"/>
          </p:cNvSpPr>
          <p:nvPr>
            <p:ph idx="1"/>
          </p:nvPr>
        </p:nvSpPr>
        <p:spPr>
          <a:xfrm>
            <a:off x="457200" y="1371600"/>
            <a:ext cx="8229600" cy="4754563"/>
          </a:xfrm>
        </p:spPr>
        <p:txBody>
          <a:bodyPr/>
          <a:lstStyle/>
          <a:p>
            <a:r>
              <a:rPr lang="en-US" dirty="0"/>
              <a:t>Regionalism</a:t>
            </a:r>
          </a:p>
          <a:p>
            <a:pPr lvl="1"/>
            <a:r>
              <a:rPr lang="en-US" dirty="0"/>
              <a:t>the theory and practice of regional rather than national systems of administration or economic, or socio-cultural, or political affiliation.</a:t>
            </a:r>
          </a:p>
          <a:p>
            <a:r>
              <a:rPr lang="en-US" dirty="0"/>
              <a:t>Regional Cooperation Organizations</a:t>
            </a:r>
          </a:p>
          <a:p>
            <a:pPr lvl="1"/>
            <a:r>
              <a:rPr lang="en-US" dirty="0"/>
              <a:t>EU</a:t>
            </a:r>
          </a:p>
          <a:p>
            <a:pPr lvl="1"/>
            <a:r>
              <a:rPr lang="en-US" dirty="0"/>
              <a:t>ASEAN</a:t>
            </a:r>
          </a:p>
          <a:p>
            <a:pPr lvl="1"/>
            <a:r>
              <a:rPr lang="en-US" dirty="0"/>
              <a:t>NAFTA</a:t>
            </a:r>
          </a:p>
        </p:txBody>
      </p:sp>
      <p:sp>
        <p:nvSpPr>
          <p:cNvPr id="4" name="Footer Placeholder 3"/>
          <p:cNvSpPr>
            <a:spLocks noGrp="1"/>
          </p:cNvSpPr>
          <p:nvPr>
            <p:ph type="ftr" sz="quarter" idx="11"/>
          </p:nvPr>
        </p:nvSpPr>
        <p:spPr/>
        <p:txBody>
          <a:bodyPr/>
          <a:lstStyle/>
          <a:p>
            <a:r>
              <a:rPr lang="en-US"/>
              <a:t>NOA-Sarfraz Hussain Ansari</a:t>
            </a:r>
          </a:p>
        </p:txBody>
      </p:sp>
      <p:sp>
        <p:nvSpPr>
          <p:cNvPr id="5" name="Slide Number Placeholder 4"/>
          <p:cNvSpPr>
            <a:spLocks noGrp="1"/>
          </p:cNvSpPr>
          <p:nvPr>
            <p:ph type="sldNum" sz="quarter" idx="12"/>
          </p:nvPr>
        </p:nvSpPr>
        <p:spPr/>
        <p:txBody>
          <a:bodyPr/>
          <a:lstStyle/>
          <a:p>
            <a:fld id="{D3E4A59E-3FC9-4801-8AD0-80F6E98BA68C}" type="slidenum">
              <a:rPr lang="en-US" smtClean="0"/>
              <a:t>5</a:t>
            </a:fld>
            <a:endParaRPr lang="en-US"/>
          </a:p>
        </p:txBody>
      </p:sp>
    </p:spTree>
    <p:extLst>
      <p:ext uri="{BB962C8B-B14F-4D97-AF65-F5344CB8AC3E}">
        <p14:creationId xmlns:p14="http://schemas.microsoft.com/office/powerpoint/2010/main" val="3292363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UK’s Options outside EU</a:t>
            </a:r>
          </a:p>
        </p:txBody>
      </p:sp>
      <p:sp>
        <p:nvSpPr>
          <p:cNvPr id="3" name="Content Placeholder 2"/>
          <p:cNvSpPr>
            <a:spLocks noGrp="1"/>
          </p:cNvSpPr>
          <p:nvPr>
            <p:ph idx="1"/>
          </p:nvPr>
        </p:nvSpPr>
        <p:spPr>
          <a:xfrm>
            <a:off x="457200" y="1295400"/>
            <a:ext cx="8229600" cy="4830763"/>
          </a:xfrm>
        </p:spPr>
        <p:txBody>
          <a:bodyPr>
            <a:normAutofit/>
          </a:bodyPr>
          <a:lstStyle/>
          <a:p>
            <a:r>
              <a:rPr lang="en-US" dirty="0"/>
              <a:t>Looking Beyond Europe</a:t>
            </a:r>
          </a:p>
          <a:p>
            <a:pPr lvl="1"/>
            <a:r>
              <a:rPr lang="en-US" dirty="0"/>
              <a:t>Trade and strategic ties with USA and Japan</a:t>
            </a:r>
          </a:p>
          <a:p>
            <a:pPr lvl="1"/>
            <a:r>
              <a:rPr lang="en-US" dirty="0"/>
              <a:t>New emerging markets and trade blocks</a:t>
            </a:r>
          </a:p>
          <a:p>
            <a:pPr lvl="1"/>
            <a:r>
              <a:rPr lang="en-US" dirty="0"/>
              <a:t>Commonwealth counties </a:t>
            </a:r>
          </a:p>
          <a:p>
            <a:pPr lvl="1"/>
            <a:r>
              <a:rPr lang="en-US" dirty="0"/>
              <a:t>WTO Trade</a:t>
            </a:r>
          </a:p>
          <a:p>
            <a:pPr lvl="1"/>
            <a:r>
              <a:rPr lang="en-US" dirty="0"/>
              <a:t>AUKUS Deal</a:t>
            </a:r>
          </a:p>
        </p:txBody>
      </p:sp>
    </p:spTree>
    <p:extLst>
      <p:ext uri="{BB962C8B-B14F-4D97-AF65-F5344CB8AC3E}">
        <p14:creationId xmlns:p14="http://schemas.microsoft.com/office/powerpoint/2010/main" val="25521810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Pakistan and EU</a:t>
            </a:r>
          </a:p>
        </p:txBody>
      </p:sp>
      <p:sp>
        <p:nvSpPr>
          <p:cNvPr id="6" name="Content Placeholder 5"/>
          <p:cNvSpPr>
            <a:spLocks noGrp="1"/>
          </p:cNvSpPr>
          <p:nvPr>
            <p:ph sz="half" idx="1"/>
          </p:nvPr>
        </p:nvSpPr>
        <p:spPr>
          <a:xfrm>
            <a:off x="457200" y="1219200"/>
            <a:ext cx="4038600" cy="4777448"/>
          </a:xfrm>
        </p:spPr>
        <p:txBody>
          <a:bodyPr>
            <a:normAutofit fontScale="85000" lnSpcReduction="10000"/>
          </a:bodyPr>
          <a:lstStyle/>
          <a:p>
            <a:r>
              <a:rPr lang="en-US" dirty="0"/>
              <a:t>The EU-Pakistan: 21.2 percent of Pakistan’s total exports. </a:t>
            </a:r>
          </a:p>
          <a:p>
            <a:r>
              <a:rPr lang="en-US" dirty="0"/>
              <a:t>Pakistan was awarded the Generalized System of Preferences Plus (</a:t>
            </a:r>
            <a:r>
              <a:rPr lang="en-US" dirty="0" err="1"/>
              <a:t>GSP</a:t>
            </a:r>
            <a:r>
              <a:rPr lang="en-US" dirty="0"/>
              <a:t>) in 2013. </a:t>
            </a:r>
          </a:p>
          <a:p>
            <a:pPr lvl="1"/>
            <a:r>
              <a:rPr lang="en-US" dirty="0"/>
              <a:t>EU is Pakistan’s 2</a:t>
            </a:r>
            <a:r>
              <a:rPr lang="en-US" baseline="30000" dirty="0"/>
              <a:t>nd</a:t>
            </a:r>
            <a:r>
              <a:rPr lang="en-US" dirty="0"/>
              <a:t> Largest trade partner</a:t>
            </a:r>
          </a:p>
          <a:p>
            <a:pPr lvl="1"/>
            <a:r>
              <a:rPr lang="en-US" dirty="0"/>
              <a:t>Pakistan trade with EU is at $5.5 Billion in 2020</a:t>
            </a:r>
          </a:p>
          <a:p>
            <a:r>
              <a:rPr lang="en-US" dirty="0"/>
              <a:t>EU Parliament has passed a bill to end </a:t>
            </a:r>
            <a:r>
              <a:rPr lang="en-US" dirty="0" err="1"/>
              <a:t>GSP</a:t>
            </a:r>
            <a:r>
              <a:rPr lang="en-US" dirty="0"/>
              <a:t>-Plus status of Pakistan on 30.04.21</a:t>
            </a:r>
          </a:p>
        </p:txBody>
      </p:sp>
      <p:pic>
        <p:nvPicPr>
          <p:cNvPr id="2050" name="Picture 2" descr="E:\NOA-Misc\lectrs-org\EU\pak-ex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81200"/>
            <a:ext cx="37338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48200" y="1451264"/>
            <a:ext cx="3733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Pakistan’s Exports</a:t>
            </a:r>
          </a:p>
        </p:txBody>
      </p:sp>
      <p:sp>
        <p:nvSpPr>
          <p:cNvPr id="3" name="Rectangle 2"/>
          <p:cNvSpPr/>
          <p:nvPr/>
        </p:nvSpPr>
        <p:spPr>
          <a:xfrm>
            <a:off x="1295400" y="5996648"/>
            <a:ext cx="6705600" cy="369332"/>
          </a:xfrm>
          <a:prstGeom prst="rect">
            <a:avLst/>
          </a:prstGeom>
        </p:spPr>
        <p:txBody>
          <a:bodyPr wrap="square">
            <a:spAutoFit/>
          </a:bodyPr>
          <a:lstStyle/>
          <a:p>
            <a:r>
              <a:rPr lang="en-US" dirty="0"/>
              <a:t>94% of Pakistan’s exports concentrate only 7 sectors of products. </a:t>
            </a:r>
          </a:p>
        </p:txBody>
      </p:sp>
    </p:spTree>
    <p:extLst>
      <p:ext uri="{BB962C8B-B14F-4D97-AF65-F5344CB8AC3E}">
        <p14:creationId xmlns:p14="http://schemas.microsoft.com/office/powerpoint/2010/main" val="3095908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a:xfrm>
            <a:off x="533400" y="1524000"/>
            <a:ext cx="8229600" cy="4525963"/>
          </a:xfrm>
        </p:spPr>
        <p:txBody>
          <a:bodyPr>
            <a:normAutofit/>
          </a:bodyPr>
          <a:lstStyle/>
          <a:p>
            <a:r>
              <a:rPr lang="en-US" dirty="0"/>
              <a:t>Challenges for Pakistan: </a:t>
            </a:r>
          </a:p>
          <a:p>
            <a:pPr lvl="1"/>
            <a:r>
              <a:rPr lang="en-US" dirty="0"/>
              <a:t>Less diversified economy</a:t>
            </a:r>
          </a:p>
          <a:p>
            <a:pPr lvl="1"/>
            <a:r>
              <a:rPr lang="en-US" dirty="0"/>
              <a:t>High cost of production. </a:t>
            </a:r>
          </a:p>
          <a:p>
            <a:pPr lvl="1"/>
            <a:r>
              <a:rPr lang="en-US" dirty="0"/>
              <a:t>Less competitiveness in international markets. </a:t>
            </a:r>
          </a:p>
          <a:p>
            <a:pPr lvl="1"/>
            <a:r>
              <a:rPr lang="en-US" dirty="0"/>
              <a:t>Volatile prices of raw materials.</a:t>
            </a:r>
          </a:p>
          <a:p>
            <a:pPr lvl="1"/>
            <a:r>
              <a:rPr lang="en-US" dirty="0"/>
              <a:t>Difficulty in achieving the required market standards</a:t>
            </a:r>
          </a:p>
          <a:p>
            <a:pPr lvl="1"/>
            <a:r>
              <a:rPr lang="en-US" dirty="0"/>
              <a:t>To implement and maintain the 27 conventions set by EU. </a:t>
            </a:r>
          </a:p>
        </p:txBody>
      </p:sp>
    </p:spTree>
    <p:extLst>
      <p:ext uri="{BB962C8B-B14F-4D97-AF65-F5344CB8AC3E}">
        <p14:creationId xmlns:p14="http://schemas.microsoft.com/office/powerpoint/2010/main" val="36318162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3600" dirty="0"/>
              <a:t>Responding to COVID-19 and Post </a:t>
            </a:r>
            <a:r>
              <a:rPr lang="en-US" sz="3600" dirty="0" err="1"/>
              <a:t>Covid</a:t>
            </a:r>
            <a:r>
              <a:rPr lang="en-US" sz="3600" dirty="0"/>
              <a:t> EU Alignments</a:t>
            </a:r>
          </a:p>
        </p:txBody>
      </p:sp>
      <p:sp>
        <p:nvSpPr>
          <p:cNvPr id="3" name="Content Placeholder 2"/>
          <p:cNvSpPr>
            <a:spLocks noGrp="1"/>
          </p:cNvSpPr>
          <p:nvPr>
            <p:ph idx="1"/>
          </p:nvPr>
        </p:nvSpPr>
        <p:spPr/>
        <p:txBody>
          <a:bodyPr/>
          <a:lstStyle/>
          <a:p>
            <a:r>
              <a:rPr lang="en-US" dirty="0"/>
              <a:t>“It’s a big challenge to the existence of Europe,” Italy’s Prime Minister Giuseppe Conte told the </a:t>
            </a:r>
            <a:r>
              <a:rPr lang="en-US" i="1" dirty="0"/>
              <a:t>BBC</a:t>
            </a:r>
            <a:r>
              <a:rPr lang="en-US" dirty="0"/>
              <a:t>. </a:t>
            </a:r>
          </a:p>
          <a:p>
            <a:r>
              <a:rPr lang="en-US" dirty="0"/>
              <a:t>“If Europe fails to come up with a monetary and financial policy adequate for the biggest challenge since the World War II, not only Italians but European citizens will be deeply disappointed,” he said.</a:t>
            </a:r>
          </a:p>
        </p:txBody>
      </p:sp>
    </p:spTree>
    <p:extLst>
      <p:ext uri="{BB962C8B-B14F-4D97-AF65-F5344CB8AC3E}">
        <p14:creationId xmlns:p14="http://schemas.microsoft.com/office/powerpoint/2010/main" val="13886840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a:t>The EU response to COVID-19</a:t>
            </a:r>
          </a:p>
        </p:txBody>
      </p:sp>
      <p:sp>
        <p:nvSpPr>
          <p:cNvPr id="3" name="Content Placeholder 2"/>
          <p:cNvSpPr>
            <a:spLocks noGrp="1"/>
          </p:cNvSpPr>
          <p:nvPr>
            <p:ph idx="1"/>
          </p:nvPr>
        </p:nvSpPr>
        <p:spPr>
          <a:xfrm>
            <a:off x="457200" y="838200"/>
            <a:ext cx="8229600" cy="5211763"/>
          </a:xfrm>
        </p:spPr>
        <p:txBody>
          <a:bodyPr>
            <a:normAutofit fontScale="92500" lnSpcReduction="20000"/>
          </a:bodyPr>
          <a:lstStyle/>
          <a:p>
            <a:r>
              <a:rPr lang="en-US" dirty="0">
                <a:solidFill>
                  <a:srgbClr val="0070C0"/>
                </a:solidFill>
              </a:rPr>
              <a:t>the </a:t>
            </a:r>
            <a:r>
              <a:rPr lang="en-US" b="1" dirty="0">
                <a:solidFill>
                  <a:srgbClr val="0070C0"/>
                </a:solidFill>
              </a:rPr>
              <a:t>Next Generation EU (€750 billion) recovery plan </a:t>
            </a:r>
          </a:p>
          <a:p>
            <a:pPr lvl="1"/>
            <a:r>
              <a:rPr lang="en-US" dirty="0"/>
              <a:t>the package will help the EU to rebuild after the COVID-19</a:t>
            </a:r>
          </a:p>
          <a:p>
            <a:pPr lvl="1"/>
            <a:r>
              <a:rPr lang="en-US" dirty="0"/>
              <a:t>€390 billion are grants </a:t>
            </a:r>
          </a:p>
          <a:p>
            <a:pPr lvl="1"/>
            <a:r>
              <a:rPr lang="en-US" dirty="0"/>
              <a:t>€360 billion in loans.</a:t>
            </a:r>
          </a:p>
          <a:p>
            <a:r>
              <a:rPr lang="en-US" dirty="0"/>
              <a:t>Row over the use of recovery package between the more fiscally conservative north and the indebted south</a:t>
            </a:r>
          </a:p>
          <a:p>
            <a:r>
              <a:rPr lang="en-US" dirty="0"/>
              <a:t>divisions among countries on sharing the financial burden of crises (</a:t>
            </a:r>
            <a:r>
              <a:rPr lang="en-US" dirty="0">
                <a:solidFill>
                  <a:srgbClr val="FF0000"/>
                </a:solidFill>
              </a:rPr>
              <a:t>the Frugal Four </a:t>
            </a:r>
            <a:r>
              <a:rPr lang="en-US" dirty="0"/>
              <a:t>demanding strict conditions with aid)</a:t>
            </a:r>
          </a:p>
        </p:txBody>
      </p:sp>
    </p:spTree>
    <p:extLst>
      <p:ext uri="{BB962C8B-B14F-4D97-AF65-F5344CB8AC3E}">
        <p14:creationId xmlns:p14="http://schemas.microsoft.com/office/powerpoint/2010/main" val="13396424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457200"/>
            <a:ext cx="7162800" cy="5844382"/>
          </a:xfrm>
        </p:spPr>
      </p:pic>
    </p:spTree>
    <p:extLst>
      <p:ext uri="{BB962C8B-B14F-4D97-AF65-F5344CB8AC3E}">
        <p14:creationId xmlns:p14="http://schemas.microsoft.com/office/powerpoint/2010/main" val="31195699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The Future…….</a:t>
            </a:r>
          </a:p>
        </p:txBody>
      </p:sp>
      <p:sp>
        <p:nvSpPr>
          <p:cNvPr id="3" name="Content Placeholder 2"/>
          <p:cNvSpPr>
            <a:spLocks noGrp="1"/>
          </p:cNvSpPr>
          <p:nvPr>
            <p:ph idx="1"/>
          </p:nvPr>
        </p:nvSpPr>
        <p:spPr>
          <a:xfrm>
            <a:off x="1066800" y="990600"/>
            <a:ext cx="7086600" cy="5486400"/>
          </a:xfrm>
        </p:spPr>
        <p:txBody>
          <a:bodyPr>
            <a:normAutofit fontScale="62500" lnSpcReduction="20000"/>
          </a:bodyPr>
          <a:lstStyle/>
          <a:p>
            <a:r>
              <a:rPr lang="en-US" dirty="0"/>
              <a:t>The raising of EU Defense Force</a:t>
            </a:r>
          </a:p>
          <a:p>
            <a:pPr lvl="1"/>
            <a:r>
              <a:rPr lang="en-US" dirty="0"/>
              <a:t>The EU has no standing army, so relies on ad hoc forces contributed by EU countries.</a:t>
            </a:r>
          </a:p>
          <a:p>
            <a:pPr lvl="1"/>
            <a:r>
              <a:rPr lang="en-US" dirty="0"/>
              <a:t>USA may withdraw from Europe’s collective defense</a:t>
            </a:r>
          </a:p>
          <a:p>
            <a:pPr lvl="1"/>
            <a:r>
              <a:rPr lang="en-US" dirty="0"/>
              <a:t>NATO may disintegrate</a:t>
            </a:r>
          </a:p>
          <a:p>
            <a:r>
              <a:rPr lang="en-US" dirty="0"/>
              <a:t>Rise of Russia and Trans-European Gas Pipeline </a:t>
            </a:r>
          </a:p>
          <a:p>
            <a:pPr lvl="1"/>
            <a:r>
              <a:rPr lang="en-US" dirty="0"/>
              <a:t>USA has shown reservations and may apply sanctions on Russia</a:t>
            </a:r>
          </a:p>
          <a:p>
            <a:pPr lvl="2"/>
            <a:r>
              <a:rPr lang="en-US" dirty="0"/>
              <a:t>EU opposes US move</a:t>
            </a:r>
          </a:p>
          <a:p>
            <a:pPr lvl="1"/>
            <a:r>
              <a:rPr lang="en-US" dirty="0"/>
              <a:t>Can Russia join EU? Or Sino-Russian ties will put EU on toes against Russia</a:t>
            </a:r>
          </a:p>
          <a:p>
            <a:r>
              <a:rPr lang="en-US" dirty="0"/>
              <a:t>EU eastward expansion…….</a:t>
            </a:r>
          </a:p>
          <a:p>
            <a:r>
              <a:rPr lang="en-US" dirty="0"/>
              <a:t>Turkey: will it subdue to EU demands for membership or adopt a divergent path?</a:t>
            </a:r>
          </a:p>
          <a:p>
            <a:r>
              <a:rPr lang="en-US" dirty="0"/>
              <a:t>Keeping the EU members intact---a big challenge</a:t>
            </a:r>
          </a:p>
          <a:p>
            <a:r>
              <a:rPr lang="en-US" dirty="0"/>
              <a:t>EU foreign policy and world affairs</a:t>
            </a:r>
          </a:p>
          <a:p>
            <a:pPr lvl="1"/>
            <a:r>
              <a:rPr lang="en-US" dirty="0"/>
              <a:t>Israel-Palestine </a:t>
            </a:r>
          </a:p>
          <a:p>
            <a:pPr lvl="1"/>
            <a:r>
              <a:rPr lang="en-US" dirty="0"/>
              <a:t>Refugees influx in EU</a:t>
            </a:r>
          </a:p>
          <a:p>
            <a:pPr lvl="1"/>
            <a:r>
              <a:rPr lang="en-US" dirty="0"/>
              <a:t>Counter Terrorism</a:t>
            </a:r>
          </a:p>
          <a:p>
            <a:pPr lvl="1"/>
            <a:r>
              <a:rPr lang="en-US" dirty="0"/>
              <a:t>EU &amp; OIC</a:t>
            </a:r>
          </a:p>
        </p:txBody>
      </p:sp>
    </p:spTree>
    <p:extLst>
      <p:ext uri="{BB962C8B-B14F-4D97-AF65-F5344CB8AC3E}">
        <p14:creationId xmlns:p14="http://schemas.microsoft.com/office/powerpoint/2010/main" val="36342199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Likely Questions</a:t>
            </a:r>
          </a:p>
        </p:txBody>
      </p:sp>
      <p:sp>
        <p:nvSpPr>
          <p:cNvPr id="3" name="Content Placeholder 2"/>
          <p:cNvSpPr>
            <a:spLocks noGrp="1"/>
          </p:cNvSpPr>
          <p:nvPr>
            <p:ph idx="1"/>
          </p:nvPr>
        </p:nvSpPr>
        <p:spPr/>
        <p:txBody>
          <a:bodyPr/>
          <a:lstStyle/>
          <a:p>
            <a:r>
              <a:rPr lang="en-US" strike="sngStrike" dirty="0">
                <a:solidFill>
                  <a:srgbClr val="FF0000"/>
                </a:solidFill>
              </a:rPr>
              <a:t>1. </a:t>
            </a:r>
            <a:r>
              <a:rPr lang="en-US" strike="sngStrike" dirty="0"/>
              <a:t>Why Brexit? It’s causes &amp; Consequences</a:t>
            </a:r>
            <a:br>
              <a:rPr lang="en-US" dirty="0"/>
            </a:br>
            <a:endParaRPr lang="en-US" dirty="0"/>
          </a:p>
          <a:p>
            <a:r>
              <a:rPr lang="en-US" dirty="0"/>
              <a:t>2.EU: the Future…….the road of European future integration will not be smooth </a:t>
            </a:r>
            <a:br>
              <a:rPr lang="en-US" dirty="0"/>
            </a:br>
            <a:endParaRPr lang="en-US" dirty="0"/>
          </a:p>
          <a:p>
            <a:r>
              <a:rPr lang="en-US" dirty="0"/>
              <a:t>3. the rise of EU and its impact on the region, the world, and Pakistan</a:t>
            </a:r>
          </a:p>
        </p:txBody>
      </p:sp>
    </p:spTree>
    <p:extLst>
      <p:ext uri="{BB962C8B-B14F-4D97-AF65-F5344CB8AC3E}">
        <p14:creationId xmlns:p14="http://schemas.microsoft.com/office/powerpoint/2010/main" val="17121800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r>
              <a:rPr lang="en-US" dirty="0"/>
              <a:t>Association of Southeast Asian Nations</a:t>
            </a:r>
          </a:p>
        </p:txBody>
      </p:sp>
    </p:spTree>
    <p:extLst>
      <p:ext uri="{BB962C8B-B14F-4D97-AF65-F5344CB8AC3E}">
        <p14:creationId xmlns:p14="http://schemas.microsoft.com/office/powerpoint/2010/main" val="14642288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BB269-D6E9-41A6-A013-A8EEEFD5E78F}"/>
              </a:ext>
            </a:extLst>
          </p:cNvPr>
          <p:cNvSpPr>
            <a:spLocks noGrp="1"/>
          </p:cNvSpPr>
          <p:nvPr>
            <p:ph type="title"/>
          </p:nvPr>
        </p:nvSpPr>
        <p:spPr/>
        <p:txBody>
          <a:bodyPr/>
          <a:lstStyle/>
          <a:p>
            <a:endParaRPr lang="en-PK"/>
          </a:p>
        </p:txBody>
      </p:sp>
      <p:pic>
        <p:nvPicPr>
          <p:cNvPr id="2050" name="Picture 2" descr="The Indo-Pacific: What is Australia's regional role and how does the Quad  alliance work?">
            <a:extLst>
              <a:ext uri="{FF2B5EF4-FFF2-40B4-BE49-F238E27FC236}">
                <a16:creationId xmlns:a16="http://schemas.microsoft.com/office/drawing/2014/main" id="{657D1665-27E8-49DE-A929-E00DB811906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7700" y="816354"/>
            <a:ext cx="7848600" cy="522529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A05E7AA3-2F9D-491F-A8D8-6BC131CEE759}"/>
              </a:ext>
            </a:extLst>
          </p:cNvPr>
          <p:cNvSpPr/>
          <p:nvPr/>
        </p:nvSpPr>
        <p:spPr>
          <a:xfrm rot="2860122">
            <a:off x="2518048" y="2181273"/>
            <a:ext cx="1997298" cy="1161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1986084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Outline </a:t>
            </a:r>
          </a:p>
        </p:txBody>
      </p:sp>
      <p:sp>
        <p:nvSpPr>
          <p:cNvPr id="3" name="Content Placeholder 2"/>
          <p:cNvSpPr>
            <a:spLocks noGrp="1"/>
          </p:cNvSpPr>
          <p:nvPr>
            <p:ph idx="1"/>
          </p:nvPr>
        </p:nvSpPr>
        <p:spPr>
          <a:xfrm>
            <a:off x="457200" y="1066800"/>
            <a:ext cx="8229600" cy="5410200"/>
          </a:xfrm>
        </p:spPr>
        <p:txBody>
          <a:bodyPr>
            <a:normAutofit fontScale="77500" lnSpcReduction="20000"/>
          </a:bodyPr>
          <a:lstStyle/>
          <a:p>
            <a:r>
              <a:rPr lang="en-US" dirty="0"/>
              <a:t>Introduction</a:t>
            </a:r>
          </a:p>
          <a:p>
            <a:pPr lvl="1"/>
            <a:r>
              <a:rPr lang="en-US" dirty="0"/>
              <a:t>Background</a:t>
            </a:r>
          </a:p>
          <a:p>
            <a:pPr lvl="1"/>
            <a:r>
              <a:rPr lang="en-US" dirty="0"/>
              <a:t>Brief History (Genesis)</a:t>
            </a:r>
          </a:p>
          <a:p>
            <a:pPr lvl="1"/>
            <a:r>
              <a:rPr lang="en-US" dirty="0"/>
              <a:t>Members (and membership criteria)</a:t>
            </a:r>
          </a:p>
          <a:p>
            <a:r>
              <a:rPr lang="en-US" dirty="0"/>
              <a:t>Charter, Objectives, Principles</a:t>
            </a:r>
          </a:p>
          <a:p>
            <a:r>
              <a:rPr lang="en-US" dirty="0"/>
              <a:t>Structure</a:t>
            </a:r>
          </a:p>
          <a:p>
            <a:r>
              <a:rPr lang="en-US" dirty="0"/>
              <a:t>Functions</a:t>
            </a:r>
          </a:p>
          <a:p>
            <a:r>
              <a:rPr lang="en-US" dirty="0"/>
              <a:t>Issues and Challenges</a:t>
            </a:r>
          </a:p>
          <a:p>
            <a:pPr lvl="1"/>
            <a:r>
              <a:rPr lang="en-US" dirty="0"/>
              <a:t>Geo-Strategic, Geo-Economic, ideological, trade, cultural </a:t>
            </a:r>
            <a:r>
              <a:rPr lang="en-US" dirty="0" err="1"/>
              <a:t>etc</a:t>
            </a:r>
            <a:endParaRPr lang="en-US" dirty="0"/>
          </a:p>
          <a:p>
            <a:pPr lvl="1"/>
            <a:r>
              <a:rPr lang="en-US" dirty="0"/>
              <a:t>Latest/current developments</a:t>
            </a:r>
          </a:p>
          <a:p>
            <a:r>
              <a:rPr lang="en-US" dirty="0"/>
              <a:t>Future Prospects</a:t>
            </a:r>
          </a:p>
          <a:p>
            <a:r>
              <a:rPr lang="en-US" dirty="0"/>
              <a:t>Recommendations</a:t>
            </a:r>
          </a:p>
          <a:p>
            <a:r>
              <a:rPr lang="en-US" dirty="0"/>
              <a:t>Conclusion</a:t>
            </a:r>
          </a:p>
          <a:p>
            <a:pPr lvl="1"/>
            <a:endParaRPr lang="en-US" dirty="0"/>
          </a:p>
        </p:txBody>
      </p:sp>
      <p:sp>
        <p:nvSpPr>
          <p:cNvPr id="4" name="Footer Placeholder 3"/>
          <p:cNvSpPr>
            <a:spLocks noGrp="1"/>
          </p:cNvSpPr>
          <p:nvPr>
            <p:ph type="ftr" sz="quarter" idx="11"/>
          </p:nvPr>
        </p:nvSpPr>
        <p:spPr/>
        <p:txBody>
          <a:bodyPr/>
          <a:lstStyle/>
          <a:p>
            <a:r>
              <a:rPr lang="en-US"/>
              <a:t>NOA-Sarfraz Hussain Ansari</a:t>
            </a:r>
          </a:p>
        </p:txBody>
      </p:sp>
      <p:sp>
        <p:nvSpPr>
          <p:cNvPr id="5" name="Slide Number Placeholder 4"/>
          <p:cNvSpPr>
            <a:spLocks noGrp="1"/>
          </p:cNvSpPr>
          <p:nvPr>
            <p:ph type="sldNum" sz="quarter" idx="12"/>
          </p:nvPr>
        </p:nvSpPr>
        <p:spPr/>
        <p:txBody>
          <a:bodyPr/>
          <a:lstStyle/>
          <a:p>
            <a:fld id="{D3E4A59E-3FC9-4801-8AD0-80F6E98BA68C}" type="slidenum">
              <a:rPr lang="en-US" smtClean="0"/>
              <a:t>6</a:t>
            </a:fld>
            <a:endParaRPr lang="en-US"/>
          </a:p>
        </p:txBody>
      </p:sp>
    </p:spTree>
    <p:extLst>
      <p:ext uri="{BB962C8B-B14F-4D97-AF65-F5344CB8AC3E}">
        <p14:creationId xmlns:p14="http://schemas.microsoft.com/office/powerpoint/2010/main" val="31892325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v</a:t>
            </a:r>
          </a:p>
        </p:txBody>
      </p:sp>
      <p:pic>
        <p:nvPicPr>
          <p:cNvPr id="4098" name="Picture 2" descr="E:\NOA-Misc\asean-memb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8915400" cy="63246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95B130DF-F1BA-4A44-B47E-384F5F4B4DB6}"/>
              </a:ext>
            </a:extLst>
          </p:cNvPr>
          <p:cNvSpPr/>
          <p:nvPr/>
        </p:nvSpPr>
        <p:spPr>
          <a:xfrm rot="1545050">
            <a:off x="3289428" y="4405115"/>
            <a:ext cx="1057283"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Malacca Strait</a:t>
            </a:r>
            <a:endParaRPr lang="en-PK" sz="1200" b="1" dirty="0">
              <a:solidFill>
                <a:schemeClr val="tx1"/>
              </a:solidFill>
            </a:endParaRPr>
          </a:p>
        </p:txBody>
      </p:sp>
    </p:spTree>
    <p:extLst>
      <p:ext uri="{BB962C8B-B14F-4D97-AF65-F5344CB8AC3E}">
        <p14:creationId xmlns:p14="http://schemas.microsoft.com/office/powerpoint/2010/main" val="17814064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E:\NOA-Misc\5. asean member states ma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81328"/>
            <a:ext cx="8229600" cy="499567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NOA-Misc\downloa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90055"/>
            <a:ext cx="3829050" cy="119062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AA9770E2-8F1F-42AB-963B-08EB879B4998}"/>
              </a:ext>
            </a:extLst>
          </p:cNvPr>
          <p:cNvSpPr/>
          <p:nvPr/>
        </p:nvSpPr>
        <p:spPr>
          <a:xfrm>
            <a:off x="4953000" y="1752600"/>
            <a:ext cx="609600" cy="533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6" name="Oval 5">
            <a:extLst>
              <a:ext uri="{FF2B5EF4-FFF2-40B4-BE49-F238E27FC236}">
                <a16:creationId xmlns:a16="http://schemas.microsoft.com/office/drawing/2014/main" id="{49419AAD-D0DC-4E91-A8DD-593BCB182D98}"/>
              </a:ext>
            </a:extLst>
          </p:cNvPr>
          <p:cNvSpPr/>
          <p:nvPr/>
        </p:nvSpPr>
        <p:spPr>
          <a:xfrm rot="1913558">
            <a:off x="2057400" y="4570244"/>
            <a:ext cx="609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3" name="Arrow: Left-Right 2">
            <a:extLst>
              <a:ext uri="{FF2B5EF4-FFF2-40B4-BE49-F238E27FC236}">
                <a16:creationId xmlns:a16="http://schemas.microsoft.com/office/drawing/2014/main" id="{07664BAB-6A37-46C8-8C8E-701AE962FEA8}"/>
              </a:ext>
            </a:extLst>
          </p:cNvPr>
          <p:cNvSpPr/>
          <p:nvPr/>
        </p:nvSpPr>
        <p:spPr>
          <a:xfrm rot="18522333">
            <a:off x="2963179" y="3298219"/>
            <a:ext cx="2466526" cy="381000"/>
          </a:xfrm>
          <a:prstGeom prst="lef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5130958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a:t>History: The Founding of ASEAN</a:t>
            </a:r>
          </a:p>
        </p:txBody>
      </p:sp>
      <p:sp>
        <p:nvSpPr>
          <p:cNvPr id="3" name="Content Placeholder 2"/>
          <p:cNvSpPr>
            <a:spLocks noGrp="1"/>
          </p:cNvSpPr>
          <p:nvPr>
            <p:ph idx="1"/>
          </p:nvPr>
        </p:nvSpPr>
        <p:spPr>
          <a:xfrm>
            <a:off x="457200" y="1143000"/>
            <a:ext cx="8229600" cy="5334000"/>
          </a:xfrm>
        </p:spPr>
        <p:txBody>
          <a:bodyPr>
            <a:normAutofit fontScale="92500" lnSpcReduction="20000"/>
          </a:bodyPr>
          <a:lstStyle/>
          <a:p>
            <a:r>
              <a:rPr lang="en-US" dirty="0"/>
              <a:t>31 July 1961-the </a:t>
            </a:r>
            <a:r>
              <a:rPr lang="en-US" b="1" dirty="0"/>
              <a:t>Association of Southeast Asia</a:t>
            </a:r>
            <a:r>
              <a:rPr lang="en-US" dirty="0"/>
              <a:t> (</a:t>
            </a:r>
            <a:r>
              <a:rPr lang="en-US" b="1" dirty="0" err="1"/>
              <a:t>ASA</a:t>
            </a:r>
            <a:r>
              <a:rPr lang="en-US" dirty="0"/>
              <a:t>)</a:t>
            </a:r>
          </a:p>
          <a:p>
            <a:pPr lvl="1"/>
            <a:r>
              <a:rPr lang="en-US" dirty="0"/>
              <a:t>a group consisting of </a:t>
            </a:r>
          </a:p>
          <a:p>
            <a:pPr lvl="2"/>
            <a:r>
              <a:rPr lang="en-US" dirty="0"/>
              <a:t>the Philippines</a:t>
            </a:r>
          </a:p>
          <a:p>
            <a:pPr lvl="2"/>
            <a:r>
              <a:rPr lang="en-US" dirty="0"/>
              <a:t>the Federation of Malaya, and</a:t>
            </a:r>
          </a:p>
          <a:p>
            <a:pPr lvl="2"/>
            <a:r>
              <a:rPr lang="en-US" dirty="0"/>
              <a:t> Thailand.</a:t>
            </a:r>
          </a:p>
          <a:p>
            <a:r>
              <a:rPr lang="en-US" dirty="0">
                <a:solidFill>
                  <a:srgbClr val="7030A0"/>
                </a:solidFill>
              </a:rPr>
              <a:t>8 August 1967</a:t>
            </a:r>
            <a:r>
              <a:rPr lang="en-US" dirty="0"/>
              <a:t>– the Foreign Ministers of Indonesia, Malaysia, the Philippines, Singapore and Thailand –signed </a:t>
            </a:r>
            <a:r>
              <a:rPr lang="en-US" dirty="0">
                <a:solidFill>
                  <a:srgbClr val="FF0000"/>
                </a:solidFill>
              </a:rPr>
              <a:t>the ASEAN Declaration</a:t>
            </a:r>
            <a:r>
              <a:rPr lang="en-US" dirty="0"/>
              <a:t>.</a:t>
            </a:r>
          </a:p>
          <a:p>
            <a:endParaRPr lang="en-US" dirty="0"/>
          </a:p>
          <a:p>
            <a:r>
              <a:rPr lang="en-US" dirty="0"/>
              <a:t>ASEAN has evolved as the most successful inter-governmental organization in the developing world today. </a:t>
            </a:r>
          </a:p>
          <a:p>
            <a:endParaRPr lang="en-US" dirty="0"/>
          </a:p>
        </p:txBody>
      </p:sp>
    </p:spTree>
    <p:extLst>
      <p:ext uri="{BB962C8B-B14F-4D97-AF65-F5344CB8AC3E}">
        <p14:creationId xmlns:p14="http://schemas.microsoft.com/office/powerpoint/2010/main" val="33591436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ASEAN</a:t>
            </a:r>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dirty="0"/>
              <a:t>Ten countries in Southeast Asia (Asia Pacific)</a:t>
            </a:r>
          </a:p>
          <a:p>
            <a:r>
              <a:rPr lang="en-US" dirty="0"/>
              <a:t>promotes intergovernmental cooperation</a:t>
            </a:r>
          </a:p>
          <a:p>
            <a:r>
              <a:rPr lang="en-US" b="1" dirty="0"/>
              <a:t>Headquarters: </a:t>
            </a:r>
            <a:r>
              <a:rPr lang="en-US" dirty="0"/>
              <a:t>Jakarta, Indonesia</a:t>
            </a:r>
          </a:p>
          <a:p>
            <a:r>
              <a:rPr lang="en-US" b="1" dirty="0"/>
              <a:t>Founded: </a:t>
            </a:r>
            <a:r>
              <a:rPr lang="en-US" dirty="0"/>
              <a:t>August 8, 1967</a:t>
            </a:r>
          </a:p>
          <a:p>
            <a:r>
              <a:rPr lang="en-US" dirty="0">
                <a:solidFill>
                  <a:srgbClr val="FF0000"/>
                </a:solidFill>
              </a:rPr>
              <a:t>the ASEAN Plus Three</a:t>
            </a:r>
            <a:r>
              <a:rPr lang="en-US" dirty="0"/>
              <a:t>, consisting of ASEAN, China, Japan and South Korea, was created in 1997.</a:t>
            </a:r>
          </a:p>
          <a:p>
            <a:r>
              <a:rPr lang="en-US" dirty="0"/>
              <a:t>The group became </a:t>
            </a:r>
            <a:r>
              <a:rPr lang="en-US" dirty="0">
                <a:solidFill>
                  <a:srgbClr val="7030A0"/>
                </a:solidFill>
              </a:rPr>
              <a:t>ASEAN Plus Six </a:t>
            </a:r>
            <a:r>
              <a:rPr lang="en-US" dirty="0"/>
              <a:t>with Australia, New Zealand and India in 2013</a:t>
            </a:r>
          </a:p>
          <a:p>
            <a:endParaRPr lang="en-US" dirty="0"/>
          </a:p>
        </p:txBody>
      </p:sp>
    </p:spTree>
    <p:extLst>
      <p:ext uri="{BB962C8B-B14F-4D97-AF65-F5344CB8AC3E}">
        <p14:creationId xmlns:p14="http://schemas.microsoft.com/office/powerpoint/2010/main" val="33169359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descr="E:\NOA-Misc\RCEP.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557452" y="3848633"/>
            <a:ext cx="29096" cy="2909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E:\NOA-Misc\RCE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25" y="3413125"/>
            <a:ext cx="30163" cy="3016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NOA-Misc\RCEP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25" y="3413125"/>
            <a:ext cx="30163" cy="30163"/>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E:\NOA-Misc\RCEP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84236"/>
            <a:ext cx="7566025" cy="57181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DB68A7A-5274-4B42-9867-867436B142DD}"/>
              </a:ext>
            </a:extLst>
          </p:cNvPr>
          <p:cNvSpPr/>
          <p:nvPr/>
        </p:nvSpPr>
        <p:spPr>
          <a:xfrm>
            <a:off x="609600" y="2133600"/>
            <a:ext cx="5791200" cy="3962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Indo-Pacific</a:t>
            </a:r>
            <a:endParaRPr lang="en-PK" sz="3200" dirty="0">
              <a:solidFill>
                <a:srgbClr val="FF0000"/>
              </a:solidFill>
            </a:endParaRPr>
          </a:p>
        </p:txBody>
      </p:sp>
      <p:sp>
        <p:nvSpPr>
          <p:cNvPr id="8" name="Rectangle: Rounded Corners 7">
            <a:extLst>
              <a:ext uri="{FF2B5EF4-FFF2-40B4-BE49-F238E27FC236}">
                <a16:creationId xmlns:a16="http://schemas.microsoft.com/office/drawing/2014/main" id="{BBE72CA1-D4DC-45FA-BA92-C5AF3AB46D1D}"/>
              </a:ext>
            </a:extLst>
          </p:cNvPr>
          <p:cNvSpPr/>
          <p:nvPr/>
        </p:nvSpPr>
        <p:spPr>
          <a:xfrm>
            <a:off x="3581400" y="2209800"/>
            <a:ext cx="2514600" cy="1828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Asia-Pacific</a:t>
            </a:r>
            <a:endParaRPr lang="en-PK" sz="2400" dirty="0">
              <a:solidFill>
                <a:schemeClr val="tx1"/>
              </a:solidFill>
            </a:endParaRPr>
          </a:p>
        </p:txBody>
      </p:sp>
    </p:spTree>
    <p:extLst>
      <p:ext uri="{BB962C8B-B14F-4D97-AF65-F5344CB8AC3E}">
        <p14:creationId xmlns:p14="http://schemas.microsoft.com/office/powerpoint/2010/main" val="37594744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ASEAN-Aims</a:t>
            </a:r>
          </a:p>
        </p:txBody>
      </p:sp>
      <p:sp>
        <p:nvSpPr>
          <p:cNvPr id="3" name="Content Placeholder 2"/>
          <p:cNvSpPr>
            <a:spLocks noGrp="1"/>
          </p:cNvSpPr>
          <p:nvPr>
            <p:ph idx="1"/>
          </p:nvPr>
        </p:nvSpPr>
        <p:spPr>
          <a:xfrm>
            <a:off x="457200" y="990600"/>
            <a:ext cx="8229600" cy="5135563"/>
          </a:xfrm>
        </p:spPr>
        <p:txBody>
          <a:bodyPr>
            <a:normAutofit/>
          </a:bodyPr>
          <a:lstStyle/>
          <a:p>
            <a:r>
              <a:rPr lang="en-US" dirty="0"/>
              <a:t>The aims and purposes;</a:t>
            </a:r>
          </a:p>
          <a:p>
            <a:pPr lvl="1"/>
            <a:r>
              <a:rPr lang="en-US" dirty="0"/>
              <a:t>Cooperation in the economic, social, cultural, technical, educational and other fields</a:t>
            </a:r>
          </a:p>
          <a:p>
            <a:pPr lvl="1"/>
            <a:r>
              <a:rPr lang="en-US" dirty="0"/>
              <a:t>Promotion of regional peace and stability </a:t>
            </a:r>
          </a:p>
          <a:p>
            <a:pPr lvl="1"/>
            <a:r>
              <a:rPr lang="en-US" dirty="0"/>
              <a:t>Respect for justice and the rule of law</a:t>
            </a:r>
          </a:p>
          <a:p>
            <a:pPr lvl="1"/>
            <a:r>
              <a:rPr lang="en-US" dirty="0"/>
              <a:t>Adherence to the principles of the UN Charter.</a:t>
            </a:r>
          </a:p>
          <a:p>
            <a:r>
              <a:rPr lang="en-US" dirty="0"/>
              <a:t>It stipulated that the Association would be open for participation by all States in the Southeast Asian region subscribing to its aims, principles and purposes</a:t>
            </a:r>
          </a:p>
        </p:txBody>
      </p:sp>
    </p:spTree>
    <p:extLst>
      <p:ext uri="{BB962C8B-B14F-4D97-AF65-F5344CB8AC3E}">
        <p14:creationId xmlns:p14="http://schemas.microsoft.com/office/powerpoint/2010/main" val="33333440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Membership Criteria</a:t>
            </a:r>
          </a:p>
        </p:txBody>
      </p:sp>
      <p:pic>
        <p:nvPicPr>
          <p:cNvPr id="6146" name="Picture 2" descr="E:\NOA-Misc\Capture-23asea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229600" cy="505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1566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Structure </a:t>
            </a:r>
          </a:p>
        </p:txBody>
      </p:sp>
      <p:sp>
        <p:nvSpPr>
          <p:cNvPr id="3" name="Content Placeholder 2"/>
          <p:cNvSpPr>
            <a:spLocks noGrp="1"/>
          </p:cNvSpPr>
          <p:nvPr>
            <p:ph idx="1"/>
          </p:nvPr>
        </p:nvSpPr>
        <p:spPr>
          <a:xfrm>
            <a:off x="457200" y="914400"/>
            <a:ext cx="8229600" cy="5211763"/>
          </a:xfrm>
        </p:spPr>
        <p:txBody>
          <a:bodyPr>
            <a:normAutofit fontScale="77500" lnSpcReduction="20000"/>
          </a:bodyPr>
          <a:lstStyle/>
          <a:p>
            <a:pPr marL="514350" indent="-514350">
              <a:buFont typeface="+mj-lt"/>
              <a:buAutoNum type="arabicPeriod"/>
            </a:pPr>
            <a:r>
              <a:rPr lang="en-US" dirty="0">
                <a:solidFill>
                  <a:srgbClr val="FF0000"/>
                </a:solidFill>
              </a:rPr>
              <a:t>The ASEAN SUMMIT</a:t>
            </a:r>
            <a:r>
              <a:rPr lang="en-US" dirty="0"/>
              <a:t>-heads of States or </a:t>
            </a:r>
            <a:r>
              <a:rPr lang="en-US" dirty="0" err="1"/>
              <a:t>Govt</a:t>
            </a:r>
            <a:endParaRPr lang="en-US" dirty="0"/>
          </a:p>
          <a:p>
            <a:pPr lvl="1"/>
            <a:r>
              <a:rPr lang="en-US" dirty="0"/>
              <a:t>supreme policy making body</a:t>
            </a:r>
          </a:p>
          <a:p>
            <a:pPr lvl="1"/>
            <a:r>
              <a:rPr lang="en-US" dirty="0"/>
              <a:t>Meetings held twice annually</a:t>
            </a:r>
          </a:p>
          <a:p>
            <a:pPr marL="514350" indent="-514350">
              <a:buFont typeface="+mj-lt"/>
              <a:buAutoNum type="arabicPeriod"/>
            </a:pPr>
            <a:r>
              <a:rPr lang="en-US" dirty="0"/>
              <a:t>ASEAN Coordinating </a:t>
            </a:r>
            <a:r>
              <a:rPr lang="en-US" dirty="0">
                <a:solidFill>
                  <a:srgbClr val="7030A0"/>
                </a:solidFill>
              </a:rPr>
              <a:t>Council of Foreign Ministers</a:t>
            </a:r>
            <a:r>
              <a:rPr lang="en-US" dirty="0"/>
              <a:t>- implements decisions and agreements of the Summit</a:t>
            </a:r>
          </a:p>
          <a:p>
            <a:pPr marL="514350" indent="-514350">
              <a:buFont typeface="+mj-lt"/>
              <a:buAutoNum type="arabicPeriod"/>
            </a:pPr>
            <a:r>
              <a:rPr lang="en-US" dirty="0"/>
              <a:t>ASEAN Committee of Permanent Representatives</a:t>
            </a:r>
          </a:p>
          <a:p>
            <a:pPr marL="514350" indent="-514350">
              <a:buFont typeface="+mj-lt"/>
              <a:buAutoNum type="arabicPeriod"/>
            </a:pPr>
            <a:r>
              <a:rPr lang="en-US" dirty="0"/>
              <a:t>ASEAN Secretariat</a:t>
            </a:r>
          </a:p>
          <a:p>
            <a:pPr marL="514350" indent="-514350">
              <a:buFont typeface="+mj-lt"/>
              <a:buAutoNum type="arabicPeriod"/>
            </a:pPr>
            <a:r>
              <a:rPr lang="en-US" dirty="0"/>
              <a:t>ASEAN </a:t>
            </a:r>
            <a:r>
              <a:rPr lang="en-US" dirty="0">
                <a:solidFill>
                  <a:srgbClr val="00B050"/>
                </a:solidFill>
              </a:rPr>
              <a:t>Sectoral Ministerial Bodies</a:t>
            </a:r>
          </a:p>
          <a:p>
            <a:pPr marL="514350" indent="-514350">
              <a:buFont typeface="+mj-lt"/>
              <a:buAutoNum type="arabicPeriod"/>
            </a:pPr>
            <a:r>
              <a:rPr lang="en-US" dirty="0">
                <a:solidFill>
                  <a:srgbClr val="0070C0"/>
                </a:solidFill>
              </a:rPr>
              <a:t>ASEAN Community Councils</a:t>
            </a:r>
          </a:p>
          <a:p>
            <a:pPr marL="971550" lvl="1" indent="-571500">
              <a:buFont typeface="+mj-lt"/>
              <a:buAutoNum type="romanUcPeriod"/>
            </a:pPr>
            <a:r>
              <a:rPr lang="en-US" dirty="0"/>
              <a:t>ASEAN Political-Security Community Council</a:t>
            </a:r>
          </a:p>
          <a:p>
            <a:pPr marL="971550" lvl="1" indent="-571500">
              <a:buFont typeface="+mj-lt"/>
              <a:buAutoNum type="romanUcPeriod"/>
            </a:pPr>
            <a:r>
              <a:rPr lang="en-US" dirty="0"/>
              <a:t>ASEAN Economic Community Council</a:t>
            </a:r>
          </a:p>
          <a:p>
            <a:pPr marL="971550" lvl="1" indent="-571500">
              <a:buFont typeface="+mj-lt"/>
              <a:buAutoNum type="romanUcPeriod"/>
            </a:pPr>
            <a:r>
              <a:rPr lang="en-US" dirty="0"/>
              <a:t>ASEAN Socio-Cultural Community Council</a:t>
            </a:r>
          </a:p>
          <a:p>
            <a:pPr marL="0" indent="0">
              <a:buNone/>
            </a:pPr>
            <a:endParaRPr lang="en-US" sz="2400" dirty="0"/>
          </a:p>
          <a:p>
            <a:pPr marL="0" indent="0">
              <a:buNone/>
            </a:pPr>
            <a:r>
              <a:rPr lang="en-US" sz="2400" dirty="0"/>
              <a:t>(The Secretary-General: </a:t>
            </a:r>
            <a:r>
              <a:rPr lang="en-US" sz="2400" b="1" dirty="0"/>
              <a:t>H.E. </a:t>
            </a:r>
            <a:r>
              <a:rPr lang="en-US" sz="2400" b="1" dirty="0" err="1"/>
              <a:t>Dato</a:t>
            </a:r>
            <a:r>
              <a:rPr lang="en-US" sz="2400" b="1" dirty="0"/>
              <a:t> Lim Jock Hoi</a:t>
            </a:r>
            <a:r>
              <a:rPr lang="en-US" sz="2400" dirty="0"/>
              <a:t> from Brunei Darussalam.)</a:t>
            </a:r>
            <a:endParaRPr lang="en-US" dirty="0"/>
          </a:p>
        </p:txBody>
      </p:sp>
      <p:sp>
        <p:nvSpPr>
          <p:cNvPr id="4" name="Right Brace 3"/>
          <p:cNvSpPr/>
          <p:nvPr/>
        </p:nvSpPr>
        <p:spPr>
          <a:xfrm>
            <a:off x="6096000" y="3810000"/>
            <a:ext cx="990600" cy="14478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7270341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F6F1-E543-419C-ADDE-ED2049EF911B}"/>
              </a:ext>
            </a:extLst>
          </p:cNvPr>
          <p:cNvSpPr>
            <a:spLocks noGrp="1"/>
          </p:cNvSpPr>
          <p:nvPr>
            <p:ph type="title"/>
          </p:nvPr>
        </p:nvSpPr>
        <p:spPr/>
        <p:txBody>
          <a:bodyPr/>
          <a:lstStyle/>
          <a:p>
            <a:r>
              <a:rPr lang="en-US" dirty="0"/>
              <a:t>WEF</a:t>
            </a:r>
            <a:endParaRPr lang="en-PK" dirty="0"/>
          </a:p>
        </p:txBody>
      </p:sp>
      <p:sp>
        <p:nvSpPr>
          <p:cNvPr id="3" name="Content Placeholder 2">
            <a:extLst>
              <a:ext uri="{FF2B5EF4-FFF2-40B4-BE49-F238E27FC236}">
                <a16:creationId xmlns:a16="http://schemas.microsoft.com/office/drawing/2014/main" id="{21159FD3-E718-45D1-A087-09F2C05E361F}"/>
              </a:ext>
            </a:extLst>
          </p:cNvPr>
          <p:cNvSpPr>
            <a:spLocks noGrp="1"/>
          </p:cNvSpPr>
          <p:nvPr>
            <p:ph idx="1"/>
          </p:nvPr>
        </p:nvSpPr>
        <p:spPr/>
        <p:txBody>
          <a:bodyPr/>
          <a:lstStyle/>
          <a:p>
            <a:r>
              <a:rPr lang="en-US" b="0" i="0" dirty="0">
                <a:solidFill>
                  <a:srgbClr val="141414"/>
                </a:solidFill>
                <a:effectLst/>
                <a:latin typeface="AkkuratLLWeb"/>
              </a:rPr>
              <a:t>630 million people and economic growth averaging 5% per annum</a:t>
            </a:r>
            <a:endParaRPr lang="en-PK" dirty="0"/>
          </a:p>
        </p:txBody>
      </p:sp>
    </p:spTree>
    <p:extLst>
      <p:ext uri="{BB962C8B-B14F-4D97-AF65-F5344CB8AC3E}">
        <p14:creationId xmlns:p14="http://schemas.microsoft.com/office/powerpoint/2010/main" val="32302061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ctr"/>
            <a:r>
              <a:rPr lang="en-GB" sz="4000" dirty="0"/>
              <a:t>The Future</a:t>
            </a:r>
          </a:p>
        </p:txBody>
      </p:sp>
    </p:spTree>
    <p:extLst>
      <p:ext uri="{BB962C8B-B14F-4D97-AF65-F5344CB8AC3E}">
        <p14:creationId xmlns:p14="http://schemas.microsoft.com/office/powerpoint/2010/main" val="2960166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200400"/>
            <a:ext cx="7772400" cy="2743200"/>
          </a:xfrm>
        </p:spPr>
        <p:txBody>
          <a:bodyPr>
            <a:normAutofit fontScale="90000"/>
          </a:bodyPr>
          <a:lstStyle/>
          <a:p>
            <a:r>
              <a:rPr lang="en-US" sz="3200" dirty="0">
                <a:solidFill>
                  <a:srgbClr val="FF0000"/>
                </a:solidFill>
              </a:rPr>
              <a:t>The European union</a:t>
            </a:r>
            <a:br>
              <a:rPr lang="en-US" sz="3200" dirty="0">
                <a:solidFill>
                  <a:srgbClr val="FF0000"/>
                </a:solidFill>
              </a:rPr>
            </a:br>
            <a:r>
              <a:rPr lang="en-US" sz="3200" dirty="0">
                <a:solidFill>
                  <a:srgbClr val="FF0000"/>
                </a:solidFill>
              </a:rPr>
              <a:t>1.</a:t>
            </a:r>
            <a:r>
              <a:rPr lang="en-US" sz="3200" dirty="0"/>
              <a:t>the rise of EU and its impact on the region, the world, and Pakistan</a:t>
            </a:r>
            <a:br>
              <a:rPr lang="en-US" sz="3200" dirty="0">
                <a:solidFill>
                  <a:srgbClr val="FF0000"/>
                </a:solidFill>
              </a:rPr>
            </a:br>
            <a:r>
              <a:rPr lang="en-US" sz="3200" dirty="0">
                <a:solidFill>
                  <a:srgbClr val="FF0000"/>
                </a:solidFill>
              </a:rPr>
              <a:t>2</a:t>
            </a:r>
            <a:r>
              <a:rPr lang="en-US" sz="3200" strike="sngStrike" dirty="0">
                <a:solidFill>
                  <a:srgbClr val="FF0000"/>
                </a:solidFill>
              </a:rPr>
              <a:t>.</a:t>
            </a:r>
            <a:r>
              <a:rPr lang="en-US" sz="3200" strike="sngStrike" dirty="0"/>
              <a:t>Why </a:t>
            </a:r>
            <a:r>
              <a:rPr lang="en-US" sz="3200" strike="sngStrike" dirty="0" err="1"/>
              <a:t>Brexit</a:t>
            </a:r>
            <a:r>
              <a:rPr lang="en-US" sz="3200" strike="sngStrike" dirty="0"/>
              <a:t>? </a:t>
            </a:r>
            <a:r>
              <a:rPr lang="en-US" sz="3200" strike="sngStrike" dirty="0" err="1"/>
              <a:t>ItS</a:t>
            </a:r>
            <a:r>
              <a:rPr lang="en-US" sz="3200" strike="sngStrike" dirty="0"/>
              <a:t> causes &amp; Consequences</a:t>
            </a:r>
            <a:br>
              <a:rPr lang="en-US" sz="3200" dirty="0"/>
            </a:br>
            <a:r>
              <a:rPr lang="en-US" sz="3200" dirty="0">
                <a:solidFill>
                  <a:srgbClr val="FF0000"/>
                </a:solidFill>
              </a:rPr>
              <a:t>3.</a:t>
            </a:r>
            <a:r>
              <a:rPr lang="en-US" sz="3200" dirty="0"/>
              <a:t>EU: the Future…….the road of European integration will not be smooth </a:t>
            </a:r>
            <a:br>
              <a:rPr lang="en-US" sz="3200" dirty="0"/>
            </a:br>
            <a:endParaRPr lang="en-US" sz="3200" dirty="0"/>
          </a:p>
        </p:txBody>
      </p:sp>
      <p:sp>
        <p:nvSpPr>
          <p:cNvPr id="5" name="Text Placeholder 4"/>
          <p:cNvSpPr>
            <a:spLocks noGrp="1"/>
          </p:cNvSpPr>
          <p:nvPr>
            <p:ph type="body" idx="1"/>
          </p:nvPr>
        </p:nvSpPr>
        <p:spPr>
          <a:xfrm>
            <a:off x="685800" y="1524000"/>
            <a:ext cx="7772400" cy="1500187"/>
          </a:xfrm>
        </p:spPr>
        <p:txBody>
          <a:bodyPr>
            <a:normAutofit/>
          </a:bodyPr>
          <a:lstStyle/>
          <a:p>
            <a:r>
              <a:rPr lang="en-US" sz="4400" dirty="0"/>
              <a:t>Regional Organizations</a:t>
            </a:r>
          </a:p>
        </p:txBody>
      </p:sp>
      <p:sp>
        <p:nvSpPr>
          <p:cNvPr id="2" name="Rectangle 1"/>
          <p:cNvSpPr/>
          <p:nvPr/>
        </p:nvSpPr>
        <p:spPr>
          <a:xfrm>
            <a:off x="4572000" y="457200"/>
            <a:ext cx="4170694" cy="646331"/>
          </a:xfrm>
          <a:prstGeom prst="rect">
            <a:avLst/>
          </a:prstGeom>
        </p:spPr>
        <p:txBody>
          <a:bodyPr wrap="none">
            <a:spAutoFit/>
          </a:bodyPr>
          <a:lstStyle/>
          <a:p>
            <a:r>
              <a:rPr lang="en-US" dirty="0">
                <a:hlinkClick r:id="rId2"/>
              </a:rPr>
              <a:t>https://www.europarl.europa.eu/news/en</a:t>
            </a:r>
            <a:endParaRPr lang="en-US" dirty="0"/>
          </a:p>
          <a:p>
            <a:r>
              <a:rPr lang="en-US" dirty="0"/>
              <a:t>BBC.COM/NEWS/</a:t>
            </a:r>
            <a:r>
              <a:rPr lang="en-US" dirty="0" err="1"/>
              <a:t>Brexit</a:t>
            </a:r>
            <a:endParaRPr lang="en-US" dirty="0"/>
          </a:p>
        </p:txBody>
      </p:sp>
    </p:spTree>
    <p:extLst>
      <p:ext uri="{BB962C8B-B14F-4D97-AF65-F5344CB8AC3E}">
        <p14:creationId xmlns:p14="http://schemas.microsoft.com/office/powerpoint/2010/main" val="8906565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dirty="0"/>
              <a:t>The ASEAN New Charter</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dirty="0"/>
              <a:t>15 December 2008-member states met in Jakarta </a:t>
            </a:r>
          </a:p>
          <a:p>
            <a:pPr lvl="1"/>
            <a:r>
              <a:rPr lang="en-US" dirty="0"/>
              <a:t>launch a charter (signed in November 2007)</a:t>
            </a:r>
          </a:p>
          <a:p>
            <a:r>
              <a:rPr lang="en-US" dirty="0"/>
              <a:t>with the aim of moving closer to </a:t>
            </a:r>
          </a:p>
          <a:p>
            <a:pPr lvl="1"/>
            <a:r>
              <a:rPr lang="en-US" sz="3200" dirty="0">
                <a:solidFill>
                  <a:srgbClr val="FF0000"/>
                </a:solidFill>
              </a:rPr>
              <a:t>"an EU-style community".</a:t>
            </a:r>
            <a:endParaRPr lang="en-US" sz="3200" baseline="30000" dirty="0">
              <a:solidFill>
                <a:srgbClr val="FF0000"/>
              </a:solidFill>
            </a:endParaRPr>
          </a:p>
          <a:p>
            <a:r>
              <a:rPr lang="en-US" dirty="0"/>
              <a:t>Create a single free-trade area for the region of 630 million people.</a:t>
            </a:r>
          </a:p>
          <a:p>
            <a:endParaRPr lang="en-US" dirty="0"/>
          </a:p>
        </p:txBody>
      </p:sp>
    </p:spTree>
    <p:extLst>
      <p:ext uri="{BB962C8B-B14F-4D97-AF65-F5344CB8AC3E}">
        <p14:creationId xmlns:p14="http://schemas.microsoft.com/office/powerpoint/2010/main" val="40024612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solidFill>
                  <a:srgbClr val="FF0000"/>
                </a:solidFill>
              </a:rPr>
              <a:t>ASEAN Economic Community</a:t>
            </a:r>
          </a:p>
        </p:txBody>
      </p:sp>
      <p:sp>
        <p:nvSpPr>
          <p:cNvPr id="3" name="Content Placeholder 2"/>
          <p:cNvSpPr>
            <a:spLocks noGrp="1"/>
          </p:cNvSpPr>
          <p:nvPr>
            <p:ph idx="1"/>
          </p:nvPr>
        </p:nvSpPr>
        <p:spPr>
          <a:xfrm>
            <a:off x="457200" y="1143000"/>
            <a:ext cx="8229600" cy="5334000"/>
          </a:xfrm>
        </p:spPr>
        <p:txBody>
          <a:bodyPr>
            <a:normAutofit fontScale="77500" lnSpcReduction="20000"/>
          </a:bodyPr>
          <a:lstStyle/>
          <a:p>
            <a:r>
              <a:rPr lang="en-US" dirty="0"/>
              <a:t>On 20 November 2007, during the 13th ASEAN Summit in Singapore, its blueprint was adopted</a:t>
            </a:r>
          </a:p>
          <a:p>
            <a:pPr lvl="1"/>
            <a:endParaRPr lang="en-US" dirty="0"/>
          </a:p>
          <a:p>
            <a:r>
              <a:rPr lang="en-US" dirty="0"/>
              <a:t>aims to "implement economic integration initiatives" </a:t>
            </a:r>
          </a:p>
          <a:p>
            <a:pPr lvl="1"/>
            <a:endParaRPr lang="en-US" dirty="0"/>
          </a:p>
          <a:p>
            <a:pPr lvl="1"/>
            <a:r>
              <a:rPr lang="en-US" dirty="0"/>
              <a:t> the declaration of the ASEAN Economic Community during the 27th ASEAN Summit in Kuala Lumpur, 2015</a:t>
            </a:r>
          </a:p>
          <a:p>
            <a:pPr lvl="1"/>
            <a:r>
              <a:rPr lang="en-US" dirty="0"/>
              <a:t>to create a single market across ASEAN member states.</a:t>
            </a:r>
          </a:p>
          <a:p>
            <a:pPr lvl="1"/>
            <a:r>
              <a:rPr lang="en-US" dirty="0"/>
              <a:t>An EU-style system is emerging in ASEAN region</a:t>
            </a:r>
          </a:p>
          <a:p>
            <a:pPr marL="0" indent="0">
              <a:buNone/>
            </a:pPr>
            <a:r>
              <a:rPr lang="en-US" dirty="0">
                <a:solidFill>
                  <a:srgbClr val="0070C0"/>
                </a:solidFill>
              </a:rPr>
              <a:t>ASEAN Community Councils</a:t>
            </a:r>
          </a:p>
          <a:p>
            <a:pPr marL="971550" lvl="1" indent="-571500">
              <a:buFont typeface="+mj-lt"/>
              <a:buAutoNum type="romanUcPeriod"/>
            </a:pPr>
            <a:r>
              <a:rPr lang="en-US" dirty="0"/>
              <a:t>ASEAN Political-Security Community Council</a:t>
            </a:r>
          </a:p>
          <a:p>
            <a:pPr marL="971550" lvl="1" indent="-571500">
              <a:buFont typeface="+mj-lt"/>
              <a:buAutoNum type="romanUcPeriod"/>
            </a:pPr>
            <a:r>
              <a:rPr lang="en-US" dirty="0"/>
              <a:t>ASEAN Economic Community Council</a:t>
            </a:r>
          </a:p>
          <a:p>
            <a:pPr marL="971550" lvl="1" indent="-571500">
              <a:buFont typeface="+mj-lt"/>
              <a:buAutoNum type="romanUcPeriod"/>
            </a:pPr>
            <a:r>
              <a:rPr lang="en-US" dirty="0"/>
              <a:t>ASEAN Socio-Cultural Community Council</a:t>
            </a:r>
          </a:p>
          <a:p>
            <a:endParaRPr lang="en-US" dirty="0"/>
          </a:p>
          <a:p>
            <a:r>
              <a:rPr lang="en-US" dirty="0"/>
              <a:t>ASEAN will rise globally as one market</a:t>
            </a:r>
          </a:p>
        </p:txBody>
      </p:sp>
    </p:spTree>
    <p:extLst>
      <p:ext uri="{BB962C8B-B14F-4D97-AF65-F5344CB8AC3E}">
        <p14:creationId xmlns:p14="http://schemas.microsoft.com/office/powerpoint/2010/main" val="39705919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a:t>Geo-Strategic Dynamics of ASEAN Region</a:t>
            </a:r>
          </a:p>
        </p:txBody>
      </p:sp>
      <p:sp>
        <p:nvSpPr>
          <p:cNvPr id="3" name="Content Placeholder 2"/>
          <p:cNvSpPr>
            <a:spLocks noGrp="1"/>
          </p:cNvSpPr>
          <p:nvPr>
            <p:ph idx="1"/>
          </p:nvPr>
        </p:nvSpPr>
        <p:spPr>
          <a:xfrm>
            <a:off x="457200" y="1143000"/>
            <a:ext cx="8229600" cy="5334000"/>
          </a:xfrm>
        </p:spPr>
        <p:txBody>
          <a:bodyPr>
            <a:normAutofit fontScale="85000" lnSpcReduction="20000"/>
          </a:bodyPr>
          <a:lstStyle/>
          <a:p>
            <a:r>
              <a:rPr lang="en-US" dirty="0"/>
              <a:t>The influence and presence of the US in the ASEAN region and the rise of China</a:t>
            </a:r>
          </a:p>
          <a:p>
            <a:pPr lvl="1"/>
            <a:r>
              <a:rPr lang="en-US" dirty="0"/>
              <a:t>Sino-Russia ties</a:t>
            </a:r>
          </a:p>
          <a:p>
            <a:pPr lvl="1"/>
            <a:r>
              <a:rPr lang="en-US" dirty="0"/>
              <a:t>Sino-US rivalry</a:t>
            </a:r>
          </a:p>
          <a:p>
            <a:endParaRPr lang="en-US" dirty="0"/>
          </a:p>
          <a:p>
            <a:r>
              <a:rPr lang="en-US" dirty="0" err="1"/>
              <a:t>BRI</a:t>
            </a:r>
            <a:r>
              <a:rPr lang="en-US" dirty="0"/>
              <a:t> and the US investments in ASEAN countries </a:t>
            </a:r>
          </a:p>
          <a:p>
            <a:endParaRPr lang="en-US" dirty="0"/>
          </a:p>
          <a:p>
            <a:r>
              <a:rPr lang="en-US" dirty="0" err="1"/>
              <a:t>SCO</a:t>
            </a:r>
            <a:r>
              <a:rPr lang="en-US" dirty="0"/>
              <a:t> and ASEAN may collaborate for regional security</a:t>
            </a:r>
          </a:p>
          <a:p>
            <a:endParaRPr lang="en-US" dirty="0"/>
          </a:p>
          <a:p>
            <a:r>
              <a:rPr lang="en-US" dirty="0"/>
              <a:t>Rising influence of India both in ASEAN and </a:t>
            </a:r>
            <a:r>
              <a:rPr lang="en-US" dirty="0" err="1"/>
              <a:t>SCO</a:t>
            </a:r>
            <a:r>
              <a:rPr lang="en-US" dirty="0"/>
              <a:t>-options for Pakistan</a:t>
            </a:r>
          </a:p>
          <a:p>
            <a:pPr lvl="1"/>
            <a:r>
              <a:rPr lang="en-US" dirty="0"/>
              <a:t>The emerging ‘Asian Order’ </a:t>
            </a:r>
          </a:p>
          <a:p>
            <a:r>
              <a:rPr lang="en-US" dirty="0"/>
              <a:t>Can Pakistan become a member?</a:t>
            </a:r>
          </a:p>
        </p:txBody>
      </p:sp>
    </p:spTree>
    <p:extLst>
      <p:ext uri="{BB962C8B-B14F-4D97-AF65-F5344CB8AC3E}">
        <p14:creationId xmlns:p14="http://schemas.microsoft.com/office/powerpoint/2010/main" val="40907618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868362"/>
          </a:xfrm>
        </p:spPr>
        <p:txBody>
          <a:bodyPr>
            <a:noAutofit/>
          </a:bodyPr>
          <a:lstStyle/>
          <a:p>
            <a:r>
              <a:rPr lang="en-US" sz="3200" dirty="0"/>
              <a:t>Options for ASEAN and New Regional Alignments</a:t>
            </a:r>
          </a:p>
        </p:txBody>
      </p:sp>
      <p:sp>
        <p:nvSpPr>
          <p:cNvPr id="3" name="Content Placeholder 2"/>
          <p:cNvSpPr>
            <a:spLocks noGrp="1"/>
          </p:cNvSpPr>
          <p:nvPr>
            <p:ph idx="1"/>
          </p:nvPr>
        </p:nvSpPr>
        <p:spPr>
          <a:xfrm>
            <a:off x="1333500" y="1066800"/>
            <a:ext cx="6477000" cy="4352781"/>
          </a:xfrm>
        </p:spPr>
        <p:txBody>
          <a:bodyPr>
            <a:normAutofit fontScale="92500" lnSpcReduction="10000"/>
          </a:bodyPr>
          <a:lstStyle/>
          <a:p>
            <a:r>
              <a:rPr lang="en-US" dirty="0"/>
              <a:t>Alignment Under China</a:t>
            </a:r>
          </a:p>
          <a:p>
            <a:pPr lvl="1"/>
            <a:r>
              <a:rPr lang="en-US" dirty="0"/>
              <a:t>Russia, North Korea, Pakistan, Iran</a:t>
            </a:r>
          </a:p>
          <a:p>
            <a:endParaRPr lang="en-US" dirty="0"/>
          </a:p>
          <a:p>
            <a:r>
              <a:rPr lang="en-US" dirty="0"/>
              <a:t>Alignment Under USA</a:t>
            </a:r>
          </a:p>
          <a:p>
            <a:pPr lvl="1"/>
            <a:r>
              <a:rPr lang="en-US" dirty="0"/>
              <a:t>Japan, South Korea, </a:t>
            </a:r>
            <a:r>
              <a:rPr lang="en-US" u="sng" dirty="0"/>
              <a:t>Taiwan</a:t>
            </a:r>
            <a:r>
              <a:rPr lang="en-US" dirty="0"/>
              <a:t>, Australia, India</a:t>
            </a:r>
          </a:p>
          <a:p>
            <a:pPr marL="457200" lvl="1" indent="0">
              <a:buNone/>
            </a:pPr>
            <a:endParaRPr lang="en-US" dirty="0"/>
          </a:p>
          <a:p>
            <a:r>
              <a:rPr lang="en-US" dirty="0"/>
              <a:t>QUAD-4 &amp; AUKUS alliances in the Indian Ocean</a:t>
            </a:r>
          </a:p>
        </p:txBody>
      </p:sp>
      <p:sp>
        <p:nvSpPr>
          <p:cNvPr id="4" name="Rectangle 3">
            <a:extLst>
              <a:ext uri="{FF2B5EF4-FFF2-40B4-BE49-F238E27FC236}">
                <a16:creationId xmlns:a16="http://schemas.microsoft.com/office/drawing/2014/main" id="{340C74A5-0B84-4807-A88D-A52D1DF81AD5}"/>
              </a:ext>
            </a:extLst>
          </p:cNvPr>
          <p:cNvSpPr/>
          <p:nvPr/>
        </p:nvSpPr>
        <p:spPr>
          <a:xfrm>
            <a:off x="685800" y="5181600"/>
            <a:ext cx="7848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These alignments and factor have their impact on ASEAN</a:t>
            </a:r>
            <a:endParaRPr lang="en-PK" dirty="0"/>
          </a:p>
        </p:txBody>
      </p:sp>
    </p:spTree>
    <p:extLst>
      <p:ext uri="{BB962C8B-B14F-4D97-AF65-F5344CB8AC3E}">
        <p14:creationId xmlns:p14="http://schemas.microsoft.com/office/powerpoint/2010/main" val="36088395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4547" y="1411800"/>
            <a:ext cx="4303154" cy="4034401"/>
          </a:xfrm>
          <a:prstGeom prst="rect">
            <a:avLst/>
          </a:prstGeom>
        </p:spPr>
      </p:pic>
      <p:pic>
        <p:nvPicPr>
          <p:cNvPr id="3" name="Picture 2" descr="What do you understand by 'The String of Pearls'?|ForumIAS Blog">
            <a:extLst>
              <a:ext uri="{FF2B5EF4-FFF2-40B4-BE49-F238E27FC236}">
                <a16:creationId xmlns:a16="http://schemas.microsoft.com/office/drawing/2014/main" id="{0CB1FCD5-180C-4A3A-A4A3-A1988FB69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049" y="1411799"/>
            <a:ext cx="3913095" cy="4076877"/>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4E37B841-BF0A-45EF-8F42-1B754A10975D}"/>
              </a:ext>
            </a:extLst>
          </p:cNvPr>
          <p:cNvSpPr/>
          <p:nvPr/>
        </p:nvSpPr>
        <p:spPr>
          <a:xfrm rot="2066973">
            <a:off x="774376" y="3279020"/>
            <a:ext cx="1725801" cy="12998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21314093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54546" y="231820"/>
            <a:ext cx="8625626" cy="6465194"/>
          </a:xfrm>
          <a:prstGeom prst="rect">
            <a:avLst/>
          </a:prstGeom>
        </p:spPr>
      </p:pic>
      <p:sp>
        <p:nvSpPr>
          <p:cNvPr id="2" name="Oval 1">
            <a:extLst>
              <a:ext uri="{FF2B5EF4-FFF2-40B4-BE49-F238E27FC236}">
                <a16:creationId xmlns:a16="http://schemas.microsoft.com/office/drawing/2014/main" id="{FF1AFE72-DC08-4C6A-907B-141BEE944C2B}"/>
              </a:ext>
            </a:extLst>
          </p:cNvPr>
          <p:cNvSpPr/>
          <p:nvPr/>
        </p:nvSpPr>
        <p:spPr>
          <a:xfrm>
            <a:off x="1752600" y="4572000"/>
            <a:ext cx="14478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Tree>
    <p:extLst>
      <p:ext uri="{BB962C8B-B14F-4D97-AF65-F5344CB8AC3E}">
        <p14:creationId xmlns:p14="http://schemas.microsoft.com/office/powerpoint/2010/main" val="22866129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C420-0FCB-224D-A2C5-A1CF9810B899}"/>
              </a:ext>
            </a:extLst>
          </p:cNvPr>
          <p:cNvSpPr>
            <a:spLocks noGrp="1"/>
          </p:cNvSpPr>
          <p:nvPr>
            <p:ph type="title"/>
          </p:nvPr>
        </p:nvSpPr>
        <p:spPr>
          <a:xfrm>
            <a:off x="533400" y="50989"/>
            <a:ext cx="8153400" cy="885713"/>
          </a:xfrm>
        </p:spPr>
        <p:txBody>
          <a:bodyPr>
            <a:noAutofit/>
          </a:bodyPr>
          <a:lstStyle/>
          <a:p>
            <a:pPr algn="ctr"/>
            <a:r>
              <a:rPr lang="en-US" sz="2000" b="1" dirty="0"/>
              <a:t>Regional Connectivity: Belt and Road Initiative Map</a:t>
            </a:r>
          </a:p>
        </p:txBody>
      </p:sp>
      <p:pic>
        <p:nvPicPr>
          <p:cNvPr id="8" name="Content Placeholder 7">
            <a:extLst>
              <a:ext uri="{FF2B5EF4-FFF2-40B4-BE49-F238E27FC236}">
                <a16:creationId xmlns:a16="http://schemas.microsoft.com/office/drawing/2014/main" id="{8C6763B2-40E9-7441-BFBC-F1C7C2B3FB39}"/>
              </a:ext>
            </a:extLst>
          </p:cNvPr>
          <p:cNvPicPr>
            <a:picLocks noGrp="1" noChangeAspect="1"/>
          </p:cNvPicPr>
          <p:nvPr>
            <p:ph idx="1"/>
          </p:nvPr>
        </p:nvPicPr>
        <p:blipFill>
          <a:blip r:embed="rId2"/>
          <a:stretch>
            <a:fillRect/>
          </a:stretch>
        </p:blipFill>
        <p:spPr>
          <a:xfrm>
            <a:off x="1371600" y="936703"/>
            <a:ext cx="7167446" cy="5452947"/>
          </a:xfrm>
        </p:spPr>
      </p:pic>
      <p:sp>
        <p:nvSpPr>
          <p:cNvPr id="3" name="Footer Placeholder 2"/>
          <p:cNvSpPr>
            <a:spLocks noGrp="1"/>
          </p:cNvSpPr>
          <p:nvPr>
            <p:ph type="ftr" sz="quarter" idx="11"/>
          </p:nvPr>
        </p:nvSpPr>
        <p:spPr/>
        <p:txBody>
          <a:bodyPr/>
          <a:lstStyle/>
          <a:p>
            <a:r>
              <a:rPr lang="en-US"/>
              <a:t>NOA-Sarfraz Hussain Ansari</a:t>
            </a:r>
          </a:p>
        </p:txBody>
      </p:sp>
      <p:sp>
        <p:nvSpPr>
          <p:cNvPr id="4" name="Slide Number Placeholder 3"/>
          <p:cNvSpPr>
            <a:spLocks noGrp="1"/>
          </p:cNvSpPr>
          <p:nvPr>
            <p:ph type="sldNum" sz="quarter" idx="12"/>
          </p:nvPr>
        </p:nvSpPr>
        <p:spPr/>
        <p:txBody>
          <a:bodyPr/>
          <a:lstStyle/>
          <a:p>
            <a:fld id="{D3E4A59E-3FC9-4801-8AD0-80F6E98BA68C}" type="slidenum">
              <a:rPr lang="en-US" smtClean="0"/>
              <a:t>76</a:t>
            </a:fld>
            <a:endParaRPr lang="en-US"/>
          </a:p>
        </p:txBody>
      </p:sp>
    </p:spTree>
    <p:extLst>
      <p:ext uri="{BB962C8B-B14F-4D97-AF65-F5344CB8AC3E}">
        <p14:creationId xmlns:p14="http://schemas.microsoft.com/office/powerpoint/2010/main" val="14732827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2843" y="347730"/>
            <a:ext cx="8722217" cy="6027313"/>
          </a:xfrm>
          <a:prstGeom prst="rect">
            <a:avLst/>
          </a:prstGeom>
          <a:ln>
            <a:solidFill>
              <a:schemeClr val="tx1"/>
            </a:solidFill>
          </a:ln>
        </p:spPr>
      </p:pic>
      <p:sp>
        <p:nvSpPr>
          <p:cNvPr id="2" name="Footer Placeholder 1"/>
          <p:cNvSpPr>
            <a:spLocks noGrp="1"/>
          </p:cNvSpPr>
          <p:nvPr>
            <p:ph type="ftr" sz="quarter" idx="11"/>
          </p:nvPr>
        </p:nvSpPr>
        <p:spPr/>
        <p:txBody>
          <a:bodyPr/>
          <a:lstStyle/>
          <a:p>
            <a:r>
              <a:rPr lang="en-US"/>
              <a:t>NOA-Sarfraz Hussain Ansari</a:t>
            </a:r>
          </a:p>
        </p:txBody>
      </p:sp>
      <p:sp>
        <p:nvSpPr>
          <p:cNvPr id="3" name="Slide Number Placeholder 2"/>
          <p:cNvSpPr>
            <a:spLocks noGrp="1"/>
          </p:cNvSpPr>
          <p:nvPr>
            <p:ph type="sldNum" sz="quarter" idx="12"/>
          </p:nvPr>
        </p:nvSpPr>
        <p:spPr/>
        <p:txBody>
          <a:bodyPr/>
          <a:lstStyle/>
          <a:p>
            <a:fld id="{D3E4A59E-3FC9-4801-8AD0-80F6E98BA68C}" type="slidenum">
              <a:rPr lang="en-US" smtClean="0"/>
              <a:t>77</a:t>
            </a:fld>
            <a:endParaRPr lang="en-US"/>
          </a:p>
        </p:txBody>
      </p:sp>
      <p:cxnSp>
        <p:nvCxnSpPr>
          <p:cNvPr id="6" name="Straight Connector 5"/>
          <p:cNvCxnSpPr/>
          <p:nvPr/>
        </p:nvCxnSpPr>
        <p:spPr>
          <a:xfrm flipV="1">
            <a:off x="7010400" y="228600"/>
            <a:ext cx="1447800" cy="2819400"/>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458200" y="3657600"/>
            <a:ext cx="304800" cy="2057400"/>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45266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r>
              <a:rPr lang="en-US"/>
              <a:t>NOA-Sarfraz Hussain Ansari</a:t>
            </a:r>
          </a:p>
        </p:txBody>
      </p:sp>
      <p:sp>
        <p:nvSpPr>
          <p:cNvPr id="5" name="Slide Number Placeholder 4"/>
          <p:cNvSpPr>
            <a:spLocks noGrp="1"/>
          </p:cNvSpPr>
          <p:nvPr>
            <p:ph type="sldNum" sz="quarter" idx="12"/>
          </p:nvPr>
        </p:nvSpPr>
        <p:spPr/>
        <p:txBody>
          <a:bodyPr/>
          <a:lstStyle/>
          <a:p>
            <a:fld id="{D3E4A59E-3FC9-4801-8AD0-80F6E98BA68C}" type="slidenum">
              <a:rPr lang="en-US" smtClean="0"/>
              <a:t>78</a:t>
            </a:fld>
            <a:endParaRPr lang="en-US"/>
          </a:p>
        </p:txBody>
      </p:sp>
      <p:pic>
        <p:nvPicPr>
          <p:cNvPr id="1026" name="Picture 2" descr="E:\NOA-Misc\lectrs-org\unname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696200" cy="571579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V="1">
            <a:off x="4433789" y="2057400"/>
            <a:ext cx="1116300" cy="1219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267200" y="2362201"/>
            <a:ext cx="430161" cy="9143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3276600" y="914400"/>
            <a:ext cx="1371599" cy="13438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477000" y="2667000"/>
            <a:ext cx="161680" cy="838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rot="5400000">
            <a:off x="5753100" y="3924300"/>
            <a:ext cx="1066800" cy="228600"/>
          </a:xfrm>
          <a:prstGeom prst="curvedConnector3">
            <a:avLst>
              <a:gd name="adj1" fmla="val 42208"/>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6477000" y="1447800"/>
            <a:ext cx="495300" cy="8104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3238502" y="914400"/>
            <a:ext cx="2311587" cy="38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5576455" y="942110"/>
            <a:ext cx="880152" cy="533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3505200" y="2514601"/>
            <a:ext cx="146144" cy="13715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703867" y="2258292"/>
            <a:ext cx="268433" cy="4087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4398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Beyond ASEAN</a:t>
            </a:r>
          </a:p>
        </p:txBody>
      </p:sp>
      <p:sp>
        <p:nvSpPr>
          <p:cNvPr id="3" name="Content Placeholder 2"/>
          <p:cNvSpPr>
            <a:spLocks noGrp="1"/>
          </p:cNvSpPr>
          <p:nvPr>
            <p:ph idx="1"/>
          </p:nvPr>
        </p:nvSpPr>
        <p:spPr>
          <a:xfrm>
            <a:off x="1143000" y="1371600"/>
            <a:ext cx="7010400" cy="4525963"/>
          </a:xfrm>
        </p:spPr>
        <p:txBody>
          <a:bodyPr>
            <a:normAutofit fontScale="92500" lnSpcReduction="20000"/>
          </a:bodyPr>
          <a:lstStyle/>
          <a:p>
            <a:r>
              <a:rPr lang="en-US" dirty="0"/>
              <a:t>It also engages other countries in the Asia-Pacific region and beyond.</a:t>
            </a:r>
          </a:p>
          <a:p>
            <a:pPr lvl="1"/>
            <a:r>
              <a:rPr lang="en-US" dirty="0"/>
              <a:t> As a major partner of Shanghai Cooperation Organization, </a:t>
            </a:r>
          </a:p>
          <a:p>
            <a:pPr lvl="1"/>
            <a:r>
              <a:rPr lang="en-US" dirty="0"/>
              <a:t>ASEAN maintains a global network of alliances and dialogue partners </a:t>
            </a:r>
          </a:p>
          <a:p>
            <a:pPr lvl="1"/>
            <a:r>
              <a:rPr lang="en-US" dirty="0"/>
              <a:t>APEC-Asia Pacific Economic Cooperation: converted into CEPA</a:t>
            </a:r>
          </a:p>
          <a:p>
            <a:pPr lvl="1"/>
            <a:r>
              <a:rPr lang="en-US" dirty="0"/>
              <a:t>QUAD-4-----Quadrilateral Strategic Cooperation in the Indo-Pacific among USA-India-Japan-Australia</a:t>
            </a:r>
          </a:p>
          <a:p>
            <a:pPr lvl="1"/>
            <a:r>
              <a:rPr lang="en-US" dirty="0"/>
              <a:t>AUKUS</a:t>
            </a:r>
          </a:p>
          <a:p>
            <a:endParaRPr lang="en-US" dirty="0"/>
          </a:p>
          <a:p>
            <a:pPr marL="0" indent="0">
              <a:buNone/>
            </a:pPr>
            <a:endParaRPr lang="en-US" dirty="0"/>
          </a:p>
        </p:txBody>
      </p:sp>
    </p:spTree>
    <p:extLst>
      <p:ext uri="{BB962C8B-B14F-4D97-AF65-F5344CB8AC3E}">
        <p14:creationId xmlns:p14="http://schemas.microsoft.com/office/powerpoint/2010/main" val="3175700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NOA-Misc\lectrs-org\250px-Global_European_Union.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76200"/>
            <a:ext cx="72390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4791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a:t>
            </a:r>
          </a:p>
        </p:txBody>
      </p:sp>
      <p:sp>
        <p:nvSpPr>
          <p:cNvPr id="3" name="Content Placeholder 2"/>
          <p:cNvSpPr>
            <a:spLocks noGrp="1"/>
          </p:cNvSpPr>
          <p:nvPr>
            <p:ph idx="1"/>
          </p:nvPr>
        </p:nvSpPr>
        <p:spPr>
          <a:xfrm>
            <a:off x="762000" y="1295400"/>
            <a:ext cx="7696200" cy="4525963"/>
          </a:xfrm>
        </p:spPr>
        <p:txBody>
          <a:bodyPr>
            <a:normAutofit fontScale="92500" lnSpcReduction="20000"/>
          </a:bodyPr>
          <a:lstStyle/>
          <a:p>
            <a:r>
              <a:rPr lang="en-US" dirty="0"/>
              <a:t>The complete political, cultural and economic integration is a long road to traverse for the ASEAN members due to;</a:t>
            </a:r>
          </a:p>
          <a:p>
            <a:pPr lvl="1"/>
            <a:r>
              <a:rPr lang="en-US" dirty="0"/>
              <a:t>Diverse political systems</a:t>
            </a:r>
          </a:p>
          <a:p>
            <a:pPr lvl="1"/>
            <a:r>
              <a:rPr lang="en-US" dirty="0"/>
              <a:t>Types of governments</a:t>
            </a:r>
          </a:p>
          <a:p>
            <a:pPr lvl="1"/>
            <a:r>
              <a:rPr lang="en-US" dirty="0"/>
              <a:t>Various religions</a:t>
            </a:r>
          </a:p>
          <a:p>
            <a:pPr lvl="1"/>
            <a:r>
              <a:rPr lang="en-US" dirty="0"/>
              <a:t>Borders and islands’ control issues</a:t>
            </a:r>
          </a:p>
          <a:p>
            <a:pPr lvl="1"/>
            <a:r>
              <a:rPr lang="en-US" dirty="0"/>
              <a:t>Poverty, crime and weak rule of law</a:t>
            </a:r>
          </a:p>
          <a:p>
            <a:pPr lvl="1"/>
            <a:r>
              <a:rPr lang="en-US" dirty="0"/>
              <a:t>Evolving regional institutions of ASEAN</a:t>
            </a:r>
          </a:p>
          <a:p>
            <a:pPr lvl="1"/>
            <a:r>
              <a:rPr lang="en-US" dirty="0"/>
              <a:t>Economic Restructuring &amp; Capacity issues</a:t>
            </a:r>
          </a:p>
          <a:p>
            <a:pPr lvl="1"/>
            <a:r>
              <a:rPr lang="en-US" dirty="0"/>
              <a:t>Changing regional dynamics</a:t>
            </a:r>
          </a:p>
        </p:txBody>
      </p:sp>
    </p:spTree>
    <p:extLst>
      <p:ext uri="{BB962C8B-B14F-4D97-AF65-F5344CB8AC3E}">
        <p14:creationId xmlns:p14="http://schemas.microsoft.com/office/powerpoint/2010/main" val="20277044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ASEAN Future Challenges</a:t>
            </a:r>
          </a:p>
        </p:txBody>
      </p:sp>
      <p:sp>
        <p:nvSpPr>
          <p:cNvPr id="3" name="Content Placeholder 2"/>
          <p:cNvSpPr>
            <a:spLocks noGrp="1"/>
          </p:cNvSpPr>
          <p:nvPr>
            <p:ph idx="1"/>
          </p:nvPr>
        </p:nvSpPr>
        <p:spPr>
          <a:xfrm>
            <a:off x="457200" y="914400"/>
            <a:ext cx="8229600" cy="5211763"/>
          </a:xfrm>
        </p:spPr>
        <p:txBody>
          <a:bodyPr>
            <a:normAutofit fontScale="77500" lnSpcReduction="20000"/>
          </a:bodyPr>
          <a:lstStyle/>
          <a:p>
            <a:r>
              <a:rPr lang="en-US" dirty="0"/>
              <a:t>Geo-political and Strategic</a:t>
            </a:r>
          </a:p>
          <a:p>
            <a:pPr lvl="2"/>
            <a:r>
              <a:rPr lang="en-US" dirty="0"/>
              <a:t>The Taiwan Question and ‘One China’ Policy</a:t>
            </a:r>
          </a:p>
          <a:p>
            <a:pPr lvl="2"/>
            <a:r>
              <a:rPr lang="en-US" dirty="0"/>
              <a:t>The Korean Question and Nuclear Flash Point in the Asia-Pacific</a:t>
            </a:r>
          </a:p>
          <a:p>
            <a:pPr lvl="2"/>
            <a:r>
              <a:rPr lang="en-US" dirty="0"/>
              <a:t>The South China Sea Islands’ Sovereignty Question</a:t>
            </a:r>
          </a:p>
          <a:p>
            <a:pPr lvl="2"/>
            <a:r>
              <a:rPr lang="en-US" dirty="0"/>
              <a:t>Presence of US as protectorate of Japan, South Korea, Philippines……</a:t>
            </a:r>
          </a:p>
          <a:p>
            <a:r>
              <a:rPr lang="en-US" dirty="0"/>
              <a:t>Economic</a:t>
            </a:r>
          </a:p>
          <a:p>
            <a:pPr lvl="2"/>
            <a:r>
              <a:rPr lang="en-US" dirty="0"/>
              <a:t>Needs capital and modern technology</a:t>
            </a:r>
          </a:p>
          <a:p>
            <a:pPr lvl="2"/>
            <a:r>
              <a:rPr lang="en-US" dirty="0"/>
              <a:t>Needs to improve quality of their population</a:t>
            </a:r>
          </a:p>
          <a:p>
            <a:pPr lvl="2"/>
            <a:r>
              <a:rPr lang="en-US" dirty="0"/>
              <a:t>Population control</a:t>
            </a:r>
          </a:p>
          <a:p>
            <a:pPr lvl="2"/>
            <a:r>
              <a:rPr lang="en-US" dirty="0"/>
              <a:t>Converting manufacturing economy to services and high-tech economy</a:t>
            </a:r>
          </a:p>
          <a:p>
            <a:r>
              <a:rPr lang="en-US" dirty="0"/>
              <a:t>Monetary and Banking System- A Remote Possibility</a:t>
            </a:r>
          </a:p>
          <a:p>
            <a:r>
              <a:rPr lang="en-US" dirty="0"/>
              <a:t>Regional Organizations-To Cooperate or Not To Cooperate</a:t>
            </a:r>
          </a:p>
          <a:p>
            <a:pPr lvl="2"/>
            <a:r>
              <a:rPr lang="en-US" dirty="0" err="1"/>
              <a:t>SCO</a:t>
            </a:r>
            <a:endParaRPr lang="en-US" dirty="0"/>
          </a:p>
          <a:p>
            <a:pPr lvl="2"/>
            <a:r>
              <a:rPr lang="en-US" dirty="0"/>
              <a:t>CEPA</a:t>
            </a:r>
          </a:p>
          <a:p>
            <a:pPr lvl="2"/>
            <a:r>
              <a:rPr lang="en-US" dirty="0" err="1"/>
              <a:t>SAARC</a:t>
            </a:r>
            <a:endParaRPr lang="en-US" dirty="0"/>
          </a:p>
        </p:txBody>
      </p:sp>
    </p:spTree>
    <p:extLst>
      <p:ext uri="{BB962C8B-B14F-4D97-AF65-F5344CB8AC3E}">
        <p14:creationId xmlns:p14="http://schemas.microsoft.com/office/powerpoint/2010/main" val="14799586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North America free trade agreement</a:t>
            </a:r>
          </a:p>
        </p:txBody>
      </p:sp>
      <p:sp>
        <p:nvSpPr>
          <p:cNvPr id="5" name="Text Placeholder 4"/>
          <p:cNvSpPr>
            <a:spLocks noGrp="1"/>
          </p:cNvSpPr>
          <p:nvPr>
            <p:ph type="body" idx="1"/>
          </p:nvPr>
        </p:nvSpPr>
        <p:spPr>
          <a:xfrm>
            <a:off x="722313" y="3505200"/>
            <a:ext cx="6364287" cy="1035050"/>
          </a:xfrm>
        </p:spPr>
        <p:txBody>
          <a:bodyPr>
            <a:normAutofit/>
          </a:bodyPr>
          <a:lstStyle/>
          <a:p>
            <a:r>
              <a:rPr lang="en-US" sz="3600" dirty="0"/>
              <a:t>NAFTA</a:t>
            </a:r>
          </a:p>
        </p:txBody>
      </p:sp>
      <p:pic>
        <p:nvPicPr>
          <p:cNvPr id="1026" name="Picture 2" descr="E:\NOA-Misc\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904" y="533400"/>
            <a:ext cx="3178896"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NOA-Misc\220px-North_American_Agreement_(orthographic_projectio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8600"/>
            <a:ext cx="31242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7645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1143000" y="-1143000"/>
            <a:ext cx="6858000" cy="9144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47711" y="4907340"/>
            <a:ext cx="8883748" cy="1569660"/>
          </a:xfrm>
          <a:prstGeom prst="rect">
            <a:avLst/>
          </a:prstGeom>
          <a:noFill/>
        </p:spPr>
        <p:txBody>
          <a:bodyPr wrap="square" rtlCol="0">
            <a:spAutoFit/>
          </a:bodyPr>
          <a:lstStyle/>
          <a:p>
            <a:pPr algn="ctr"/>
            <a:r>
              <a:rPr lang="en-US" sz="2400" dirty="0">
                <a:solidFill>
                  <a:schemeClr val="bg1"/>
                </a:solidFill>
                <a:latin typeface="KBScaredStraight" panose="02000603000000000000" pitchFamily="2" charset="0"/>
                <a:ea typeface="KBScaredStraight" panose="02000603000000000000" pitchFamily="2" charset="0"/>
              </a:rPr>
              <a:t>“</a:t>
            </a:r>
            <a:r>
              <a:rPr lang="en-US" sz="2400" dirty="0">
                <a:solidFill>
                  <a:schemeClr val="bg1"/>
                </a:solidFill>
                <a:effectLst/>
                <a:latin typeface="KBScaredStraight" panose="02000603000000000000" pitchFamily="2" charset="0"/>
                <a:ea typeface="KBScaredStraight" panose="02000603000000000000" pitchFamily="2" charset="0"/>
              </a:rPr>
              <a:t>It was on Oct. 7, 1992, under an old oak tree in downtown San Antonio that Mexican President Carlos Salinas, U.S. President George Herbert Walker Bush and Canadian Prime Minister Brian Mulroney signed the historic treaty that dropped trade barriers on the continent.”</a:t>
            </a:r>
            <a:endParaRPr lang="en-US"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787" y="137160"/>
            <a:ext cx="5194425" cy="466344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931091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1143000" y="-1143000"/>
            <a:ext cx="6858000" cy="9144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21899"/>
            <a:ext cx="4376975" cy="452319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371600"/>
            <a:ext cx="3657600" cy="3962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17583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1143000" y="-1143000"/>
            <a:ext cx="6858000" cy="9144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00098" y="0"/>
            <a:ext cx="768096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68678" y="91440"/>
            <a:ext cx="75438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68678" y="1"/>
            <a:ext cx="7543799" cy="1400383"/>
          </a:xfrm>
          <a:prstGeom prst="rect">
            <a:avLst/>
          </a:prstGeom>
          <a:noFill/>
        </p:spPr>
        <p:txBody>
          <a:bodyPr wrap="square" lIns="91440" tIns="45720" rIns="91440" bIns="45720">
            <a:spAutoFit/>
          </a:bodyPr>
          <a:lstStyle/>
          <a:p>
            <a:pPr algn="ctr"/>
            <a:r>
              <a:rPr lang="en-US" sz="8500" b="1" cap="none" spc="0" dirty="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What is NAFTA?</a:t>
            </a:r>
          </a:p>
        </p:txBody>
      </p:sp>
      <p:sp>
        <p:nvSpPr>
          <p:cNvPr id="7" name="TextBox 6"/>
          <p:cNvSpPr txBox="1"/>
          <p:nvPr/>
        </p:nvSpPr>
        <p:spPr>
          <a:xfrm>
            <a:off x="800098" y="1143000"/>
            <a:ext cx="7680960" cy="4118050"/>
          </a:xfrm>
          <a:prstGeom prst="rect">
            <a:avLst/>
          </a:prstGeom>
          <a:noFill/>
        </p:spPr>
        <p:txBody>
          <a:bodyPr wrap="square" rtlCol="0">
            <a:spAutoFit/>
          </a:bodyPr>
          <a:lstStyle/>
          <a:p>
            <a:pPr marL="457200" indent="-457200">
              <a:buFont typeface="Arial" panose="020B0604020202020204" pitchFamily="34" charset="0"/>
              <a:buChar char="•"/>
            </a:pPr>
            <a:endParaRPr lang="en-US" sz="2400" dirty="0">
              <a:ea typeface="KBScaredStraight" panose="02000603000000000000" pitchFamily="2" charset="0"/>
            </a:endParaRPr>
          </a:p>
          <a:p>
            <a:pPr marL="457200" indent="-457200">
              <a:buFont typeface="Arial" panose="020B0604020202020204" pitchFamily="34" charset="0"/>
              <a:buChar char="•"/>
            </a:pPr>
            <a:endParaRPr lang="en-US" sz="2400" dirty="0">
              <a:ea typeface="KBScaredStraight" panose="02000603000000000000" pitchFamily="2" charset="0"/>
            </a:endParaRPr>
          </a:p>
          <a:p>
            <a:pPr marL="457200" indent="-457200">
              <a:buFont typeface="Arial" panose="020B0604020202020204" pitchFamily="34" charset="0"/>
              <a:buChar char="•"/>
            </a:pPr>
            <a:r>
              <a:rPr lang="en-US" sz="2400" dirty="0">
                <a:ea typeface="KBScaredStraight" panose="02000603000000000000" pitchFamily="2" charset="0"/>
              </a:rPr>
              <a:t>NAFTA-“</a:t>
            </a:r>
            <a:r>
              <a:rPr lang="en-US" sz="2400" b="1" dirty="0">
                <a:ea typeface="KBScaredStraight" panose="02000603000000000000" pitchFamily="2" charset="0"/>
              </a:rPr>
              <a:t>North American Free Trade Agreement</a:t>
            </a:r>
            <a:r>
              <a:rPr lang="en-US" sz="2400" dirty="0">
                <a:ea typeface="KBScaredStraight" panose="02000603000000000000" pitchFamily="2" charset="0"/>
              </a:rPr>
              <a:t>”.</a:t>
            </a:r>
          </a:p>
          <a:p>
            <a:pPr marL="457200" indent="-457200">
              <a:buFont typeface="Arial" panose="020B0604020202020204" pitchFamily="34" charset="0"/>
              <a:buChar char="•"/>
            </a:pPr>
            <a:endParaRPr lang="en-US" sz="2400" dirty="0">
              <a:ea typeface="KBScaredStraight" panose="02000603000000000000" pitchFamily="2" charset="0"/>
            </a:endParaRPr>
          </a:p>
          <a:p>
            <a:pPr marL="457200" indent="-457200">
              <a:buFont typeface="Arial" panose="020B0604020202020204" pitchFamily="34" charset="0"/>
              <a:buChar char="•"/>
            </a:pPr>
            <a:r>
              <a:rPr lang="en-US" sz="2400" dirty="0">
                <a:ea typeface="KBScaredStraight" panose="02000603000000000000" pitchFamily="2" charset="0"/>
              </a:rPr>
              <a:t>an agreement between the countries of North America: Canada, United States, &amp; Mexico.</a:t>
            </a:r>
          </a:p>
          <a:p>
            <a:pPr marL="457200" indent="-457200">
              <a:buFont typeface="Arial" panose="020B0604020202020204" pitchFamily="34" charset="0"/>
              <a:buChar char="•"/>
            </a:pPr>
            <a:endParaRPr lang="en-US" sz="2400" dirty="0">
              <a:ea typeface="KBScaredStraight" panose="02000603000000000000" pitchFamily="2" charset="0"/>
            </a:endParaRPr>
          </a:p>
          <a:p>
            <a:pPr marL="457200" indent="-457200">
              <a:buFont typeface="Arial" panose="020B0604020202020204" pitchFamily="34" charset="0"/>
              <a:buChar char="•"/>
            </a:pPr>
            <a:r>
              <a:rPr lang="en-US" sz="2400" dirty="0">
                <a:ea typeface="KBScaredStraight" panose="02000603000000000000" pitchFamily="2" charset="0"/>
              </a:rPr>
              <a:t>NAFTA was signed in 1993 and went into effect on January 1</a:t>
            </a:r>
            <a:r>
              <a:rPr lang="en-US" sz="2400" baseline="30000" dirty="0">
                <a:ea typeface="KBScaredStraight" panose="02000603000000000000" pitchFamily="2" charset="0"/>
              </a:rPr>
              <a:t>st</a:t>
            </a:r>
            <a:r>
              <a:rPr lang="en-US" sz="2400" dirty="0">
                <a:ea typeface="KBScaredStraight" panose="02000603000000000000" pitchFamily="2" charset="0"/>
              </a:rPr>
              <a:t>, 1994.</a:t>
            </a:r>
          </a:p>
          <a:p>
            <a:pPr marL="914400" lvl="1" indent="-457200">
              <a:buFont typeface="Arial" panose="020B0604020202020204" pitchFamily="34" charset="0"/>
              <a:buChar char="•"/>
            </a:pPr>
            <a:endParaRPr lang="en-US" sz="2400" dirty="0">
              <a:ea typeface="KBScaredStraight" panose="02000603000000000000" pitchFamily="2" charset="0"/>
            </a:endParaRPr>
          </a:p>
          <a:p>
            <a:pPr marL="350837" indent="-285750">
              <a:lnSpc>
                <a:spcPct val="90000"/>
              </a:lnSpc>
              <a:buFont typeface="Arial" panose="020B0604020202020204" pitchFamily="34" charset="0"/>
              <a:buChar char="•"/>
            </a:pPr>
            <a:r>
              <a:rPr lang="en-US" sz="2400" dirty="0">
                <a:ea typeface="KBScaredStraight" panose="02000603000000000000" pitchFamily="2" charset="0"/>
              </a:rPr>
              <a:t>NAFTA to create a Free Trade Area in North America</a:t>
            </a:r>
          </a:p>
        </p:txBody>
      </p:sp>
    </p:spTree>
    <p:extLst>
      <p:ext uri="{BB962C8B-B14F-4D97-AF65-F5344CB8AC3E}">
        <p14:creationId xmlns:p14="http://schemas.microsoft.com/office/powerpoint/2010/main" val="15678827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It eliminates only internal trade barriers between the three member countries</a:t>
            </a:r>
          </a:p>
          <a:p>
            <a:endParaRPr lang="en-US" dirty="0"/>
          </a:p>
          <a:p>
            <a:r>
              <a:rPr lang="en-US" dirty="0"/>
              <a:t>It does not set barriers with other states, nor does it create supranational economic or political institutions</a:t>
            </a:r>
          </a:p>
          <a:p>
            <a:endParaRPr lang="en-US" dirty="0"/>
          </a:p>
        </p:txBody>
      </p:sp>
    </p:spTree>
    <p:extLst>
      <p:ext uri="{BB962C8B-B14F-4D97-AF65-F5344CB8AC3E}">
        <p14:creationId xmlns:p14="http://schemas.microsoft.com/office/powerpoint/2010/main" val="7448264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NAFTA: Raison </a:t>
            </a:r>
            <a:r>
              <a:rPr lang="en-US" dirty="0" err="1"/>
              <a:t>d’etre</a:t>
            </a:r>
            <a:r>
              <a:rPr lang="en-US" dirty="0"/>
              <a:t> </a:t>
            </a:r>
          </a:p>
        </p:txBody>
      </p:sp>
      <p:sp>
        <p:nvSpPr>
          <p:cNvPr id="3" name="Content Placeholder 2"/>
          <p:cNvSpPr>
            <a:spLocks noGrp="1"/>
          </p:cNvSpPr>
          <p:nvPr>
            <p:ph idx="1"/>
          </p:nvPr>
        </p:nvSpPr>
        <p:spPr>
          <a:xfrm>
            <a:off x="457200" y="1143000"/>
            <a:ext cx="8229600" cy="4983163"/>
          </a:xfrm>
        </p:spPr>
        <p:txBody>
          <a:bodyPr>
            <a:normAutofit/>
          </a:bodyPr>
          <a:lstStyle/>
          <a:p>
            <a:pPr marL="521208" indent="-457200">
              <a:defRPr/>
            </a:pPr>
            <a:r>
              <a:rPr lang="en-US" sz="2600" dirty="0">
                <a:ea typeface="KBScaredStraight" panose="02000603000000000000" pitchFamily="2" charset="0"/>
              </a:rPr>
              <a:t>The purpose of the agreement is to:</a:t>
            </a:r>
          </a:p>
          <a:p>
            <a:pPr marL="806958" lvl="1">
              <a:buFont typeface="Arial" panose="020B0604020202020204" pitchFamily="34" charset="0"/>
              <a:buChar char="•"/>
              <a:defRPr/>
            </a:pPr>
            <a:r>
              <a:rPr lang="en-US" sz="2600" dirty="0">
                <a:ea typeface="KBScaredStraight" panose="02000603000000000000" pitchFamily="2" charset="0"/>
              </a:rPr>
              <a:t>Allow free movement of goods and services</a:t>
            </a:r>
          </a:p>
          <a:p>
            <a:pPr marL="806958" lvl="1">
              <a:buFont typeface="Arial" panose="020B0604020202020204" pitchFamily="34" charset="0"/>
              <a:buChar char="•"/>
              <a:defRPr/>
            </a:pPr>
            <a:r>
              <a:rPr lang="en-US" sz="2600" dirty="0">
                <a:ea typeface="KBScaredStraight" panose="02000603000000000000" pitchFamily="2" charset="0"/>
              </a:rPr>
              <a:t>Promote competition in the free trade areas.</a:t>
            </a:r>
          </a:p>
          <a:p>
            <a:pPr marL="806958" lvl="1">
              <a:buFont typeface="Arial" panose="020B0604020202020204" pitchFamily="34" charset="0"/>
              <a:buChar char="•"/>
              <a:defRPr/>
            </a:pPr>
            <a:r>
              <a:rPr lang="en-US" sz="2600" dirty="0">
                <a:ea typeface="KBScaredStraight" panose="02000603000000000000" pitchFamily="2" charset="0"/>
              </a:rPr>
              <a:t>Protect the </a:t>
            </a:r>
            <a:r>
              <a:rPr lang="en-US" sz="2600" dirty="0" err="1">
                <a:ea typeface="KBScaredStraight" panose="02000603000000000000" pitchFamily="2" charset="0"/>
              </a:rPr>
              <a:t>IPRs</a:t>
            </a:r>
            <a:r>
              <a:rPr lang="en-US" sz="2600" dirty="0">
                <a:ea typeface="KBScaredStraight" panose="02000603000000000000" pitchFamily="2" charset="0"/>
              </a:rPr>
              <a:t> </a:t>
            </a:r>
          </a:p>
          <a:p>
            <a:pPr marL="806958" lvl="1">
              <a:buFont typeface="Arial" panose="020B0604020202020204" pitchFamily="34" charset="0"/>
              <a:buChar char="•"/>
              <a:defRPr/>
            </a:pPr>
            <a:r>
              <a:rPr lang="en-US" sz="2600" dirty="0">
                <a:ea typeface="KBScaredStraight" panose="02000603000000000000" pitchFamily="2" charset="0"/>
              </a:rPr>
              <a:t>Dispute Resolution that arise among the member countries.</a:t>
            </a:r>
          </a:p>
          <a:p>
            <a:pPr marL="806958" lvl="1">
              <a:buFont typeface="Arial" panose="020B0604020202020204" pitchFamily="34" charset="0"/>
              <a:buChar char="•"/>
              <a:defRPr/>
            </a:pPr>
            <a:r>
              <a:rPr lang="en-US" sz="2600" dirty="0">
                <a:ea typeface="KBScaredStraight" panose="02000603000000000000" pitchFamily="2" charset="0"/>
              </a:rPr>
              <a:t>Encourage cooperation among member countries.</a:t>
            </a:r>
          </a:p>
          <a:p>
            <a:pPr marL="521208" indent="-457200">
              <a:defRPr/>
            </a:pPr>
            <a:r>
              <a:rPr lang="en-US" sz="2600" dirty="0">
                <a:ea typeface="KBScaredStraight" panose="02000603000000000000" pitchFamily="2" charset="0"/>
              </a:rPr>
              <a:t>The agreement opened the door for </a:t>
            </a:r>
          </a:p>
          <a:p>
            <a:pPr marL="921258" lvl="1" indent="-457200">
              <a:defRPr/>
            </a:pPr>
            <a:r>
              <a:rPr lang="en-US" sz="2200" dirty="0">
                <a:ea typeface="KBScaredStraight" panose="02000603000000000000" pitchFamily="2" charset="0"/>
              </a:rPr>
              <a:t>free trade, </a:t>
            </a:r>
          </a:p>
          <a:p>
            <a:pPr marL="921258" lvl="1" indent="-457200">
              <a:defRPr/>
            </a:pPr>
            <a:r>
              <a:rPr lang="en-US" sz="2200" dirty="0">
                <a:ea typeface="KBScaredStraight" panose="02000603000000000000" pitchFamily="2" charset="0"/>
              </a:rPr>
              <a:t>ending tariffs on various goods and services, and </a:t>
            </a:r>
          </a:p>
          <a:p>
            <a:pPr marL="921258" lvl="1" indent="-457200">
              <a:defRPr/>
            </a:pPr>
            <a:r>
              <a:rPr lang="en-US" sz="2200" dirty="0">
                <a:ea typeface="KBScaredStraight" panose="02000603000000000000" pitchFamily="2" charset="0"/>
              </a:rPr>
              <a:t>equality between Canada, USA, and Mexico.</a:t>
            </a:r>
            <a:endParaRPr lang="en-US" dirty="0"/>
          </a:p>
        </p:txBody>
      </p:sp>
    </p:spTree>
    <p:extLst>
      <p:ext uri="{BB962C8B-B14F-4D97-AF65-F5344CB8AC3E}">
        <p14:creationId xmlns:p14="http://schemas.microsoft.com/office/powerpoint/2010/main" val="33994482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rot="5400000">
            <a:off x="1143000" y="-1143000"/>
            <a:ext cx="6858000" cy="9144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7400" y="467751"/>
            <a:ext cx="6449198" cy="5922499"/>
          </a:xfrm>
          <a:prstGeom prst="rect">
            <a:avLst/>
          </a:prstGeom>
        </p:spPr>
      </p:pic>
      <p:sp>
        <p:nvSpPr>
          <p:cNvPr id="6" name="Rectangle 5"/>
          <p:cNvSpPr/>
          <p:nvPr/>
        </p:nvSpPr>
        <p:spPr>
          <a:xfrm>
            <a:off x="1844333" y="1394507"/>
            <a:ext cx="5455340" cy="1754326"/>
          </a:xfrm>
          <a:prstGeom prst="rect">
            <a:avLst/>
          </a:prstGeom>
          <a:noFill/>
        </p:spPr>
        <p:txBody>
          <a:bodyPr wrap="none" lIns="91440" tIns="45720" rIns="91440" bIns="45720">
            <a:spAutoFit/>
          </a:bodyPr>
          <a:lstStyle/>
          <a:p>
            <a:pPr algn="ctr"/>
            <a:r>
              <a:rPr lang="en-US" sz="5400" b="1" cap="none" spc="0" dirty="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NAFTA’s</a:t>
            </a:r>
          </a:p>
          <a:p>
            <a:pPr algn="ctr"/>
            <a:r>
              <a:rPr lang="en-US" sz="5400" b="1" cap="none" spc="0" dirty="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ISSUES &amp; CHALLENGES</a:t>
            </a:r>
          </a:p>
        </p:txBody>
      </p:sp>
    </p:spTree>
    <p:extLst>
      <p:ext uri="{BB962C8B-B14F-4D97-AF65-F5344CB8AC3E}">
        <p14:creationId xmlns:p14="http://schemas.microsoft.com/office/powerpoint/2010/main" val="16168770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Supporters of NAFTA</a:t>
            </a:r>
          </a:p>
        </p:txBody>
      </p:sp>
      <p:sp>
        <p:nvSpPr>
          <p:cNvPr id="3" name="Content Placeholder 2"/>
          <p:cNvSpPr>
            <a:spLocks noGrp="1"/>
          </p:cNvSpPr>
          <p:nvPr>
            <p:ph idx="1"/>
          </p:nvPr>
        </p:nvSpPr>
        <p:spPr>
          <a:xfrm>
            <a:off x="457200" y="1219200"/>
            <a:ext cx="8229600" cy="4525963"/>
          </a:xfrm>
        </p:spPr>
        <p:txBody>
          <a:bodyPr>
            <a:normAutofit fontScale="92500" lnSpcReduction="10000"/>
          </a:bodyPr>
          <a:lstStyle/>
          <a:p>
            <a:r>
              <a:rPr lang="en-US" dirty="0"/>
              <a:t>free trade would create jobs and lower consumer prices</a:t>
            </a:r>
          </a:p>
          <a:p>
            <a:r>
              <a:rPr lang="en-US" dirty="0"/>
              <a:t>Also tax, environment and labor protection laws would benefit Mexico more in the longer run</a:t>
            </a:r>
          </a:p>
          <a:p>
            <a:r>
              <a:rPr lang="en-US" dirty="0"/>
              <a:t>makes Mexican products more competitive in NAFTA region</a:t>
            </a:r>
          </a:p>
          <a:p>
            <a:r>
              <a:rPr lang="en-US" dirty="0"/>
              <a:t>Opportunity to explore future trade potential</a:t>
            </a:r>
          </a:p>
          <a:p>
            <a:endParaRPr lang="en-US" dirty="0"/>
          </a:p>
          <a:p>
            <a:r>
              <a:rPr lang="en-US" dirty="0"/>
              <a:t>Looking beyond NAFTA</a:t>
            </a:r>
          </a:p>
          <a:p>
            <a:endParaRPr lang="en-US" dirty="0"/>
          </a:p>
        </p:txBody>
      </p:sp>
    </p:spTree>
    <p:extLst>
      <p:ext uri="{BB962C8B-B14F-4D97-AF65-F5344CB8AC3E}">
        <p14:creationId xmlns:p14="http://schemas.microsoft.com/office/powerpoint/2010/main" val="1714224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E:\NOA-Misc\lectrs-org\european-map_e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27" y="13854"/>
            <a:ext cx="9137073" cy="68441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F60254B-4ECD-49AD-B247-DA71FBD25C39}"/>
              </a:ext>
            </a:extLst>
          </p:cNvPr>
          <p:cNvSpPr/>
          <p:nvPr/>
        </p:nvSpPr>
        <p:spPr>
          <a:xfrm rot="20854678">
            <a:off x="7391400" y="3733800"/>
            <a:ext cx="1066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Ukraine </a:t>
            </a:r>
            <a:endParaRPr lang="en-PK" dirty="0">
              <a:solidFill>
                <a:schemeClr val="tx1"/>
              </a:solidFill>
            </a:endParaRPr>
          </a:p>
        </p:txBody>
      </p:sp>
      <p:sp>
        <p:nvSpPr>
          <p:cNvPr id="6" name="Rectangle 5">
            <a:extLst>
              <a:ext uri="{FF2B5EF4-FFF2-40B4-BE49-F238E27FC236}">
                <a16:creationId xmlns:a16="http://schemas.microsoft.com/office/drawing/2014/main" id="{B54D3E58-6A5D-4562-A611-5FB5F2AF0473}"/>
              </a:ext>
            </a:extLst>
          </p:cNvPr>
          <p:cNvSpPr/>
          <p:nvPr/>
        </p:nvSpPr>
        <p:spPr>
          <a:xfrm rot="20722328">
            <a:off x="7727020" y="4876799"/>
            <a:ext cx="1066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Black Sea</a:t>
            </a:r>
            <a:endParaRPr lang="en-PK" dirty="0">
              <a:solidFill>
                <a:schemeClr val="tx1"/>
              </a:solidFill>
            </a:endParaRPr>
          </a:p>
        </p:txBody>
      </p:sp>
      <p:sp>
        <p:nvSpPr>
          <p:cNvPr id="7" name="Rectangle 6">
            <a:extLst>
              <a:ext uri="{FF2B5EF4-FFF2-40B4-BE49-F238E27FC236}">
                <a16:creationId xmlns:a16="http://schemas.microsoft.com/office/drawing/2014/main" id="{4D3F86F4-8ECD-4BF8-9337-76A07B39B3D3}"/>
              </a:ext>
            </a:extLst>
          </p:cNvPr>
          <p:cNvSpPr/>
          <p:nvPr/>
        </p:nvSpPr>
        <p:spPr>
          <a:xfrm rot="20722328">
            <a:off x="7741580" y="5691131"/>
            <a:ext cx="1066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Turkiye</a:t>
            </a:r>
            <a:endParaRPr lang="en-PK" dirty="0">
              <a:solidFill>
                <a:schemeClr val="tx1"/>
              </a:solidFill>
            </a:endParaRPr>
          </a:p>
        </p:txBody>
      </p:sp>
      <p:sp>
        <p:nvSpPr>
          <p:cNvPr id="8" name="Rectangle 7">
            <a:extLst>
              <a:ext uri="{FF2B5EF4-FFF2-40B4-BE49-F238E27FC236}">
                <a16:creationId xmlns:a16="http://schemas.microsoft.com/office/drawing/2014/main" id="{22E90E08-8846-474D-85AE-69D3939CAD9C}"/>
              </a:ext>
            </a:extLst>
          </p:cNvPr>
          <p:cNvSpPr/>
          <p:nvPr/>
        </p:nvSpPr>
        <p:spPr>
          <a:xfrm rot="20854678">
            <a:off x="7634286" y="1566073"/>
            <a:ext cx="1066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Russia</a:t>
            </a:r>
            <a:endParaRPr lang="en-PK" dirty="0">
              <a:solidFill>
                <a:schemeClr val="tx1"/>
              </a:solidFill>
            </a:endParaRPr>
          </a:p>
        </p:txBody>
      </p:sp>
    </p:spTree>
    <p:extLst>
      <p:ext uri="{BB962C8B-B14F-4D97-AF65-F5344CB8AC3E}">
        <p14:creationId xmlns:p14="http://schemas.microsoft.com/office/powerpoint/2010/main" val="21368222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1143000" y="-1143000"/>
            <a:ext cx="6858000" cy="9144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00098" y="0"/>
            <a:ext cx="768096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68678" y="91440"/>
            <a:ext cx="75438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1"/>
            <a:ext cx="9143999" cy="1400383"/>
          </a:xfrm>
          <a:prstGeom prst="rect">
            <a:avLst/>
          </a:prstGeom>
          <a:noFill/>
        </p:spPr>
        <p:txBody>
          <a:bodyPr wrap="square" lIns="91440" tIns="45720" rIns="91440" bIns="45720">
            <a:spAutoFit/>
          </a:bodyPr>
          <a:lstStyle/>
          <a:p>
            <a:pPr algn="ctr"/>
            <a:r>
              <a:rPr lang="en-US" sz="8500" b="1" cap="none" spc="0" dirty="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Issues</a:t>
            </a:r>
          </a:p>
        </p:txBody>
      </p:sp>
      <p:sp>
        <p:nvSpPr>
          <p:cNvPr id="7" name="TextBox 6"/>
          <p:cNvSpPr txBox="1"/>
          <p:nvPr/>
        </p:nvSpPr>
        <p:spPr>
          <a:xfrm>
            <a:off x="914399" y="1400384"/>
            <a:ext cx="7452357" cy="4770537"/>
          </a:xfrm>
          <a:prstGeom prst="rect">
            <a:avLst/>
          </a:prstGeom>
          <a:noFill/>
        </p:spPr>
        <p:txBody>
          <a:bodyPr wrap="square" rtlCol="0">
            <a:spAutoFit/>
          </a:bodyPr>
          <a:lstStyle/>
          <a:p>
            <a:pPr marL="342900" indent="-342900">
              <a:lnSpc>
                <a:spcPct val="80000"/>
              </a:lnSpc>
              <a:buFont typeface="Arial" panose="020B0604020202020204" pitchFamily="34" charset="0"/>
              <a:buChar char="•"/>
              <a:defRPr/>
            </a:pPr>
            <a:r>
              <a:rPr lang="en-US" sz="2800" dirty="0">
                <a:latin typeface="KBScaredStraight" panose="02000603000000000000" pitchFamily="2" charset="0"/>
                <a:ea typeface="KBScaredStraight" panose="02000603000000000000" pitchFamily="2" charset="0"/>
              </a:rPr>
              <a:t>Free trade has caused more U.S. job losses especially for higher-wage jobs. </a:t>
            </a:r>
          </a:p>
          <a:p>
            <a:pPr marL="800100" lvl="1" indent="-342900">
              <a:lnSpc>
                <a:spcPct val="80000"/>
              </a:lnSpc>
              <a:buFont typeface="Arial" panose="020B0604020202020204" pitchFamily="34" charset="0"/>
              <a:buChar char="•"/>
              <a:defRPr/>
            </a:pPr>
            <a:endParaRPr lang="en-US" sz="2800" dirty="0">
              <a:latin typeface="KBScaredStraight" panose="02000603000000000000" pitchFamily="2" charset="0"/>
              <a:ea typeface="KBScaredStraight" panose="02000603000000000000" pitchFamily="2" charset="0"/>
            </a:endParaRPr>
          </a:p>
          <a:p>
            <a:pPr marL="800100" lvl="1" indent="-342900">
              <a:lnSpc>
                <a:spcPct val="80000"/>
              </a:lnSpc>
              <a:buFont typeface="Arial" panose="020B0604020202020204" pitchFamily="34" charset="0"/>
              <a:buChar char="•"/>
              <a:defRPr/>
            </a:pPr>
            <a:r>
              <a:rPr lang="en-US" sz="3200" dirty="0">
                <a:latin typeface="KBScaredStraight" panose="02000603000000000000" pitchFamily="2" charset="0"/>
                <a:ea typeface="KBScaredStraight" panose="02000603000000000000" pitchFamily="2" charset="0"/>
              </a:rPr>
              <a:t>American factories shifted to Mexico due to;</a:t>
            </a:r>
          </a:p>
          <a:p>
            <a:pPr marL="800100" lvl="1" indent="-342900">
              <a:lnSpc>
                <a:spcPct val="80000"/>
              </a:lnSpc>
              <a:buFont typeface="Arial" panose="020B0604020202020204" pitchFamily="34" charset="0"/>
              <a:buChar char="•"/>
              <a:defRPr/>
            </a:pPr>
            <a:endParaRPr lang="en-US" sz="2800" dirty="0">
              <a:latin typeface="KBScaredStraight" panose="02000603000000000000" pitchFamily="2" charset="0"/>
              <a:ea typeface="KBScaredStraight" panose="02000603000000000000" pitchFamily="2" charset="0"/>
            </a:endParaRPr>
          </a:p>
          <a:p>
            <a:pPr marL="1257300" lvl="2" indent="-342900">
              <a:lnSpc>
                <a:spcPct val="80000"/>
              </a:lnSpc>
              <a:buFont typeface="Arial" panose="020B0604020202020204" pitchFamily="34" charset="0"/>
              <a:buChar char="•"/>
              <a:defRPr/>
            </a:pPr>
            <a:r>
              <a:rPr lang="en-US" sz="2800" dirty="0">
                <a:latin typeface="KBScaredStraight" panose="02000603000000000000" pitchFamily="2" charset="0"/>
                <a:ea typeface="KBScaredStraight" panose="02000603000000000000" pitchFamily="2" charset="0"/>
              </a:rPr>
              <a:t>Fewer labor regulations in Mexico, </a:t>
            </a:r>
          </a:p>
          <a:p>
            <a:pPr marL="800100" lvl="1" indent="-342900">
              <a:lnSpc>
                <a:spcPct val="80000"/>
              </a:lnSpc>
              <a:buFont typeface="Arial" panose="020B0604020202020204" pitchFamily="34" charset="0"/>
              <a:buChar char="•"/>
              <a:defRPr/>
            </a:pPr>
            <a:endParaRPr lang="en-US" sz="2800" dirty="0">
              <a:latin typeface="KBScaredStraight" panose="02000603000000000000" pitchFamily="2" charset="0"/>
              <a:ea typeface="KBScaredStraight" panose="02000603000000000000" pitchFamily="2" charset="0"/>
            </a:endParaRPr>
          </a:p>
          <a:p>
            <a:pPr marL="1257300" lvl="2" indent="-342900">
              <a:lnSpc>
                <a:spcPct val="80000"/>
              </a:lnSpc>
              <a:buFont typeface="Arial" panose="020B0604020202020204" pitchFamily="34" charset="0"/>
              <a:buChar char="•"/>
              <a:defRPr/>
            </a:pPr>
            <a:r>
              <a:rPr lang="en-US" sz="2800" dirty="0">
                <a:latin typeface="KBScaredStraight" panose="02000603000000000000" pitchFamily="2" charset="0"/>
                <a:ea typeface="KBScaredStraight" panose="02000603000000000000" pitchFamily="2" charset="0"/>
              </a:rPr>
              <a:t>Mexico weak environmental regulations</a:t>
            </a:r>
          </a:p>
          <a:p>
            <a:pPr marL="800100" lvl="1" indent="-342900">
              <a:lnSpc>
                <a:spcPct val="80000"/>
              </a:lnSpc>
              <a:buFont typeface="Arial" panose="020B0604020202020204" pitchFamily="34" charset="0"/>
              <a:buChar char="•"/>
              <a:defRPr/>
            </a:pPr>
            <a:endParaRPr lang="en-US" sz="2800" dirty="0">
              <a:latin typeface="KBScaredStraight" panose="02000603000000000000" pitchFamily="2" charset="0"/>
              <a:ea typeface="KBScaredStraight" panose="02000603000000000000" pitchFamily="2" charset="0"/>
            </a:endParaRPr>
          </a:p>
          <a:p>
            <a:pPr marL="800100" lvl="1" indent="-342900">
              <a:lnSpc>
                <a:spcPct val="80000"/>
              </a:lnSpc>
              <a:buFont typeface="Arial" panose="020B0604020202020204" pitchFamily="34" charset="0"/>
              <a:buChar char="•"/>
              <a:defRPr/>
            </a:pPr>
            <a:r>
              <a:rPr lang="en-US" sz="3200" dirty="0">
                <a:latin typeface="KBScaredStraight" panose="02000603000000000000" pitchFamily="2" charset="0"/>
                <a:ea typeface="KBScaredStraight" panose="02000603000000000000" pitchFamily="2" charset="0"/>
              </a:rPr>
              <a:t>Some argue that borders should be open like the EU.</a:t>
            </a:r>
          </a:p>
          <a:p>
            <a:pPr marL="800100" lvl="1" indent="-342900">
              <a:lnSpc>
                <a:spcPct val="80000"/>
              </a:lnSpc>
              <a:buFont typeface="Arial" panose="020B0604020202020204" pitchFamily="34" charset="0"/>
              <a:buChar char="•"/>
              <a:defRPr/>
            </a:pPr>
            <a:endParaRPr lang="en-US" sz="2800" dirty="0">
              <a:latin typeface="KBScaredStraight" panose="02000603000000000000" pitchFamily="2" charset="0"/>
              <a:ea typeface="KBScaredStraight" panose="02000603000000000000" pitchFamily="2" charset="0"/>
            </a:endParaRPr>
          </a:p>
          <a:p>
            <a:pPr marL="800100" lvl="1" indent="-342900">
              <a:lnSpc>
                <a:spcPct val="80000"/>
              </a:lnSpc>
              <a:buFont typeface="Arial" panose="020B0604020202020204" pitchFamily="34" charset="0"/>
              <a:buChar char="•"/>
              <a:defRPr/>
            </a:pPr>
            <a:r>
              <a:rPr lang="en-US" sz="3200" dirty="0">
                <a:latin typeface="KBScaredStraight" panose="02000603000000000000" pitchFamily="2" charset="0"/>
                <a:ea typeface="KBScaredStraight" panose="02000603000000000000" pitchFamily="2" charset="0"/>
              </a:rPr>
              <a:t>others feel the borders should be closed.</a:t>
            </a:r>
            <a:endParaRPr lang="en-US" sz="2400" dirty="0"/>
          </a:p>
        </p:txBody>
      </p:sp>
    </p:spTree>
    <p:extLst>
      <p:ext uri="{BB962C8B-B14F-4D97-AF65-F5344CB8AC3E}">
        <p14:creationId xmlns:p14="http://schemas.microsoft.com/office/powerpoint/2010/main" val="10599624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1143000" y="-1143000"/>
            <a:ext cx="6858000" cy="91440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00098" y="0"/>
            <a:ext cx="7680960"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88641" y="-228600"/>
            <a:ext cx="7543800" cy="6675120"/>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 y="1"/>
            <a:ext cx="9143999" cy="830997"/>
          </a:xfrm>
          <a:prstGeom prst="rect">
            <a:avLst/>
          </a:prstGeom>
          <a:noFill/>
        </p:spPr>
        <p:txBody>
          <a:bodyPr wrap="square" lIns="91440" tIns="45720" rIns="91440" bIns="45720">
            <a:spAutoFit/>
          </a:bodyPr>
          <a:lstStyle/>
          <a:p>
            <a:pPr algn="ctr"/>
            <a:r>
              <a:rPr lang="en-US" sz="4800" b="1" dirty="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rPr>
              <a:t>NAFTA Today</a:t>
            </a:r>
            <a:endParaRPr lang="en-US" sz="4800" b="1" cap="none" spc="0" dirty="0">
              <a:ln w="28575">
                <a:solidFill>
                  <a:sysClr val="windowText" lastClr="000000"/>
                </a:solidFill>
                <a:prstDash val="solid"/>
              </a:ln>
              <a:solidFill>
                <a:srgbClr val="D73B41"/>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7" name="TextBox 6"/>
          <p:cNvSpPr txBox="1"/>
          <p:nvPr/>
        </p:nvSpPr>
        <p:spPr>
          <a:xfrm>
            <a:off x="956473" y="780584"/>
            <a:ext cx="7452357" cy="5850832"/>
          </a:xfrm>
          <a:prstGeom prst="rect">
            <a:avLst/>
          </a:prstGeom>
          <a:noFill/>
        </p:spPr>
        <p:txBody>
          <a:bodyPr wrap="square" rtlCol="0">
            <a:spAutoFit/>
          </a:bodyPr>
          <a:lstStyle/>
          <a:p>
            <a:pPr marL="285750" indent="-285750">
              <a:buFont typeface="Arial" panose="020B0604020202020204" pitchFamily="34" charset="0"/>
              <a:buChar char="•"/>
            </a:pPr>
            <a:r>
              <a:rPr lang="en-US" sz="2000" dirty="0">
                <a:ea typeface="KBScaredStraight" panose="02000603000000000000" pitchFamily="2" charset="0"/>
              </a:rPr>
              <a:t>NAFTA now links over 450 million people producing $17 trillion worth of goods and services.</a:t>
            </a:r>
          </a:p>
          <a:p>
            <a:pPr marL="285750" indent="-285750">
              <a:buFont typeface="Arial" panose="020B0604020202020204" pitchFamily="34" charset="0"/>
              <a:buChar char="•"/>
            </a:pPr>
            <a:endParaRPr lang="en-US" sz="1200" dirty="0">
              <a:ea typeface="KBScaredStraight" panose="02000603000000000000" pitchFamily="2" charset="0"/>
            </a:endParaRPr>
          </a:p>
          <a:p>
            <a:pPr marL="285750" indent="-285750">
              <a:buFont typeface="Arial" panose="020B0604020202020204" pitchFamily="34" charset="0"/>
              <a:buChar char="•"/>
            </a:pPr>
            <a:r>
              <a:rPr lang="en-US" sz="2000" dirty="0">
                <a:ea typeface="KBScaredStraight" panose="02000603000000000000" pitchFamily="2" charset="0"/>
              </a:rPr>
              <a:t>It has met many of its goals:</a:t>
            </a:r>
          </a:p>
          <a:p>
            <a:pPr marL="742950" lvl="1" indent="-285750">
              <a:buFont typeface="Arial" panose="020B0604020202020204" pitchFamily="34" charset="0"/>
              <a:buChar char="•"/>
            </a:pPr>
            <a:r>
              <a:rPr lang="en-US" sz="2000" dirty="0">
                <a:ea typeface="KBScaredStraight" panose="02000603000000000000" pitchFamily="2" charset="0"/>
              </a:rPr>
              <a:t>It created jobs in Mexico and helped build up Mexico's middle class.</a:t>
            </a:r>
          </a:p>
          <a:p>
            <a:pPr marL="742950" lvl="1" indent="-285750">
              <a:buFont typeface="Arial" panose="020B0604020202020204" pitchFamily="34" charset="0"/>
              <a:buChar char="•"/>
            </a:pPr>
            <a:r>
              <a:rPr lang="en-US" sz="2000" dirty="0">
                <a:ea typeface="KBScaredStraight" panose="02000603000000000000" pitchFamily="2" charset="0"/>
              </a:rPr>
              <a:t>Trade between US, Mexico, &amp; Canada has more than tripled since 1994.</a:t>
            </a:r>
          </a:p>
          <a:p>
            <a:pPr marL="285750" indent="-285750">
              <a:buFont typeface="Arial" panose="020B0604020202020204" pitchFamily="34" charset="0"/>
              <a:buChar char="•"/>
            </a:pPr>
            <a:endParaRPr lang="en-US" sz="1200" dirty="0">
              <a:ea typeface="KBScaredStraight" panose="02000603000000000000" pitchFamily="2" charset="0"/>
            </a:endParaRPr>
          </a:p>
          <a:p>
            <a:r>
              <a:rPr lang="en-US" sz="2400" b="1" dirty="0">
                <a:ea typeface="KBScaredStraight" panose="02000603000000000000" pitchFamily="2" charset="0"/>
              </a:rPr>
              <a:t> NAFTA still has its problems.</a:t>
            </a:r>
          </a:p>
          <a:p>
            <a:pPr marL="285750" indent="-285750">
              <a:buFont typeface="Arial" panose="020B0604020202020204" pitchFamily="34" charset="0"/>
              <a:buChar char="•"/>
            </a:pPr>
            <a:r>
              <a:rPr lang="en-US" sz="2000" dirty="0">
                <a:ea typeface="KBScaredStraight" panose="02000603000000000000" pitchFamily="2" charset="0"/>
              </a:rPr>
              <a:t>Small farmers in Mexico were put out of business by cheap U.S. agricultural exports.</a:t>
            </a:r>
          </a:p>
          <a:p>
            <a:pPr marL="742950" lvl="1" indent="-285750">
              <a:buFont typeface="Arial" panose="020B0604020202020204" pitchFamily="34" charset="0"/>
              <a:buChar char="•"/>
            </a:pPr>
            <a:r>
              <a:rPr lang="en-US" sz="2000" dirty="0">
                <a:ea typeface="KBScaredStraight" panose="02000603000000000000" pitchFamily="2" charset="0"/>
              </a:rPr>
              <a:t>They were forced to move to bigger cities, adding to poverty, pollution, overcrowding, and illegal immigration to the U.S. </a:t>
            </a:r>
          </a:p>
          <a:p>
            <a:pPr marL="742950" lvl="1" indent="-285750">
              <a:buFont typeface="Arial" panose="020B0604020202020204" pitchFamily="34" charset="0"/>
              <a:buChar char="•"/>
            </a:pPr>
            <a:r>
              <a:rPr lang="en-US" sz="2000" dirty="0">
                <a:ea typeface="KBScaredStraight" panose="02000603000000000000" pitchFamily="2" charset="0"/>
              </a:rPr>
              <a:t>The population of illegal immigrants in the U.S. in 1990 was 2 million, now it's around 11 million.</a:t>
            </a:r>
          </a:p>
          <a:p>
            <a:pPr marL="285750" indent="-285750">
              <a:buFont typeface="Arial" panose="020B0604020202020204" pitchFamily="34" charset="0"/>
              <a:buChar char="•"/>
            </a:pPr>
            <a:endParaRPr lang="en-US" sz="1200" dirty="0">
              <a:ea typeface="KBScaredStraight" panose="02000603000000000000" pitchFamily="2" charset="0"/>
            </a:endParaRPr>
          </a:p>
          <a:p>
            <a:pPr marL="285750" indent="-285750">
              <a:buFont typeface="Arial" panose="020B0604020202020204" pitchFamily="34" charset="0"/>
              <a:buChar char="•"/>
            </a:pPr>
            <a:r>
              <a:rPr lang="en-US" sz="2000" dirty="0">
                <a:ea typeface="KBScaredStraight" panose="02000603000000000000" pitchFamily="2" charset="0"/>
              </a:rPr>
              <a:t>There is major pollution in the emerging cities in Mexico</a:t>
            </a:r>
          </a:p>
          <a:p>
            <a:pPr marL="285750" indent="-285750">
              <a:buFont typeface="Arial" panose="020B0604020202020204" pitchFamily="34" charset="0"/>
              <a:buChar char="•"/>
            </a:pPr>
            <a:r>
              <a:rPr lang="en-US" dirty="0"/>
              <a:t>The Mexican Wall</a:t>
            </a:r>
          </a:p>
          <a:p>
            <a:pPr marL="65087">
              <a:lnSpc>
                <a:spcPct val="90000"/>
              </a:lnSpc>
            </a:pPr>
            <a:endParaRPr lang="en-US" dirty="0"/>
          </a:p>
        </p:txBody>
      </p:sp>
    </p:spTree>
    <p:extLst>
      <p:ext uri="{BB962C8B-B14F-4D97-AF65-F5344CB8AC3E}">
        <p14:creationId xmlns:p14="http://schemas.microsoft.com/office/powerpoint/2010/main" val="26548886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1143000" y="-1143000"/>
            <a:ext cx="6858000" cy="9144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0126" y="6147036"/>
            <a:ext cx="8883748" cy="710964"/>
          </a:xfrm>
          <a:prstGeom prst="rect">
            <a:avLst/>
          </a:prstGeom>
          <a:noFill/>
        </p:spPr>
        <p:txBody>
          <a:bodyPr wrap="square" rtlCol="0">
            <a:spAutoFit/>
          </a:bodyPr>
          <a:lstStyle/>
          <a:p>
            <a:pPr algn="ctr"/>
            <a:r>
              <a:rPr lang="en-US" sz="2400" dirty="0">
                <a:effectLst/>
                <a:latin typeface="KBScaredStraight" panose="02000603000000000000" pitchFamily="2" charset="0"/>
                <a:ea typeface="KBScaredStraight" panose="02000603000000000000" pitchFamily="2" charset="0"/>
              </a:rPr>
              <a:t>Employees work at an American-owned factory located in Mexico.</a:t>
            </a:r>
            <a:endParaRPr lang="en-US" dirty="0">
              <a:latin typeface="KBScaredStraight" panose="02000603000000000000" pitchFamily="2" charset="0"/>
              <a:ea typeface="KBScaredStraight" panose="02000603000000000000" pitchFamily="2" charset="0"/>
            </a:endParaRPr>
          </a:p>
          <a:p>
            <a:pPr marL="65087">
              <a:lnSpc>
                <a:spcPct val="90000"/>
              </a:lnSpc>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9654" y="843296"/>
            <a:ext cx="5964690" cy="484632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56820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1143000" y="-1143000"/>
            <a:ext cx="6858000" cy="9144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24" y="123092"/>
            <a:ext cx="5575211" cy="5120640"/>
          </a:xfrm>
          <a:prstGeom prst="rect">
            <a:avLst/>
          </a:prstGeom>
          <a:ln>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4920" y="2683413"/>
            <a:ext cx="3956831" cy="3956831"/>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77928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1143000" y="-1143000"/>
            <a:ext cx="6858000" cy="9144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0716" y="685800"/>
            <a:ext cx="5662569" cy="548640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25113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OA-Misc\download (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738187"/>
            <a:ext cx="4551363" cy="24622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NOA-Misc\images (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352800"/>
            <a:ext cx="4544291" cy="23669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NOA-Misc\images (1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505200"/>
            <a:ext cx="426085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NOA-Misc\lectrs-org\800px-US-Mexico_barrier_ma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28600"/>
            <a:ext cx="426085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2351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Controversy over NAFTA</a:t>
            </a:r>
          </a:p>
        </p:txBody>
      </p:sp>
      <p:sp>
        <p:nvSpPr>
          <p:cNvPr id="3" name="Content Placeholder 2"/>
          <p:cNvSpPr>
            <a:spLocks noGrp="1"/>
          </p:cNvSpPr>
          <p:nvPr>
            <p:ph idx="1"/>
          </p:nvPr>
        </p:nvSpPr>
        <p:spPr>
          <a:xfrm>
            <a:off x="762000" y="1143000"/>
            <a:ext cx="8229600" cy="5029200"/>
          </a:xfrm>
        </p:spPr>
        <p:txBody>
          <a:bodyPr>
            <a:normAutofit lnSpcReduction="10000"/>
          </a:bodyPr>
          <a:lstStyle/>
          <a:p>
            <a:r>
              <a:rPr lang="en-US" dirty="0"/>
              <a:t>NAFTA is an agreement integrating First and Third World economies.</a:t>
            </a:r>
          </a:p>
          <a:p>
            <a:endParaRPr lang="en-US" dirty="0"/>
          </a:p>
          <a:p>
            <a:r>
              <a:rPr lang="en-US" dirty="0"/>
              <a:t>The debate against NAFTA and Mexico is still going on</a:t>
            </a:r>
          </a:p>
          <a:p>
            <a:endParaRPr lang="en-US" dirty="0"/>
          </a:p>
          <a:p>
            <a:r>
              <a:rPr lang="en-US" dirty="0"/>
              <a:t>US objects antidemocratic practices of Mexico</a:t>
            </a:r>
          </a:p>
          <a:p>
            <a:endParaRPr lang="en-US" dirty="0"/>
          </a:p>
          <a:p>
            <a:r>
              <a:rPr lang="en-US" dirty="0"/>
              <a:t>The overall impact of NAFTA has been modest</a:t>
            </a:r>
          </a:p>
          <a:p>
            <a:endParaRPr lang="en-US" dirty="0"/>
          </a:p>
        </p:txBody>
      </p:sp>
    </p:spTree>
    <p:extLst>
      <p:ext uri="{BB962C8B-B14F-4D97-AF65-F5344CB8AC3E}">
        <p14:creationId xmlns:p14="http://schemas.microsoft.com/office/powerpoint/2010/main" val="4617342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Trump’s campaign</a:t>
            </a:r>
          </a:p>
        </p:txBody>
      </p:sp>
      <p:sp>
        <p:nvSpPr>
          <p:cNvPr id="3" name="Content Placeholder 2"/>
          <p:cNvSpPr>
            <a:spLocks noGrp="1"/>
          </p:cNvSpPr>
          <p:nvPr>
            <p:ph idx="1"/>
          </p:nvPr>
        </p:nvSpPr>
        <p:spPr>
          <a:xfrm>
            <a:off x="457200" y="1295400"/>
            <a:ext cx="8229600" cy="4708525"/>
          </a:xfrm>
        </p:spPr>
        <p:txBody>
          <a:bodyPr>
            <a:normAutofit/>
          </a:bodyPr>
          <a:lstStyle/>
          <a:p>
            <a:r>
              <a:rPr lang="en-US" dirty="0"/>
              <a:t>Trump calls NAFTA "the worst trade deal" ever signed by the US.</a:t>
            </a:r>
          </a:p>
          <a:p>
            <a:pPr lvl="1"/>
            <a:r>
              <a:rPr lang="en-US" dirty="0"/>
              <a:t>wiping out US manufacturing jobs</a:t>
            </a:r>
          </a:p>
          <a:p>
            <a:pPr lvl="1"/>
            <a:r>
              <a:rPr lang="en-US" dirty="0"/>
              <a:t>Unemployment in bordering US states particularly</a:t>
            </a:r>
          </a:p>
          <a:p>
            <a:pPr lvl="2"/>
            <a:r>
              <a:rPr lang="en-US" dirty="0"/>
              <a:t>Blue-collar workers and college dropouts are the most affected</a:t>
            </a:r>
          </a:p>
          <a:p>
            <a:pPr lvl="1"/>
            <a:r>
              <a:rPr lang="en-US" dirty="0"/>
              <a:t>Human and drug trafficking-so the Mexican Wall</a:t>
            </a:r>
          </a:p>
          <a:p>
            <a:endParaRPr lang="en-US" dirty="0"/>
          </a:p>
          <a:p>
            <a:r>
              <a:rPr lang="en-US" dirty="0"/>
              <a:t>NAFTA –renegotiating terms and conditions</a:t>
            </a:r>
          </a:p>
        </p:txBody>
      </p:sp>
    </p:spTree>
    <p:extLst>
      <p:ext uri="{BB962C8B-B14F-4D97-AF65-F5344CB8AC3E}">
        <p14:creationId xmlns:p14="http://schemas.microsoft.com/office/powerpoint/2010/main" val="34515879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Renegotiations-6 Points </a:t>
            </a:r>
          </a:p>
        </p:txBody>
      </p:sp>
      <p:sp>
        <p:nvSpPr>
          <p:cNvPr id="3" name="Content Placeholder 2"/>
          <p:cNvSpPr>
            <a:spLocks noGrp="1"/>
          </p:cNvSpPr>
          <p:nvPr>
            <p:ph idx="1"/>
          </p:nvPr>
        </p:nvSpPr>
        <p:spPr>
          <a:xfrm>
            <a:off x="381000" y="990600"/>
            <a:ext cx="8382000" cy="5059363"/>
          </a:xfrm>
        </p:spPr>
        <p:txBody>
          <a:bodyPr>
            <a:normAutofit fontScale="70000" lnSpcReduction="20000"/>
          </a:bodyPr>
          <a:lstStyle/>
          <a:p>
            <a:pPr marL="514350" indent="-514350">
              <a:buFont typeface="+mj-lt"/>
              <a:buAutoNum type="arabicPeriod"/>
            </a:pPr>
            <a:r>
              <a:rPr lang="en-US" dirty="0"/>
              <a:t>Auto companies should manufacture 75 % parts in US, Canada or </a:t>
            </a:r>
            <a:r>
              <a:rPr lang="en-US" dirty="0" err="1"/>
              <a:t>Maxico</a:t>
            </a:r>
            <a:r>
              <a:rPr lang="en-US" dirty="0"/>
              <a:t> (it’s 62.5%)</a:t>
            </a:r>
          </a:p>
          <a:p>
            <a:pPr marL="514350" indent="-514350">
              <a:buFont typeface="+mj-lt"/>
              <a:buAutoNum type="arabicPeriod"/>
            </a:pPr>
            <a:endParaRPr lang="en-US" dirty="0"/>
          </a:p>
          <a:p>
            <a:pPr marL="514350" indent="-514350">
              <a:buFont typeface="+mj-lt"/>
              <a:buAutoNum type="arabicPeriod"/>
            </a:pPr>
            <a:r>
              <a:rPr lang="en-US" dirty="0"/>
              <a:t>Canada should open up dairy market</a:t>
            </a:r>
          </a:p>
          <a:p>
            <a:pPr marL="514350" indent="-514350">
              <a:buFont typeface="+mj-lt"/>
              <a:buAutoNum type="arabicPeriod"/>
            </a:pPr>
            <a:endParaRPr lang="en-US" dirty="0"/>
          </a:p>
          <a:p>
            <a:pPr marL="514350" indent="-514350">
              <a:buFont typeface="+mj-lt"/>
              <a:buAutoNum type="arabicPeriod"/>
            </a:pPr>
            <a:r>
              <a:rPr lang="en-US" sz="4600" dirty="0"/>
              <a:t>More strict </a:t>
            </a:r>
            <a:r>
              <a:rPr lang="en-US" sz="4600" dirty="0" err="1"/>
              <a:t>IPRs</a:t>
            </a:r>
            <a:endParaRPr lang="en-US" sz="4600" dirty="0"/>
          </a:p>
          <a:p>
            <a:pPr marL="514350" indent="-514350">
              <a:buFont typeface="+mj-lt"/>
              <a:buAutoNum type="arabicPeriod"/>
            </a:pPr>
            <a:endParaRPr lang="en-US" dirty="0"/>
          </a:p>
          <a:p>
            <a:pPr marL="514350" indent="-514350">
              <a:buFont typeface="+mj-lt"/>
              <a:buAutoNum type="arabicPeriod"/>
            </a:pPr>
            <a:r>
              <a:rPr lang="en-US" dirty="0"/>
              <a:t>U.S. drug companies can sell products in Canada for 10 years before facing generic competition. It was eight years under NAFTA</a:t>
            </a:r>
          </a:p>
          <a:p>
            <a:pPr marL="514350" indent="-514350">
              <a:buFont typeface="+mj-lt"/>
              <a:buAutoNum type="arabicPeriod"/>
            </a:pPr>
            <a:endParaRPr lang="en-US" dirty="0"/>
          </a:p>
          <a:p>
            <a:pPr marL="514350" indent="-514350">
              <a:buFont typeface="+mj-lt"/>
              <a:buAutoNum type="arabicPeriod"/>
            </a:pPr>
            <a:r>
              <a:rPr lang="en-US" dirty="0"/>
              <a:t>Mexican trucks must meet U.S. road safety standards before crossing the border</a:t>
            </a:r>
          </a:p>
          <a:p>
            <a:pPr marL="514350" indent="-514350">
              <a:buFont typeface="+mj-lt"/>
              <a:buAutoNum type="arabicPeriod"/>
            </a:pPr>
            <a:endParaRPr lang="en-US" dirty="0"/>
          </a:p>
          <a:p>
            <a:pPr marL="514350" indent="-514350">
              <a:buFont typeface="+mj-lt"/>
              <a:buAutoNum type="arabicPeriod"/>
            </a:pPr>
            <a:r>
              <a:rPr lang="en-US" dirty="0"/>
              <a:t>US demands guarantee for her oil companies regarding dispute resolution</a:t>
            </a:r>
          </a:p>
        </p:txBody>
      </p:sp>
    </p:spTree>
    <p:extLst>
      <p:ext uri="{BB962C8B-B14F-4D97-AF65-F5344CB8AC3E}">
        <p14:creationId xmlns:p14="http://schemas.microsoft.com/office/powerpoint/2010/main" val="21964175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t>The Future of NAFTA</a:t>
            </a:r>
          </a:p>
        </p:txBody>
      </p:sp>
      <p:sp>
        <p:nvSpPr>
          <p:cNvPr id="3" name="Content Placeholder 2"/>
          <p:cNvSpPr>
            <a:spLocks noGrp="1"/>
          </p:cNvSpPr>
          <p:nvPr>
            <p:ph idx="1"/>
          </p:nvPr>
        </p:nvSpPr>
        <p:spPr>
          <a:xfrm>
            <a:off x="381000" y="1143000"/>
            <a:ext cx="8305800" cy="5029200"/>
          </a:xfrm>
        </p:spPr>
        <p:txBody>
          <a:bodyPr>
            <a:normAutofit fontScale="92500" lnSpcReduction="10000"/>
          </a:bodyPr>
          <a:lstStyle/>
          <a:p>
            <a:r>
              <a:rPr lang="en-US" dirty="0"/>
              <a:t>Making NAFTA a Free Trade Area of the Americas (</a:t>
            </a:r>
            <a:r>
              <a:rPr lang="en-US" dirty="0" err="1"/>
              <a:t>FTAA</a:t>
            </a:r>
            <a:r>
              <a:rPr lang="en-US" dirty="0"/>
              <a:t>)</a:t>
            </a:r>
          </a:p>
          <a:p>
            <a:pPr lvl="1"/>
            <a:r>
              <a:rPr lang="en-US" dirty="0"/>
              <a:t>US opposed Chile's membership</a:t>
            </a:r>
          </a:p>
          <a:p>
            <a:pPr lvl="1"/>
            <a:r>
              <a:rPr lang="en-US" dirty="0"/>
              <a:t>However, the trade volume between members has continued to grow (</a:t>
            </a:r>
            <a:r>
              <a:rPr lang="en-US" dirty="0" err="1"/>
              <a:t>Aprox</a:t>
            </a:r>
            <a:r>
              <a:rPr lang="en-US" dirty="0"/>
              <a:t>. US $ 1.02 </a:t>
            </a:r>
            <a:r>
              <a:rPr lang="en-US" dirty="0" err="1"/>
              <a:t>Tril</a:t>
            </a:r>
            <a:r>
              <a:rPr lang="en-US" dirty="0"/>
              <a:t>)</a:t>
            </a:r>
          </a:p>
          <a:p>
            <a:r>
              <a:rPr lang="en-US" dirty="0"/>
              <a:t>It has also promoted work specialization and trade in components/parts manufacturing</a:t>
            </a:r>
          </a:p>
          <a:p>
            <a:r>
              <a:rPr lang="en-US" dirty="0"/>
              <a:t>The Mexican Wall- exchange of hot words between leaders </a:t>
            </a:r>
          </a:p>
          <a:p>
            <a:r>
              <a:rPr lang="en-US" dirty="0"/>
              <a:t>Crisis in Venezuela</a:t>
            </a:r>
          </a:p>
          <a:p>
            <a:r>
              <a:rPr lang="en-US" dirty="0"/>
              <a:t>Drug and human trafficking</a:t>
            </a:r>
          </a:p>
        </p:txBody>
      </p:sp>
    </p:spTree>
    <p:extLst>
      <p:ext uri="{BB962C8B-B14F-4D97-AF65-F5344CB8AC3E}">
        <p14:creationId xmlns:p14="http://schemas.microsoft.com/office/powerpoint/2010/main" val="1995451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13468</TotalTime>
  <Words>4969</Words>
  <Application>Microsoft Office PowerPoint</Application>
  <PresentationFormat>On-screen Show (4:3)</PresentationFormat>
  <Paragraphs>743</Paragraphs>
  <Slides>100</Slides>
  <Notes>7</Notes>
  <HiddenSlides>20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100</vt:i4>
      </vt:variant>
    </vt:vector>
  </HeadingPairs>
  <TitlesOfParts>
    <vt:vector size="107" baseType="lpstr">
      <vt:lpstr>AkkuratLLWeb</vt:lpstr>
      <vt:lpstr>Arial</vt:lpstr>
      <vt:lpstr>Calibri</vt:lpstr>
      <vt:lpstr>KBScaredStraight</vt:lpstr>
      <vt:lpstr>KG Second Chances Solid</vt:lpstr>
      <vt:lpstr>ReithSans</vt:lpstr>
      <vt:lpstr>Office Theme</vt:lpstr>
      <vt:lpstr>International &amp; Regional Organizations</vt:lpstr>
      <vt:lpstr>Regional &amp; global organizations</vt:lpstr>
      <vt:lpstr>Multilateralism for Regional &amp; Global Cooperation</vt:lpstr>
      <vt:lpstr>Sources of Study</vt:lpstr>
      <vt:lpstr>Regional Integration and Regionalism</vt:lpstr>
      <vt:lpstr>Outline </vt:lpstr>
      <vt:lpstr>The European union 1.the rise of EU and its impact on the region, the world, and Pakistan 2.Why Brexit? ItS causes &amp; Consequences 3.EU: the Future…….the road of European integration will not be smooth  </vt:lpstr>
      <vt:lpstr>PowerPoint Presentation</vt:lpstr>
      <vt:lpstr>PowerPoint Presentation</vt:lpstr>
      <vt:lpstr>EU:Facts</vt:lpstr>
      <vt:lpstr>History (Factors which led to the creation of EU)</vt:lpstr>
      <vt:lpstr>The Rhine Land</vt:lpstr>
      <vt:lpstr>Genesis</vt:lpstr>
      <vt:lpstr>Treaty of Rome (1957–92)</vt:lpstr>
      <vt:lpstr>PowerPoint Presentation</vt:lpstr>
      <vt:lpstr>PowerPoint Presentation</vt:lpstr>
      <vt:lpstr>PowerPoint Presentation</vt:lpstr>
      <vt:lpstr> EU: Membership Criteria The Union shall be open to all European States which respect its values . </vt:lpstr>
      <vt:lpstr>PowerPoint Presentation</vt:lpstr>
      <vt:lpstr>The European Union (EU) System</vt:lpstr>
      <vt:lpstr> Structure </vt:lpstr>
      <vt:lpstr>PowerPoint Presentation</vt:lpstr>
      <vt:lpstr>PowerPoint Presentation</vt:lpstr>
      <vt:lpstr>PowerPoint Presentation</vt:lpstr>
      <vt:lpstr>Critical analysis</vt:lpstr>
      <vt:lpstr>Fault Lines Of EU Integration:</vt:lpstr>
      <vt:lpstr>The Politics of Control</vt:lpstr>
      <vt:lpstr>Economic Fault Lines: Euro Bank</vt:lpstr>
      <vt:lpstr>Share of Total Contribution to the EU Budget</vt:lpstr>
      <vt:lpstr>Demographic and Cultural</vt:lpstr>
      <vt:lpstr>Regional    &amp;    Global Factors</vt:lpstr>
      <vt:lpstr>PowerPoint Presentation</vt:lpstr>
      <vt:lpstr>BREXIT</vt:lpstr>
      <vt:lpstr>The Irish Question: The Backstop </vt:lpstr>
      <vt:lpstr>PowerPoint Presentation</vt:lpstr>
      <vt:lpstr>PowerPoint Presentation</vt:lpstr>
      <vt:lpstr>Brexit-Background Reflections</vt:lpstr>
      <vt:lpstr>Referendum: What was the breakdown across the UK?</vt:lpstr>
      <vt:lpstr>Why BREXIT?</vt:lpstr>
      <vt:lpstr>PowerPoint Presentation</vt:lpstr>
      <vt:lpstr>Why do both sides want a deal?</vt:lpstr>
      <vt:lpstr>What is the deal with the EU?</vt:lpstr>
      <vt:lpstr>PowerPoint Presentation</vt:lpstr>
      <vt:lpstr>The Brexit trade and security Deal</vt:lpstr>
      <vt:lpstr>PowerPoint Presentation</vt:lpstr>
      <vt:lpstr>PowerPoint Presentation</vt:lpstr>
      <vt:lpstr>Brexit Deal: Negotiations at Brussels </vt:lpstr>
      <vt:lpstr>Brexit Impact</vt:lpstr>
      <vt:lpstr>Brexit Impact</vt:lpstr>
      <vt:lpstr>UK’s Options outside EU</vt:lpstr>
      <vt:lpstr>Pakistan and EU</vt:lpstr>
      <vt:lpstr>PowerPoint Presentation</vt:lpstr>
      <vt:lpstr>Responding to COVID-19 and Post Covid EU Alignments</vt:lpstr>
      <vt:lpstr>The EU response to COVID-19</vt:lpstr>
      <vt:lpstr>PowerPoint Presentation</vt:lpstr>
      <vt:lpstr>The Future…….</vt:lpstr>
      <vt:lpstr>Likely Questions</vt:lpstr>
      <vt:lpstr>PowerPoint Presentation</vt:lpstr>
      <vt:lpstr>PowerPoint Presentation</vt:lpstr>
      <vt:lpstr>PowerPoint Presentation</vt:lpstr>
      <vt:lpstr>PowerPoint Presentation</vt:lpstr>
      <vt:lpstr>History: The Founding of ASEAN</vt:lpstr>
      <vt:lpstr>ASEAN</vt:lpstr>
      <vt:lpstr>PowerPoint Presentation</vt:lpstr>
      <vt:lpstr>ASEAN-Aims</vt:lpstr>
      <vt:lpstr>Membership Criteria</vt:lpstr>
      <vt:lpstr>Structure </vt:lpstr>
      <vt:lpstr>WEF</vt:lpstr>
      <vt:lpstr>PowerPoint Presentation</vt:lpstr>
      <vt:lpstr>The ASEAN New Charter</vt:lpstr>
      <vt:lpstr>ASEAN Economic Community</vt:lpstr>
      <vt:lpstr>Geo-Strategic Dynamics of ASEAN Region</vt:lpstr>
      <vt:lpstr>Options for ASEAN and New Regional Alignments</vt:lpstr>
      <vt:lpstr>PowerPoint Presentation</vt:lpstr>
      <vt:lpstr>PowerPoint Presentation</vt:lpstr>
      <vt:lpstr>Regional Connectivity: Belt and Road Initiative Map</vt:lpstr>
      <vt:lpstr>PowerPoint Presentation</vt:lpstr>
      <vt:lpstr>PowerPoint Presentation</vt:lpstr>
      <vt:lpstr>Looking Beyond ASEAN</vt:lpstr>
      <vt:lpstr>Conclusion </vt:lpstr>
      <vt:lpstr>ASEAN Future Challenges</vt:lpstr>
      <vt:lpstr>North America free trade agreement</vt:lpstr>
      <vt:lpstr>PowerPoint Presentation</vt:lpstr>
      <vt:lpstr>PowerPoint Presentation</vt:lpstr>
      <vt:lpstr>PowerPoint Presentation</vt:lpstr>
      <vt:lpstr>PowerPoint Presentation</vt:lpstr>
      <vt:lpstr>NAFTA: Raison d’etre </vt:lpstr>
      <vt:lpstr>PowerPoint Presentation</vt:lpstr>
      <vt:lpstr>Supporters of NAFTA</vt:lpstr>
      <vt:lpstr>PowerPoint Presentation</vt:lpstr>
      <vt:lpstr>PowerPoint Presentation</vt:lpstr>
      <vt:lpstr>PowerPoint Presentation</vt:lpstr>
      <vt:lpstr>PowerPoint Presentation</vt:lpstr>
      <vt:lpstr>PowerPoint Presentation</vt:lpstr>
      <vt:lpstr>PowerPoint Presentation</vt:lpstr>
      <vt:lpstr>Controversy over NAFTA</vt:lpstr>
      <vt:lpstr>Trump’s campaign</vt:lpstr>
      <vt:lpstr>Renegotiations-6 Points </vt:lpstr>
      <vt:lpstr>The Future of NAFTA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 International &amp; Regional Organizations</dc:title>
  <dc:creator>sarfraz ansari</dc:creator>
  <cp:lastModifiedBy>Sarfraz Ansari</cp:lastModifiedBy>
  <cp:revision>316</cp:revision>
  <dcterms:created xsi:type="dcterms:W3CDTF">2019-02-20T16:35:05Z</dcterms:created>
  <dcterms:modified xsi:type="dcterms:W3CDTF">2024-07-02T16:01:13Z</dcterms:modified>
</cp:coreProperties>
</file>