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56" r:id="rId2"/>
    <p:sldId id="265" r:id="rId3"/>
    <p:sldId id="257" r:id="rId4"/>
    <p:sldId id="258" r:id="rId5"/>
    <p:sldId id="259" r:id="rId6"/>
    <p:sldId id="260" r:id="rId7"/>
    <p:sldId id="261" r:id="rId8"/>
    <p:sldId id="262" r:id="rId9"/>
    <p:sldId id="264" r:id="rId10"/>
    <p:sldId id="263"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 id="278" r:id="rId24"/>
    <p:sldId id="279" r:id="rId25"/>
    <p:sldId id="280" r:id="rId26"/>
    <p:sldId id="290" r:id="rId27"/>
    <p:sldId id="281" r:id="rId28"/>
    <p:sldId id="282" r:id="rId29"/>
    <p:sldId id="284" r:id="rId30"/>
    <p:sldId id="285" r:id="rId31"/>
    <p:sldId id="283" r:id="rId32"/>
    <p:sldId id="286" r:id="rId33"/>
    <p:sldId id="287" r:id="rId34"/>
    <p:sldId id="288"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8" autoAdjust="0"/>
    <p:restoredTop sz="94660"/>
  </p:normalViewPr>
  <p:slideViewPr>
    <p:cSldViewPr snapToGrid="0">
      <p:cViewPr varScale="1">
        <p:scale>
          <a:sx n="160" d="100"/>
          <a:sy n="160" d="100"/>
        </p:scale>
        <p:origin x="8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20160F98-2539-C84A-B384-493D8956978E}"/>
    <pc:docChg chg="modSld">
      <pc:chgData name="Abubakar Ilyas" userId="08e58344d610965c" providerId="LiveId" clId="{20160F98-2539-C84A-B384-493D8956978E}" dt="2023-03-12T08:29:04.682" v="1" actId="20577"/>
      <pc:docMkLst>
        <pc:docMk/>
      </pc:docMkLst>
      <pc:sldChg chg="modSp mod">
        <pc:chgData name="Abubakar Ilyas" userId="08e58344d610965c" providerId="LiveId" clId="{20160F98-2539-C84A-B384-493D8956978E}" dt="2023-03-12T08:29:04.682" v="1" actId="20577"/>
        <pc:sldMkLst>
          <pc:docMk/>
          <pc:sldMk cId="2911268934" sldId="282"/>
        </pc:sldMkLst>
        <pc:spChg chg="mod">
          <ac:chgData name="Abubakar Ilyas" userId="08e58344d610965c" providerId="LiveId" clId="{20160F98-2539-C84A-B384-493D8956978E}" dt="2023-03-12T08:29:04.682" v="1" actId="20577"/>
          <ac:spMkLst>
            <pc:docMk/>
            <pc:sldMk cId="2911268934" sldId="282"/>
            <ac:spMk id="3" creationId="{00000000-0000-0000-0000-000000000000}"/>
          </ac:spMkLst>
        </pc:spChg>
      </pc:sldChg>
    </pc:docChg>
  </pc:docChgLst>
  <pc:docChgLst>
    <pc:chgData name="Abubakar Ilyas" userId="08e58344d610965c" providerId="LiveId" clId="{47F0F796-3668-E544-8E09-03EBB3C8A88C}"/>
    <pc:docChg chg="modSld">
      <pc:chgData name="Abubakar Ilyas" userId="08e58344d610965c" providerId="LiveId" clId="{47F0F796-3668-E544-8E09-03EBB3C8A88C}" dt="2023-01-05T14:29:51.206" v="12" actId="20577"/>
      <pc:docMkLst>
        <pc:docMk/>
      </pc:docMkLst>
      <pc:sldChg chg="modSp mod">
        <pc:chgData name="Abubakar Ilyas" userId="08e58344d610965c" providerId="LiveId" clId="{47F0F796-3668-E544-8E09-03EBB3C8A88C}" dt="2023-01-05T14:29:51.206" v="12" actId="20577"/>
        <pc:sldMkLst>
          <pc:docMk/>
          <pc:sldMk cId="2087786777" sldId="277"/>
        </pc:sldMkLst>
        <pc:spChg chg="mod">
          <ac:chgData name="Abubakar Ilyas" userId="08e58344d610965c" providerId="LiveId" clId="{47F0F796-3668-E544-8E09-03EBB3C8A88C}" dt="2023-01-05T14:29:51.206" v="12" actId="20577"/>
          <ac:spMkLst>
            <pc:docMk/>
            <pc:sldMk cId="2087786777" sldId="277"/>
            <ac:spMk id="3" creationId="{00000000-0000-0000-0000-000000000000}"/>
          </ac:spMkLst>
        </pc:spChg>
      </pc:sldChg>
    </pc:docChg>
  </pc:docChgLst>
  <pc:docChgLst>
    <pc:chgData name="Abubakar Ilyas" userId="08e58344d610965c" providerId="LiveId" clId="{3F5E08D0-9D4F-E846-8C44-007E8F1F563D}"/>
    <pc:docChg chg="undo custSel addSld modSld">
      <pc:chgData name="Abubakar Ilyas" userId="08e58344d610965c" providerId="LiveId" clId="{3F5E08D0-9D4F-E846-8C44-007E8F1F563D}" dt="2023-11-07T14:06:58.005" v="42" actId="20577"/>
      <pc:docMkLst>
        <pc:docMk/>
      </pc:docMkLst>
      <pc:sldChg chg="delSp modSp mod">
        <pc:chgData name="Abubakar Ilyas" userId="08e58344d610965c" providerId="LiveId" clId="{3F5E08D0-9D4F-E846-8C44-007E8F1F563D}" dt="2023-11-06T15:05:03.954" v="41" actId="478"/>
        <pc:sldMkLst>
          <pc:docMk/>
          <pc:sldMk cId="3837613875" sldId="267"/>
        </pc:sldMkLst>
        <pc:spChg chg="mod">
          <ac:chgData name="Abubakar Ilyas" userId="08e58344d610965c" providerId="LiveId" clId="{3F5E08D0-9D4F-E846-8C44-007E8F1F563D}" dt="2023-11-06T15:05:01.361" v="40" actId="27636"/>
          <ac:spMkLst>
            <pc:docMk/>
            <pc:sldMk cId="3837613875" sldId="267"/>
            <ac:spMk id="3" creationId="{00000000-0000-0000-0000-000000000000}"/>
          </ac:spMkLst>
        </pc:spChg>
        <pc:cxnChg chg="del">
          <ac:chgData name="Abubakar Ilyas" userId="08e58344d610965c" providerId="LiveId" clId="{3F5E08D0-9D4F-E846-8C44-007E8F1F563D}" dt="2023-11-06T15:05:03.954" v="41" actId="478"/>
          <ac:cxnSpMkLst>
            <pc:docMk/>
            <pc:sldMk cId="3837613875" sldId="267"/>
            <ac:cxnSpMk id="5" creationId="{00000000-0000-0000-0000-000000000000}"/>
          </ac:cxnSpMkLst>
        </pc:cxnChg>
      </pc:sldChg>
      <pc:sldChg chg="modSp mod">
        <pc:chgData name="Abubakar Ilyas" userId="08e58344d610965c" providerId="LiveId" clId="{3F5E08D0-9D4F-E846-8C44-007E8F1F563D}" dt="2023-09-25T15:15:10.496" v="14" actId="20577"/>
        <pc:sldMkLst>
          <pc:docMk/>
          <pc:sldMk cId="1603419517" sldId="269"/>
        </pc:sldMkLst>
        <pc:spChg chg="mod">
          <ac:chgData name="Abubakar Ilyas" userId="08e58344d610965c" providerId="LiveId" clId="{3F5E08D0-9D4F-E846-8C44-007E8F1F563D}" dt="2023-09-25T15:15:10.496" v="14" actId="20577"/>
          <ac:spMkLst>
            <pc:docMk/>
            <pc:sldMk cId="1603419517" sldId="269"/>
            <ac:spMk id="3" creationId="{00000000-0000-0000-0000-000000000000}"/>
          </ac:spMkLst>
        </pc:spChg>
      </pc:sldChg>
      <pc:sldChg chg="modSp mod">
        <pc:chgData name="Abubakar Ilyas" userId="08e58344d610965c" providerId="LiveId" clId="{3F5E08D0-9D4F-E846-8C44-007E8F1F563D}" dt="2023-11-07T14:06:58.005" v="42" actId="20577"/>
        <pc:sldMkLst>
          <pc:docMk/>
          <pc:sldMk cId="3008314206" sldId="289"/>
        </pc:sldMkLst>
        <pc:spChg chg="mod">
          <ac:chgData name="Abubakar Ilyas" userId="08e58344d610965c" providerId="LiveId" clId="{3F5E08D0-9D4F-E846-8C44-007E8F1F563D}" dt="2023-11-07T14:06:58.005" v="42" actId="20577"/>
          <ac:spMkLst>
            <pc:docMk/>
            <pc:sldMk cId="3008314206" sldId="289"/>
            <ac:spMk id="3" creationId="{00000000-0000-0000-0000-000000000000}"/>
          </ac:spMkLst>
        </pc:spChg>
      </pc:sldChg>
      <pc:sldChg chg="modSp add mod">
        <pc:chgData name="Abubakar Ilyas" userId="08e58344d610965c" providerId="LiveId" clId="{3F5E08D0-9D4F-E846-8C44-007E8F1F563D}" dt="2023-10-01T10:32:24.776" v="30" actId="114"/>
        <pc:sldMkLst>
          <pc:docMk/>
          <pc:sldMk cId="3986478039" sldId="290"/>
        </pc:sldMkLst>
        <pc:spChg chg="mod">
          <ac:chgData name="Abubakar Ilyas" userId="08e58344d610965c" providerId="LiveId" clId="{3F5E08D0-9D4F-E846-8C44-007E8F1F563D}" dt="2023-10-01T10:32:24.776" v="30" actId="114"/>
          <ac:spMkLst>
            <pc:docMk/>
            <pc:sldMk cId="3986478039" sldId="29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76272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964405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279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055134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38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69454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126666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427548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81472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86923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43554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E46C4C-51D5-4C6A-9BCC-092F61BC89FE}" type="datetimeFigureOut">
              <a:rPr lang="en-GB" smtClean="0"/>
              <a:t>07/11/2023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52728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E46C4C-51D5-4C6A-9BCC-092F61BC89FE}" type="datetimeFigureOut">
              <a:rPr lang="en-GB" smtClean="0"/>
              <a:t>07/11/2023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435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46C4C-51D5-4C6A-9BCC-092F61BC89FE}" type="datetimeFigureOut">
              <a:rPr lang="en-GB" smtClean="0"/>
              <a:t>07/11/2023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6908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16606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88065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E46C4C-51D5-4C6A-9BCC-092F61BC89FE}" type="datetimeFigureOut">
              <a:rPr lang="en-GB" smtClean="0"/>
              <a:t>07/11/2023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F57F1B5-269A-49A0-BAD0-23269F096A06}" type="slidenum">
              <a:rPr lang="en-GB" smtClean="0"/>
              <a:t>‹#›</a:t>
            </a:fld>
            <a:endParaRPr lang="en-GB"/>
          </a:p>
        </p:txBody>
      </p:sp>
    </p:spTree>
    <p:extLst>
      <p:ext uri="{BB962C8B-B14F-4D97-AF65-F5344CB8AC3E}">
        <p14:creationId xmlns:p14="http://schemas.microsoft.com/office/powerpoint/2010/main" val="567113428"/>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42249" y="3155325"/>
            <a:ext cx="8915399" cy="2748338"/>
          </a:xfrm>
        </p:spPr>
        <p:txBody>
          <a:bodyPr>
            <a:normAutofit/>
          </a:bodyPr>
          <a:lstStyle/>
          <a:p>
            <a:r>
              <a:rPr lang="en-US" sz="2000" b="1" u="sng" dirty="0">
                <a:latin typeface="Arial" panose="020B0604020202020204" pitchFamily="34" charset="0"/>
                <a:cs typeface="Arial" panose="020B0604020202020204" pitchFamily="34" charset="0"/>
              </a:rPr>
              <a:t>Islamic Systems</a:t>
            </a:r>
          </a:p>
          <a:p>
            <a:pPr marL="285750" indent="-285750">
              <a:buFontTx/>
              <a:buChar char="-"/>
            </a:pPr>
            <a:r>
              <a:rPr lang="en-US" sz="2000" dirty="0">
                <a:latin typeface="Arial" panose="020B0604020202020204" pitchFamily="34" charset="0"/>
                <a:cs typeface="Arial" panose="020B0604020202020204" pitchFamily="34" charset="0"/>
              </a:rPr>
              <a:t>Social System</a:t>
            </a:r>
          </a:p>
          <a:p>
            <a:pPr marL="285750" indent="-285750">
              <a:buFontTx/>
              <a:buChar char="-"/>
            </a:pPr>
            <a:r>
              <a:rPr lang="en-US" sz="2000" dirty="0">
                <a:latin typeface="Arial" panose="020B0604020202020204" pitchFamily="34" charset="0"/>
                <a:cs typeface="Arial" panose="020B0604020202020204" pitchFamily="34" charset="0"/>
              </a:rPr>
              <a:t>Political System</a:t>
            </a:r>
          </a:p>
          <a:p>
            <a:pPr marL="285750" indent="-285750">
              <a:buFontTx/>
              <a:buChar char="-"/>
            </a:pPr>
            <a:r>
              <a:rPr lang="en-US" sz="2000" dirty="0">
                <a:latin typeface="Arial" panose="020B0604020202020204" pitchFamily="34" charset="0"/>
                <a:cs typeface="Arial" panose="020B0604020202020204" pitchFamily="34" charset="0"/>
              </a:rPr>
              <a:t>Economic System</a:t>
            </a:r>
          </a:p>
          <a:p>
            <a:pPr marL="285750" indent="-285750">
              <a:buFontTx/>
              <a:buChar char="-"/>
            </a:pPr>
            <a:r>
              <a:rPr lang="en-US" sz="2000" dirty="0">
                <a:latin typeface="Arial" panose="020B0604020202020204" pitchFamily="34" charset="0"/>
                <a:cs typeface="Arial" panose="020B0604020202020204" pitchFamily="34" charset="0"/>
              </a:rPr>
              <a:t>Judicial System</a:t>
            </a:r>
          </a:p>
          <a:p>
            <a:pPr marL="285750" indent="-285750">
              <a:buFontTx/>
              <a:buChar char="-"/>
            </a:pPr>
            <a:r>
              <a:rPr lang="en-US" sz="2000" dirty="0">
                <a:latin typeface="Arial" panose="020B0604020202020204" pitchFamily="34" charset="0"/>
                <a:cs typeface="Arial" panose="020B0604020202020204" pitchFamily="34" charset="0"/>
              </a:rPr>
              <a:t>Administrative System</a:t>
            </a:r>
            <a:endParaRPr lang="en-GB" sz="2000" dirty="0">
              <a:latin typeface="Arial" panose="020B0604020202020204" pitchFamily="34" charset="0"/>
              <a:cs typeface="Arial" panose="020B0604020202020204" pitchFamily="34" charset="0"/>
            </a:endParaRPr>
          </a:p>
        </p:txBody>
      </p:sp>
      <p:sp>
        <p:nvSpPr>
          <p:cNvPr id="5" name="Title 1"/>
          <p:cNvSpPr txBox="1">
            <a:spLocks/>
          </p:cNvSpPr>
          <p:nvPr/>
        </p:nvSpPr>
        <p:spPr>
          <a:xfrm>
            <a:off x="2447546" y="672922"/>
            <a:ext cx="8915399" cy="2482403"/>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latin typeface="Arial" panose="020B0604020202020204" pitchFamily="34" charset="0"/>
                <a:cs typeface="Arial" panose="020B0604020202020204" pitchFamily="34" charset="0"/>
              </a:rPr>
              <a:t>Section 7</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Islamic Code of Life</a:t>
            </a:r>
          </a:p>
          <a:p>
            <a:pPr algn="ctr"/>
            <a:endParaRPr lang="en-GB" dirty="0"/>
          </a:p>
        </p:txBody>
      </p:sp>
    </p:spTree>
    <p:extLst>
      <p:ext uri="{BB962C8B-B14F-4D97-AF65-F5344CB8AC3E}">
        <p14:creationId xmlns:p14="http://schemas.microsoft.com/office/powerpoint/2010/main" val="1905989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439" y="598352"/>
            <a:ext cx="8911687" cy="805445"/>
          </a:xfrm>
        </p:spPr>
        <p:txBody>
          <a:bodyPr/>
          <a:lstStyle/>
          <a:p>
            <a:pPr algn="ctr"/>
            <a:r>
              <a:rPr lang="en-US" dirty="0">
                <a:latin typeface="Arial" panose="020B0604020202020204" pitchFamily="34" charset="0"/>
                <a:cs typeface="Arial" panose="020B0604020202020204" pitchFamily="34" charset="0"/>
              </a:rPr>
              <a:t>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2439" y="1609859"/>
            <a:ext cx="9440215" cy="4906851"/>
          </a:xfrm>
        </p:spPr>
        <p:txBody>
          <a:bodyPr/>
          <a:lstStyle/>
          <a:p>
            <a:pPr marL="0" indent="0" algn="ctr">
              <a:buNone/>
            </a:pPr>
            <a:r>
              <a:rPr lang="en-US" b="1" dirty="0">
                <a:latin typeface="Arial" panose="020B0604020202020204" pitchFamily="34" charset="0"/>
                <a:cs typeface="Arial" panose="020B0604020202020204" pitchFamily="34" charset="0"/>
              </a:rPr>
              <a:t>Two Fundamentals of an Islamic Political System</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Sovereignty of Allah SWT</a:t>
            </a:r>
          </a:p>
          <a:p>
            <a:pPr>
              <a:buFontTx/>
              <a:buChar char="-"/>
            </a:pPr>
            <a:r>
              <a:rPr lang="en-US" dirty="0">
                <a:latin typeface="Arial" panose="020B0604020202020204" pitchFamily="34" charset="0"/>
                <a:cs typeface="Arial" panose="020B0604020202020204" pitchFamily="34" charset="0"/>
              </a:rPr>
              <a:t>The basis for every Islamic system</a:t>
            </a:r>
          </a:p>
          <a:p>
            <a:pPr>
              <a:buFontTx/>
              <a:buChar char="-"/>
            </a:pPr>
            <a:r>
              <a:rPr lang="en-US" dirty="0">
                <a:latin typeface="Arial" panose="020B0604020202020204" pitchFamily="34" charset="0"/>
                <a:cs typeface="Arial" panose="020B0604020202020204" pitchFamily="34" charset="0"/>
              </a:rPr>
              <a:t>The political system will be based on upholding Shariah and avoiding/prohibiting everything that goes against it</a:t>
            </a:r>
          </a:p>
          <a:p>
            <a:pPr>
              <a:buFontTx/>
              <a:buChar char="-"/>
            </a:pPr>
            <a:r>
              <a:rPr lang="en-US" i="1" dirty="0">
                <a:latin typeface="Arial" panose="020B0604020202020204" pitchFamily="34" charset="0"/>
                <a:cs typeface="Arial" panose="020B0604020202020204" pitchFamily="34" charset="0"/>
              </a:rPr>
              <a:t>“the decision belongs solely to God.”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Hadeed</a:t>
            </a:r>
            <a:r>
              <a:rPr lang="en-US" dirty="0">
                <a:latin typeface="Arial" panose="020B0604020202020204" pitchFamily="34" charset="0"/>
                <a:cs typeface="Arial" panose="020B0604020202020204" pitchFamily="34" charset="0"/>
              </a:rPr>
              <a:t> – 2)</a:t>
            </a:r>
          </a:p>
          <a:p>
            <a:pPr>
              <a:buFontTx/>
              <a:buChar char="-"/>
            </a:pPr>
            <a:r>
              <a:rPr lang="en-US" i="1" dirty="0">
                <a:latin typeface="Arial" panose="020B0604020202020204" pitchFamily="34" charset="0"/>
                <a:cs typeface="Arial" panose="020B0604020202020204" pitchFamily="34" charset="0"/>
              </a:rPr>
              <a:t>“His is the creation, and His is the command.”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A’raf</a:t>
            </a:r>
            <a:r>
              <a:rPr lang="en-US" dirty="0">
                <a:latin typeface="Arial" panose="020B0604020202020204" pitchFamily="34" charset="0"/>
                <a:cs typeface="Arial" panose="020B0604020202020204" pitchFamily="34" charset="0"/>
              </a:rPr>
              <a:t> – 54)</a:t>
            </a:r>
          </a:p>
          <a:p>
            <a:pPr>
              <a:buFontTx/>
              <a:buChar char="-"/>
            </a:pPr>
            <a:r>
              <a:rPr lang="en-US" dirty="0">
                <a:latin typeface="Arial" panose="020B0604020202020204" pitchFamily="34" charset="0"/>
                <a:cs typeface="Arial" panose="020B0604020202020204" pitchFamily="34" charset="0"/>
              </a:rPr>
              <a:t>If everything belongs to Him, then only His commands will be followed and implemented</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544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991673"/>
            <a:ext cx="9259909" cy="5525037"/>
          </a:xfrm>
        </p:spPr>
        <p:txBody>
          <a:bodyPr/>
          <a:lstStyle/>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Khilafat</a:t>
            </a:r>
            <a:r>
              <a:rPr lang="en-US" dirty="0">
                <a:latin typeface="Arial" panose="020B0604020202020204" pitchFamily="34" charset="0"/>
                <a:cs typeface="Arial" panose="020B0604020202020204" pitchFamily="34" charset="0"/>
              </a:rPr>
              <a:t> </a:t>
            </a:r>
          </a:p>
          <a:p>
            <a:pPr marL="0" indent="0">
              <a:buNone/>
            </a:pPr>
            <a:r>
              <a:rPr lang="en-US" i="1" dirty="0">
                <a:latin typeface="Arial" panose="020B0604020202020204" pitchFamily="34" charset="0"/>
                <a:cs typeface="Arial" panose="020B0604020202020204" pitchFamily="34" charset="0"/>
              </a:rPr>
              <a:t>“I am placing a successor on earth.” </a:t>
            </a:r>
            <a:r>
              <a:rPr lang="en-US" dirty="0">
                <a:latin typeface="Arial" panose="020B0604020202020204" pitchFamily="34" charset="0"/>
                <a:cs typeface="Arial" panose="020B0604020202020204" pitchFamily="34" charset="0"/>
              </a:rPr>
              <a:t>(Al-Baqarah – 30)</a:t>
            </a:r>
          </a:p>
          <a:p>
            <a:pPr>
              <a:buFontTx/>
              <a:buChar char="-"/>
            </a:pPr>
            <a:r>
              <a:rPr lang="en-US" dirty="0">
                <a:latin typeface="Arial" panose="020B0604020202020204" pitchFamily="34" charset="0"/>
                <a:cs typeface="Arial" panose="020B0604020202020204" pitchFamily="34" charset="0"/>
              </a:rPr>
              <a:t>It basically means that man will implement Allah’s SWT orders on earth</a:t>
            </a:r>
          </a:p>
          <a:p>
            <a:pPr>
              <a:buFontTx/>
              <a:buChar char="-"/>
            </a:pPr>
            <a:r>
              <a:rPr lang="en-US" dirty="0">
                <a:latin typeface="Arial" panose="020B0604020202020204" pitchFamily="34" charset="0"/>
                <a:cs typeface="Arial" panose="020B0604020202020204" pitchFamily="34" charset="0"/>
              </a:rPr>
              <a:t>This is the purpose of man’s life on this earth</a:t>
            </a:r>
          </a:p>
          <a:p>
            <a:pPr>
              <a:buFontTx/>
              <a:buChar char="-"/>
            </a:pPr>
            <a:r>
              <a:rPr lang="en-US" dirty="0">
                <a:latin typeface="Arial" panose="020B0604020202020204" pitchFamily="34" charset="0"/>
                <a:cs typeface="Arial" panose="020B0604020202020204" pitchFamily="34" charset="0"/>
              </a:rPr>
              <a:t>Mufti </a:t>
            </a:r>
            <a:r>
              <a:rPr lang="en-US" dirty="0" err="1">
                <a:latin typeface="Arial" panose="020B0604020202020204" pitchFamily="34" charset="0"/>
                <a:cs typeface="Arial" panose="020B0604020202020204" pitchFamily="34" charset="0"/>
              </a:rPr>
              <a:t>Shafi</a:t>
            </a:r>
            <a:r>
              <a:rPr lang="en-US" dirty="0">
                <a:latin typeface="Arial" panose="020B0604020202020204" pitchFamily="34" charset="0"/>
                <a:cs typeface="Arial" panose="020B0604020202020204" pitchFamily="34" charset="0"/>
              </a:rPr>
              <a:t> has derived three points from this verse</a:t>
            </a:r>
          </a:p>
          <a:p>
            <a:pPr>
              <a:buAutoNum type="arabicPeriod"/>
            </a:pPr>
            <a:r>
              <a:rPr lang="en-US" dirty="0">
                <a:latin typeface="Arial" panose="020B0604020202020204" pitchFamily="34" charset="0"/>
                <a:cs typeface="Arial" panose="020B0604020202020204" pitchFamily="34" charset="0"/>
              </a:rPr>
              <a:t>Sovereignty of Allah</a:t>
            </a:r>
          </a:p>
          <a:p>
            <a:pPr>
              <a:buAutoNum type="arabicPeriod"/>
            </a:pPr>
            <a:r>
              <a:rPr lang="en-US" dirty="0" err="1">
                <a:latin typeface="Arial" panose="020B0604020202020204" pitchFamily="34" charset="0"/>
                <a:cs typeface="Arial" panose="020B0604020202020204" pitchFamily="34" charset="0"/>
              </a:rPr>
              <a:t>Khilafat</a:t>
            </a:r>
            <a:endParaRPr lang="en-US"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All the elected caliphs come under this verse</a:t>
            </a:r>
          </a:p>
          <a:p>
            <a:pPr marL="0" indent="0">
              <a:buNone/>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Prophets were directly Allah’s caliphs on earth</a:t>
            </a:r>
          </a:p>
          <a:p>
            <a:pPr>
              <a:buFontTx/>
              <a:buChar char="-"/>
            </a:pPr>
            <a:r>
              <a:rPr lang="en-US" dirty="0">
                <a:latin typeface="Arial" panose="020B0604020202020204" pitchFamily="34" charset="0"/>
                <a:cs typeface="Arial" panose="020B0604020202020204" pitchFamily="34" charset="0"/>
              </a:rPr>
              <a:t>Now, whoever is elected the caliphs of Muslims will be the caliph of the Prophet SAW, and indirectly, the caliph of Allah SWT.</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7662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437882"/>
            <a:ext cx="9173536" cy="628489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Selection/Election of Caliph</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Prophet’s SAW way – nominated no one.</a:t>
            </a:r>
          </a:p>
          <a:p>
            <a:pPr>
              <a:buFontTx/>
              <a:buChar char="-"/>
            </a:pPr>
            <a:r>
              <a:rPr lang="en-US" dirty="0">
                <a:latin typeface="Arial" panose="020B0604020202020204" pitchFamily="34" charset="0"/>
                <a:cs typeface="Arial" panose="020B0604020202020204" pitchFamily="34" charset="0"/>
              </a:rPr>
              <a:t>But only when the one in charge has confidence in his people</a:t>
            </a:r>
          </a:p>
          <a:p>
            <a:pPr>
              <a:buFontTx/>
              <a:buChar char="-"/>
            </a:pPr>
            <a:r>
              <a:rPr lang="en-US" dirty="0">
                <a:latin typeface="Arial" panose="020B0604020202020204" pitchFamily="34" charset="0"/>
                <a:cs typeface="Arial" panose="020B0604020202020204" pitchFamily="34" charset="0"/>
              </a:rPr>
              <a:t>However, the Prophet SAW did leave some hints behind</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R.A. way – appointed Umar R.A without any consultation</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Umar’s R.A. way – made a counsel consisting of six credible people</a:t>
            </a:r>
          </a:p>
          <a:p>
            <a:pPr>
              <a:buFontTx/>
              <a:buChar char="-"/>
            </a:pPr>
            <a:r>
              <a:rPr lang="en-US" dirty="0">
                <a:latin typeface="Arial" panose="020B0604020202020204" pitchFamily="34" charset="0"/>
                <a:cs typeface="Arial" panose="020B0604020202020204" pitchFamily="34" charset="0"/>
              </a:rPr>
              <a:t>Limited number of voters</a:t>
            </a:r>
          </a:p>
          <a:p>
            <a:pPr marL="0" indent="0">
              <a:buNone/>
            </a:pPr>
            <a:r>
              <a:rPr lang="en-US" dirty="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61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69" y="611232"/>
            <a:ext cx="8911687" cy="792566"/>
          </a:xfrm>
        </p:spPr>
        <p:txBody>
          <a:bodyPr/>
          <a:lstStyle/>
          <a:p>
            <a:pPr algn="ctr"/>
            <a:r>
              <a:rPr lang="en-US" dirty="0">
                <a:latin typeface="Arial" panose="020B0604020202020204" pitchFamily="34" charset="0"/>
                <a:cs typeface="Arial" panose="020B0604020202020204" pitchFamily="34" charset="0"/>
              </a:rPr>
              <a:t>Features of an Islamic 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69" y="1519706"/>
            <a:ext cx="9234153" cy="4945487"/>
          </a:xfrm>
        </p:spPr>
        <p:txBody>
          <a:bodyPr/>
          <a:lstStyle/>
          <a:p>
            <a:pPr>
              <a:buAutoNum type="arabicPeriod"/>
            </a:pPr>
            <a:r>
              <a:rPr lang="en-US" b="1" dirty="0">
                <a:latin typeface="Arial" panose="020B0604020202020204" pitchFamily="34" charset="0"/>
                <a:cs typeface="Arial" panose="020B0604020202020204" pitchFamily="34" charset="0"/>
              </a:rPr>
              <a:t>Government by Consultation</a:t>
            </a:r>
          </a:p>
          <a:p>
            <a:pPr>
              <a:buFontTx/>
              <a:buChar char="-"/>
            </a:pPr>
            <a:r>
              <a:rPr lang="en-US" i="1" dirty="0">
                <a:latin typeface="Arial" panose="020B0604020202020204" pitchFamily="34" charset="0"/>
                <a:cs typeface="Arial" panose="020B0604020202020204" pitchFamily="34" charset="0"/>
              </a:rPr>
              <a:t>“and consult them in the conduct of affairs.”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159)</a:t>
            </a:r>
          </a:p>
          <a:p>
            <a:pPr>
              <a:buFontTx/>
              <a:buChar char="-"/>
            </a:pPr>
            <a:r>
              <a:rPr lang="en-US" i="1" dirty="0">
                <a:latin typeface="Arial" panose="020B0604020202020204" pitchFamily="34" charset="0"/>
                <a:cs typeface="Arial" panose="020B0604020202020204" pitchFamily="34" charset="0"/>
              </a:rPr>
              <a:t>“And those who respond to their Lord, and pray regularly, and conduct their affairs by mutual consultation, and give of what We have provided them.” </a:t>
            </a:r>
            <a:r>
              <a:rPr lang="en-US" dirty="0">
                <a:latin typeface="Arial" panose="020B0604020202020204" pitchFamily="34" charset="0"/>
                <a:cs typeface="Arial" panose="020B0604020202020204" pitchFamily="34" charset="0"/>
              </a:rPr>
              <a:t>(Ash-</a:t>
            </a:r>
            <a:r>
              <a:rPr lang="en-US" dirty="0" err="1">
                <a:latin typeface="Arial" panose="020B0604020202020204" pitchFamily="34" charset="0"/>
                <a:cs typeface="Arial" panose="020B0604020202020204" pitchFamily="34" charset="0"/>
              </a:rPr>
              <a:t>Shura</a:t>
            </a:r>
            <a:r>
              <a:rPr lang="en-US" dirty="0">
                <a:latin typeface="Arial" panose="020B0604020202020204" pitchFamily="34" charset="0"/>
                <a:cs typeface="Arial" panose="020B0604020202020204" pitchFamily="34" charset="0"/>
              </a:rPr>
              <a:t> – 38)</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Equality of all Citizens</a:t>
            </a:r>
          </a:p>
          <a:p>
            <a:pPr>
              <a:buFontTx/>
              <a:buChar char="-"/>
            </a:pPr>
            <a:r>
              <a:rPr lang="en-US" dirty="0">
                <a:latin typeface="Arial" panose="020B0604020202020204" pitchFamily="34" charset="0"/>
                <a:cs typeface="Arial" panose="020B0604020202020204" pitchFamily="34" charset="0"/>
              </a:rPr>
              <a:t>Mention the references regarding equality (Section 4)</a:t>
            </a:r>
          </a:p>
          <a:p>
            <a:pPr>
              <a:buFontTx/>
              <a:buChar char="-"/>
            </a:pPr>
            <a:r>
              <a:rPr lang="en-US" dirty="0">
                <a:latin typeface="Arial" panose="020B0604020202020204" pitchFamily="34" charset="0"/>
                <a:cs typeface="Arial" panose="020B0604020202020204" pitchFamily="34" charset="0"/>
              </a:rPr>
              <a:t>Muslims &amp; non-Muslims have equal rights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Rule of Law</a:t>
            </a:r>
            <a:r>
              <a:rPr lang="en-US" dirty="0">
                <a:latin typeface="Arial" panose="020B0604020202020204" pitchFamily="34" charset="0"/>
                <a:cs typeface="Arial" panose="020B0604020202020204" pitchFamily="34" charset="0"/>
              </a:rPr>
              <a:t> </a:t>
            </a:r>
          </a:p>
          <a:p>
            <a:pPr>
              <a:buFontTx/>
              <a:buChar char="-"/>
            </a:pPr>
            <a:r>
              <a:rPr lang="en-US" dirty="0">
                <a:latin typeface="Arial" panose="020B0604020202020204" pitchFamily="34" charset="0"/>
                <a:cs typeface="Arial" panose="020B0604020202020204" pitchFamily="34" charset="0"/>
              </a:rPr>
              <a:t>Section 4, Slide 26</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798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4. Accountability</a:t>
            </a:r>
          </a:p>
          <a:p>
            <a:pPr>
              <a:buFontTx/>
              <a:buChar char="-"/>
            </a:pPr>
            <a:r>
              <a:rPr lang="en-US" dirty="0">
                <a:latin typeface="Arial" panose="020B0604020202020204" pitchFamily="34" charset="0"/>
                <a:cs typeface="Arial" panose="020B0604020202020204" pitchFamily="34" charset="0"/>
              </a:rPr>
              <a:t>Everyone, from the head of the state to a common man, is accountable</a:t>
            </a:r>
          </a:p>
          <a:p>
            <a:pPr>
              <a:buFontTx/>
              <a:buChar char="-"/>
            </a:pPr>
            <a:r>
              <a:rPr lang="en-US" i="1" dirty="0">
                <a:latin typeface="Arial" panose="020B0604020202020204" pitchFamily="34" charset="0"/>
                <a:cs typeface="Arial" panose="020B0604020202020204" pitchFamily="34" charset="0"/>
              </a:rPr>
              <a:t>“And the book will be placed, and you will see the sinners fearful of its contents. And they will say, “Woe to us! What is with this book that leaves nothing, small or big, but it has enumerated it?” They will find everything they had done present. Your Lord does not wrong anyone.”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Kahf</a:t>
            </a:r>
            <a:r>
              <a:rPr lang="en-US" dirty="0">
                <a:latin typeface="Arial" panose="020B0604020202020204" pitchFamily="34" charset="0"/>
                <a:cs typeface="Arial" panose="020B0604020202020204" pitchFamily="34" charset="0"/>
              </a:rPr>
              <a:t> – 49)</a:t>
            </a:r>
          </a:p>
          <a:p>
            <a:pPr>
              <a:buFontTx/>
              <a:buChar char="-"/>
            </a:pPr>
            <a:r>
              <a:rPr lang="en-US" i="1" dirty="0">
                <a:latin typeface="Arial" panose="020B0604020202020204" pitchFamily="34" charset="0"/>
                <a:cs typeface="Arial" panose="020B0604020202020204" pitchFamily="34" charset="0"/>
              </a:rPr>
              <a:t>“Whoever has done an atom's weight of good will see it. And whoever has done an atom's weight of evil will see it.”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Az-Zilzaal</a:t>
            </a:r>
            <a:r>
              <a:rPr lang="en-US" dirty="0">
                <a:latin typeface="Arial" panose="020B0604020202020204" pitchFamily="34" charset="0"/>
                <a:cs typeface="Arial" panose="020B0604020202020204" pitchFamily="34" charset="0"/>
              </a:rPr>
              <a:t> – 7-8)</a:t>
            </a:r>
          </a:p>
          <a:p>
            <a:pPr>
              <a:buFontTx/>
              <a:buChar char="-"/>
            </a:pPr>
            <a:r>
              <a:rPr lang="en-US" dirty="0">
                <a:latin typeface="Arial" panose="020B0604020202020204" pitchFamily="34" charset="0"/>
                <a:cs typeface="Arial" panose="020B0604020202020204" pitchFamily="34" charset="0"/>
              </a:rPr>
              <a:t>Umar R.A. was questioned about his shirt in front of a number of people by a common man</a:t>
            </a:r>
          </a:p>
          <a:p>
            <a:pPr>
              <a:buFontTx/>
              <a:buChar char="-"/>
            </a:pP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R.A first address after he was selected caliph</a:t>
            </a:r>
          </a:p>
          <a:p>
            <a:pPr>
              <a:buFontTx/>
              <a:buChar char="-"/>
            </a:pPr>
            <a:r>
              <a:rPr lang="en-US" dirty="0">
                <a:latin typeface="Arial" panose="020B0604020202020204" pitchFamily="34" charset="0"/>
                <a:cs typeface="Arial" panose="020B0604020202020204" pitchFamily="34" charset="0"/>
              </a:rPr>
              <a:t>Saeed </a:t>
            </a:r>
            <a:r>
              <a:rPr lang="en-US">
                <a:latin typeface="Arial" panose="020B0604020202020204" pitchFamily="34" charset="0"/>
                <a:cs typeface="Arial" panose="020B0604020202020204" pitchFamily="34" charset="0"/>
              </a:rPr>
              <a:t>bin Aamir’s </a:t>
            </a:r>
            <a:r>
              <a:rPr lang="en-US" dirty="0">
                <a:latin typeface="Arial" panose="020B0604020202020204" pitchFamily="34" charset="0"/>
                <a:cs typeface="Arial" panose="020B0604020202020204" pitchFamily="34" charset="0"/>
              </a:rPr>
              <a:t>R.A, governor of </a:t>
            </a:r>
            <a:r>
              <a:rPr lang="en-US" dirty="0" err="1">
                <a:latin typeface="Arial" panose="020B0604020202020204" pitchFamily="34" charset="0"/>
                <a:cs typeface="Arial" panose="020B0604020202020204" pitchFamily="34" charset="0"/>
              </a:rPr>
              <a:t>Hims</a:t>
            </a:r>
            <a:r>
              <a:rPr lang="en-US" dirty="0">
                <a:latin typeface="Arial" panose="020B0604020202020204" pitchFamily="34" charset="0"/>
                <a:cs typeface="Arial" panose="020B0604020202020204" pitchFamily="34" charset="0"/>
              </a:rPr>
              <a:t>, was held accountable by Umar R.A upon the grievances of the people of </a:t>
            </a:r>
            <a:r>
              <a:rPr lang="en-US" dirty="0" err="1">
                <a:latin typeface="Arial" panose="020B0604020202020204" pitchFamily="34" charset="0"/>
                <a:cs typeface="Arial" panose="020B0604020202020204" pitchFamily="34" charset="0"/>
              </a:rPr>
              <a:t>Hims</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1603419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5. No Place for Nepotism</a:t>
            </a:r>
          </a:p>
          <a:p>
            <a:pPr>
              <a:buFontTx/>
              <a:buChar char="-"/>
            </a:pPr>
            <a:r>
              <a:rPr lang="en-US" dirty="0">
                <a:latin typeface="Arial" panose="020B0604020202020204" pitchFamily="34" charset="0"/>
                <a:cs typeface="Arial" panose="020B0604020202020204" pitchFamily="34" charset="0"/>
              </a:rPr>
              <a:t>No rightly-guided caliph nominated their son before passing away </a:t>
            </a:r>
          </a:p>
          <a:p>
            <a:pPr>
              <a:buFontTx/>
              <a:buChar char="-"/>
            </a:pPr>
            <a:r>
              <a:rPr lang="en-US" dirty="0">
                <a:latin typeface="Arial" panose="020B0604020202020204" pitchFamily="34" charset="0"/>
                <a:cs typeface="Arial" panose="020B0604020202020204" pitchFamily="34" charset="0"/>
              </a:rPr>
              <a:t>Yazeed selected as governor of Syria by Abubakar R.A. was warned against indulging in nepotism. (Hakim)</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Meritocracy</a:t>
            </a:r>
          </a:p>
          <a:p>
            <a:pPr>
              <a:buFontTx/>
              <a:buChar char="-"/>
            </a:pPr>
            <a:r>
              <a:rPr lang="en-US" dirty="0">
                <a:latin typeface="Arial" panose="020B0604020202020204" pitchFamily="34" charset="0"/>
                <a:cs typeface="Arial" panose="020B0604020202020204" pitchFamily="34" charset="0"/>
              </a:rPr>
              <a:t>Compilation of Quran headed by Zaid bin Thabit R.A</a:t>
            </a:r>
          </a:p>
          <a:p>
            <a:pPr>
              <a:buFontTx/>
              <a:buChar char="-"/>
            </a:pPr>
            <a:r>
              <a:rPr lang="en-US" dirty="0">
                <a:latin typeface="Arial" panose="020B0604020202020204" pitchFamily="34" charset="0"/>
                <a:cs typeface="Arial" panose="020B0604020202020204" pitchFamily="34" charset="0"/>
              </a:rPr>
              <a:t>The commanders appointed were always those who had expertise in military expeditions, even if they accepted Islam late, such as Khalid bin </a:t>
            </a:r>
            <a:r>
              <a:rPr lang="en-US" dirty="0" err="1">
                <a:latin typeface="Arial" panose="020B0604020202020204" pitchFamily="34" charset="0"/>
                <a:cs typeface="Arial" panose="020B0604020202020204" pitchFamily="34" charset="0"/>
              </a:rPr>
              <a:t>Waleed</a:t>
            </a:r>
            <a:r>
              <a:rPr lang="en-US" dirty="0">
                <a:latin typeface="Arial" panose="020B0604020202020204" pitchFamily="34" charset="0"/>
                <a:cs typeface="Arial" panose="020B0604020202020204" pitchFamily="34" charset="0"/>
              </a:rPr>
              <a:t> and Amar bin Aas R.A</a:t>
            </a:r>
          </a:p>
          <a:p>
            <a:pPr>
              <a:buFontTx/>
              <a:buChar char="-"/>
            </a:pPr>
            <a:r>
              <a:rPr lang="en-US" dirty="0">
                <a:latin typeface="Arial" panose="020B0604020202020204" pitchFamily="34" charset="0"/>
                <a:cs typeface="Arial" panose="020B0604020202020204" pitchFamily="34" charset="0"/>
              </a:rPr>
              <a:t>Appointed </a:t>
            </a:r>
            <a:r>
              <a:rPr lang="en-US" dirty="0" err="1">
                <a:latin typeface="Arial" panose="020B0604020202020204" pitchFamily="34" charset="0"/>
                <a:cs typeface="Arial" panose="020B0604020202020204" pitchFamily="34" charset="0"/>
              </a:rPr>
              <a:t>Usama</a:t>
            </a:r>
            <a:r>
              <a:rPr lang="en-US" dirty="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210841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7. System of Local Government</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Tribal system in Madinah</a:t>
            </a:r>
          </a:p>
          <a:p>
            <a:pPr>
              <a:buFontTx/>
              <a:buChar char="-"/>
            </a:pPr>
            <a:r>
              <a:rPr lang="en-US" dirty="0">
                <a:latin typeface="Arial" panose="020B0604020202020204" pitchFamily="34" charset="0"/>
                <a:cs typeface="Arial" panose="020B0604020202020204" pitchFamily="34" charset="0"/>
              </a:rPr>
              <a:t>An </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Areef</a:t>
            </a:r>
            <a:r>
              <a:rPr lang="en-US" dirty="0">
                <a:latin typeface="Arial" panose="020B0604020202020204" pitchFamily="34" charset="0"/>
                <a:cs typeface="Arial" panose="020B0604020202020204" pitchFamily="34" charset="0"/>
              </a:rPr>
              <a:t>’ (caretaker)on every 10 people</a:t>
            </a:r>
          </a:p>
          <a:p>
            <a:pPr>
              <a:buFontTx/>
              <a:buChar char="-"/>
            </a:pPr>
            <a:r>
              <a:rPr lang="en-US" dirty="0">
                <a:latin typeface="Arial" panose="020B0604020202020204" pitchFamily="34" charset="0"/>
                <a:cs typeface="Arial" panose="020B0604020202020204" pitchFamily="34" charset="0"/>
              </a:rPr>
              <a:t>Every </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Naqeeb</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on every 10 </a:t>
            </a:r>
            <a:r>
              <a:rPr lang="en-US" dirty="0" err="1">
                <a:latin typeface="Arial" panose="020B0604020202020204" pitchFamily="34" charset="0"/>
                <a:cs typeface="Arial" panose="020B0604020202020204" pitchFamily="34" charset="0"/>
              </a:rPr>
              <a:t>Areefs</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 SAW endorsed this particular system in Madinah and did not dismantle it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Formation of Ministries</a:t>
            </a:r>
          </a:p>
          <a:p>
            <a:pPr>
              <a:buFontTx/>
              <a:buChar char="-"/>
            </a:pPr>
            <a:r>
              <a:rPr lang="en-US" b="1" dirty="0">
                <a:latin typeface="Arial" panose="020B0604020202020204" pitchFamily="34" charset="0"/>
                <a:cs typeface="Arial" panose="020B0604020202020204" pitchFamily="34" charset="0"/>
              </a:rPr>
              <a:t>Foreign Ministry</a:t>
            </a:r>
            <a:r>
              <a:rPr lang="en-US" dirty="0">
                <a:latin typeface="Arial" panose="020B0604020202020204" pitchFamily="34" charset="0"/>
                <a:cs typeface="Arial" panose="020B0604020202020204" pitchFamily="34" charset="0"/>
              </a:rPr>
              <a:t> (Section 2, slides 17 – 18), Umar R.A. in charge</a:t>
            </a:r>
          </a:p>
          <a:p>
            <a:pPr>
              <a:buFontTx/>
              <a:buChar char="-"/>
            </a:pPr>
            <a:r>
              <a:rPr lang="en-US" b="1" dirty="0">
                <a:latin typeface="Arial" panose="020B0604020202020204" pitchFamily="34" charset="0"/>
                <a:cs typeface="Arial" panose="020B0604020202020204" pitchFamily="34" charset="0"/>
              </a:rPr>
              <a:t>Defense Ministry</a:t>
            </a:r>
            <a:r>
              <a:rPr lang="en-US" dirty="0">
                <a:latin typeface="Arial" panose="020B0604020202020204" pitchFamily="34" charset="0"/>
                <a:cs typeface="Arial" panose="020B0604020202020204" pitchFamily="34" charset="0"/>
              </a:rPr>
              <a:t> – conducted a census after coming to Madinah, People going for Jihad were kept recorded etc.</a:t>
            </a:r>
          </a:p>
          <a:p>
            <a:pPr>
              <a:buFontTx/>
              <a:buChar char="-"/>
            </a:pPr>
            <a:r>
              <a:rPr lang="en-US" b="1" dirty="0">
                <a:latin typeface="Arial" panose="020B0604020202020204" pitchFamily="34" charset="0"/>
                <a:cs typeface="Arial" panose="020B0604020202020204" pitchFamily="34" charset="0"/>
              </a:rPr>
              <a:t>Education</a:t>
            </a:r>
          </a:p>
          <a:p>
            <a:pPr>
              <a:buFontTx/>
              <a:buChar char="-"/>
            </a:pPr>
            <a:r>
              <a:rPr lang="en-US" b="1" dirty="0">
                <a:latin typeface="Arial" panose="020B0604020202020204" pitchFamily="34" charset="0"/>
                <a:cs typeface="Arial" panose="020B0604020202020204" pitchFamily="34" charset="0"/>
              </a:rPr>
              <a:t>Accountability</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Hisbah</a:t>
            </a:r>
            <a:endParaRPr lang="en-US" dirty="0">
              <a:latin typeface="Arial" panose="020B0604020202020204" pitchFamily="34" charset="0"/>
              <a:cs typeface="Arial" panose="020B0604020202020204" pitchFamily="34" charset="0"/>
            </a:endParaRPr>
          </a:p>
          <a:p>
            <a:pPr>
              <a:buFontTx/>
              <a:buChar char="-"/>
            </a:pPr>
            <a:r>
              <a:rPr lang="en-US" b="1" dirty="0">
                <a:latin typeface="Arial" panose="020B0604020202020204" pitchFamily="34" charset="0"/>
                <a:cs typeface="Arial" panose="020B0604020202020204" pitchFamily="34" charset="0"/>
              </a:rPr>
              <a:t>The concept of Ombudsman</a:t>
            </a:r>
            <a:r>
              <a:rPr lang="en-US" dirty="0">
                <a:latin typeface="Arial" panose="020B0604020202020204" pitchFamily="34" charset="0"/>
                <a:cs typeface="Arial" panose="020B0604020202020204" pitchFamily="34" charset="0"/>
              </a:rPr>
              <a:t> – Accountability of public holding officers (</a:t>
            </a:r>
            <a:r>
              <a:rPr lang="en-US" i="1" dirty="0" err="1">
                <a:latin typeface="Arial" panose="020B0604020202020204" pitchFamily="34" charset="0"/>
                <a:cs typeface="Arial" panose="020B0604020202020204" pitchFamily="34" charset="0"/>
              </a:rPr>
              <a:t>Deewan</a:t>
            </a:r>
            <a:r>
              <a:rPr lang="en-US" i="1" dirty="0">
                <a:latin typeface="Arial" panose="020B0604020202020204" pitchFamily="34" charset="0"/>
                <a:cs typeface="Arial" panose="020B0604020202020204" pitchFamily="34" charset="0"/>
              </a:rPr>
              <a:t> e </a:t>
            </a:r>
            <a:r>
              <a:rPr lang="en-US" i="1" dirty="0" err="1">
                <a:latin typeface="Arial" panose="020B0604020202020204" pitchFamily="34" charset="0"/>
                <a:cs typeface="Arial" panose="020B0604020202020204" pitchFamily="34" charset="0"/>
              </a:rPr>
              <a:t>Mazalim</a:t>
            </a:r>
            <a:r>
              <a:rPr lang="en-US"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4216667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9. Religious Freedom</a:t>
            </a:r>
          </a:p>
          <a:p>
            <a:pPr>
              <a:buFontTx/>
              <a:buChar char="-"/>
            </a:pPr>
            <a:r>
              <a:rPr lang="en-US" i="1" dirty="0">
                <a:latin typeface="Arial" panose="020B0604020202020204" pitchFamily="34" charset="0"/>
                <a:cs typeface="Arial" panose="020B0604020202020204" pitchFamily="34" charset="0"/>
              </a:rPr>
              <a:t>“There shall be no compulsion in religion.” </a:t>
            </a:r>
            <a:r>
              <a:rPr lang="en-US" dirty="0">
                <a:latin typeface="Arial" panose="020B0604020202020204" pitchFamily="34" charset="0"/>
                <a:cs typeface="Arial" panose="020B0604020202020204" pitchFamily="34" charset="0"/>
              </a:rPr>
              <a:t>(Al-Baqarah – 256)</a:t>
            </a:r>
          </a:p>
          <a:p>
            <a:pPr>
              <a:buFontTx/>
              <a:buChar char="-"/>
            </a:pPr>
            <a:r>
              <a:rPr lang="en-US" dirty="0">
                <a:latin typeface="Arial" panose="020B0604020202020204" pitchFamily="34" charset="0"/>
                <a:cs typeface="Arial" panose="020B0604020202020204" pitchFamily="34" charset="0"/>
              </a:rPr>
              <a:t>The idol worshippers and Jews of Madinah lived peacefully in Madinah along with Muslims under an Islamic state.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10. Freedom of Speech</a:t>
            </a:r>
          </a:p>
          <a:p>
            <a:pPr>
              <a:buFontTx/>
              <a:buChar char="-"/>
            </a:pPr>
            <a:r>
              <a:rPr lang="en-US" i="1" dirty="0">
                <a:latin typeface="Arial" panose="020B0604020202020204" pitchFamily="34" charset="0"/>
                <a:cs typeface="Arial" panose="020B0604020202020204" pitchFamily="34" charset="0"/>
              </a:rPr>
              <a:t>“God does not like the public uttering of bad language, unless someone was wronged. God is Hearing and Knowing.”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148)</a:t>
            </a:r>
          </a:p>
          <a:p>
            <a:pPr>
              <a:buFontTx/>
              <a:buChar char="-"/>
            </a:pPr>
            <a:r>
              <a:rPr lang="en-US" dirty="0">
                <a:latin typeface="Arial" panose="020B0604020202020204" pitchFamily="34" charset="0"/>
                <a:cs typeface="Arial" panose="020B0604020202020204" pitchFamily="34" charset="0"/>
              </a:rPr>
              <a:t>But within limits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093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2745" y="624110"/>
            <a:ext cx="9031868" cy="831203"/>
          </a:xfrm>
        </p:spPr>
        <p:txBody>
          <a:bodyPr/>
          <a:lstStyle/>
          <a:p>
            <a:pPr algn="ctr"/>
            <a:r>
              <a:rPr lang="en-US" dirty="0">
                <a:latin typeface="Arial" panose="020B0604020202020204" pitchFamily="34" charset="0"/>
                <a:cs typeface="Arial" panose="020B0604020202020204" pitchFamily="34" charset="0"/>
              </a:rPr>
              <a:t>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2745" y="1712890"/>
            <a:ext cx="9031867" cy="480382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Fundamentals</a:t>
            </a:r>
          </a:p>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Belief in Divine Guidance</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Every resource that I have is actually owned by Allah</a:t>
            </a:r>
          </a:p>
          <a:p>
            <a:pPr>
              <a:buFontTx/>
              <a:buChar char="-"/>
            </a:pPr>
            <a:r>
              <a:rPr lang="en-US" dirty="0">
                <a:latin typeface="Arial" panose="020B0604020202020204" pitchFamily="34" charset="0"/>
                <a:cs typeface="Arial" panose="020B0604020202020204" pitchFamily="34" charset="0"/>
              </a:rPr>
              <a:t>I will use it as Allah wants me to use it</a:t>
            </a:r>
            <a:endParaRPr lang="en-GB"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“Those who believe in the unseen, and perform the prayers, </a:t>
            </a:r>
            <a:r>
              <a:rPr lang="en-US" i="1" u="sng" dirty="0">
                <a:latin typeface="Arial" panose="020B0604020202020204" pitchFamily="34" charset="0"/>
                <a:cs typeface="Arial" panose="020B0604020202020204" pitchFamily="34" charset="0"/>
              </a:rPr>
              <a:t>and give from what We have provided for them</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(Al-Baqarah – 3)</a:t>
            </a: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Islam Encourages Us to Use Resources and Earn a Respectable Livelihood</a:t>
            </a:r>
          </a:p>
          <a:p>
            <a:pPr>
              <a:buFontTx/>
              <a:buChar char="-"/>
            </a:pPr>
            <a:r>
              <a:rPr lang="en-US" dirty="0">
                <a:latin typeface="Arial" panose="020B0604020202020204" pitchFamily="34" charset="0"/>
                <a:cs typeface="Arial" panose="020B0604020202020204" pitchFamily="34" charset="0"/>
              </a:rPr>
              <a:t>No monastic order</a:t>
            </a:r>
          </a:p>
          <a:p>
            <a:pPr>
              <a:buFontTx/>
              <a:buChar char="-"/>
            </a:pPr>
            <a:r>
              <a:rPr lang="en-US" i="1" dirty="0">
                <a:latin typeface="Arial" panose="020B0604020202020204" pitchFamily="34" charset="0"/>
                <a:cs typeface="Arial" panose="020B0604020202020204" pitchFamily="34" charset="0"/>
              </a:rPr>
              <a:t>“But seek, with what God has given you, the Home of the Hereafter, and do not neglect your share of this world.”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Qasas</a:t>
            </a:r>
            <a:r>
              <a:rPr lang="en-US" dirty="0">
                <a:latin typeface="Arial" panose="020B0604020202020204" pitchFamily="34" charset="0"/>
                <a:cs typeface="Arial" panose="020B0604020202020204" pitchFamily="34" charset="0"/>
              </a:rPr>
              <a:t> – 77)</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8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1217"/>
            <a:ext cx="9070505" cy="5859887"/>
          </a:xfrm>
        </p:spPr>
        <p:txBody>
          <a:bodyPr/>
          <a:lstStyle/>
          <a:p>
            <a:pPr>
              <a:buFontTx/>
              <a:buChar char="-"/>
            </a:pPr>
            <a:r>
              <a:rPr lang="en-US" i="1" dirty="0">
                <a:latin typeface="Arial" panose="020B0604020202020204" pitchFamily="34" charset="0"/>
                <a:cs typeface="Arial" panose="020B0604020202020204" pitchFamily="34" charset="0"/>
              </a:rPr>
              <a:t>“Then, when the prayer is concluded, disperse through the land, and seek God’s bounty, and remember God much, so that you may prosper.”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Jumu’ah</a:t>
            </a:r>
            <a:r>
              <a:rPr lang="en-US" dirty="0">
                <a:latin typeface="Arial" panose="020B0604020202020204" pitchFamily="34" charset="0"/>
                <a:cs typeface="Arial" panose="020B0604020202020204" pitchFamily="34" charset="0"/>
              </a:rPr>
              <a:t> – 10)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Based on the Welfare of the Society</a:t>
            </a:r>
          </a:p>
          <a:p>
            <a:pPr>
              <a:buFontTx/>
              <a:buChar char="-"/>
            </a:pPr>
            <a:r>
              <a:rPr lang="en-US" dirty="0">
                <a:latin typeface="Arial" panose="020B0604020202020204" pitchFamily="34" charset="0"/>
                <a:cs typeface="Arial" panose="020B0604020202020204" pitchFamily="34" charset="0"/>
              </a:rPr>
              <a:t>Any economic policy that goes against the welfare of the people will be prohibited</a:t>
            </a:r>
          </a:p>
          <a:p>
            <a:pPr>
              <a:buFontTx/>
              <a:buChar char="-"/>
            </a:pPr>
            <a:r>
              <a:rPr lang="en-US" dirty="0">
                <a:latin typeface="Arial" panose="020B0604020202020204" pitchFamily="34" charset="0"/>
                <a:cs typeface="Arial" panose="020B0604020202020204" pitchFamily="34" charset="0"/>
              </a:rPr>
              <a:t>Any policy or activity that creates imbalance </a:t>
            </a:r>
          </a:p>
          <a:p>
            <a:pPr>
              <a:buFontTx/>
              <a:buChar char="-"/>
            </a:pPr>
            <a:r>
              <a:rPr lang="en-US" dirty="0">
                <a:latin typeface="Arial" panose="020B0604020202020204" pitchFamily="34" charset="0"/>
                <a:cs typeface="Arial" panose="020B0604020202020204" pitchFamily="34" charset="0"/>
              </a:rPr>
              <a:t>Any unfair or unjust activity such as hoarding, interest, monopolistic behaviors are discouraged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A Balance between Capitalism &amp; Socialism</a:t>
            </a:r>
          </a:p>
          <a:p>
            <a:pPr>
              <a:buFontTx/>
              <a:buChar char="-"/>
            </a:pPr>
            <a:r>
              <a:rPr lang="en-US" dirty="0">
                <a:latin typeface="Arial" panose="020B0604020202020204" pitchFamily="34" charset="0"/>
                <a:cs typeface="Arial" panose="020B0604020202020204" pitchFamily="34" charset="0"/>
              </a:rPr>
              <a:t>Recognizes private ownership but within limits</a:t>
            </a:r>
          </a:p>
          <a:p>
            <a:pPr>
              <a:buFontTx/>
              <a:buChar char="-"/>
            </a:pPr>
            <a:r>
              <a:rPr lang="en-US" dirty="0">
                <a:latin typeface="Arial" panose="020B0604020202020204" pitchFamily="34" charset="0"/>
                <a:cs typeface="Arial" panose="020B0604020202020204" pitchFamily="34" charset="0"/>
              </a:rPr>
              <a:t>Limits defined by divine guidance</a:t>
            </a:r>
            <a:r>
              <a:rPr lang="en-US" b="1"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68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234485"/>
            <a:ext cx="8915400" cy="4623515"/>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Discuss the salient features of Islamic political system in the light of governance under pious </a:t>
            </a:r>
            <a:r>
              <a:rPr lang="en-US" dirty="0" err="1">
                <a:latin typeface="Arial" panose="020B0604020202020204" pitchFamily="34" charset="0"/>
                <a:cs typeface="Arial" panose="020B0604020202020204" pitchFamily="34" charset="0"/>
              </a:rPr>
              <a:t>Khilafat-i-Rashida</a:t>
            </a:r>
            <a:r>
              <a:rPr lang="en-US" dirty="0">
                <a:latin typeface="Arial" panose="020B0604020202020204" pitchFamily="34" charset="0"/>
                <a:cs typeface="Arial" panose="020B0604020202020204" pitchFamily="34" charset="0"/>
              </a:rPr>
              <a:t>. (2016)</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 were the Rightly-guided Caliphs elected? To what extent their system of government be regarded as democratic.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Ijma’ (consensus) and explain its different kinds. Highlight its importance in the light of the Quran and Sunnah.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also highlight its contemporary importance in the light of Islamic Fiqh. (2018)</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Give suggestions to reform Pakistani Politics keeping in view the different aspects of political system of Islam. (2019)</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“Islamic Financial and Economic system is the solution of the human financial problems”. Discuss (2020)</a:t>
            </a: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649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017"/>
            <a:ext cx="8911687" cy="831203"/>
          </a:xfrm>
        </p:spPr>
        <p:txBody>
          <a:bodyPr/>
          <a:lstStyle/>
          <a:p>
            <a:pPr algn="ctr"/>
            <a:r>
              <a:rPr lang="en-US" dirty="0">
                <a:latin typeface="Arial" panose="020B0604020202020204" pitchFamily="34" charset="0"/>
                <a:cs typeface="Arial" panose="020B0604020202020204" pitchFamily="34" charset="0"/>
              </a:rPr>
              <a:t>Features of 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1455313"/>
            <a:ext cx="8911687" cy="5222383"/>
          </a:xfrm>
        </p:spPr>
        <p:txBody>
          <a:bodyPr>
            <a:normAutofit/>
          </a:bodyPr>
          <a:lstStyle/>
          <a:p>
            <a:pPr>
              <a:buAutoNum type="arabicPeriod"/>
            </a:pPr>
            <a:r>
              <a:rPr lang="en-US" b="1" dirty="0">
                <a:latin typeface="Arial" panose="020B0604020202020204" pitchFamily="34" charset="0"/>
                <a:cs typeface="Arial" panose="020B0604020202020204" pitchFamily="34" charset="0"/>
              </a:rPr>
              <a:t>Recognition of Private Ownership</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“For men is a share of what they have earned, and for women is a share of what they have earned.”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32)</a:t>
            </a:r>
          </a:p>
          <a:p>
            <a:pPr>
              <a:buFontTx/>
              <a:buChar char="-"/>
            </a:pPr>
            <a:r>
              <a:rPr lang="en-US" dirty="0">
                <a:latin typeface="Arial" panose="020B0604020202020204" pitchFamily="34" charset="0"/>
                <a:cs typeface="Arial" panose="020B0604020202020204" pitchFamily="34" charset="0"/>
              </a:rPr>
              <a:t>Right to own wealth</a:t>
            </a:r>
          </a:p>
          <a:p>
            <a:pPr>
              <a:buFontTx/>
              <a:buChar char="-"/>
            </a:pPr>
            <a:r>
              <a:rPr lang="en-US" dirty="0">
                <a:latin typeface="Arial" panose="020B0604020202020204" pitchFamily="34" charset="0"/>
                <a:cs typeface="Arial" panose="020B0604020202020204" pitchFamily="34" charset="0"/>
              </a:rPr>
              <a:t>But to be used within the limits prescribed by Shariah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Circulation of Wealth</a:t>
            </a:r>
          </a:p>
          <a:p>
            <a:pPr>
              <a:buFontTx/>
              <a:buChar char="-"/>
            </a:pPr>
            <a:r>
              <a:rPr lang="en-US" dirty="0">
                <a:latin typeface="Arial" panose="020B0604020202020204" pitchFamily="34" charset="0"/>
                <a:cs typeface="Arial" panose="020B0604020202020204" pitchFamily="34" charset="0"/>
              </a:rPr>
              <a:t>Provided policies to ensure circulation such as zakat, voluntary donations (</a:t>
            </a:r>
            <a:r>
              <a:rPr lang="en-US" dirty="0" err="1">
                <a:latin typeface="Arial" panose="020B0604020202020204" pitchFamily="34" charset="0"/>
                <a:cs typeface="Arial" panose="020B0604020202020204" pitchFamily="34" charset="0"/>
              </a:rPr>
              <a:t>sadaqaat</a:t>
            </a:r>
            <a:r>
              <a:rPr lang="en-US" dirty="0">
                <a:latin typeface="Arial" panose="020B0604020202020204" pitchFamily="34" charset="0"/>
                <a:cs typeface="Arial" panose="020B0604020202020204" pitchFamily="34" charset="0"/>
              </a:rPr>
              <a:t>), law of inheritance</a:t>
            </a:r>
          </a:p>
          <a:p>
            <a:pPr>
              <a:buFontTx/>
              <a:buChar char="-"/>
            </a:pPr>
            <a:r>
              <a:rPr lang="en-US" dirty="0">
                <a:latin typeface="Arial" panose="020B0604020202020204" pitchFamily="34" charset="0"/>
                <a:cs typeface="Arial" panose="020B0604020202020204" pitchFamily="34" charset="0"/>
              </a:rPr>
              <a:t>Wealth must not be accumulated in a few hands</a:t>
            </a:r>
          </a:p>
          <a:p>
            <a:pPr>
              <a:buFontTx/>
              <a:buChar char="-"/>
            </a:pPr>
            <a:r>
              <a:rPr lang="en-US" i="1" dirty="0">
                <a:latin typeface="Arial" panose="020B0604020202020204" pitchFamily="34" charset="0"/>
                <a:cs typeface="Arial" panose="020B0604020202020204" pitchFamily="34" charset="0"/>
              </a:rPr>
              <a:t>“Whatever God restored to His Messenger from the inhabitants of the villages belongs to God, and to the Messenger, and to the relatives, and to the orphans, and to the poor, and to the wayfarer; so that it may not circulate solely between the wealthy among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Hashr</a:t>
            </a:r>
            <a:r>
              <a:rPr lang="en-US" dirty="0">
                <a:latin typeface="Arial" panose="020B0604020202020204" pitchFamily="34" charset="0"/>
                <a:cs typeface="Arial" panose="020B0604020202020204" pitchFamily="34" charset="0"/>
              </a:rPr>
              <a:t> – 7)</a:t>
            </a: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062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8349" y="721217"/>
            <a:ext cx="9096263" cy="5756856"/>
          </a:xfrm>
        </p:spPr>
        <p:txBody>
          <a:bodyPr/>
          <a:lstStyle/>
          <a:p>
            <a:pPr>
              <a:buFontTx/>
              <a:buChar char="-"/>
            </a:pPr>
            <a:r>
              <a:rPr lang="en-US" i="1" dirty="0">
                <a:latin typeface="Arial" panose="020B0604020202020204" pitchFamily="34" charset="0"/>
                <a:cs typeface="Arial" panose="020B0604020202020204" pitchFamily="34" charset="0"/>
              </a:rPr>
              <a:t>“Woe to every slanderer backbiter. Who gathers wealth and counts it over. Thinking that his wealth has made him immortal.”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Humazah</a:t>
            </a:r>
            <a:r>
              <a:rPr lang="en-US" dirty="0">
                <a:latin typeface="Arial" panose="020B0604020202020204" pitchFamily="34" charset="0"/>
                <a:cs typeface="Arial" panose="020B0604020202020204" pitchFamily="34" charset="0"/>
              </a:rPr>
              <a:t> – 1 - 3)</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Money </a:t>
            </a:r>
            <a:r>
              <a:rPr lang="en-US" b="1" u="sng" dirty="0">
                <a:latin typeface="Arial" panose="020B0604020202020204" pitchFamily="34" charset="0"/>
                <a:cs typeface="Arial" panose="020B0604020202020204" pitchFamily="34" charset="0"/>
              </a:rPr>
              <a:t>NOT</a:t>
            </a:r>
            <a:r>
              <a:rPr lang="en-US" b="1" dirty="0">
                <a:latin typeface="Arial" panose="020B0604020202020204" pitchFamily="34" charset="0"/>
                <a:cs typeface="Arial" panose="020B0604020202020204" pitchFamily="34" charset="0"/>
              </a:rPr>
              <a:t> to be Created Out of Money</a:t>
            </a:r>
          </a:p>
          <a:p>
            <a:pPr>
              <a:buFontTx/>
              <a:buChar char="-"/>
            </a:pPr>
            <a:r>
              <a:rPr lang="en-US" dirty="0">
                <a:latin typeface="Arial" panose="020B0604020202020204" pitchFamily="34" charset="0"/>
                <a:cs typeface="Arial" panose="020B0604020202020204" pitchFamily="34" charset="0"/>
              </a:rPr>
              <a:t>Asset based economic activities</a:t>
            </a:r>
          </a:p>
          <a:p>
            <a:pPr>
              <a:buFontTx/>
              <a:buChar char="-"/>
            </a:pPr>
            <a:r>
              <a:rPr lang="en-US" dirty="0">
                <a:latin typeface="Arial" panose="020B0604020202020204" pitchFamily="34" charset="0"/>
                <a:cs typeface="Arial" panose="020B0604020202020204" pitchFamily="34" charset="0"/>
              </a:rPr>
              <a:t>Creating money out of money (interest) is prohibited</a:t>
            </a:r>
          </a:p>
          <a:p>
            <a:pPr>
              <a:buFontTx/>
              <a:buChar char="-"/>
            </a:pPr>
            <a:r>
              <a:rPr lang="en-US" dirty="0">
                <a:latin typeface="Arial" panose="020B0604020202020204" pitchFamily="34" charset="0"/>
                <a:cs typeface="Arial" panose="020B0604020202020204" pitchFamily="34" charset="0"/>
              </a:rPr>
              <a:t>Contracts such as Mudarabah, </a:t>
            </a:r>
            <a:r>
              <a:rPr lang="en-US" dirty="0" err="1">
                <a:latin typeface="Arial" panose="020B0604020202020204" pitchFamily="34" charset="0"/>
                <a:cs typeface="Arial" panose="020B0604020202020204" pitchFamily="34" charset="0"/>
              </a:rPr>
              <a:t>Musharakah</a:t>
            </a:r>
            <a:r>
              <a:rPr lang="en-US">
                <a:latin typeface="Arial" panose="020B0604020202020204" pitchFamily="34" charset="0"/>
                <a:cs typeface="Arial" panose="020B0604020202020204" pitchFamily="34" charset="0"/>
              </a:rPr>
              <a:t> etc</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Two Ways to Earn Money</a:t>
            </a:r>
          </a:p>
          <a:p>
            <a:pPr>
              <a:buFontTx/>
              <a:buChar char="-"/>
            </a:pPr>
            <a:r>
              <a:rPr lang="en-US" dirty="0">
                <a:latin typeface="Arial" panose="020B0604020202020204" pitchFamily="34" charset="0"/>
                <a:cs typeface="Arial" panose="020B0604020202020204" pitchFamily="34" charset="0"/>
              </a:rPr>
              <a:t>Invest &amp; Earn</a:t>
            </a:r>
          </a:p>
          <a:p>
            <a:pPr>
              <a:buFontTx/>
              <a:buChar char="-"/>
            </a:pPr>
            <a:r>
              <a:rPr lang="en-US" dirty="0">
                <a:latin typeface="Arial" panose="020B0604020202020204" pitchFamily="34" charset="0"/>
                <a:cs typeface="Arial" panose="020B0604020202020204" pitchFamily="34" charset="0"/>
              </a:rPr>
              <a:t>Provide services and earn</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786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914400"/>
            <a:ext cx="9070505" cy="5782614"/>
          </a:xfrm>
        </p:spPr>
        <p:txBody>
          <a:bodyPr>
            <a:noAutofit/>
          </a:bodyPr>
          <a:lstStyle/>
          <a:p>
            <a:pPr marL="0" indent="0">
              <a:buNone/>
            </a:pPr>
            <a:r>
              <a:rPr lang="en-US" b="1" dirty="0">
                <a:latin typeface="Arial" panose="020B0604020202020204" pitchFamily="34" charset="0"/>
                <a:cs typeface="Arial" panose="020B0604020202020204" pitchFamily="34" charset="0"/>
              </a:rPr>
              <a:t>5. Islam Recognizes Economic Inequalities</a:t>
            </a:r>
          </a:p>
          <a:p>
            <a:pPr>
              <a:buFontTx/>
              <a:buChar char="-"/>
            </a:pPr>
            <a:r>
              <a:rPr lang="en-US" i="1" dirty="0">
                <a:latin typeface="Arial" panose="020B0604020202020204" pitchFamily="34" charset="0"/>
                <a:cs typeface="Arial" panose="020B0604020202020204" pitchFamily="34" charset="0"/>
              </a:rPr>
              <a:t>“It is He who made you successors on the earth, and raised some of you in ranks over others, in order to test you through what He has given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165)</a:t>
            </a:r>
          </a:p>
          <a:p>
            <a:pPr>
              <a:buFontTx/>
              <a:buChar char="-"/>
            </a:pPr>
            <a:r>
              <a:rPr lang="en-US" i="1" dirty="0">
                <a:latin typeface="Arial" panose="020B0604020202020204" pitchFamily="34" charset="0"/>
                <a:cs typeface="Arial" panose="020B0604020202020204" pitchFamily="34" charset="0"/>
              </a:rPr>
              <a:t>“It is We who have allocated their livelihood in this life, and We elevated some of them in rank above others, that some of them would take others in service.”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Az-Zukhruf</a:t>
            </a:r>
            <a:r>
              <a:rPr lang="en-US" dirty="0">
                <a:latin typeface="Arial" panose="020B0604020202020204" pitchFamily="34" charset="0"/>
                <a:cs typeface="Arial" panose="020B0604020202020204" pitchFamily="34" charset="0"/>
              </a:rPr>
              <a:t> – 32)</a:t>
            </a:r>
          </a:p>
          <a:p>
            <a:pPr>
              <a:buFontTx/>
              <a:buChar char="-"/>
            </a:pPr>
            <a:r>
              <a:rPr lang="en-US" dirty="0">
                <a:latin typeface="Arial" panose="020B0604020202020204" pitchFamily="34" charset="0"/>
                <a:cs typeface="Arial" panose="020B0604020202020204" pitchFamily="34" charset="0"/>
              </a:rPr>
              <a:t>Economic inequalities between the companions of the Prophet SAW</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Recognition of Economic Activities with Non-Muslim &amp; Non-Muslim Countries</a:t>
            </a:r>
          </a:p>
          <a:p>
            <a:pPr>
              <a:buFontTx/>
              <a:buChar char="-"/>
            </a:pPr>
            <a:r>
              <a:rPr lang="en-US" i="1" dirty="0">
                <a:latin typeface="Arial" panose="020B0604020202020204" pitchFamily="34" charset="0"/>
                <a:cs typeface="Arial" panose="020B0604020202020204" pitchFamily="34" charset="0"/>
              </a:rPr>
              <a:t>The Prophet SAW died while his armor was mortgaged to a Jew for thirty Sa's of barley. </a:t>
            </a:r>
            <a:r>
              <a:rPr lang="en-US" dirty="0">
                <a:latin typeface="Arial" panose="020B0604020202020204" pitchFamily="34" charset="0"/>
                <a:cs typeface="Arial" panose="020B0604020202020204" pitchFamily="34" charset="0"/>
              </a:rPr>
              <a:t>(Bukhari)</a:t>
            </a:r>
          </a:p>
          <a:p>
            <a:pPr>
              <a:buFontTx/>
              <a:buChar char="-"/>
            </a:pPr>
            <a:r>
              <a:rPr lang="en-US" i="1" dirty="0">
                <a:latin typeface="Arial" panose="020B0604020202020204" pitchFamily="34" charset="0"/>
                <a:cs typeface="Arial" panose="020B0604020202020204" pitchFamily="34" charset="0"/>
              </a:rPr>
              <a:t>The Prophet SAW concluded a contract with the people of </a:t>
            </a:r>
            <a:r>
              <a:rPr lang="en-US" i="1" dirty="0" err="1">
                <a:latin typeface="Arial" panose="020B0604020202020204" pitchFamily="34" charset="0"/>
                <a:cs typeface="Arial" panose="020B0604020202020204" pitchFamily="34" charset="0"/>
              </a:rPr>
              <a:t>Khaibar</a:t>
            </a:r>
            <a:r>
              <a:rPr lang="en-US" i="1" dirty="0">
                <a:latin typeface="Arial" panose="020B0604020202020204" pitchFamily="34" charset="0"/>
                <a:cs typeface="Arial" panose="020B0604020202020204" pitchFamily="34" charset="0"/>
              </a:rPr>
              <a:t> to utilize the land on the condition that half the products of fruits or vegetation would be their share</a:t>
            </a:r>
            <a:r>
              <a:rPr lang="en-US" dirty="0">
                <a:latin typeface="Arial" panose="020B0604020202020204" pitchFamily="34" charset="0"/>
                <a:cs typeface="Arial" panose="020B0604020202020204" pitchFamily="34" charset="0"/>
              </a:rPr>
              <a:t>. (Bukhari)</a:t>
            </a:r>
          </a:p>
        </p:txBody>
      </p:sp>
    </p:spTree>
    <p:extLst>
      <p:ext uri="{BB962C8B-B14F-4D97-AF65-F5344CB8AC3E}">
        <p14:creationId xmlns:p14="http://schemas.microsoft.com/office/powerpoint/2010/main" val="226410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7. Moderation</a:t>
            </a:r>
          </a:p>
          <a:p>
            <a:pPr>
              <a:buFontTx/>
              <a:buChar char="-"/>
            </a:pPr>
            <a:r>
              <a:rPr lang="en-US" dirty="0">
                <a:latin typeface="Arial" panose="020B0604020202020204" pitchFamily="34" charset="0"/>
                <a:cs typeface="Arial" panose="020B0604020202020204" pitchFamily="34" charset="0"/>
              </a:rPr>
              <a:t>A balance between an extravagant and stingy lifestyle</a:t>
            </a:r>
          </a:p>
          <a:p>
            <a:pPr>
              <a:buFontTx/>
              <a:buChar char="-"/>
            </a:pP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endParaRPr lang="en-US" i="1"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“And those who, when they spend, are neither wasteful nor stingy, but choose a middle course between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Furqan</a:t>
            </a:r>
            <a:r>
              <a:rPr lang="en-US" dirty="0">
                <a:latin typeface="Arial" panose="020B0604020202020204" pitchFamily="34" charset="0"/>
                <a:cs typeface="Arial" panose="020B0604020202020204" pitchFamily="34" charset="0"/>
              </a:rPr>
              <a:t> – 67)</a:t>
            </a:r>
          </a:p>
          <a:p>
            <a:pPr>
              <a:buFontTx/>
              <a:buChar char="-"/>
            </a:pPr>
            <a:r>
              <a:rPr lang="en-US" i="1" dirty="0">
                <a:latin typeface="Arial" panose="020B0604020202020204" pitchFamily="34" charset="0"/>
                <a:cs typeface="Arial" panose="020B0604020202020204" pitchFamily="34" charset="0"/>
              </a:rPr>
              <a:t>“Allah loves to see the sign of His Bounties on his slave.” </a:t>
            </a:r>
            <a:r>
              <a:rPr lang="en-US" dirty="0">
                <a:latin typeface="Arial" panose="020B0604020202020204" pitchFamily="34" charset="0"/>
                <a:cs typeface="Arial" panose="020B0604020202020204" pitchFamily="34" charset="0"/>
              </a:rPr>
              <a:t>(Tirmizi) </a:t>
            </a:r>
            <a:endParaRPr lang="en-GB"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No Set benchmark for Earning Profits</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As long as there is no element of deception</a:t>
            </a:r>
            <a:r>
              <a:rPr lang="en-US" dirty="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Sources of Revenue for an Islamic State</a:t>
            </a:r>
          </a:p>
          <a:p>
            <a:pPr>
              <a:buFontTx/>
              <a:buChar char="-"/>
            </a:pPr>
            <a:r>
              <a:rPr lang="en-US" dirty="0">
                <a:latin typeface="Arial" panose="020B0604020202020204" pitchFamily="34" charset="0"/>
                <a:cs typeface="Arial" panose="020B0604020202020204" pitchFamily="34" charset="0"/>
              </a:rPr>
              <a:t>Zakat</a:t>
            </a:r>
          </a:p>
          <a:p>
            <a:pPr>
              <a:buFontTx/>
              <a:buChar char="-"/>
            </a:pPr>
            <a:r>
              <a:rPr lang="en-US" dirty="0" err="1">
                <a:latin typeface="Arial" panose="020B0604020202020204" pitchFamily="34" charset="0"/>
                <a:cs typeface="Arial" panose="020B0604020202020204" pitchFamily="34" charset="0"/>
              </a:rPr>
              <a:t>Sadaqaat</a:t>
            </a:r>
            <a:r>
              <a:rPr lang="en-US" dirty="0">
                <a:latin typeface="Arial" panose="020B0604020202020204" pitchFamily="34" charset="0"/>
                <a:cs typeface="Arial" panose="020B0604020202020204" pitchFamily="34" charset="0"/>
              </a:rPr>
              <a:t> (Voluntary donations)</a:t>
            </a:r>
          </a:p>
          <a:p>
            <a:pPr>
              <a:buFontTx/>
              <a:buChar char="-"/>
            </a:pPr>
            <a:r>
              <a:rPr lang="en-US" dirty="0" err="1">
                <a:latin typeface="Arial" panose="020B0604020202020204" pitchFamily="34" charset="0"/>
                <a:cs typeface="Arial" panose="020B0604020202020204" pitchFamily="34" charset="0"/>
              </a:rPr>
              <a:t>Ghanimah</a:t>
            </a:r>
            <a:r>
              <a:rPr lang="en-US" dirty="0">
                <a:latin typeface="Arial" panose="020B0604020202020204" pitchFamily="34" charset="0"/>
                <a:cs typeface="Arial" panose="020B0604020202020204" pitchFamily="34" charset="0"/>
              </a:rPr>
              <a:t> (Spoils of war)</a:t>
            </a:r>
          </a:p>
          <a:p>
            <a:pPr>
              <a:buFontTx/>
              <a:buChar char="-"/>
            </a:pPr>
            <a:r>
              <a:rPr lang="en-US" dirty="0" err="1">
                <a:latin typeface="Arial" panose="020B0604020202020204" pitchFamily="34" charset="0"/>
                <a:cs typeface="Arial" panose="020B0604020202020204" pitchFamily="34" charset="0"/>
              </a:rPr>
              <a:t>Jizya</a:t>
            </a:r>
            <a:r>
              <a:rPr lang="en-US" dirty="0">
                <a:latin typeface="Arial" panose="020B0604020202020204" pitchFamily="34" charset="0"/>
                <a:cs typeface="Arial" panose="020B0604020202020204" pitchFamily="34" charset="0"/>
              </a:rPr>
              <a:t> (Tax on every adult male non-Muslim living under Islamic rule)</a:t>
            </a:r>
          </a:p>
          <a:p>
            <a:pPr>
              <a:buFontTx/>
              <a:buChar char="-"/>
            </a:pPr>
            <a:r>
              <a:rPr lang="en-US" dirty="0">
                <a:latin typeface="Arial" panose="020B0604020202020204" pitchFamily="34" charset="0"/>
                <a:cs typeface="Arial" panose="020B0604020202020204" pitchFamily="34" charset="0"/>
              </a:rPr>
              <a:t>Ushr (Zakat on land’s produce) </a:t>
            </a:r>
            <a:r>
              <a:rPr lang="en-US" b="1" dirty="0">
                <a:latin typeface="Arial" panose="020B0604020202020204" pitchFamily="34" charset="0"/>
                <a:cs typeface="Arial" panose="020B0604020202020204" pitchFamily="34" charset="0"/>
              </a:rPr>
              <a:t>   </a:t>
            </a:r>
          </a:p>
          <a:p>
            <a:pPr>
              <a:buFontTx/>
              <a:buChar char="-"/>
            </a:pPr>
            <a:r>
              <a:rPr lang="en-US" dirty="0" err="1">
                <a:latin typeface="Arial" panose="020B0604020202020204" pitchFamily="34" charset="0"/>
                <a:cs typeface="Arial" panose="020B0604020202020204" pitchFamily="34" charset="0"/>
              </a:rPr>
              <a:t>Kharaaj</a:t>
            </a:r>
            <a:r>
              <a:rPr lang="en-US" dirty="0">
                <a:latin typeface="Arial" panose="020B0604020202020204" pitchFamily="34" charset="0"/>
                <a:cs typeface="Arial" panose="020B0604020202020204" pitchFamily="34" charset="0"/>
              </a:rPr>
              <a:t> – tax on lands to be given by non-Muslims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336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7657"/>
            <a:ext cx="9070505" cy="6130343"/>
          </a:xfrm>
        </p:spPr>
        <p:txBody>
          <a:bodyPr>
            <a:normAutofit/>
          </a:bodyPr>
          <a:lstStyle/>
          <a:p>
            <a:pPr marL="0" indent="0">
              <a:buNone/>
            </a:pPr>
            <a:r>
              <a:rPr lang="en-US" b="1" dirty="0">
                <a:latin typeface="Arial" panose="020B0604020202020204" pitchFamily="34" charset="0"/>
                <a:cs typeface="Arial" panose="020B0604020202020204" pitchFamily="34" charset="0"/>
              </a:rPr>
              <a:t>10. Islamic Code of Ethics for Business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Informing the buyer of a defect in a product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Avoiding to swear in order to sell a product</a:t>
            </a:r>
            <a:endParaRPr lang="ar-SA"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are three (types of) people to whom Allah will neither speak on the Day of Resurrection nor look at them nor purify them, and they will have a painful punishment." The Messenger of Allah repeated it three times. Abu </a:t>
            </a:r>
            <a:r>
              <a:rPr lang="en-US" i="1" dirty="0" err="1">
                <a:latin typeface="Arial" panose="020B0604020202020204" pitchFamily="34" charset="0"/>
                <a:cs typeface="Arial" panose="020B0604020202020204" pitchFamily="34" charset="0"/>
              </a:rPr>
              <a:t>Dharr</a:t>
            </a:r>
            <a:r>
              <a:rPr lang="en-US" i="1" dirty="0">
                <a:latin typeface="Arial" panose="020B0604020202020204" pitchFamily="34" charset="0"/>
                <a:cs typeface="Arial" panose="020B0604020202020204" pitchFamily="34" charset="0"/>
              </a:rPr>
              <a:t> (May Allah be pleased with him) remarked: "They are ruined. Who are they, O Messenger of Allah?" Upon this, the Messenger of Allah</a:t>
            </a:r>
            <a:r>
              <a:rPr lang="ar-SA"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said, "One who lets down his lower garments (below his ankles out of arrogance, one who boasts of his favors done to another; and who sells his goods by taking a false oath.”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Writing down a transaction is highly encouraged, especially a credit transaction. The longest verse in Al-Baqarah (282) addresses this issue.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Abiding by the agreement</a:t>
            </a:r>
          </a:p>
          <a:p>
            <a:pPr marL="0" indent="0">
              <a:buNone/>
            </a:pPr>
            <a:r>
              <a:rPr lang="en-US" i="1" dirty="0">
                <a:latin typeface="Arial" panose="020B0604020202020204" pitchFamily="34" charset="0"/>
                <a:cs typeface="Arial" panose="020B0604020202020204" pitchFamily="34" charset="0"/>
              </a:rPr>
              <a:t>“O you who believe! Fulfill your commitments.”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- 1)</a:t>
            </a:r>
            <a:endParaRPr lang="en-US" i="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are three signs of a hypocrite: When he speaks, he lies; </a:t>
            </a:r>
            <a:r>
              <a:rPr lang="en-US" i="1" u="sng" dirty="0">
                <a:latin typeface="Arial" panose="020B0604020202020204" pitchFamily="34" charset="0"/>
                <a:cs typeface="Arial" panose="020B0604020202020204" pitchFamily="34" charset="0"/>
              </a:rPr>
              <a:t>when he makes a promise, he breaks it</a:t>
            </a:r>
            <a:r>
              <a:rPr lang="en-US" i="1" dirty="0">
                <a:latin typeface="Arial" panose="020B0604020202020204" pitchFamily="34" charset="0"/>
                <a:cs typeface="Arial" panose="020B0604020202020204" pitchFamily="34" charset="0"/>
              </a:rPr>
              <a:t>; and when he is trusted, he betrays his trust.” </a:t>
            </a:r>
            <a:r>
              <a:rPr lang="en-US" dirty="0">
                <a:latin typeface="Arial" panose="020B0604020202020204" pitchFamily="34" charset="0"/>
                <a:cs typeface="Arial" panose="020B0604020202020204" pitchFamily="34" charset="0"/>
              </a:rPr>
              <a:t>(Bukhari &amp; Muslim)</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234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Neither party should face the loss</a:t>
            </a:r>
            <a:endParaRPr lang="ar-SA"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should be neither harming nor reciprocating harm.” </a:t>
            </a:r>
            <a:r>
              <a:rPr lang="en-US" dirty="0">
                <a:latin typeface="Arial" panose="020B0604020202020204" pitchFamily="34" charset="0"/>
                <a:cs typeface="Arial" panose="020B0604020202020204" pitchFamily="34" charset="0"/>
              </a:rPr>
              <a:t>(Ibn Maajah)</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Accepting to cancel a transaction</a:t>
            </a:r>
          </a:p>
          <a:p>
            <a:pPr marL="0" indent="0">
              <a:buNone/>
            </a:pPr>
            <a:r>
              <a:rPr lang="en-US" i="1" dirty="0">
                <a:latin typeface="Arial" panose="020B0604020202020204" pitchFamily="34" charset="0"/>
                <a:cs typeface="Arial" panose="020B0604020202020204" pitchFamily="34" charset="0"/>
              </a:rPr>
              <a:t>“Whoever agrees with a Muslim to cancel a transaction Allah will forgive his sins on the Day of Resurrection.” </a:t>
            </a:r>
            <a:r>
              <a:rPr lang="en-US" dirty="0">
                <a:latin typeface="Arial" panose="020B0604020202020204" pitchFamily="34" charset="0"/>
                <a:cs typeface="Arial" panose="020B0604020202020204" pitchFamily="34" charset="0"/>
              </a:rPr>
              <a:t>(Ibn Maajah)</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6013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1840" y="450761"/>
            <a:ext cx="10068559" cy="6130343"/>
          </a:xfrm>
        </p:spPr>
        <p:txBody>
          <a:bodyPr>
            <a:normAutofit fontScale="92500" lnSpcReduction="20000"/>
          </a:bodyPr>
          <a:lstStyle/>
          <a:p>
            <a:pPr marL="0" indent="0" algn="ctr">
              <a:buNone/>
            </a:pPr>
            <a:r>
              <a:rPr lang="en-GB" sz="2200" b="1" dirty="0">
                <a:latin typeface="Arial" panose="020B0604020202020204" pitchFamily="34" charset="0"/>
                <a:cs typeface="Arial" panose="020B0604020202020204" pitchFamily="34" charset="0"/>
              </a:rPr>
              <a:t>Islamic Economic System; A Solution for Human Financial &amp; Economic Problems</a:t>
            </a:r>
            <a:endParaRPr lang="en-GB" b="1" dirty="0">
              <a:latin typeface="Arial" panose="020B0604020202020204" pitchFamily="34" charset="0"/>
              <a:cs typeface="Arial" panose="020B0604020202020204" pitchFamily="34" charset="0"/>
            </a:endParaRPr>
          </a:p>
          <a:p>
            <a:pPr marL="0" indent="0">
              <a:buNone/>
            </a:pPr>
            <a:endParaRPr lang="en-GB" i="1"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Based on divine guidance instead of man-made laws that are prone to errors</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Based on the welfare of society instead of accommodating a few big guns</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Recognition of private ownership encourages economic activities</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Provides effective tools for redistribution of wealth</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Only believes in real economic activities. Totally discards the creation of money out</a:t>
            </a:r>
          </a:p>
          <a:p>
            <a:pPr>
              <a:buFont typeface="Wingdings" pitchFamily="2" charset="2"/>
              <a:buChar char="Ø"/>
            </a:pPr>
            <a:r>
              <a:rPr lang="en-GB" dirty="0">
                <a:latin typeface="Arial" panose="020B0604020202020204" pitchFamily="34" charset="0"/>
                <a:cs typeface="Arial" panose="020B0604020202020204" pitchFamily="34" charset="0"/>
              </a:rPr>
              <a:t>of money which was a major cause of the global financial crisis of 2007 – 09</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Believes in moderation which helps bring the society nearer to an economic balance</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Flexibility motivates the economic and financial players to be innovative</a:t>
            </a:r>
          </a:p>
          <a:p>
            <a:pPr>
              <a:buFont typeface="Wingdings" pitchFamily="2" charset="2"/>
              <a:buChar char="Ø"/>
            </a:pPr>
            <a:endParaRPr lang="en-GB" dirty="0">
              <a:latin typeface="Arial" panose="020B0604020202020204" pitchFamily="34" charset="0"/>
              <a:cs typeface="Arial" panose="020B0604020202020204" pitchFamily="34" charset="0"/>
            </a:endParaRPr>
          </a:p>
          <a:p>
            <a:pPr>
              <a:buFont typeface="Wingdings" pitchFamily="2" charset="2"/>
              <a:buChar char="Ø"/>
            </a:pPr>
            <a:r>
              <a:rPr lang="en-GB" dirty="0">
                <a:latin typeface="Arial" panose="020B0604020202020204" pitchFamily="34" charset="0"/>
                <a:cs typeface="Arial" panose="020B0604020202020204" pitchFamily="34" charset="0"/>
              </a:rPr>
              <a:t>The extensive code of ethics help in setting motives that go beyond earning profits</a:t>
            </a:r>
          </a:p>
        </p:txBody>
      </p:sp>
    </p:spTree>
    <p:extLst>
      <p:ext uri="{BB962C8B-B14F-4D97-AF65-F5344CB8AC3E}">
        <p14:creationId xmlns:p14="http://schemas.microsoft.com/office/powerpoint/2010/main" val="3986478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pPr algn="ctr"/>
            <a:r>
              <a:rPr lang="en-US" dirty="0">
                <a:latin typeface="Arial" panose="020B0604020202020204" pitchFamily="34" charset="0"/>
                <a:cs typeface="Arial" panose="020B0604020202020204" pitchFamily="34" charset="0"/>
              </a:rPr>
              <a:t>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455313"/>
            <a:ext cx="9070505" cy="502276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Importance of Justice in Quran</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Be upright to God, witnessing with justice; </a:t>
            </a:r>
            <a:r>
              <a:rPr lang="en-US" i="1" u="sng" dirty="0">
                <a:latin typeface="Arial" panose="020B0604020202020204" pitchFamily="34" charset="0"/>
                <a:cs typeface="Arial" panose="020B0604020202020204" pitchFamily="34" charset="0"/>
              </a:rPr>
              <a:t>and let not the hatred of a certain people prevent you from acting justly</a:t>
            </a:r>
            <a:r>
              <a:rPr lang="en-US" i="1" dirty="0">
                <a:latin typeface="Arial" panose="020B0604020202020204" pitchFamily="34" charset="0"/>
                <a:cs typeface="Arial" panose="020B0604020202020204" pitchFamily="34" charset="0"/>
              </a:rPr>
              <a:t>. Adhere to justice, for that is nearer to piety; and fear God. God is informed of what you do</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8)</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“But if you judge, judge between them equitably. God loves the equitable.”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42)</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084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865" y="540912"/>
            <a:ext cx="9156879" cy="5731099"/>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Importance of Justice in Hadith</a:t>
            </a:r>
          </a:p>
          <a:p>
            <a:pPr marL="0" indent="0">
              <a:buNone/>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“Seven are (the persons) whom Allah will give Shade of His Throne on the Day when there would be no shade other than His Throne's Shade: </a:t>
            </a:r>
            <a:r>
              <a:rPr lang="en-US" i="1" u="sng" dirty="0">
                <a:latin typeface="Arial" panose="020B0604020202020204" pitchFamily="34" charset="0"/>
                <a:cs typeface="Arial" panose="020B0604020202020204" pitchFamily="34" charset="0"/>
              </a:rPr>
              <a:t>A just ruler</a:t>
            </a:r>
            <a:r>
              <a:rPr lang="en-US" i="1" dirty="0">
                <a:latin typeface="Arial" panose="020B0604020202020204" pitchFamily="34" charset="0"/>
                <a:cs typeface="Arial" panose="020B0604020202020204" pitchFamily="34" charset="0"/>
              </a:rPr>
              <a:t>; a youth who grew up worshipping Allah; a man whose heart is attached to mosques; two persons who love and meet each other and depart from each other for the sake of Allah; a man whom an extremely beautiful woman seduces (for illicit relation), but he (rejects this offer by saying): 'I fear Allah'; a man who gives in charity and conceals it (to such an extent) that the left hand does not know what the right has given; and a person who remembers Allah in solitude and his eyes well up.” </a:t>
            </a:r>
            <a:r>
              <a:rPr lang="en-US" dirty="0">
                <a:latin typeface="Arial" panose="020B0604020202020204" pitchFamily="34" charset="0"/>
                <a:cs typeface="Arial" panose="020B0604020202020204" pitchFamily="34" charset="0"/>
              </a:rPr>
              <a:t>(Bukhari &amp; Muslim)</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“There are three whose supplication is not rejected: The fasting person when he breaks his fast, </a:t>
            </a:r>
            <a:r>
              <a:rPr lang="en-US" i="1" u="sng" dirty="0">
                <a:latin typeface="Arial" panose="020B0604020202020204" pitchFamily="34" charset="0"/>
                <a:cs typeface="Arial" panose="020B0604020202020204" pitchFamily="34" charset="0"/>
              </a:rPr>
              <a:t>the just leader</a:t>
            </a:r>
            <a:r>
              <a:rPr lang="en-US" i="1" dirty="0">
                <a:latin typeface="Arial" panose="020B0604020202020204" pitchFamily="34" charset="0"/>
                <a:cs typeface="Arial" panose="020B0604020202020204" pitchFamily="34" charset="0"/>
              </a:rPr>
              <a:t>, and the supplication of the oppressed person; Allah raises it up above the clouds and opens the gates of heaven to it. And the Lord says: ‘By My might, I shall surely aid you, even if it should be after a while.” </a:t>
            </a:r>
            <a:r>
              <a:rPr lang="en-US" dirty="0">
                <a:latin typeface="Arial" panose="020B0604020202020204" pitchFamily="34" charset="0"/>
                <a:cs typeface="Arial" panose="020B0604020202020204" pitchFamily="34" charset="0"/>
              </a:rPr>
              <a:t>(Tirmizi)</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“A day of just leadership is better than sixty years of worship.” </a:t>
            </a:r>
            <a:r>
              <a:rPr lang="en-US">
                <a:latin typeface="Arial" panose="020B0604020202020204" pitchFamily="34" charset="0"/>
                <a:cs typeface="Arial" panose="020B0604020202020204" pitchFamily="34" charset="0"/>
              </a:rPr>
              <a:t>(Hadith</a:t>
            </a:r>
            <a:r>
              <a:rPr lang="en-US"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“Indeed, the most beloved of people to Allah on the Day of Judgment, and the nearest to Him in the status is the just Imam. And the most hated of people to Allah and the furthest from Him in status is the oppressive Imam.” </a:t>
            </a:r>
            <a:r>
              <a:rPr lang="en-US" dirty="0">
                <a:latin typeface="Arial" panose="020B0604020202020204" pitchFamily="34" charset="0"/>
                <a:cs typeface="Arial" panose="020B0604020202020204" pitchFamily="34" charset="0"/>
              </a:rPr>
              <a:t>(Tirmizi)</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268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7" y="643944"/>
            <a:ext cx="9186415" cy="582125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Fundamentals </a:t>
            </a:r>
          </a:p>
          <a:p>
            <a:pPr marL="0" indent="0">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Sovereignty of Allah SWT</a:t>
            </a:r>
          </a:p>
          <a:p>
            <a:pPr>
              <a:buFontTx/>
              <a:buChar char="-"/>
            </a:pPr>
            <a:r>
              <a:rPr lang="en-US" dirty="0">
                <a:latin typeface="Arial" panose="020B0604020202020204" pitchFamily="34" charset="0"/>
                <a:cs typeface="Arial" panose="020B0604020202020204" pitchFamily="34" charset="0"/>
              </a:rPr>
              <a:t>All judgments will be given as per the </a:t>
            </a:r>
            <a:r>
              <a:rPr lang="en-US" dirty="0" err="1">
                <a:latin typeface="Arial" panose="020B0604020202020204" pitchFamily="34" charset="0"/>
                <a:cs typeface="Arial" panose="020B0604020202020204" pitchFamily="34" charset="0"/>
              </a:rPr>
              <a:t>guidings</a:t>
            </a:r>
            <a:r>
              <a:rPr lang="en-US" dirty="0">
                <a:latin typeface="Arial" panose="020B0604020202020204" pitchFamily="34" charset="0"/>
                <a:cs typeface="Arial" panose="020B0604020202020204" pitchFamily="34" charset="0"/>
              </a:rPr>
              <a:t> of Quran &amp; Sunnah</a:t>
            </a:r>
          </a:p>
          <a:p>
            <a:pPr>
              <a:buFontTx/>
              <a:buChar char="-"/>
            </a:pPr>
            <a:r>
              <a:rPr lang="en-US" dirty="0">
                <a:latin typeface="Arial" panose="020B0604020202020204" pitchFamily="34" charset="0"/>
                <a:cs typeface="Arial" panose="020B0604020202020204" pitchFamily="34" charset="0"/>
              </a:rPr>
              <a:t>Any judgment in contradiction with the above two has no place in an </a:t>
            </a:r>
            <a:r>
              <a:rPr lang="en-US" dirty="0" err="1">
                <a:latin typeface="Arial" panose="020B0604020202020204" pitchFamily="34" charset="0"/>
                <a:cs typeface="Arial" panose="020B0604020202020204" pitchFamily="34" charset="0"/>
              </a:rPr>
              <a:t>Isalmic</a:t>
            </a:r>
            <a:r>
              <a:rPr lang="en-US" dirty="0">
                <a:latin typeface="Arial" panose="020B0604020202020204" pitchFamily="34" charset="0"/>
                <a:cs typeface="Arial" panose="020B0604020202020204" pitchFamily="34" charset="0"/>
              </a:rPr>
              <a:t> judicial system</a:t>
            </a:r>
          </a:p>
          <a:p>
            <a:pPr>
              <a:buFontTx/>
              <a:buChar char="-"/>
            </a:pPr>
            <a:r>
              <a:rPr lang="en-US" i="1" dirty="0">
                <a:latin typeface="Arial" panose="020B0604020202020204" pitchFamily="34" charset="0"/>
                <a:cs typeface="Arial" panose="020B0604020202020204" pitchFamily="34" charset="0"/>
              </a:rPr>
              <a:t>“the decision belongs solely to God.”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Hadeed</a:t>
            </a:r>
            <a:r>
              <a:rPr lang="en-US" dirty="0">
                <a:latin typeface="Arial" panose="020B0604020202020204" pitchFamily="34" charset="0"/>
                <a:cs typeface="Arial" panose="020B0604020202020204" pitchFamily="34" charset="0"/>
              </a:rPr>
              <a:t> – 2)</a:t>
            </a:r>
          </a:p>
          <a:p>
            <a:pPr>
              <a:buFontTx/>
              <a:buChar char="-"/>
            </a:pPr>
            <a:r>
              <a:rPr lang="en-US" i="1" dirty="0">
                <a:latin typeface="Arial" panose="020B0604020202020204" pitchFamily="34" charset="0"/>
                <a:cs typeface="Arial" panose="020B0604020202020204" pitchFamily="34" charset="0"/>
              </a:rPr>
              <a:t>“His is the creation, and His is the command.”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A’raf</a:t>
            </a:r>
            <a:r>
              <a:rPr lang="en-US" dirty="0">
                <a:latin typeface="Arial" panose="020B0604020202020204" pitchFamily="34" charset="0"/>
                <a:cs typeface="Arial" panose="020B0604020202020204" pitchFamily="34" charset="0"/>
              </a:rPr>
              <a:t> – 54)</a:t>
            </a:r>
          </a:p>
          <a:p>
            <a:pPr>
              <a:buFontTx/>
              <a:buChar char="-"/>
            </a:pPr>
            <a:r>
              <a:rPr lang="en-US" i="1" dirty="0">
                <a:latin typeface="Arial" panose="020B0604020202020204" pitchFamily="34" charset="0"/>
                <a:cs typeface="Arial" panose="020B0604020202020204" pitchFamily="34" charset="0"/>
              </a:rPr>
              <a:t>“But no, by your Lord, they will not believe until they call you to arbitrate in their disputes, and then find within themselves no resentment regarding your decisions, and submit themselves completely.”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65)</a:t>
            </a:r>
            <a:endParaRPr lang="en-US"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2075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50144"/>
          </a:xfrm>
        </p:spPr>
        <p:txBody>
          <a:bodyPr>
            <a:normAutofit fontScale="90000"/>
          </a:bodyPr>
          <a:lstStyle/>
          <a:p>
            <a:pPr algn="ctr"/>
            <a:r>
              <a:rPr lang="en-US" dirty="0">
                <a:latin typeface="Arial" panose="020B0604020202020204" pitchFamily="34" charset="0"/>
                <a:cs typeface="Arial" panose="020B0604020202020204" pitchFamily="34" charset="0"/>
              </a:rPr>
              <a:t>Introduction (can be used as an introduction for all aspects)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2054180"/>
            <a:ext cx="8915400" cy="4629955"/>
          </a:xfrm>
        </p:spPr>
        <p:txBody>
          <a:bodyPr>
            <a:no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has been referred to as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p>
          <a:p>
            <a:pPr>
              <a:buFontTx/>
              <a:buChar char="-"/>
            </a:pPr>
            <a:r>
              <a:rPr lang="en-US" dirty="0">
                <a:latin typeface="Arial" panose="020B0604020202020204" pitchFamily="34" charset="0"/>
                <a:cs typeface="Arial" panose="020B0604020202020204" pitchFamily="34" charset="0"/>
              </a:rPr>
              <a:t>It consists of a set of beliefs, rituals, social customs and a complete code of life</a:t>
            </a:r>
          </a:p>
          <a:p>
            <a:pPr>
              <a:buFontTx/>
              <a:buChar char="-"/>
            </a:pPr>
            <a:r>
              <a:rPr lang="en-US" dirty="0">
                <a:latin typeface="Arial" panose="020B0604020202020204" pitchFamily="34" charset="0"/>
                <a:cs typeface="Arial" panose="020B0604020202020204" pitchFamily="34" charset="0"/>
              </a:rPr>
              <a:t>Whenever Allah SWT has referred to Islam in the Quran, He has used 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due to its wider scope.</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a:buFontTx/>
              <a:buChar char="-"/>
            </a:pPr>
            <a:r>
              <a:rPr lang="en-US" dirty="0">
                <a:latin typeface="Arial" panose="020B0604020202020204" pitchFamily="34" charset="0"/>
                <a:cs typeface="Arial" panose="020B0604020202020204" pitchFamily="34" charset="0"/>
              </a:rPr>
              <a:t>This basically means that Islam not only provides a set of beliefs and rituals, but also a complete code of life consisting of a social, political, economic, judicial and administrative system for the humanity to follow so that they may be successful in both the worlds.</a:t>
            </a:r>
          </a:p>
          <a:p>
            <a:pPr>
              <a:buFontTx/>
              <a:buChar char="-"/>
            </a:pPr>
            <a:r>
              <a:rPr lang="en-US" dirty="0">
                <a:latin typeface="Arial" panose="020B0604020202020204" pitchFamily="34" charset="0"/>
                <a:cs typeface="Arial" panose="020B0604020202020204" pitchFamily="34" charset="0"/>
              </a:rPr>
              <a:t>Therefore, guidance for all kinds of system can be found in the teachings of Islam and in the life of the Prophet SAW</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900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23493"/>
            <a:ext cx="8915400" cy="4983943"/>
          </a:xfrm>
        </p:spPr>
        <p:txBody>
          <a:bodyPr/>
          <a:lstStyle/>
          <a:p>
            <a:pPr marL="0" indent="0">
              <a:buNone/>
            </a:pPr>
            <a:r>
              <a:rPr lang="en-US" b="1" dirty="0">
                <a:latin typeface="Arial" panose="020B0604020202020204" pitchFamily="34" charset="0"/>
                <a:cs typeface="Arial" panose="020B0604020202020204" pitchFamily="34" charset="0"/>
              </a:rPr>
              <a:t>2. The Islamic Judicial System Revolves Around Justice</a:t>
            </a:r>
          </a:p>
          <a:p>
            <a:pPr marL="0" indent="0">
              <a:buNone/>
            </a:pPr>
            <a:endParaRPr lang="en-GB"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Justice is the cornerstone of the Islamic judicial system</a:t>
            </a:r>
          </a:p>
          <a:p>
            <a:pPr>
              <a:buFontTx/>
              <a:buChar char="-"/>
            </a:pPr>
            <a:r>
              <a:rPr lang="en-US" dirty="0">
                <a:latin typeface="Arial" panose="020B0604020202020204" pitchFamily="34" charset="0"/>
                <a:cs typeface="Arial" panose="020B0604020202020204" pitchFamily="34" charset="0"/>
              </a:rPr>
              <a:t>Justice must be upheld at all times</a:t>
            </a:r>
          </a:p>
          <a:p>
            <a:pPr>
              <a:buFontTx/>
              <a:buChar char="-"/>
            </a:pPr>
            <a:r>
              <a:rPr lang="en-US" dirty="0">
                <a:latin typeface="Arial" panose="020B0604020202020204" pitchFamily="34" charset="0"/>
                <a:cs typeface="Arial" panose="020B0604020202020204" pitchFamily="34" charset="0"/>
              </a:rPr>
              <a:t>Every citizen of an Islamic state must have an equal access to justice, regardless of their faith, race, color, economic &amp; social status</a:t>
            </a:r>
          </a:p>
          <a:p>
            <a:pPr>
              <a:buFontTx/>
              <a:buChar char="-"/>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135)</a:t>
            </a: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9354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107" y="624110"/>
            <a:ext cx="8911687" cy="831203"/>
          </a:xfrm>
        </p:spPr>
        <p:txBody>
          <a:bodyPr/>
          <a:lstStyle/>
          <a:p>
            <a:pPr algn="ctr"/>
            <a:r>
              <a:rPr lang="en-US" dirty="0">
                <a:latin typeface="Arial" panose="020B0604020202020204" pitchFamily="34" charset="0"/>
                <a:cs typeface="Arial" panose="020B0604020202020204" pitchFamily="34" charset="0"/>
              </a:rPr>
              <a:t>Features of an 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571223"/>
            <a:ext cx="9070505" cy="4816698"/>
          </a:xfrm>
        </p:spPr>
        <p:txBody>
          <a:bodyPr/>
          <a:lstStyle/>
          <a:p>
            <a:pPr>
              <a:buAutoNum type="arabicPeriod"/>
            </a:pPr>
            <a:r>
              <a:rPr lang="en-US" b="1" dirty="0">
                <a:latin typeface="Arial" panose="020B0604020202020204" pitchFamily="34" charset="0"/>
                <a:cs typeface="Arial" panose="020B0604020202020204" pitchFamily="34" charset="0"/>
              </a:rPr>
              <a:t>Source of Laws/Judgments</a:t>
            </a:r>
          </a:p>
          <a:p>
            <a:pPr>
              <a:buFontTx/>
              <a:buChar char="-"/>
            </a:pPr>
            <a:r>
              <a:rPr lang="en-US" dirty="0">
                <a:latin typeface="Arial" panose="020B0604020202020204" pitchFamily="34" charset="0"/>
                <a:cs typeface="Arial" panose="020B0604020202020204" pitchFamily="34" charset="0"/>
              </a:rPr>
              <a:t>Laws, rulings &amp; judgments will be derived from the sources of Islamic law</a:t>
            </a:r>
            <a:r>
              <a:rPr lang="en-GB" dirty="0">
                <a:latin typeface="Arial" panose="020B0604020202020204" pitchFamily="34" charset="0"/>
                <a:cs typeface="Arial" panose="020B0604020202020204" pitchFamily="34" charset="0"/>
              </a:rPr>
              <a:t> in the following sequence:</a:t>
            </a:r>
          </a:p>
          <a:p>
            <a:pPr>
              <a:buFontTx/>
              <a:buChar char="-"/>
            </a:pPr>
            <a:r>
              <a:rPr lang="en-US" dirty="0">
                <a:latin typeface="Arial" panose="020B0604020202020204" pitchFamily="34" charset="0"/>
                <a:cs typeface="Arial" panose="020B0604020202020204" pitchFamily="34" charset="0"/>
              </a:rPr>
              <a:t>Quran, Sunnah, Ijma’, Qiyas,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etc.</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Rule of Law</a:t>
            </a:r>
            <a:endParaRPr lang="en-GB"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Everyone is equal in front of the law</a:t>
            </a:r>
          </a:p>
          <a:p>
            <a:pPr>
              <a:buFontTx/>
              <a:buChar char="-"/>
            </a:pPr>
            <a:r>
              <a:rPr lang="en-US" dirty="0">
                <a:latin typeface="Arial" panose="020B0604020202020204" pitchFamily="34" charset="0"/>
                <a:cs typeface="Arial" panose="020B0604020202020204" pitchFamily="34" charset="0"/>
              </a:rPr>
              <a:t>No one, no matter how high their status is, is exempted from law</a:t>
            </a:r>
            <a:r>
              <a:rPr lang="en-US" i="1" dirty="0">
                <a:latin typeface="Arial" panose="020B0604020202020204" pitchFamily="34" charset="0"/>
                <a:cs typeface="Arial" panose="020B0604020202020204" pitchFamily="34" charset="0"/>
              </a:rPr>
              <a:t> </a:t>
            </a:r>
          </a:p>
          <a:p>
            <a:pPr>
              <a:buFontTx/>
              <a:buChar char="-"/>
            </a:pP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081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86" y="695459"/>
            <a:ext cx="9057626" cy="5718220"/>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3. The System of Witness &amp; Oath</a:t>
            </a:r>
          </a:p>
          <a:p>
            <a:pPr>
              <a:buFontTx/>
              <a:buChar char="-"/>
            </a:pPr>
            <a:r>
              <a:rPr lang="en-US" dirty="0">
                <a:latin typeface="Arial" panose="020B0604020202020204" pitchFamily="34" charset="0"/>
                <a:cs typeface="Arial" panose="020B0604020202020204" pitchFamily="34" charset="0"/>
              </a:rPr>
              <a:t>Producing witness or evidence is the responsibility of the claimant</a:t>
            </a:r>
          </a:p>
          <a:p>
            <a:pPr>
              <a:buFontTx/>
              <a:buChar char="-"/>
            </a:pPr>
            <a:r>
              <a:rPr lang="en-US" dirty="0">
                <a:latin typeface="Arial" panose="020B0604020202020204" pitchFamily="34" charset="0"/>
                <a:cs typeface="Arial" panose="020B0604020202020204" pitchFamily="34" charset="0"/>
              </a:rPr>
              <a:t>Taking an oath is the responsibility of the defendant</a:t>
            </a:r>
          </a:p>
          <a:p>
            <a:pPr>
              <a:buFontTx/>
              <a:buChar char="-"/>
            </a:pPr>
            <a:r>
              <a:rPr lang="en-US" i="1" dirty="0">
                <a:latin typeface="Arial" panose="020B0604020202020204" pitchFamily="34" charset="0"/>
                <a:cs typeface="Arial" panose="020B0604020202020204" pitchFamily="34" charset="0"/>
              </a:rPr>
              <a:t>“If people were given whatever they claimed (in disputes), some people would claim the lives and wealth of others; But the proof (</a:t>
            </a:r>
            <a:r>
              <a:rPr lang="en-US" i="1" dirty="0" err="1">
                <a:latin typeface="Arial" panose="020B0604020202020204" pitchFamily="34" charset="0"/>
                <a:cs typeface="Arial" panose="020B0604020202020204" pitchFamily="34" charset="0"/>
              </a:rPr>
              <a:t>Bayyinah</a:t>
            </a:r>
            <a:r>
              <a:rPr lang="en-US" i="1" dirty="0">
                <a:latin typeface="Arial" panose="020B0604020202020204" pitchFamily="34" charset="0"/>
                <a:cs typeface="Arial" panose="020B0604020202020204" pitchFamily="34" charset="0"/>
              </a:rPr>
              <a:t>) lies on the one who is making the claim, and the other (</a:t>
            </a:r>
            <a:r>
              <a:rPr lang="en-US" i="1" dirty="0" err="1">
                <a:latin typeface="Arial" panose="020B0604020202020204" pitchFamily="34" charset="0"/>
                <a:cs typeface="Arial" panose="020B0604020202020204" pitchFamily="34" charset="0"/>
              </a:rPr>
              <a:t>Yamin</a:t>
            </a:r>
            <a:r>
              <a:rPr lang="en-US" i="1" dirty="0">
                <a:latin typeface="Arial" panose="020B0604020202020204" pitchFamily="34" charset="0"/>
                <a:cs typeface="Arial" panose="020B0604020202020204" pitchFamily="34" charset="0"/>
              </a:rPr>
              <a:t>) must be taken by the one who rejects the claim.” </a:t>
            </a:r>
            <a:r>
              <a:rPr lang="en-US" dirty="0">
                <a:latin typeface="Arial" panose="020B0604020202020204" pitchFamily="34" charset="0"/>
                <a:cs typeface="Arial" panose="020B0604020202020204" pitchFamily="34" charset="0"/>
              </a:rPr>
              <a:t>(Baihaqi)</a:t>
            </a:r>
            <a:endParaRPr lang="ar-SA"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“Shall I not inform you of the biggest of the great sins?" We said, "Yes, O Allah's Messenger. He said, "To join partners in worship with Allah: to be undutiful to one's parents." The Prophet sat up after he had been reclining and added, "And I warn you against giving forged statement and a false witness; I warn you against giving a forged statement and a false witness." The Prophet kept on saying that warning till we thought that he would not stop.” </a:t>
            </a:r>
            <a:r>
              <a:rPr lang="en-US" dirty="0">
                <a:latin typeface="Arial" panose="020B0604020202020204" pitchFamily="34" charset="0"/>
                <a:cs typeface="Arial" panose="020B0604020202020204" pitchFamily="34" charset="0"/>
              </a:rPr>
              <a:t>(Bukhari)</a:t>
            </a: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Equality</a:t>
            </a:r>
          </a:p>
          <a:p>
            <a:pPr>
              <a:buFontTx/>
              <a:buChar char="-"/>
            </a:pPr>
            <a:r>
              <a:rPr lang="en-US" dirty="0">
                <a:latin typeface="Arial" panose="020B0604020202020204" pitchFamily="34" charset="0"/>
                <a:cs typeface="Arial" panose="020B0604020202020204" pitchFamily="34" charset="0"/>
              </a:rPr>
              <a:t>Access to justice will be made extremely easy and speedy</a:t>
            </a:r>
          </a:p>
          <a:p>
            <a:pPr>
              <a:buFontTx/>
              <a:buChar char="-"/>
            </a:pPr>
            <a:r>
              <a:rPr lang="en-US" dirty="0">
                <a:latin typeface="Arial" panose="020B0604020202020204" pitchFamily="34" charset="0"/>
                <a:cs typeface="Arial" panose="020B0604020202020204" pitchFamily="34" charset="0"/>
              </a:rPr>
              <a:t>Everyone will have access to justice regardless of their faith, color, race</a:t>
            </a:r>
          </a:p>
          <a:p>
            <a:pPr>
              <a:buFontTx/>
              <a:buChar char="-"/>
            </a:pPr>
            <a:r>
              <a:rPr lang="en-US" dirty="0">
                <a:latin typeface="Arial" panose="020B0604020202020204" pitchFamily="34" charset="0"/>
                <a:cs typeface="Arial" panose="020B0604020202020204" pitchFamily="34" charset="0"/>
              </a:rPr>
              <a:t>Everyone is equal in front of law</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7553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No Muslim will be prioritized over a non-Muslim</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Criteria for a Qazi/Judge</a:t>
            </a:r>
          </a:p>
          <a:p>
            <a:pPr>
              <a:buFontTx/>
              <a:buChar char="-"/>
            </a:pPr>
            <a:r>
              <a:rPr lang="en-US" dirty="0">
                <a:latin typeface="Arial" panose="020B0604020202020204" pitchFamily="34" charset="0"/>
                <a:cs typeface="Arial" panose="020B0604020202020204" pitchFamily="34" charset="0"/>
              </a:rPr>
              <a:t>Adult, Sane, Muslim</a:t>
            </a:r>
          </a:p>
          <a:p>
            <a:pPr>
              <a:buFontTx/>
              <a:buChar char="-"/>
            </a:pPr>
            <a:r>
              <a:rPr lang="en-US" dirty="0">
                <a:latin typeface="Arial" panose="020B0604020202020204" pitchFamily="34" charset="0"/>
                <a:cs typeface="Arial" panose="020B0604020202020204" pitchFamily="34" charset="0"/>
              </a:rPr>
              <a:t>A person of a clean character</a:t>
            </a:r>
          </a:p>
          <a:p>
            <a:pPr>
              <a:buFontTx/>
              <a:buChar char="-"/>
            </a:pPr>
            <a:r>
              <a:rPr lang="en-US" dirty="0">
                <a:latin typeface="Arial" panose="020B0604020202020204" pitchFamily="34" charset="0"/>
                <a:cs typeface="Arial" panose="020B0604020202020204" pitchFamily="34" charset="0"/>
              </a:rPr>
              <a:t>Specialized in the legal laws of the country</a:t>
            </a:r>
          </a:p>
          <a:p>
            <a:pPr>
              <a:buFontTx/>
              <a:buChar char="-"/>
            </a:pPr>
            <a:r>
              <a:rPr lang="en-US" dirty="0">
                <a:latin typeface="Arial" panose="020B0604020202020204" pitchFamily="34" charset="0"/>
                <a:cs typeface="Arial" panose="020B0604020202020204" pitchFamily="34" charset="0"/>
              </a:rPr>
              <a:t>Must not accept gifts  </a:t>
            </a:r>
          </a:p>
          <a:p>
            <a:pPr>
              <a:buFontTx/>
              <a:buChar char="-"/>
            </a:pPr>
            <a:r>
              <a:rPr lang="en-US" dirty="0">
                <a:latin typeface="Arial" panose="020B0604020202020204" pitchFamily="34" charset="0"/>
                <a:cs typeface="Arial" panose="020B0604020202020204" pitchFamily="34" charset="0"/>
              </a:rPr>
              <a:t>Specialized in Islamic jurisprudence (preferable)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Court Proceedings</a:t>
            </a:r>
          </a:p>
          <a:p>
            <a:pPr>
              <a:buAutoNum type="arabicPeriod"/>
            </a:pPr>
            <a:r>
              <a:rPr lang="en-US" dirty="0">
                <a:latin typeface="Arial" panose="020B0604020202020204" pitchFamily="34" charset="0"/>
                <a:cs typeface="Arial" panose="020B0604020202020204" pitchFamily="34" charset="0"/>
              </a:rPr>
              <a:t>Hearing the case. The claimant will make his claim</a:t>
            </a:r>
          </a:p>
          <a:p>
            <a:pPr>
              <a:buAutoNum type="arabicPeriod"/>
            </a:pPr>
            <a:r>
              <a:rPr lang="en-US" dirty="0">
                <a:latin typeface="Arial" panose="020B0604020202020204" pitchFamily="34" charset="0"/>
                <a:cs typeface="Arial" panose="020B0604020202020204" pitchFamily="34" charset="0"/>
              </a:rPr>
              <a:t>Acknowledgment or Denial by the defendant</a:t>
            </a:r>
          </a:p>
          <a:p>
            <a:pPr>
              <a:buAutoNum type="arabicPeriod"/>
            </a:pPr>
            <a:r>
              <a:rPr lang="en-US" dirty="0">
                <a:latin typeface="Arial" panose="020B0604020202020204" pitchFamily="34" charset="0"/>
                <a:cs typeface="Arial" panose="020B0604020202020204" pitchFamily="34" charset="0"/>
              </a:rPr>
              <a:t>Evidence/Witness from the claimant</a:t>
            </a:r>
          </a:p>
          <a:p>
            <a:pPr>
              <a:buAutoNum type="arabicPeriod"/>
            </a:pPr>
            <a:r>
              <a:rPr lang="en-US" dirty="0">
                <a:latin typeface="Arial" panose="020B0604020202020204" pitchFamily="34" charset="0"/>
                <a:cs typeface="Arial" panose="020B0604020202020204" pitchFamily="34" charset="0"/>
              </a:rPr>
              <a:t>Oath from the defendant</a:t>
            </a:r>
          </a:p>
          <a:p>
            <a:pPr>
              <a:buAutoNum type="arabicPeriod"/>
            </a:pPr>
            <a:r>
              <a:rPr lang="en-US" dirty="0">
                <a:latin typeface="Arial" panose="020B0604020202020204" pitchFamily="34" charset="0"/>
                <a:cs typeface="Arial" panose="020B0604020202020204" pitchFamily="34" charset="0"/>
              </a:rPr>
              <a:t>If the defendant refuses to take oath, the decision will be in favor of the claimant</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0706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7. The Islamic Penal Code</a:t>
            </a: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Hudood – </a:t>
            </a:r>
            <a:r>
              <a:rPr lang="en-US" dirty="0">
                <a:latin typeface="Arial" panose="020B0604020202020204" pitchFamily="34" charset="0"/>
                <a:cs typeface="Arial" panose="020B0604020202020204" pitchFamily="34" charset="0"/>
              </a:rPr>
              <a:t>The punishments prescribed by Shariah. They cannot be modified by anyone. </a:t>
            </a:r>
          </a:p>
          <a:p>
            <a:pPr>
              <a:buAutoNum type="arabicPeriod"/>
            </a:pPr>
            <a:r>
              <a:rPr lang="en-US" dirty="0">
                <a:latin typeface="Arial" panose="020B0604020202020204" pitchFamily="34" charset="0"/>
                <a:cs typeface="Arial" panose="020B0604020202020204" pitchFamily="34" charset="0"/>
              </a:rPr>
              <a:t>Fornication – 100 lashes if the offender is unmarried, and stoning to death (</a:t>
            </a:r>
            <a:r>
              <a:rPr lang="en-US" i="1" dirty="0" err="1">
                <a:latin typeface="Arial" panose="020B0604020202020204" pitchFamily="34" charset="0"/>
                <a:cs typeface="Arial" panose="020B0604020202020204" pitchFamily="34" charset="0"/>
              </a:rPr>
              <a:t>rajam</a:t>
            </a:r>
            <a:r>
              <a:rPr lang="en-US" dirty="0">
                <a:latin typeface="Arial" panose="020B0604020202020204" pitchFamily="34" charset="0"/>
                <a:cs typeface="Arial" panose="020B0604020202020204" pitchFamily="34" charset="0"/>
              </a:rPr>
              <a:t>), if the offender is married.</a:t>
            </a:r>
          </a:p>
          <a:p>
            <a:pPr>
              <a:buAutoNum type="arabicPeriod"/>
            </a:pPr>
            <a:r>
              <a:rPr lang="en-US" dirty="0">
                <a:latin typeface="Arial" panose="020B0604020202020204" pitchFamily="34" charset="0"/>
                <a:cs typeface="Arial" panose="020B0604020202020204" pitchFamily="34" charset="0"/>
              </a:rPr>
              <a:t>Slander – 80 lashes if the accuser does not produce four witnesses to support his claim</a:t>
            </a:r>
          </a:p>
          <a:p>
            <a:pPr>
              <a:buAutoNum type="arabicPeriod"/>
            </a:pPr>
            <a:r>
              <a:rPr lang="en-US" dirty="0">
                <a:latin typeface="Arial" panose="020B0604020202020204" pitchFamily="34" charset="0"/>
                <a:cs typeface="Arial" panose="020B0604020202020204" pitchFamily="34" charset="0"/>
              </a:rPr>
              <a:t>Theft – amputation of right hand (only if the stolen item is worth 34.2 grams of silver)</a:t>
            </a:r>
          </a:p>
          <a:p>
            <a:pPr>
              <a:buAutoNum type="arabicPeriod"/>
            </a:pPr>
            <a:r>
              <a:rPr lang="en-US" dirty="0">
                <a:latin typeface="Arial" panose="020B0604020202020204" pitchFamily="34" charset="0"/>
                <a:cs typeface="Arial" panose="020B0604020202020204" pitchFamily="34" charset="0"/>
              </a:rPr>
              <a:t>Drinking – 80 lashes</a:t>
            </a:r>
          </a:p>
          <a:p>
            <a:pPr>
              <a:buAutoNum type="arabicPeriod"/>
            </a:pPr>
            <a:r>
              <a:rPr lang="en-US" dirty="0">
                <a:latin typeface="Arial" panose="020B0604020202020204" pitchFamily="34" charset="0"/>
                <a:cs typeface="Arial" panose="020B0604020202020204" pitchFamily="34" charset="0"/>
              </a:rPr>
              <a:t>Apostasy (</a:t>
            </a:r>
            <a:r>
              <a:rPr lang="en-US" dirty="0" err="1">
                <a:latin typeface="Arial" panose="020B0604020202020204" pitchFamily="34" charset="0"/>
                <a:cs typeface="Arial" panose="020B0604020202020204" pitchFamily="34" charset="0"/>
              </a:rPr>
              <a:t>Irtidad</a:t>
            </a:r>
            <a:r>
              <a:rPr lang="en-US" dirty="0">
                <a:latin typeface="Arial" panose="020B0604020202020204" pitchFamily="34" charset="0"/>
                <a:cs typeface="Arial" panose="020B0604020202020204" pitchFamily="34" charset="0"/>
              </a:rPr>
              <a:t>) – Death. In case of a woman, she will not be killed and will be kept a prisoner until she repents and reverts to Islam</a:t>
            </a:r>
          </a:p>
          <a:p>
            <a:pPr>
              <a:buAutoNum type="arabicPeriod"/>
            </a:pPr>
            <a:r>
              <a:rPr lang="en-US" dirty="0">
                <a:latin typeface="Arial" panose="020B0604020202020204" pitchFamily="34" charset="0"/>
                <a:cs typeface="Arial" panose="020B0604020202020204" pitchFamily="34" charset="0"/>
              </a:rPr>
              <a:t>Highway Robbery – Prison, Amputation of right hand, Qisas, Both. Depends on the situation</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r>
              <a:rPr lang="en-US" dirty="0">
                <a:latin typeface="Arial" panose="020B0604020202020204" pitchFamily="34" charset="0"/>
                <a:cs typeface="Arial" panose="020B0604020202020204" pitchFamily="34" charset="0"/>
              </a:rPr>
              <a:t> </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4112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4096"/>
            <a:ext cx="8915400" cy="5177126"/>
          </a:xfrm>
        </p:spPr>
        <p:txBody>
          <a:bodyPr/>
          <a:lstStyle/>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Qisas – </a:t>
            </a:r>
            <a:r>
              <a:rPr lang="en-US" dirty="0">
                <a:latin typeface="Arial" panose="020B0604020202020204" pitchFamily="34" charset="0"/>
                <a:cs typeface="Arial" panose="020B0604020202020204" pitchFamily="34" charset="0"/>
              </a:rPr>
              <a:t>A person who has murdered someone unjustly will be killed</a:t>
            </a:r>
          </a:p>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Diyat – </a:t>
            </a:r>
            <a:r>
              <a:rPr lang="en-US" dirty="0">
                <a:latin typeface="Arial" panose="020B0604020202020204" pitchFamily="34" charset="0"/>
                <a:cs typeface="Arial" panose="020B0604020202020204" pitchFamily="34" charset="0"/>
              </a:rPr>
              <a:t>If the family of the murdered person pardons the murderer, they will be paid diyat (blood money) amounting to the value of 4.86 kilos of gold. </a:t>
            </a:r>
          </a:p>
          <a:p>
            <a:pPr algn="just">
              <a:buFontTx/>
              <a:buChar char="-"/>
            </a:pPr>
            <a:r>
              <a:rPr lang="en-US" dirty="0">
                <a:latin typeface="Arial" panose="020B0604020202020204" pitchFamily="34" charset="0"/>
                <a:cs typeface="Arial" panose="020B0604020202020204" pitchFamily="34" charset="0"/>
              </a:rPr>
              <a:t>(1 kilo of gold = 85.73 </a:t>
            </a:r>
            <a:r>
              <a:rPr lang="en-US" dirty="0" err="1">
                <a:latin typeface="Arial" panose="020B0604020202020204" pitchFamily="34" charset="0"/>
                <a:cs typeface="Arial" panose="020B0604020202020204" pitchFamily="34" charset="0"/>
              </a:rPr>
              <a:t>tolas</a:t>
            </a:r>
            <a:r>
              <a:rPr lang="en-US" dirty="0">
                <a:latin typeface="Arial" panose="020B0604020202020204" pitchFamily="34" charset="0"/>
                <a:cs typeface="Arial" panose="020B0604020202020204" pitchFamily="34" charset="0"/>
              </a:rPr>
              <a:t>)</a:t>
            </a:r>
          </a:p>
          <a:p>
            <a:pPr algn="just">
              <a:buFontTx/>
              <a:buChar char="-"/>
            </a:pPr>
            <a:r>
              <a:rPr lang="en-US" dirty="0">
                <a:latin typeface="Arial" panose="020B0604020202020204" pitchFamily="34" charset="0"/>
                <a:cs typeface="Arial" panose="020B0604020202020204" pitchFamily="34" charset="0"/>
              </a:rPr>
              <a:t>To be paid in 3 annual installments </a:t>
            </a:r>
            <a:endParaRPr lang="en-US" b="1" dirty="0">
              <a:latin typeface="Arial" panose="020B0604020202020204" pitchFamily="34" charset="0"/>
              <a:cs typeface="Arial" panose="020B0604020202020204" pitchFamily="34" charset="0"/>
            </a:endParaRPr>
          </a:p>
          <a:p>
            <a:pPr marL="0" indent="0" algn="just">
              <a:buNone/>
            </a:pPr>
            <a:endParaRPr lang="en-US" b="1"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err="1">
                <a:latin typeface="Arial" panose="020B0604020202020204" pitchFamily="34" charset="0"/>
                <a:cs typeface="Arial" panose="020B0604020202020204" pitchFamily="34" charset="0"/>
              </a:rPr>
              <a:t>Ta’ziraat</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The crimes for which Shariah has not prescribed any specific punishment, and has left it upon the Qazi to decide it according to the situation</a:t>
            </a:r>
          </a:p>
          <a:p>
            <a:pPr algn="just">
              <a:buFontTx/>
              <a:buChar char="-"/>
            </a:pPr>
            <a:r>
              <a:rPr lang="en-US" dirty="0">
                <a:latin typeface="Arial" panose="020B0604020202020204" pitchFamily="34" charset="0"/>
                <a:cs typeface="Arial" panose="020B0604020202020204" pitchFamily="34" charset="0"/>
              </a:rPr>
              <a:t>For e.g. for any kind of harassment </a:t>
            </a:r>
            <a:r>
              <a:rPr lang="en-US">
                <a:latin typeface="Arial" panose="020B0604020202020204" pitchFamily="34" charset="0"/>
                <a:cs typeface="Arial" panose="020B0604020202020204" pitchFamily="34" charset="0"/>
              </a:rPr>
              <a:t>at workplace</a:t>
            </a:r>
            <a:r>
              <a:rPr lang="en-US" dirty="0">
                <a:latin typeface="Arial" panose="020B0604020202020204" pitchFamily="34" charset="0"/>
                <a:cs typeface="Arial" panose="020B0604020202020204" pitchFamily="34" charset="0"/>
              </a:rPr>
              <a:t>, a Qazi may order a punishment at his discretion considering the severity of the crime, its magnitude.</a:t>
            </a:r>
          </a:p>
          <a:p>
            <a:pPr algn="just">
              <a:buFontTx/>
              <a:buChar char="-"/>
            </a:pPr>
            <a:r>
              <a:rPr lang="en-US" dirty="0">
                <a:latin typeface="Arial" panose="020B0604020202020204" pitchFamily="34" charset="0"/>
                <a:cs typeface="Arial" panose="020B0604020202020204" pitchFamily="34" charset="0"/>
              </a:rPr>
              <a:t>The given punishment should be of the nature that it prevents crime in future.  </a:t>
            </a:r>
          </a:p>
          <a:p>
            <a:endParaRPr lang="en-GB" dirty="0"/>
          </a:p>
        </p:txBody>
      </p:sp>
    </p:spTree>
    <p:extLst>
      <p:ext uri="{BB962C8B-B14F-4D97-AF65-F5344CB8AC3E}">
        <p14:creationId xmlns:p14="http://schemas.microsoft.com/office/powerpoint/2010/main" val="300831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dirty="0">
                <a:latin typeface="Arial" panose="020B0604020202020204" pitchFamily="34" charset="0"/>
                <a:cs typeface="Arial" panose="020B0604020202020204" pitchFamily="34" charset="0"/>
              </a:rPr>
              <a:t>Social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4418" y="1835240"/>
            <a:ext cx="9388699" cy="5022760"/>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 system that exists between individuals, groups and institutions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Public health and education system are examples of a social system as it unifies the people and provides them with something that would strengthen the overall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Features of an Islamic Social System</a:t>
            </a:r>
          </a:p>
          <a:p>
            <a:pPr marL="0" indent="0">
              <a:buNone/>
            </a:pPr>
            <a:endParaRPr lang="en-US" b="1" u="sng"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Dignity of Humans</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Bani</a:t>
            </a:r>
            <a:r>
              <a:rPr lang="en-US" b="1" dirty="0">
                <a:latin typeface="Arial" panose="020B0604020202020204" pitchFamily="34" charset="0"/>
                <a:cs typeface="Arial" panose="020B0604020202020204" pitchFamily="34" charset="0"/>
              </a:rPr>
              <a:t> Israel – 70)</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961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1062508"/>
            <a:ext cx="9057626" cy="5795492"/>
          </a:xfrm>
        </p:spPr>
        <p:txBody>
          <a:bodyPr/>
          <a:lstStyle/>
          <a:p>
            <a:pPr marL="0" indent="0">
              <a:buNone/>
            </a:pPr>
            <a:r>
              <a:rPr lang="en-US" b="1" dirty="0">
                <a:latin typeface="Arial" panose="020B0604020202020204" pitchFamily="34" charset="0"/>
                <a:cs typeface="Arial" panose="020B0604020202020204" pitchFamily="34" charset="0"/>
              </a:rPr>
              <a:t>2. Equality</a:t>
            </a:r>
          </a:p>
          <a:p>
            <a:pPr marL="0" indent="0">
              <a:buNone/>
            </a:pPr>
            <a:r>
              <a:rPr lang="en-US" dirty="0">
                <a:latin typeface="Arial" panose="020B0604020202020204" pitchFamily="34" charset="0"/>
                <a:cs typeface="Arial" panose="020B0604020202020204" pitchFamily="34" charset="0"/>
              </a:rPr>
              <a:t>Kindly refer to section 4, slides 19 – 20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Brotherhood</a:t>
            </a:r>
          </a:p>
          <a:p>
            <a:pPr>
              <a:buFontTx/>
              <a:buChar char="-"/>
            </a:pPr>
            <a:r>
              <a:rPr lang="en-US" dirty="0">
                <a:latin typeface="Arial" panose="020B0604020202020204" pitchFamily="34" charset="0"/>
                <a:cs typeface="Arial" panose="020B0604020202020204" pitchFamily="34" charset="0"/>
              </a:rPr>
              <a:t>The Prophet SAW establishing brotherhood between </a:t>
            </a:r>
            <a:r>
              <a:rPr lang="en-US" dirty="0" err="1">
                <a:latin typeface="Arial" panose="020B0604020202020204" pitchFamily="34" charset="0"/>
                <a:cs typeface="Arial" panose="020B0604020202020204" pitchFamily="34" charset="0"/>
              </a:rPr>
              <a:t>Muhajireen</a:t>
            </a:r>
            <a:r>
              <a:rPr lang="en-US" dirty="0">
                <a:latin typeface="Arial" panose="020B0604020202020204" pitchFamily="34" charset="0"/>
                <a:cs typeface="Arial" panose="020B0604020202020204" pitchFamily="34" charset="0"/>
              </a:rPr>
              <a:t> &amp; Ansaar as soon as he reached Madinah.</a:t>
            </a:r>
          </a:p>
          <a:p>
            <a:pPr>
              <a:buFontTx/>
              <a:buChar char="-"/>
            </a:pPr>
            <a:r>
              <a:rPr lang="en-US" b="1" i="1" dirty="0">
                <a:latin typeface="Arial" panose="020B0604020202020204" pitchFamily="34" charset="0"/>
                <a:cs typeface="Arial" panose="020B0604020202020204" pitchFamily="34" charset="0"/>
              </a:rPr>
              <a:t>“The believers are brothers, so reconcile between your brothers, and remain conscious of God, so that you may receive mercy.”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Hujurat</a:t>
            </a:r>
            <a:r>
              <a:rPr lang="en-US" b="1" dirty="0">
                <a:latin typeface="Arial" panose="020B0604020202020204" pitchFamily="34" charset="0"/>
                <a:cs typeface="Arial" panose="020B0604020202020204" pitchFamily="34" charset="0"/>
              </a:rPr>
              <a:t> – 10)</a:t>
            </a:r>
          </a:p>
          <a:p>
            <a:pPr>
              <a:buFontTx/>
              <a:buChar char="-"/>
            </a:pPr>
            <a:r>
              <a:rPr lang="en-US" b="1" i="1" dirty="0">
                <a:latin typeface="Arial" panose="020B0604020202020204" pitchFamily="34" charset="0"/>
                <a:cs typeface="Arial" panose="020B0604020202020204" pitchFamily="34" charset="0"/>
              </a:rPr>
              <a:t>“A Muslim is a brother of another Muslim. So he should not oppress him nor should he hand him over to (his </a:t>
            </a:r>
            <a:r>
              <a:rPr lang="en-US" b="1" i="1" dirty="0" err="1">
                <a:latin typeface="Arial" panose="020B0604020202020204" pitchFamily="34" charset="0"/>
                <a:cs typeface="Arial" panose="020B0604020202020204" pitchFamily="34" charset="0"/>
              </a:rPr>
              <a:t>satan</a:t>
            </a:r>
            <a:r>
              <a:rPr lang="en-US" b="1" i="1" dirty="0">
                <a:latin typeface="Arial" panose="020B0604020202020204" pitchFamily="34" charset="0"/>
                <a:cs typeface="Arial" panose="020B0604020202020204" pitchFamily="34" charset="0"/>
              </a:rPr>
              <a:t> or to his self which is inclined to evil). Whoever fulfills the needs of his brother, Allah will fulfill his needs; whoever removes the troubles of his brother, Allah will remove one of his troubles on the Day of Resurrection; and whoever covers up the fault of a Muslim, Allah will cover up his fault on the Day of Resurrection.” </a:t>
            </a:r>
            <a:r>
              <a:rPr lang="en-US" b="1" dirty="0">
                <a:latin typeface="Arial" panose="020B0604020202020204" pitchFamily="34" charset="0"/>
                <a:cs typeface="Arial" panose="020B0604020202020204" pitchFamily="34" charset="0"/>
              </a:rPr>
              <a:t>(Bukhari &amp; Muslim)</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415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33340"/>
            <a:ext cx="8915400" cy="5112732"/>
          </a:xfrm>
        </p:spPr>
        <p:txBody>
          <a:bodyPr/>
          <a:lstStyle/>
          <a:p>
            <a:pPr marL="0" indent="0">
              <a:buNone/>
            </a:pPr>
            <a:r>
              <a:rPr lang="en-US" b="1" dirty="0">
                <a:latin typeface="Arial" panose="020B0604020202020204" pitchFamily="34" charset="0"/>
                <a:cs typeface="Arial" panose="020B0604020202020204" pitchFamily="34" charset="0"/>
              </a:rPr>
              <a:t>4. Importance of Both Genders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Promotion of Welfare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Concept of Responsibility</a:t>
            </a:r>
          </a:p>
          <a:p>
            <a:pPr marL="0" indent="0">
              <a:buNone/>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Concept of Accountability</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An Effective Health System</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An Efficient Education System </a:t>
            </a:r>
          </a:p>
          <a:p>
            <a:pPr>
              <a:buAutoNum type="arabicPeriod" startAt="7"/>
            </a:pPr>
            <a:endParaRPr lang="en-US" dirty="0">
              <a:latin typeface="Arial" panose="020B0604020202020204" pitchFamily="34" charset="0"/>
              <a:cs typeface="Arial" panose="020B0604020202020204" pitchFamily="34" charset="0"/>
            </a:endParaRPr>
          </a:p>
          <a:p>
            <a:pPr>
              <a:buAutoNum type="arabicPeriod" startAt="7"/>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25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lnSpcReduction="10000"/>
          </a:bodyPr>
          <a:lstStyle/>
          <a:p>
            <a:pPr marL="0" indent="0" algn="ctr">
              <a:buNone/>
            </a:pPr>
            <a:r>
              <a:rPr lang="en-US" sz="2000" b="1" dirty="0">
                <a:latin typeface="Arial" panose="020B0604020202020204" pitchFamily="34" charset="0"/>
                <a:cs typeface="Arial" panose="020B0604020202020204" pitchFamily="34" charset="0"/>
              </a:rPr>
              <a:t>Structure of an Islamic Society</a:t>
            </a:r>
          </a:p>
          <a:p>
            <a:pPr marL="0" indent="0" algn="ctr">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Institution of Nikah</a:t>
            </a:r>
          </a:p>
          <a:p>
            <a:pPr marL="0" indent="0">
              <a:buNone/>
            </a:pPr>
            <a:r>
              <a:rPr lang="en-US" i="1" dirty="0">
                <a:latin typeface="Arial" panose="020B0604020202020204" pitchFamily="34" charset="0"/>
                <a:cs typeface="Arial" panose="020B0604020202020204" pitchFamily="34" charset="0"/>
              </a:rPr>
              <a:t>“And of His signs is that He created for you mates from among yourselves, so that you may find tranquility in them; and He planted love and compassion between you. In this are signs for people who reflect.”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Ar</a:t>
            </a:r>
            <a:r>
              <a:rPr lang="en-US" dirty="0">
                <a:latin typeface="Arial" panose="020B0604020202020204" pitchFamily="34" charset="0"/>
                <a:cs typeface="Arial" panose="020B0604020202020204" pitchFamily="34" charset="0"/>
              </a:rPr>
              <a:t>-Rum – 21)</a:t>
            </a:r>
          </a:p>
          <a:p>
            <a:pPr marL="0" indent="0">
              <a:buNone/>
            </a:pPr>
            <a:r>
              <a:rPr lang="en-US" i="1" dirty="0">
                <a:latin typeface="Arial" panose="020B0604020202020204" pitchFamily="34" charset="0"/>
                <a:cs typeface="Arial" panose="020B0604020202020204" pitchFamily="34" charset="0"/>
              </a:rPr>
              <a:t>“O young people! Whoever among you is able to marry, should marry.” </a:t>
            </a:r>
            <a:r>
              <a:rPr lang="en-US" dirty="0">
                <a:latin typeface="Arial" panose="020B0604020202020204" pitchFamily="34" charset="0"/>
                <a:cs typeface="Arial" panose="020B0604020202020204" pitchFamily="34" charset="0"/>
              </a:rPr>
              <a:t>(Bukhari)</a:t>
            </a:r>
          </a:p>
          <a:p>
            <a:pPr marL="0" indent="0">
              <a:buNone/>
            </a:pPr>
            <a:r>
              <a:rPr lang="en-US" i="1" dirty="0">
                <a:latin typeface="Arial" panose="020B0604020202020204" pitchFamily="34" charset="0"/>
                <a:cs typeface="Arial" panose="020B0604020202020204" pitchFamily="34" charset="0"/>
              </a:rPr>
              <a:t>“Women (nikah)and perfume have been made dear to me, and my comfort has been provided in prayer.”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Nasai</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Also, briefly mention the Prophet’s SAW relationship with his wives.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Parents</a:t>
            </a:r>
          </a:p>
          <a:p>
            <a:pPr marL="0" indent="0">
              <a:buNone/>
            </a:pPr>
            <a:r>
              <a:rPr lang="en-US" i="1" dirty="0">
                <a:latin typeface="Arial" panose="020B0604020202020204" pitchFamily="34" charset="0"/>
                <a:cs typeface="Arial" panose="020B0604020202020204" pitchFamily="34" charset="0"/>
              </a:rPr>
              <a:t>“Your Lord has commanded that you worship none but Him, and that you be good to your parents. If either of them or both of them reach old age with you, do not say to them a word of disrespect, nor scold them, but say to them kind words.”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Isra</a:t>
            </a:r>
            <a:r>
              <a:rPr lang="en-US" dirty="0">
                <a:latin typeface="Arial" panose="020B0604020202020204" pitchFamily="34" charset="0"/>
                <a:cs typeface="Arial" panose="020B0604020202020204" pitchFamily="34" charset="0"/>
              </a:rPr>
              <a:t> – 23)</a:t>
            </a:r>
            <a:endParaRPr lang="en-US" i="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“We have enjoined upon man kindness to his parents.”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Ahqaf</a:t>
            </a:r>
            <a:r>
              <a:rPr lang="en-US" dirty="0">
                <a:latin typeface="Arial" panose="020B0604020202020204" pitchFamily="34" charset="0"/>
                <a:cs typeface="Arial" panose="020B0604020202020204" pitchFamily="34" charset="0"/>
              </a:rPr>
              <a:t> – 15)</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876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a:bodyPr>
          <a:lstStyle/>
          <a:p>
            <a:pPr marL="0" indent="0">
              <a:buNone/>
            </a:pPr>
            <a:r>
              <a:rPr lang="en-US" i="1" dirty="0">
                <a:latin typeface="Arial" panose="020B0604020202020204" pitchFamily="34" charset="0"/>
                <a:cs typeface="Arial" panose="020B0604020202020204" pitchFamily="34" charset="0"/>
              </a:rPr>
              <a:t>“A man came to Allah's Messenger and said, "O Allah's Messenger! Who is more entitled to be treated with the best companionship by me?" The Prophet said, "Your mother." The man said. "Who is next?" The Prophet said, "Your mother." The man further said, "Who is next?" The Prophet said, "Your mother." The man asked for the fourth time, "Who is next?" The Prophet said, "Your father. “ </a:t>
            </a:r>
            <a:r>
              <a:rPr lang="en-US" dirty="0">
                <a:latin typeface="Arial" panose="020B0604020202020204" pitchFamily="34" charset="0"/>
                <a:cs typeface="Arial" panose="020B0604020202020204" pitchFamily="34" charset="0"/>
              </a:rPr>
              <a:t>(Bukhari)</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Children</a:t>
            </a:r>
          </a:p>
          <a:p>
            <a:pPr marL="0" indent="0">
              <a:buNone/>
            </a:pPr>
            <a:r>
              <a:rPr lang="en-US" i="1" dirty="0">
                <a:latin typeface="Arial" panose="020B0604020202020204" pitchFamily="34" charset="0"/>
                <a:cs typeface="Arial" panose="020B0604020202020204" pitchFamily="34" charset="0"/>
              </a:rPr>
              <a:t>“And do not kill your children for fear of poverty. We provide for them, and for you. Killing them is a grave sin.”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Isra</a:t>
            </a:r>
            <a:r>
              <a:rPr lang="en-US" dirty="0">
                <a:latin typeface="Arial" panose="020B0604020202020204" pitchFamily="34" charset="0"/>
                <a:cs typeface="Arial" panose="020B0604020202020204" pitchFamily="34" charset="0"/>
              </a:rPr>
              <a:t> – 31)</a:t>
            </a:r>
          </a:p>
          <a:p>
            <a:pPr marL="0" indent="0">
              <a:buNone/>
            </a:pPr>
            <a:r>
              <a:rPr lang="en-US" dirty="0">
                <a:latin typeface="Arial" panose="020B0604020202020204" pitchFamily="34" charset="0"/>
                <a:cs typeface="Arial" panose="020B0604020202020204" pitchFamily="34" charset="0"/>
              </a:rPr>
              <a:t>- The Prophet’s SAW attitude with Fatimah R.A. and her sons. (Refer to Section 2)</a:t>
            </a:r>
          </a:p>
          <a:p>
            <a:pPr marL="0" indent="0">
              <a:buNone/>
            </a:pPr>
            <a:r>
              <a:rPr lang="en-US" dirty="0">
                <a:latin typeface="Arial" panose="020B0604020202020204" pitchFamily="34" charset="0"/>
                <a:cs typeface="Arial" panose="020B0604020202020204" pitchFamily="34" charset="0"/>
              </a:rPr>
              <a:t>  </a:t>
            </a: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Relatives</a:t>
            </a:r>
          </a:p>
          <a:p>
            <a:pPr>
              <a:buFontTx/>
              <a:buChar char="-"/>
            </a:pPr>
            <a:r>
              <a:rPr lang="en-US" dirty="0">
                <a:latin typeface="Arial" panose="020B0604020202020204" pitchFamily="34" charset="0"/>
                <a:cs typeface="Arial" panose="020B0604020202020204" pitchFamily="34" charset="0"/>
              </a:rPr>
              <a:t>Recommended to be prioritized while giving zakat</a:t>
            </a:r>
          </a:p>
          <a:p>
            <a:pPr marL="0" indent="0">
              <a:buNone/>
            </a:pPr>
            <a:r>
              <a:rPr lang="en-US" i="1" dirty="0">
                <a:latin typeface="Arial" panose="020B0604020202020204" pitchFamily="34" charset="0"/>
                <a:cs typeface="Arial" panose="020B0604020202020204" pitchFamily="34" charset="0"/>
              </a:rPr>
              <a:t>“Umar, bear this in mind, the uncle of a person is like his father.” </a:t>
            </a:r>
            <a:r>
              <a:rPr lang="en-US" dirty="0">
                <a:latin typeface="Arial" panose="020B0604020202020204" pitchFamily="34" charset="0"/>
                <a:cs typeface="Arial" panose="020B0604020202020204" pitchFamily="34" charset="0"/>
              </a:rPr>
              <a:t>(Muslim)</a:t>
            </a:r>
          </a:p>
          <a:p>
            <a:pPr marL="0" indent="0">
              <a:buNone/>
            </a:pPr>
            <a:r>
              <a:rPr lang="en-US" i="1" dirty="0">
                <a:latin typeface="Arial" panose="020B0604020202020204" pitchFamily="34" charset="0"/>
                <a:cs typeface="Arial" panose="020B0604020202020204" pitchFamily="34" charset="0"/>
              </a:rPr>
              <a:t>“The maternal aunt is like mother.” </a:t>
            </a:r>
            <a:r>
              <a:rPr lang="en-US" dirty="0">
                <a:latin typeface="Arial" panose="020B0604020202020204" pitchFamily="34" charset="0"/>
                <a:cs typeface="Arial" panose="020B0604020202020204" pitchFamily="34" charset="0"/>
              </a:rPr>
              <a:t>(Abu Dawood)</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09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566670"/>
            <a:ext cx="9173536" cy="6065950"/>
          </a:xfrm>
        </p:spPr>
        <p:txBody>
          <a:bodyPr>
            <a:normAutofit fontScale="92500" lnSpcReduction="10000"/>
          </a:bodyPr>
          <a:lstStyle/>
          <a:p>
            <a:pPr>
              <a:buFont typeface="Wingdings" panose="05000000000000000000" pitchFamily="2" charset="2"/>
              <a:buChar char="Ø"/>
            </a:pPr>
            <a:r>
              <a:rPr lang="en-US" sz="1900" b="1" dirty="0">
                <a:latin typeface="Arial" panose="020B0604020202020204" pitchFamily="34" charset="0"/>
                <a:cs typeface="Arial" panose="020B0604020202020204" pitchFamily="34" charset="0"/>
              </a:rPr>
              <a:t>Community as a Whole</a:t>
            </a:r>
          </a:p>
          <a:p>
            <a:pPr>
              <a:buFontTx/>
              <a:buChar char="-"/>
            </a:pPr>
            <a:r>
              <a:rPr lang="en-US" sz="1900" dirty="0">
                <a:latin typeface="Arial" panose="020B0604020202020204" pitchFamily="34" charset="0"/>
                <a:cs typeface="Arial" panose="020B0604020202020204" pitchFamily="34" charset="0"/>
              </a:rPr>
              <a:t>Brotherhood</a:t>
            </a:r>
          </a:p>
          <a:p>
            <a:pPr>
              <a:buFontTx/>
              <a:buChar char="-"/>
            </a:pPr>
            <a:r>
              <a:rPr lang="en-US" sz="1900" dirty="0">
                <a:latin typeface="Arial" panose="020B0604020202020204" pitchFamily="34" charset="0"/>
                <a:cs typeface="Arial" panose="020B0604020202020204" pitchFamily="34" charset="0"/>
              </a:rPr>
              <a:t>Equality</a:t>
            </a:r>
          </a:p>
          <a:p>
            <a:pPr marL="0" indent="0">
              <a:buNone/>
            </a:pPr>
            <a:r>
              <a:rPr lang="en-US" sz="1900" i="1" dirty="0">
                <a:latin typeface="Arial" panose="020B0604020202020204" pitchFamily="34" charset="0"/>
                <a:cs typeface="Arial" panose="020B0604020202020204" pitchFamily="34" charset="0"/>
              </a:rPr>
              <a:t>“The believers are brothers, so reconcile between your brothers, and remain conscious of God, so that you may receive mercy. O you who believe! No people shall ridicule other people, for they may be better than they. Nor shall any women ridicule other women, for they may be better than they. Nor shall you slander one another, nor shall you insult one another with names. Evil is the return to wickedness after having attained faith. Whoever does not repent—these are the wrongdoers. O you who believe! Avoid most suspicion—some suspicion is sinful. And do not spy on one another, nor backbite one another. Would any of you like to eat the flesh of his dead brother? You would detest it. So remain mindful of God. God is Most Relenting, Most Merciful.” </a:t>
            </a:r>
            <a:r>
              <a:rPr lang="en-US" sz="1900" dirty="0">
                <a:latin typeface="Arial" panose="020B0604020202020204" pitchFamily="34" charset="0"/>
                <a:cs typeface="Arial" panose="020B0604020202020204" pitchFamily="34" charset="0"/>
              </a:rPr>
              <a:t>(Al-</a:t>
            </a:r>
            <a:r>
              <a:rPr lang="en-US" sz="1900" dirty="0" err="1">
                <a:latin typeface="Arial" panose="020B0604020202020204" pitchFamily="34" charset="0"/>
                <a:cs typeface="Arial" panose="020B0604020202020204" pitchFamily="34" charset="0"/>
              </a:rPr>
              <a:t>Hujurat</a:t>
            </a:r>
            <a:r>
              <a:rPr lang="en-US" sz="1900" dirty="0">
                <a:latin typeface="Arial" panose="020B0604020202020204" pitchFamily="34" charset="0"/>
                <a:cs typeface="Arial" panose="020B0604020202020204" pitchFamily="34" charset="0"/>
              </a:rPr>
              <a:t> – 10 – 12)</a:t>
            </a:r>
            <a:endParaRPr lang="en-US" sz="1900" i="1" dirty="0">
              <a:latin typeface="Arial" panose="020B0604020202020204" pitchFamily="34" charset="0"/>
              <a:cs typeface="Arial" panose="020B0604020202020204" pitchFamily="34" charset="0"/>
            </a:endParaRPr>
          </a:p>
          <a:p>
            <a:pPr marL="0" indent="0">
              <a:buNone/>
            </a:pPr>
            <a:r>
              <a:rPr lang="en-US" sz="1900" i="1" dirty="0">
                <a:latin typeface="Arial" panose="020B0604020202020204" pitchFamily="34" charset="0"/>
                <a:cs typeface="Arial" panose="020B0604020202020204" pitchFamily="34" charset="0"/>
              </a:rPr>
              <a:t>“Six are the rights of a Muslim over another Muslim. It was said to him: Allah's Messenger, what are these? Thereupon he said: When you meet him, offer him greetings; when he invites you to a feast accept it. when he seeks your council give him, and when he sneezes and says:" All praise is due to Allah," you say </a:t>
            </a:r>
            <a:r>
              <a:rPr lang="en-US" sz="1900" i="1" dirty="0" err="1">
                <a:latin typeface="Arial" panose="020B0604020202020204" pitchFamily="34" charset="0"/>
                <a:cs typeface="Arial" panose="020B0604020202020204" pitchFamily="34" charset="0"/>
              </a:rPr>
              <a:t>Yarhamuk</a:t>
            </a:r>
            <a:r>
              <a:rPr lang="en-US" sz="1900" i="1" dirty="0">
                <a:latin typeface="Arial" panose="020B0604020202020204" pitchFamily="34" charset="0"/>
                <a:cs typeface="Arial" panose="020B0604020202020204" pitchFamily="34" charset="0"/>
              </a:rPr>
              <a:t> Allah (may Allah have mercy to you) ; and when he fails ill visit him; and when he dies follow his funeral.” </a:t>
            </a:r>
            <a:r>
              <a:rPr lang="en-US" sz="1900" dirty="0">
                <a:latin typeface="Arial" panose="020B0604020202020204" pitchFamily="34" charset="0"/>
                <a:cs typeface="Arial" panose="020B0604020202020204" pitchFamily="34" charset="0"/>
              </a:rPr>
              <a:t>(Muslim)</a:t>
            </a:r>
          </a:p>
          <a:p>
            <a:pPr marL="0" indent="0">
              <a:buNone/>
            </a:pPr>
            <a:r>
              <a:rPr lang="en-US" sz="1900" i="1" dirty="0">
                <a:latin typeface="Arial" panose="020B0604020202020204" pitchFamily="34" charset="0"/>
                <a:cs typeface="Arial" panose="020B0604020202020204" pitchFamily="34" charset="0"/>
              </a:rPr>
              <a:t>“No one of you shall become a true believer until he desires for his brother what he desires for himself.” </a:t>
            </a:r>
            <a:r>
              <a:rPr lang="en-US" sz="1900" dirty="0">
                <a:latin typeface="Arial" panose="020B0604020202020204" pitchFamily="34" charset="0"/>
                <a:cs typeface="Arial" panose="020B0604020202020204" pitchFamily="34" charset="0"/>
              </a:rPr>
              <a:t>(Bukhari &amp; Muslim)</a:t>
            </a:r>
            <a:endParaRPr lang="en-US" sz="1900"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1658043"/>
      </p:ext>
    </p:extLst>
  </p:cSld>
  <p:clrMapOvr>
    <a:masterClrMapping/>
  </p:clrMapOvr>
</p:sld>
</file>

<file path=ppt/theme/theme1.xml><?xml version="1.0" encoding="utf-8"?>
<a:theme xmlns:a="http://schemas.openxmlformats.org/drawingml/2006/main" name="Wisp">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13506</TotalTime>
  <Words>4685</Words>
  <Application>Microsoft Macintosh PowerPoint</Application>
  <PresentationFormat>Widescreen</PresentationFormat>
  <Paragraphs>343</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Century Gothic</vt:lpstr>
      <vt:lpstr>Wingdings</vt:lpstr>
      <vt:lpstr>Wingdings 3</vt:lpstr>
      <vt:lpstr>Wisp</vt:lpstr>
      <vt:lpstr>PowerPoint Presentation</vt:lpstr>
      <vt:lpstr>Past Paper Questions</vt:lpstr>
      <vt:lpstr>Introduction (can be used as an introduction for all aspects)</vt:lpstr>
      <vt:lpstr>Social System</vt:lpstr>
      <vt:lpstr>PowerPoint Presentation</vt:lpstr>
      <vt:lpstr>PowerPoint Presentation</vt:lpstr>
      <vt:lpstr>PowerPoint Presentation</vt:lpstr>
      <vt:lpstr>PowerPoint Presentation</vt:lpstr>
      <vt:lpstr>PowerPoint Presentation</vt:lpstr>
      <vt:lpstr>Political System</vt:lpstr>
      <vt:lpstr>PowerPoint Presentation</vt:lpstr>
      <vt:lpstr>PowerPoint Presentation</vt:lpstr>
      <vt:lpstr>Features of an Islamic Political System</vt:lpstr>
      <vt:lpstr>PowerPoint Presentation</vt:lpstr>
      <vt:lpstr>PowerPoint Presentation</vt:lpstr>
      <vt:lpstr>PowerPoint Presentation</vt:lpstr>
      <vt:lpstr>PowerPoint Presentation</vt:lpstr>
      <vt:lpstr>Islamic Economic System</vt:lpstr>
      <vt:lpstr>PowerPoint Presentation</vt:lpstr>
      <vt:lpstr>Features of Islamic Economic System</vt:lpstr>
      <vt:lpstr>PowerPoint Presentation</vt:lpstr>
      <vt:lpstr>PowerPoint Presentation</vt:lpstr>
      <vt:lpstr>PowerPoint Presentation</vt:lpstr>
      <vt:lpstr>PowerPoint Presentation</vt:lpstr>
      <vt:lpstr>PowerPoint Presentation</vt:lpstr>
      <vt:lpstr>PowerPoint Presentation</vt:lpstr>
      <vt:lpstr>Islamic Judicial System</vt:lpstr>
      <vt:lpstr>PowerPoint Presentation</vt:lpstr>
      <vt:lpstr>PowerPoint Presentation</vt:lpstr>
      <vt:lpstr>PowerPoint Presentation</vt:lpstr>
      <vt:lpstr>Features of an Islamic Judicial System</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53</cp:revision>
  <dcterms:created xsi:type="dcterms:W3CDTF">2021-03-03T10:48:06Z</dcterms:created>
  <dcterms:modified xsi:type="dcterms:W3CDTF">2023-11-07T14:07:08Z</dcterms:modified>
</cp:coreProperties>
</file>