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7"/>
  </p:notesMasterIdLst>
  <p:sldIdLst>
    <p:sldId id="404" r:id="rId2"/>
    <p:sldId id="299" r:id="rId3"/>
    <p:sldId id="318" r:id="rId4"/>
    <p:sldId id="288" r:id="rId5"/>
    <p:sldId id="411" r:id="rId6"/>
    <p:sldId id="302" r:id="rId7"/>
    <p:sldId id="405" r:id="rId8"/>
    <p:sldId id="366" r:id="rId9"/>
    <p:sldId id="332" r:id="rId10"/>
    <p:sldId id="333" r:id="rId11"/>
    <p:sldId id="292" r:id="rId12"/>
    <p:sldId id="367" r:id="rId13"/>
    <p:sldId id="368" r:id="rId14"/>
    <p:sldId id="345" r:id="rId15"/>
    <p:sldId id="408" r:id="rId16"/>
    <p:sldId id="395" r:id="rId17"/>
    <p:sldId id="268" r:id="rId18"/>
    <p:sldId id="373" r:id="rId19"/>
    <p:sldId id="374" r:id="rId20"/>
    <p:sldId id="375" r:id="rId21"/>
    <p:sldId id="381" r:id="rId22"/>
    <p:sldId id="410" r:id="rId23"/>
    <p:sldId id="398" r:id="rId24"/>
    <p:sldId id="295" r:id="rId25"/>
    <p:sldId id="396" r:id="rId26"/>
    <p:sldId id="350" r:id="rId27"/>
    <p:sldId id="351" r:id="rId28"/>
    <p:sldId id="352" r:id="rId29"/>
    <p:sldId id="353" r:id="rId30"/>
    <p:sldId id="279" r:id="rId31"/>
    <p:sldId id="369" r:id="rId32"/>
    <p:sldId id="309" r:id="rId33"/>
    <p:sldId id="370" r:id="rId34"/>
    <p:sldId id="266" r:id="rId35"/>
    <p:sldId id="399" r:id="rId36"/>
    <p:sldId id="407" r:id="rId37"/>
    <p:sldId id="371" r:id="rId38"/>
    <p:sldId id="372" r:id="rId39"/>
    <p:sldId id="400" r:id="rId40"/>
    <p:sldId id="406" r:id="rId41"/>
    <p:sldId id="401" r:id="rId42"/>
    <p:sldId id="376" r:id="rId43"/>
    <p:sldId id="409" r:id="rId44"/>
    <p:sldId id="402" r:id="rId45"/>
    <p:sldId id="403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63E74-EEB9-46BB-A2D4-71529019E36A}" type="doc">
      <dgm:prSet loTypeId="urn:microsoft.com/office/officeart/2005/8/layout/process2" loCatId="process" qsTypeId="urn:microsoft.com/office/officeart/2005/8/quickstyle/simple2" qsCatId="simple" csTypeId="urn:microsoft.com/office/officeart/2005/8/colors/accent1_2" csCatId="accent1" phldr="1"/>
      <dgm:spPr/>
    </dgm:pt>
    <dgm:pt modelId="{BFBA354B-A26B-4CBF-AA6C-D97C464FBBB3}">
      <dgm:prSet phldrT="[Text]" custT="1"/>
      <dgm:spPr/>
      <dgm:t>
        <a:bodyPr/>
        <a:lstStyle/>
        <a:p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gm:t>
    </dgm:pt>
    <dgm:pt modelId="{7439DAA6-41E6-4187-9CE6-4EF06688F69F}" type="parTrans" cxnId="{9190D9C8-6F39-43FA-A9D0-67C6846B72D2}">
      <dgm:prSet/>
      <dgm:spPr/>
      <dgm:t>
        <a:bodyPr/>
        <a:lstStyle/>
        <a:p>
          <a:endParaRPr lang="en-US"/>
        </a:p>
      </dgm:t>
    </dgm:pt>
    <dgm:pt modelId="{1547EBAC-C2E4-4BAE-994A-71F6F5AA70BF}" type="sibTrans" cxnId="{9190D9C8-6F39-43FA-A9D0-67C6846B72D2}">
      <dgm:prSet custT="1"/>
      <dgm:spPr/>
      <dgm:t>
        <a:bodyPr/>
        <a:lstStyle/>
        <a:p>
          <a:endParaRPr lang="en-US" sz="1800"/>
        </a:p>
      </dgm:t>
    </dgm:pt>
    <dgm:pt modelId="{214209F5-D140-4E1C-BCAF-13D3051D1545}">
      <dgm:prSet phldrT="[Text]" custT="1"/>
      <dgm:spPr/>
      <dgm:t>
        <a:bodyPr/>
        <a:lstStyle/>
        <a:p>
          <a:r>
            <a:rPr lang="en-US" sz="2000" b="1" dirty="0"/>
            <a:t>Non-State (Soft)</a:t>
          </a:r>
        </a:p>
      </dgm:t>
    </dgm:pt>
    <dgm:pt modelId="{71C5F1C4-7CDD-47D1-B0CA-F0575734CB06}" type="parTrans" cxnId="{B249BB17-86C6-47A0-BB26-1D961D5D6A2F}">
      <dgm:prSet/>
      <dgm:spPr/>
      <dgm:t>
        <a:bodyPr/>
        <a:lstStyle/>
        <a:p>
          <a:endParaRPr lang="en-US"/>
        </a:p>
      </dgm:t>
    </dgm:pt>
    <dgm:pt modelId="{8B7C5D46-FA97-43C4-B6AA-AAF13D9AD642}" type="sibTrans" cxnId="{B249BB17-86C6-47A0-BB26-1D961D5D6A2F}">
      <dgm:prSet/>
      <dgm:spPr/>
      <dgm:t>
        <a:bodyPr/>
        <a:lstStyle/>
        <a:p>
          <a:endParaRPr lang="en-US"/>
        </a:p>
      </dgm:t>
    </dgm:pt>
    <dgm:pt modelId="{C287D750-BBFC-46F1-895D-D02E47BDE48B}" type="pres">
      <dgm:prSet presAssocID="{53863E74-EEB9-46BB-A2D4-71529019E36A}" presName="linearFlow" presStyleCnt="0">
        <dgm:presLayoutVars>
          <dgm:resizeHandles val="exact"/>
        </dgm:presLayoutVars>
      </dgm:prSet>
      <dgm:spPr/>
    </dgm:pt>
    <dgm:pt modelId="{0EE5B05A-D558-45C8-95F3-70456509A590}" type="pres">
      <dgm:prSet presAssocID="{BFBA354B-A26B-4CBF-AA6C-D97C464FBBB3}" presName="node" presStyleLbl="node1" presStyleIdx="0" presStyleCnt="2" custFlipHor="1" custScaleX="14200" custScaleY="15784">
        <dgm:presLayoutVars>
          <dgm:bulletEnabled val="1"/>
        </dgm:presLayoutVars>
      </dgm:prSet>
      <dgm:spPr/>
    </dgm:pt>
    <dgm:pt modelId="{84E4E171-EEBC-495D-89EE-3324E80F8595}" type="pres">
      <dgm:prSet presAssocID="{1547EBAC-C2E4-4BAE-994A-71F6F5AA70BF}" presName="sibTrans" presStyleLbl="sibTrans2D1" presStyleIdx="0" presStyleCnt="1" custScaleX="76938" custScaleY="51363"/>
      <dgm:spPr/>
    </dgm:pt>
    <dgm:pt modelId="{CDBDE0DC-DB39-4824-8BDD-B8FD8AC2E34B}" type="pres">
      <dgm:prSet presAssocID="{1547EBAC-C2E4-4BAE-994A-71F6F5AA70BF}" presName="connectorText" presStyleLbl="sibTrans2D1" presStyleIdx="0" presStyleCnt="1"/>
      <dgm:spPr/>
    </dgm:pt>
    <dgm:pt modelId="{6BE71593-EFAA-420A-B34D-1CC408D3F2E7}" type="pres">
      <dgm:prSet presAssocID="{214209F5-D140-4E1C-BCAF-13D3051D1545}" presName="node" presStyleLbl="node1" presStyleIdx="1" presStyleCnt="2" custScaleX="13361" custScaleY="16044" custLinFactNeighborX="162" custLinFactNeighborY="-19981">
        <dgm:presLayoutVars>
          <dgm:bulletEnabled val="1"/>
        </dgm:presLayoutVars>
      </dgm:prSet>
      <dgm:spPr/>
    </dgm:pt>
  </dgm:ptLst>
  <dgm:cxnLst>
    <dgm:cxn modelId="{B249BB17-86C6-47A0-BB26-1D961D5D6A2F}" srcId="{53863E74-EEB9-46BB-A2D4-71529019E36A}" destId="{214209F5-D140-4E1C-BCAF-13D3051D1545}" srcOrd="1" destOrd="0" parTransId="{71C5F1C4-7CDD-47D1-B0CA-F0575734CB06}" sibTransId="{8B7C5D46-FA97-43C4-B6AA-AAF13D9AD642}"/>
    <dgm:cxn modelId="{EC6DC91C-52A7-4A0C-BCE9-9CABD9938A39}" type="presOf" srcId="{1547EBAC-C2E4-4BAE-994A-71F6F5AA70BF}" destId="{84E4E171-EEBC-495D-89EE-3324E80F8595}" srcOrd="0" destOrd="0" presId="urn:microsoft.com/office/officeart/2005/8/layout/process2"/>
    <dgm:cxn modelId="{A7F5232D-3882-4C2B-BE12-0D50A9923457}" type="presOf" srcId="{214209F5-D140-4E1C-BCAF-13D3051D1545}" destId="{6BE71593-EFAA-420A-B34D-1CC408D3F2E7}" srcOrd="0" destOrd="0" presId="urn:microsoft.com/office/officeart/2005/8/layout/process2"/>
    <dgm:cxn modelId="{459A763B-254B-4923-94C1-5AB863EF38D9}" type="presOf" srcId="{BFBA354B-A26B-4CBF-AA6C-D97C464FBBB3}" destId="{0EE5B05A-D558-45C8-95F3-70456509A590}" srcOrd="0" destOrd="0" presId="urn:microsoft.com/office/officeart/2005/8/layout/process2"/>
    <dgm:cxn modelId="{2BF6EE58-EC32-4AED-8A9B-2C353072EB35}" type="presOf" srcId="{53863E74-EEB9-46BB-A2D4-71529019E36A}" destId="{C287D750-BBFC-46F1-895D-D02E47BDE48B}" srcOrd="0" destOrd="0" presId="urn:microsoft.com/office/officeart/2005/8/layout/process2"/>
    <dgm:cxn modelId="{9190D9C8-6F39-43FA-A9D0-67C6846B72D2}" srcId="{53863E74-EEB9-46BB-A2D4-71529019E36A}" destId="{BFBA354B-A26B-4CBF-AA6C-D97C464FBBB3}" srcOrd="0" destOrd="0" parTransId="{7439DAA6-41E6-4187-9CE6-4EF06688F69F}" sibTransId="{1547EBAC-C2E4-4BAE-994A-71F6F5AA70BF}"/>
    <dgm:cxn modelId="{9F5451DF-AF1D-4310-A832-27D98BF1D896}" type="presOf" srcId="{1547EBAC-C2E4-4BAE-994A-71F6F5AA70BF}" destId="{CDBDE0DC-DB39-4824-8BDD-B8FD8AC2E34B}" srcOrd="1" destOrd="0" presId="urn:microsoft.com/office/officeart/2005/8/layout/process2"/>
    <dgm:cxn modelId="{908CBDB8-C005-4224-AD34-A5E4ECD3D700}" type="presParOf" srcId="{C287D750-BBFC-46F1-895D-D02E47BDE48B}" destId="{0EE5B05A-D558-45C8-95F3-70456509A590}" srcOrd="0" destOrd="0" presId="urn:microsoft.com/office/officeart/2005/8/layout/process2"/>
    <dgm:cxn modelId="{79CA5F46-42E1-4846-8D13-C609E8762729}" type="presParOf" srcId="{C287D750-BBFC-46F1-895D-D02E47BDE48B}" destId="{84E4E171-EEBC-495D-89EE-3324E80F8595}" srcOrd="1" destOrd="0" presId="urn:microsoft.com/office/officeart/2005/8/layout/process2"/>
    <dgm:cxn modelId="{8C09A842-36A1-4A0B-9E4C-310C875F1B7B}" type="presParOf" srcId="{84E4E171-EEBC-495D-89EE-3324E80F8595}" destId="{CDBDE0DC-DB39-4824-8BDD-B8FD8AC2E34B}" srcOrd="0" destOrd="0" presId="urn:microsoft.com/office/officeart/2005/8/layout/process2"/>
    <dgm:cxn modelId="{563782F5-EBB2-4D83-A00F-71966CCFE584}" type="presParOf" srcId="{C287D750-BBFC-46F1-895D-D02E47BDE48B}" destId="{6BE71593-EFAA-420A-B34D-1CC408D3F2E7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5B05A-D558-45C8-95F3-70456509A590}">
      <dsp:nvSpPr>
        <dsp:cNvPr id="0" name=""/>
        <dsp:cNvSpPr/>
      </dsp:nvSpPr>
      <dsp:spPr>
        <a:xfrm flipH="1">
          <a:off x="1991345" y="518092"/>
          <a:ext cx="1550361" cy="890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sp:txBody>
      <dsp:txXfrm>
        <a:off x="2017425" y="544172"/>
        <a:ext cx="1498201" cy="838274"/>
      </dsp:txXfrm>
    </dsp:sp>
    <dsp:sp modelId="{84E4E171-EEBC-495D-89EE-3324E80F8595}">
      <dsp:nvSpPr>
        <dsp:cNvPr id="0" name=""/>
        <dsp:cNvSpPr/>
      </dsp:nvSpPr>
      <dsp:spPr>
        <a:xfrm rot="5376803">
          <a:off x="2278104" y="1618269"/>
          <a:ext cx="994482" cy="1303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2383166" y="1772986"/>
        <a:ext cx="782346" cy="696137"/>
      </dsp:txXfrm>
    </dsp:sp>
    <dsp:sp modelId="{6BE71593-EFAA-420A-B34D-1CC408D3F2E7}">
      <dsp:nvSpPr>
        <dsp:cNvPr id="0" name=""/>
        <dsp:cNvSpPr/>
      </dsp:nvSpPr>
      <dsp:spPr>
        <a:xfrm>
          <a:off x="2054834" y="3131922"/>
          <a:ext cx="1458759" cy="905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Non-State (Soft)</a:t>
          </a:r>
        </a:p>
      </dsp:txBody>
      <dsp:txXfrm>
        <a:off x="2081344" y="3158432"/>
        <a:ext cx="1405739" cy="852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9/21/2024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25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00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27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3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8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FA22-F3FD-4C5C-AEF6-0035F9F9F039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483-EDC8-4F90-9A0F-E3E00E705D7E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1A-F99C-4075-A7E9-59C0FC8CF5F2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6901-1A2B-4831-8611-0C797EA768B5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DC64-427A-40FE-B49E-04DCB667B88C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B70B-4F2D-4433-9A5B-08508295D068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8227-8A24-4A9D-A0FF-AEC927D5CB09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F5FF6-1519-47A1-96DB-ABAAB093CC36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1107-C842-4D74-B2CC-C432F0432D6E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415-92FE-41A1-9F22-24AC2BE8EDC4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5A91-FB05-4DF4-9319-574462451BD2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E63A-C982-47E1-AAF3-73D1757A0ACA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20B7-DE08-4C7D-BD32-BB4E80A495FC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D6-CC24-4B81-A821-57732187F834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3BD6-24D2-48AA-AAB8-51CBB79676BB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935E-C9C2-422E-AE73-839D5E2F998D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6F11-3297-4597-91E3-D677C2EB48CF}" type="datetime1">
              <a:rPr lang="en-US" smtClean="0"/>
              <a:t>9/21/2024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Current Affairs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By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Zahid Mehmood Zahid (PhD - IR)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Assistant Professor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66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2724-81A6-4CD5-BC49-6E0E39912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77" y="624110"/>
            <a:ext cx="9535135" cy="74045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How balancing is done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42D88-FB23-4D78-9E43-3F3037223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64567"/>
            <a:ext cx="9521823" cy="52472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Internal balancing (economy, weapons, etc.)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External balancing (Alliances and Partnerships)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balancing (Diplomatic, economic, institutional)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Divide and Rule (Germany after WWII) 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Armament &amp; Disarmament (increasing or decreasing military capabilities for BOP)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E03CE-8BA4-4EFF-9500-5511E377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52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207" y="624110"/>
            <a:ext cx="9591406" cy="558145"/>
          </a:xfrm>
        </p:spPr>
        <p:txBody>
          <a:bodyPr>
            <a:normAutofit fontScale="90000"/>
          </a:bodyPr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206" y="1581665"/>
            <a:ext cx="9591406" cy="50500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/>
                </a:solidFill>
              </a:rPr>
              <a:t>Foreign Policy: Determinants, decision making and analysis</a:t>
            </a:r>
            <a:endParaRPr lang="en-AU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381087-9CF7-4ABE-B595-6A6C50AF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171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5FFAF-6F2B-47AA-8FD3-F32E6EA2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4" y="644729"/>
            <a:ext cx="9530038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Questions to Ponder!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CE0A0-7B6A-4F9E-9844-6A8A01C10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484243"/>
            <a:ext cx="9530038" cy="5194853"/>
          </a:xfrm>
        </p:spPr>
        <p:txBody>
          <a:bodyPr>
            <a:normAutofit/>
          </a:bodyPr>
          <a:lstStyle/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is the purpose of the state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D291E7-66ED-4DD6-94F0-0F46472E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86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875211"/>
            <a:ext cx="9558246" cy="70420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Definitions of Foreign Policy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579419"/>
            <a:ext cx="9597435" cy="4952009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FP is "the art of establishing priorities among objectives and finding the means to achieve them." </a:t>
            </a:r>
            <a:r>
              <a:rPr lang="en-US" sz="2600" b="1" dirty="0">
                <a:solidFill>
                  <a:schemeClr val="tx1"/>
                </a:solidFill>
              </a:rPr>
              <a:t>Kissinger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“the totality of interactions by which a state pursues its objectives with actors in other states." </a:t>
            </a:r>
            <a:r>
              <a:rPr lang="en-US" sz="2600" b="1" dirty="0">
                <a:solidFill>
                  <a:schemeClr val="tx1"/>
                </a:solidFill>
              </a:rPr>
              <a:t>James Rosenau</a:t>
            </a:r>
          </a:p>
          <a:p>
            <a:pPr algn="just"/>
            <a:endParaRPr lang="en-US" sz="2600" b="1" u="sng" dirty="0">
              <a:solidFill>
                <a:schemeClr val="tx1"/>
              </a:solidFill>
            </a:endParaRPr>
          </a:p>
          <a:p>
            <a:pPr algn="just"/>
            <a:r>
              <a:rPr lang="en-US" sz="2600" u="sng" dirty="0">
                <a:solidFill>
                  <a:schemeClr val="tx1"/>
                </a:solidFill>
              </a:rPr>
              <a:t>FP is the establishment and development of relations with other states to promote and protect national interests by taking appropriate steps at the international level.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63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39" y="624110"/>
            <a:ext cx="9694473" cy="661351"/>
          </a:xfrm>
        </p:spPr>
        <p:txBody>
          <a:bodyPr>
            <a:noAutofit/>
          </a:bodyPr>
          <a:lstStyle/>
          <a:p>
            <a:r>
              <a:rPr lang="en-AU" sz="2600" b="1" dirty="0">
                <a:solidFill>
                  <a:schemeClr val="tx1"/>
                </a:solidFill>
              </a:rPr>
              <a:t>Stages in FP DM (Initiation, Formulation, implementation)</a:t>
            </a:r>
            <a:br>
              <a:rPr lang="en-AU" sz="2400" dirty="0">
                <a:solidFill>
                  <a:schemeClr val="tx1"/>
                </a:solidFill>
              </a:rPr>
            </a:b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266" y="1285461"/>
            <a:ext cx="9771346" cy="5388293"/>
          </a:xfrm>
        </p:spPr>
        <p:txBody>
          <a:bodyPr>
            <a:normAutofit/>
          </a:bodyPr>
          <a:lstStyle/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Problem/Need for a decision/Assessment 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the Int. &amp; domestic political environment.</a:t>
            </a:r>
          </a:p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Setting priorities.</a:t>
            </a: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Determination of FP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Options.</a:t>
            </a: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Decision-making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process/calculation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a selected option – resource allocation.</a:t>
            </a:r>
          </a:p>
          <a:p>
            <a:pPr marL="0" indent="0">
              <a:buNone/>
            </a:pPr>
            <a:endParaRPr lang="en-AU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FD503-112A-4D75-9131-2809E5B3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16D436-B821-4960-861F-5211988A8305}"/>
              </a:ext>
            </a:extLst>
          </p:cNvPr>
          <p:cNvSpPr txBox="1"/>
          <p:nvPr/>
        </p:nvSpPr>
        <p:spPr>
          <a:xfrm>
            <a:off x="1992573" y="4110232"/>
            <a:ext cx="928502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Now use this process on Pakistan’s moving to China…!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Problem (regional </a:t>
            </a:r>
            <a:r>
              <a:rPr lang="en-US" sz="2200" dirty="0" err="1"/>
              <a:t>BoP</a:t>
            </a:r>
            <a:r>
              <a:rPr lang="en-US" sz="2200" dirty="0"/>
              <a:t>, global geopolitics, Indo-US relations)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Objectives (keeping </a:t>
            </a:r>
            <a:r>
              <a:rPr lang="en-US" sz="2200" dirty="0" err="1"/>
              <a:t>BoP</a:t>
            </a:r>
            <a:r>
              <a:rPr lang="en-US" sz="2200" dirty="0"/>
              <a:t>, Security)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Options (China, Russia, …..?)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Decision (rational calculation – playing objectives vis-à-vis options)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Implementation (China as most rational option)</a:t>
            </a:r>
          </a:p>
        </p:txBody>
      </p:sp>
    </p:spTree>
    <p:extLst>
      <p:ext uri="{BB962C8B-B14F-4D97-AF65-F5344CB8AC3E}">
        <p14:creationId xmlns:p14="http://schemas.microsoft.com/office/powerpoint/2010/main" val="1387185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Factors influencing the Foreign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Domestic Factors: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(Political System, Leadership, Public Opinion, Economy).</a:t>
            </a:r>
          </a:p>
          <a:p>
            <a:pPr algn="just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and Defense: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(National Security Concerns &amp; Alliances). </a:t>
            </a:r>
          </a:p>
          <a:p>
            <a:pPr algn="just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and Cultural Factors: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(Historical Experiences, Identity, and Culture).</a:t>
            </a:r>
          </a:p>
          <a:p>
            <a:pPr algn="just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Global and Regional Context: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(Power Dynamics, Int. Structure, and Int. institutions).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23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and Variables in FP 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Geographical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and Cultural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Ideology …….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Global Power Dynamics (Power Distribution)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Interests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Concerns and Threat Perceptions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Leadership and Domestic Politics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Int. Institutions.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 Zahid, Assistant Professor of IR, Islamabad.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12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9103" y="647115"/>
            <a:ext cx="9495510" cy="668502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FP Decision Making structure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9103" y="1492898"/>
            <a:ext cx="9932687" cy="5167210"/>
          </a:xfrm>
        </p:spPr>
        <p:txBody>
          <a:bodyPr>
            <a:noAutofit/>
          </a:bodyPr>
          <a:lstStyle/>
          <a:p>
            <a:pPr algn="just"/>
            <a:r>
              <a:rPr lang="en-AU" sz="2800" dirty="0">
                <a:solidFill>
                  <a:schemeClr val="tx1"/>
                </a:solidFill>
              </a:rPr>
              <a:t>PM/President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National Security Council/Commission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Parliament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Cabinet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Foreign Ministry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Defence &amp; Intelligence Community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600" dirty="0">
                <a:solidFill>
                  <a:srgbClr val="FF0000"/>
                </a:solidFill>
              </a:rPr>
              <a:t>Interest Groups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600" dirty="0">
                <a:solidFill>
                  <a:srgbClr val="FF0000"/>
                </a:solidFill>
              </a:rPr>
              <a:t>Public opinion</a:t>
            </a:r>
          </a:p>
          <a:p>
            <a:pPr marL="0" lvl="0" indent="0" algn="just">
              <a:buNone/>
            </a:pPr>
            <a:endParaRPr lang="en-AU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84896F-8681-48A6-8694-97E70523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52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Decision Making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Rational Actor Model (RAM)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Assumes the main actor in decision making is rational, and can be relied on to make informed and calculated decisions.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Deals </a:t>
            </a:r>
            <a:r>
              <a:rPr lang="en-US" sz="20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individual &amp; state levels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as unit of analysis.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Assumes to have complete information for optimized decision-making.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Steps in Decision Making: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1- Identify the problem, 2 - Define desired objectives, 3 - Evaluate the options and consequences, 4 - Make the most rational decision with maximum benefits and least cost.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Examples: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Putin’s decisions and </a:t>
            </a:r>
            <a:r>
              <a:rPr lang="en-US" sz="2000" dirty="0" err="1">
                <a:solidFill>
                  <a:srgbClr val="FF0000"/>
                </a:solidFill>
              </a:rPr>
              <a:t>WoT</a:t>
            </a:r>
            <a:r>
              <a:rPr lang="en-US" sz="2000" dirty="0">
                <a:solidFill>
                  <a:srgbClr val="FF0000"/>
                </a:solidFill>
              </a:rPr>
              <a:t> entry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A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865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Organizational Process Model (OPM)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Views Govt as a mix of powerful organizations working in concert.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Decisions are made within rigid structures of bureaucracy,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That follows a SOPs, authority, and command structure. 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Explains the decentralization of responsibilities &amp; Power.</a:t>
            </a:r>
          </a:p>
          <a:p>
            <a:pPr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Decisions are made by qualified and professional individuals. 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 </a:t>
            </a:r>
            <a:r>
              <a:rPr lang="en-US" sz="2400" dirty="0">
                <a:solidFill>
                  <a:srgbClr val="FF0000"/>
                </a:solidFill>
              </a:rPr>
              <a:t>Detonation: PM, PAEC, KRL, GHQ, PIA, NLC.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759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Syllabus of CA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1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Key concepts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Sovereignty, National Interest, Balance of Power</a:t>
            </a:r>
          </a:p>
          <a:p>
            <a:pPr marL="514350" indent="-457200">
              <a:lnSpc>
                <a:spcPct val="107000"/>
              </a:lnSpc>
              <a:spcBef>
                <a:spcPts val="0"/>
              </a:spcBef>
            </a:pPr>
            <a:r>
              <a:rPr lang="en-US" sz="26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Foreign Policy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Determinants, Decision Making and Analysis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Pakistan’s National Interests, Challenges to the sovereignty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Afghanistan and Pak-Afghan Relations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Afghanistan in Cold War theater, Soviets invasion, Mujahedeen, Geneva Accord, Post Cold War Situation, Rise of Taliban, Al, Qaeda, 9/11, Operation Enduring Freedom, Bonn Conference, US engagement, and Withdrawal.</a:t>
            </a:r>
            <a:endParaRPr lang="en-US" sz="22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chemeClr val="tx1"/>
                </a:solidFill>
              </a:rPr>
              <a:t> 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Bureaucratic Politics Model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35387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Decision-making is done by a number of competing enteritis (organizations).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Each brings input to DM process, with its own view of personal, organizational, and national interests.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Collective decision is contingent upon successful negotiation, bargaining, and compromises among entities.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Players’ positions and priorities matter.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solidFill>
                  <a:srgbClr val="FF0000"/>
                </a:solidFill>
              </a:rPr>
              <a:t>It contrasts with RAM, which assumes a unified DM process aimed at maximizing national interest.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 </a:t>
            </a:r>
            <a:r>
              <a:rPr lang="en-US" sz="2800" dirty="0">
                <a:solidFill>
                  <a:srgbClr val="FF0000"/>
                </a:solidFill>
              </a:rPr>
              <a:t>Pakistan’s detonation, Iraq War 2003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8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609600"/>
            <a:ext cx="9558246" cy="768626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Foreign Policy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378227"/>
            <a:ext cx="9597435" cy="515320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is implemented through: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Diplomacy 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Political/Diplomatic (public dip, bilateral or multilateral agreements – JCPOA, NATO, EU)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(trade, tariffs, aid, sanctions)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power &amp; interventions (alliances &amp; threats)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Media narratives (promotion of perspectives, Saddam, Bashar, Taliban)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Non-Government engagement (NGOs &amp; Human Rights)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76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4E378-4ACF-52DB-A881-2AA41EFBD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461" y="624110"/>
            <a:ext cx="9657151" cy="64485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Tracks of Diplomacy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06313-AC6E-3327-B213-196915554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pic>
        <p:nvPicPr>
          <p:cNvPr id="11" name="Content Placeholder 10" descr="A diagram of a track&#10;&#10;Description automatically generated">
            <a:extLst>
              <a:ext uri="{FF2B5EF4-FFF2-40B4-BE49-F238E27FC236}">
                <a16:creationId xmlns:a16="http://schemas.microsoft.com/office/drawing/2014/main" id="{A9F914D4-4E7C-9536-C550-A0B6016B80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7461" y="1268963"/>
            <a:ext cx="8986191" cy="5350498"/>
          </a:xfrm>
        </p:spPr>
      </p:pic>
    </p:spTree>
    <p:extLst>
      <p:ext uri="{BB962C8B-B14F-4D97-AF65-F5344CB8AC3E}">
        <p14:creationId xmlns:p14="http://schemas.microsoft.com/office/powerpoint/2010/main" val="42504264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Before we discuss the national interests of Pakistan ….?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34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555" y="662609"/>
            <a:ext cx="9519058" cy="60769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 Pakistan’s FP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6697" y="1270299"/>
            <a:ext cx="9118137" cy="5404822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Promotion of Pakistan as a dynamic, progressive, moderate, and democratic Islamic country.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Image, Identity problem, a normal rational state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Friendly relations with all/especially major powers, &amp; immediate neighbors.</a:t>
            </a: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Zero conflict approach, regional connectivity for regional development.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Safeguarding national security &amp; geostrategic interests, including Kashmir. (FP starts at home)</a:t>
            </a:r>
          </a:p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Citizen-centric economy, unemployment, food security, sectarianism, terrorism, societal harmony, climate, cyber, etc. (NSP 2022).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716E-4043-465B-B293-B01C9C9C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367" y="675861"/>
            <a:ext cx="9561245" cy="5300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34F9-E313-4631-B9B9-8A3FF8042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367" y="1457739"/>
            <a:ext cx="9561245" cy="504319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4. Consolidating commercial &amp; economic cooperation with int. community.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Trade &amp; development, attracting FDI, economic diplomacy, innovation, and integration – ASEAN BRICS like.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5. Safeguarding the interests of Pakistanis abroad.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Economic &amp; politico-legal rights protection 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6. Ensuring optimal utilization of national resources for 	regional &amp; int. cooperation.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CPEC, Looking to CA, Afghanistan, Human &amp; natural Resources 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A2E70-0218-4634-9F26-0FEF8F9F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533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Pak’s National Interests 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lnSpcReduction="10000"/>
          </a:bodyPr>
          <a:lstStyle/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National Security (against internal and external threats)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stability (through growth and development)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Energy Security 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Socio-political Stability (Harmony, predictability, and governance)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Climate Change related threats.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83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Challenges to the Sovereignty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24947"/>
            <a:ext cx="9622803" cy="5437802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India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Irredentism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and Extremism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Insurgency and Separatism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Weak Economy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instability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Climate Change &amp; </a:t>
            </a:r>
          </a:p>
          <a:p>
            <a:pPr marL="0" indent="0" algn="just">
              <a:buNone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Resource Scarcity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22FDCC3-2E75-B647-DE73-8CE60803C6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9436460"/>
              </p:ext>
            </p:extLst>
          </p:nvPr>
        </p:nvGraphicFramePr>
        <p:xfrm>
          <a:off x="5323858" y="905460"/>
          <a:ext cx="5533053" cy="565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39876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in the Cold War Theater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Cold War geopolitics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PDPA (Leninist-Marxist Party)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Sur Inqilab </a:t>
            </a:r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(Red Revolution) April 1978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Soviets enter Afghanistan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Mujahedeen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Islam – in great power politics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Pakistan becomes the front-line state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2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Geneva Accord,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Rise of Taliban,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Al-Qaeda Enters into Afghan Theater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9/11 and 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Operation Enduring Freedom and the Taliban govt is toppled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Bonn Conference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presence in Afghanistan till 2021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Doha Process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Return of Taliban 2.O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74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2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relations, </a:t>
            </a: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Asia: Analytical overview of peace processes between/among the states of South Asia especially between India and Pakistan.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3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Pak-Iran &amp; Pak-Saudia Relations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4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Russian Foreign Policy and Pak-Russia Relations,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Pak-UK and Pak-EU relations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807" y="705394"/>
            <a:ext cx="9466806" cy="593319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806" y="1391478"/>
            <a:ext cx="9466806" cy="5166076"/>
          </a:xfrm>
        </p:spPr>
        <p:txBody>
          <a:bodyPr>
            <a:noAutofit/>
          </a:bodyPr>
          <a:lstStyle/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A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Pak-Afghan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A12DF-CBB7-452A-AD13-66855702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752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5705-9485-49C4-A71C-A5B224206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313" y="624110"/>
            <a:ext cx="9596299" cy="674603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Pak-Afghan Relations: An outline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927DB-E8F1-42D8-A577-56F4FCBA7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404730"/>
            <a:ext cx="9596299" cy="528761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1947 to 1979 (Afghan assertion and Pakistan’s vulnerabilities)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1979 to 1989 (Soviets in Afghanistan: the later stage of Cold War and Global Jihad against Communism)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1989 to 1994 (Civil War: infighting among Afghans)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1996 to 2001 (Afghanistan under Taliban)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2001 to 2021 (War on Terrorism: Global engagement in Afghanistan)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Latest Phase 2021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till date (Afghanistan under Taliban 2.O)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1A113-23DB-4C62-A0DF-1F78E177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462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1" y="796833"/>
            <a:ext cx="9401492" cy="62633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AU" sz="3200" b="1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18" y="1580606"/>
            <a:ext cx="9401493" cy="5077770"/>
          </a:xfrm>
        </p:spPr>
        <p:txBody>
          <a:bodyPr>
            <a:noAutofit/>
          </a:bodyPr>
          <a:lstStyle/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and Pakistan share more than 2600 KMs border (Durand Line).</a:t>
            </a: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Afghanistan has always maintained a hostile posture/attitude towards Pakistan.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Despite common culture, ethnicity, faith, history &amp; geo-political dilemmas, relations have been troublesome. </a:t>
            </a:r>
            <a:r>
              <a:rPr lang="en-AU" sz="2400" b="1" dirty="0">
                <a:solidFill>
                  <a:schemeClr val="tx1"/>
                </a:solidFill>
              </a:rPr>
              <a:t>WHY?</a:t>
            </a:r>
          </a:p>
          <a:p>
            <a:pPr lvl="0" algn="just"/>
            <a:r>
              <a:rPr lang="en-AU" sz="2400" dirty="0">
                <a:solidFill>
                  <a:srgbClr val="FF0000"/>
                </a:solidFill>
              </a:rPr>
              <a:t>Primarily because of ‘Durand Line’ issue.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opposed Pakistan’s entry into UNO.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July 26, 1949 – terminated all agreements with British including ‘Durand Agreement’ </a:t>
            </a:r>
          </a:p>
          <a:p>
            <a:pPr algn="just"/>
            <a:endParaRPr lang="en-AU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FA94F-B004-4DF9-B37C-5B04DD93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576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Stage: 1947 to 1979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Conflict over “Durand Line” &amp; Pashtunistan formed the basis of relations b/w Afghanistan and Pakistan.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Afghans don’t recognize ‘Durand Line’ as an International border.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Agreement was signed in 1893 between Afghan King Amir Abdul Rehman and Sir Mortimer Durand.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However, Afghans claim, though misplaced: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under duress,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The language was English – Afghan Amir couldn’t understand,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with British – not with Pakistan,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Was not ratified,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Afghan Amir was a weak ruler; hence, didn't represent Afghans,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for 100 years.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761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3223" y="765778"/>
            <a:ext cx="8911687" cy="559439"/>
          </a:xfrm>
        </p:spPr>
        <p:txBody>
          <a:bodyPr>
            <a:normAutofit fontScale="90000"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</a:t>
            </a:r>
            <a:r>
              <a:rPr lang="en-AU" b="1" dirty="0">
                <a:solidFill>
                  <a:schemeClr val="tx1"/>
                </a:solidFill>
              </a:rPr>
              <a:t>Afghan claims: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1D8BAF-1AA0-4E7A-AC43-E14E7762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16CF5A4-F91A-406E-A9AC-70A5062C7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0592" y="1484243"/>
            <a:ext cx="9356034" cy="5016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64341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04A775E-634C-46FA-8D3E-A59B9F4A93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2789" y="624110"/>
            <a:ext cx="9521823" cy="6028481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94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6AA6C-41A5-0FB7-A4EA-1816290C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777" y="624110"/>
            <a:ext cx="9591836" cy="6635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2860A-0455-A0DD-CFCA-F932403FB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2776" y="1362269"/>
            <a:ext cx="9591836" cy="5215813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September 1950 Afghans raid in Balochistan.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1955, Pak embassy in Kabul, Jalalabad &amp; Qandahar consulates were mob attacked over ONE UNIT. Severance of diplomatic relations.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invasion of Pakistan Sep. 1960-61 (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Batmalai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Bajaour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infiltration into 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Dir 1960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Khyber pass skirmish 1961.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77EA0-EA9B-9CCC-2126-881ECA3B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971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 Phase: 1979 to 1989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600" b="1" dirty="0">
                <a:solidFill>
                  <a:schemeClr val="tx1"/>
                </a:solidFill>
              </a:rPr>
              <a:t>Military Support: </a:t>
            </a:r>
            <a:r>
              <a:rPr lang="en-US" sz="2600" dirty="0">
                <a:solidFill>
                  <a:schemeClr val="tx1"/>
                </a:solidFill>
              </a:rPr>
              <a:t>Pakistan helped Afghans in their war of liberation against the Soviet Union.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Funneled Arms and cash to the resistance forces.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/>
                </a:solidFill>
              </a:rPr>
              <a:t>Economic Support: </a:t>
            </a:r>
            <a:r>
              <a:rPr lang="en-US" sz="2600" dirty="0">
                <a:solidFill>
                  <a:schemeClr val="tx1"/>
                </a:solidFill>
              </a:rPr>
              <a:t>Welcomed 4 million refugees, 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/>
                </a:solidFill>
              </a:rPr>
              <a:t>Diplomatic Support:</a:t>
            </a:r>
            <a:r>
              <a:rPr lang="en-US" sz="2600" dirty="0">
                <a:solidFill>
                  <a:schemeClr val="tx1"/>
                </a:solidFill>
              </a:rPr>
              <a:t> Denounced Soviet occupation and helped generate international response against Soviet invasion.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Geneva Accords April1988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(Pakistan sidelined)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849330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Third Phase 1989-1994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Diplomatic Support to Afghanistan: </a:t>
            </a:r>
            <a:r>
              <a:rPr lang="en-US" sz="2800" dirty="0">
                <a:solidFill>
                  <a:schemeClr val="tx1"/>
                </a:solidFill>
              </a:rPr>
              <a:t>Peshawar Accord April 1992 for the stability in Afghanistan.</a:t>
            </a:r>
            <a:endParaRPr lang="en-US" sz="28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Accord led to interim govt of  Sibghatullah </a:t>
            </a:r>
            <a:r>
              <a:rPr lang="en-US" sz="2800" dirty="0" err="1">
                <a:solidFill>
                  <a:schemeClr val="tx1"/>
                </a:solidFill>
              </a:rPr>
              <a:t>Mujad’di</a:t>
            </a:r>
            <a:r>
              <a:rPr lang="en-US" sz="2800" dirty="0">
                <a:solidFill>
                  <a:schemeClr val="tx1"/>
                </a:solidFill>
              </a:rPr>
              <a:t> &amp; Burhanuddin Rabbani.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However, this power sharing didn’t work and civil war broke out.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Afghan infighting gave way to the emergence of the ‘Taliban Movement’.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410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Fourth Phase: 1996 to 2001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Taliban took over Afghanistan after defeating a coalition force called “Northern Alliance”.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Northern Alliance was supported by </a:t>
            </a:r>
            <a:r>
              <a:rPr lang="en-US" sz="2800" u="sng" dirty="0">
                <a:solidFill>
                  <a:schemeClr val="tx1"/>
                </a:solidFill>
              </a:rPr>
              <a:t>India, Russia, and Iran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Diplomatic Recognition to Taliban.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The Taliban introduced the </a:t>
            </a:r>
            <a:r>
              <a:rPr lang="en-US" sz="2800" u="sng" dirty="0">
                <a:solidFill>
                  <a:schemeClr val="tx1"/>
                </a:solidFill>
              </a:rPr>
              <a:t>orthodox Deobandi version of Islam</a:t>
            </a:r>
            <a:r>
              <a:rPr lang="en-US" sz="2800" dirty="0">
                <a:solidFill>
                  <a:schemeClr val="tx1"/>
                </a:solidFill>
              </a:rPr>
              <a:t>. 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Durand question remained the same. (public belief – Taliban/Durand Line)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Afghanistan becomes the host </a:t>
            </a:r>
            <a:r>
              <a:rPr lang="en-US" sz="2800">
                <a:solidFill>
                  <a:schemeClr val="tx1"/>
                </a:solidFill>
              </a:rPr>
              <a:t>of Al-Qaeda.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3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624110"/>
            <a:ext cx="9632269" cy="766808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343" y="1494971"/>
            <a:ext cx="9632269" cy="5124193"/>
          </a:xfrm>
        </p:spPr>
        <p:txBody>
          <a:bodyPr>
            <a:noAutofit/>
          </a:bodyPr>
          <a:lstStyle/>
          <a:p>
            <a:r>
              <a:rPr lang="en-US" sz="2400" dirty="0"/>
              <a:t>Absolute ‘right’ &amp; ‘power’ of a state to govern itself without any internal or external interference.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Supreme authority to use force within a territory</a:t>
            </a:r>
            <a:endParaRPr lang="en-US" sz="2400" dirty="0"/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Authority of a state to control its own territory, make laws, and manage its internal affairs independently.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roots: Westphalia 1648, ended ‘thirty years war’, and established principles of: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Territorial Integrity, Political Independence, &amp; Non-interference.</a:t>
            </a:r>
            <a:endParaRPr lang="en-A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is indivisible, permanent, &amp; non-transferable.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Rousseau </a:t>
            </a: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“Legitimate monopoly over the use of force”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Max Weber                                                                                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-AU" sz="2400" dirty="0">
                <a:solidFill>
                  <a:schemeClr val="tx1"/>
                </a:solidFill>
              </a:rPr>
              <a:t>																</a:t>
            </a:r>
            <a:endParaRPr lang="en-AU" sz="2400" b="1" dirty="0">
              <a:solidFill>
                <a:schemeClr val="tx1"/>
              </a:solidFill>
            </a:endParaRPr>
          </a:p>
          <a:p>
            <a:pPr algn="just"/>
            <a:endParaRPr lang="en-A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endParaRPr lang="en-AU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AF99-0C51-4BD8-A8D1-6FEE9A53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2498381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7B7C6-741A-6F37-4421-582E6976E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9469" y="624110"/>
            <a:ext cx="9685143" cy="672845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Taliban controlled Afghanistan in 1997-2001</a:t>
            </a:r>
          </a:p>
        </p:txBody>
      </p:sp>
      <p:pic>
        <p:nvPicPr>
          <p:cNvPr id="7" name="Content Placeholder 6" descr="A map of the middle east">
            <a:extLst>
              <a:ext uri="{FF2B5EF4-FFF2-40B4-BE49-F238E27FC236}">
                <a16:creationId xmlns:a16="http://schemas.microsoft.com/office/drawing/2014/main" id="{F5F9F6FB-65EF-7295-1B9D-5E87B60EDF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9469" y="1472025"/>
            <a:ext cx="9685143" cy="5136325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B026B-DAC8-E63B-DC0E-AB8FE57F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216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Fifth Phase: 2001 to 2021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After 9/11, Pakistan was asked, “either with us or against us” by the USA.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joined global </a:t>
            </a:r>
            <a:r>
              <a:rPr lang="en-US" sz="2600" dirty="0" err="1">
                <a:solidFill>
                  <a:schemeClr val="tx1"/>
                </a:solidFill>
              </a:rPr>
              <a:t>WoT</a:t>
            </a:r>
            <a:r>
              <a:rPr lang="en-US" sz="2600" dirty="0">
                <a:solidFill>
                  <a:schemeClr val="tx1"/>
                </a:solidFill>
              </a:rPr>
              <a:t> and became ‘non-NATO ally’ of the coalition.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Taliban govt was toppled and Pakistan supported the ‘Bonn Process’.</a:t>
            </a:r>
          </a:p>
          <a:p>
            <a:pPr algn="just"/>
            <a:r>
              <a:rPr lang="en-US" sz="2600" dirty="0">
                <a:solidFill>
                  <a:srgbClr val="7030A0"/>
                </a:solidFill>
              </a:rPr>
              <a:t>Pakistan supported Afghanistan politically, economically (1.5 billion US$), security, health, education.</a:t>
            </a:r>
          </a:p>
          <a:p>
            <a:pPr lvl="0" algn="just"/>
            <a:r>
              <a:rPr lang="en-AU" sz="2600" dirty="0">
                <a:solidFill>
                  <a:schemeClr val="tx1"/>
                </a:solidFill>
              </a:rPr>
              <a:t>Pakistan has always supported </a:t>
            </a:r>
            <a:r>
              <a:rPr lang="en-AU" sz="2600" b="1" dirty="0">
                <a:solidFill>
                  <a:schemeClr val="tx1"/>
                </a:solidFill>
              </a:rPr>
              <a:t>Afghan-led, Afghan-owned,  Afghan-controlled </a:t>
            </a:r>
            <a:r>
              <a:rPr lang="en-AU" sz="2600" dirty="0">
                <a:solidFill>
                  <a:schemeClr val="tx1"/>
                </a:solidFill>
              </a:rPr>
              <a:t>solution of Afghanistan.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0946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F51CC-A611-4BDE-9C9D-4FA941B42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5" y="624110"/>
            <a:ext cx="9530038" cy="66135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Latest Phase: Afghanistan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nder Taliban 2.O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0B6D5-5DA8-43BF-AF31-6AD352D2C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391479"/>
            <a:ext cx="9530038" cy="5109454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Taliban took over Kabul on August 15, 2021 &amp; consolidated their control.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Optimism turned into gloom.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(TTP &amp; IS)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Refugees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Border management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Trade to Central Asia increased since Taliban in Power 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relations improved (coal, fruits, etc.)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3D58C-8FB6-494B-AEF9-5DE15EC7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10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A87A-6DAF-38BF-4298-E76D8E98E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147" y="624110"/>
            <a:ext cx="9722465" cy="539713"/>
          </a:xfrm>
        </p:spPr>
        <p:txBody>
          <a:bodyPr>
            <a:normAutofit/>
          </a:bodyPr>
          <a:lstStyle/>
          <a:p>
            <a:r>
              <a:rPr lang="en-US" sz="2800" b="1" dirty="0"/>
              <a:t>Why is there no peace &amp; stability in Afghanistan?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D95DE-36BF-9521-3F2E-DF85FCB85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2147" y="1306286"/>
            <a:ext cx="9722465" cy="5337110"/>
          </a:xfrm>
        </p:spPr>
        <p:txBody>
          <a:bodyPr>
            <a:normAutofit fontScale="85000" lnSpcReduction="2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Realism: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Lack of strong central authority (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Int. &amp;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 Afghanistan),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ower struggles - security dilemmas,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Strategic location – attracted regional and global powers.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External interventions and pursuit of power by various factions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Liberalism: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Weak institutions,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Lack of economic development,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and limited international cooperation.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u="sng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N</a:t>
            </a:r>
            <a:r>
              <a:rPr lang="en-US" sz="2400" u="sng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 state-building, No nation-building, or global integration</a:t>
            </a:r>
            <a:r>
              <a:rPr lang="en-US" sz="24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Constructivism: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Identity, culture, and historical narratives in shaping Afghanistan's conflict.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Ethnic, tribal, and religious identities manipulated by internal &amp; external actors.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No cohesive national identity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D63039-3D98-8A41-68E1-4BE3A6D5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730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83" y="689112"/>
            <a:ext cx="9477029" cy="5830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 Pak-Afghan relations: complicating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83" y="1470991"/>
            <a:ext cx="9477029" cy="522135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Afghanistan is a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toxic mix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of state collapse,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civil conflict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ethnic disintegration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and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multisided intervention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that has locked it in a self-perpetuation cycle that is beyond outside solution.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Sovereignty &amp; Irredentism.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(TTP &amp; IS).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Turbulent/subjective history (ontologically historical)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Regional competition (Indian question). </a:t>
            </a:r>
            <a:endParaRPr lang="en-US" sz="112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Recognition.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Refugees (Pak should not spoil its goodwill)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Lack of trade, connectivity, and absence of shared economic vision (CARs)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783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3357" y="624110"/>
            <a:ext cx="9331255" cy="58183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   Solution!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357" y="1431235"/>
            <a:ext cx="9331255" cy="526111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8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Forget and learn ….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Track I &amp; II dialogue (Trust Building)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Political Recognition (conditional) from terrorism to inclusive government &amp; women’s rights.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should find ways to engage Afghanistan.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Trilateral mechanism (Pak-Afghan-China)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Refugee and border management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Religious diplomacy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Dispute resolution mechanism for shared destiny.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Intelligence sharing for counter-terrorism.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Connectivity – shared economic vision (CASA &amp; TAPI).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Engaging regional and global stakeholders (guarantors).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65319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624110"/>
            <a:ext cx="9632269" cy="654185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AU" sz="3200" b="1" dirty="0">
                <a:solidFill>
                  <a:schemeClr val="tx1"/>
                </a:solidFill>
              </a:rPr>
              <a:t>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343" y="1278295"/>
            <a:ext cx="9632269" cy="534087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Realism</a:t>
            </a:r>
            <a:r>
              <a:rPr lang="en-US" sz="2800" dirty="0">
                <a:solidFill>
                  <a:schemeClr val="tx1"/>
                </a:solidFill>
              </a:rPr>
              <a:t>: Sovereignty is absolute, states prioritize their national interest and security in an anarchic system.</a:t>
            </a:r>
          </a:p>
          <a:p>
            <a:pPr algn="just"/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Liberalism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Sovereignty is flexible, states cooperate through int. institutions – </a:t>
            </a:r>
            <a:r>
              <a:rPr lang="en-US" sz="2800" dirty="0">
                <a:solidFill>
                  <a:srgbClr val="FF0000"/>
                </a:solidFill>
              </a:rPr>
              <a:t>sharing sovereignty to address global challenges.</a:t>
            </a:r>
          </a:p>
          <a:p>
            <a:pPr algn="just"/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Constructivism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Sovereignty is socially constructed, shaped by international norms, identities, and practices that change its meaning over time.</a:t>
            </a:r>
          </a:p>
          <a:p>
            <a:pPr algn="just"/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AF99-0C51-4BD8-A8D1-6FEE9A53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397789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  National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788" y="1255595"/>
            <a:ext cx="9521823" cy="5500048"/>
          </a:xfrm>
        </p:spPr>
        <p:txBody>
          <a:bodyPr>
            <a:normAutofit/>
          </a:bodyPr>
          <a:lstStyle/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Fundamental goals and objectives that a state seeks to achieve in its interactions with other actors in the international arena.</a:t>
            </a:r>
          </a:p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represents the </a:t>
            </a:r>
            <a:r>
              <a:rPr lang="en-US" sz="27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priorities and aspirations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a state.</a:t>
            </a:r>
          </a:p>
          <a:p>
            <a:pPr algn="just"/>
            <a:r>
              <a:rPr lang="en-US" sz="2700" dirty="0">
                <a:solidFill>
                  <a:srgbClr val="FF0000"/>
                </a:solidFill>
              </a:rPr>
              <a:t>In can be defined in multiple ways, </a:t>
            </a:r>
            <a:r>
              <a:rPr lang="en-US" sz="2700" b="1" dirty="0">
                <a:solidFill>
                  <a:srgbClr val="FF0000"/>
                </a:solidFill>
              </a:rPr>
              <a:t>let’s discuss </a:t>
            </a:r>
            <a:r>
              <a:rPr lang="en-US" sz="2700" dirty="0">
                <a:solidFill>
                  <a:schemeClr val="tx1"/>
                </a:solidFill>
              </a:rPr>
              <a:t>USA, China, Russia, India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Pakistan, Afghanistan, etc. </a:t>
            </a:r>
          </a:p>
          <a:p>
            <a:pPr marL="0" indent="0">
              <a:buNone/>
            </a:pP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Types of National Interests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Core/Primary/vital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(Survival against security threats) 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Secondary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(Economy, ideology promotion, tech development, and diaspora, etc.)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(short-term stance over certain issues)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64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811" y="1255595"/>
            <a:ext cx="9443800" cy="550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07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F6B6-2F54-44AF-A9F0-1DC86E352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5" y="731520"/>
            <a:ext cx="9647677" cy="66185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(an even distribution of power)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6F98B-3339-4404-91E7-B2C9C3093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393371"/>
            <a:ext cx="9647677" cy="522514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Power: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ability to influence other.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J. Nye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highlighting its significance in maintaining stability and preventing domination by any single power.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“It is essential for maintaining stability and peace” 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H.  Morgenthau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“States are power-seekers and strive to maximize their relative power to prevent any other state from achieving hegemony. 														        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J. Mearsheimer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BOP refers to the distribution of power among states in the inter. system.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BOP theory asserts that a stable order is more likely when power is distributed among multiple states rather than concentrated into one.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37661-DD84-4E0C-B3AD-DDF086E7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46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A4AA-86F4-4AF2-8DE3-211299F53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748" y="624110"/>
            <a:ext cx="9478863" cy="75452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B.O.P “An even distribution of power”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D1109-3AAB-4EEF-8C3F-5790422AD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25747" y="1589649"/>
            <a:ext cx="5739619" cy="4911284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state of stability between competing states. 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is equilibrium among states to prevent a single state from becoming too powerful to enforce its will upon other states.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can be regional (Indo-Pak) and global (Soviet-US, Sino-US).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7" name="Content Placeholder 6" descr="A picture containing table, yellow, small, sitting&#10;&#10;Description automatically generated">
            <a:extLst>
              <a:ext uri="{FF2B5EF4-FFF2-40B4-BE49-F238E27FC236}">
                <a16:creationId xmlns:a16="http://schemas.microsoft.com/office/drawing/2014/main" id="{D04D742F-D294-4E49-9AB7-D4ACDC00B5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032652" y="1589648"/>
            <a:ext cx="3137096" cy="4911284"/>
          </a:xfr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0D525-6F49-41FA-9B61-DCDF8B24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6985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18701</TotalTime>
  <Words>3268</Words>
  <Application>Microsoft Office PowerPoint</Application>
  <PresentationFormat>Widescreen</PresentationFormat>
  <Paragraphs>392</Paragraphs>
  <Slides>45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Aptos</vt:lpstr>
      <vt:lpstr>Arial</vt:lpstr>
      <vt:lpstr>Calibri</vt:lpstr>
      <vt:lpstr>Century Gothic</vt:lpstr>
      <vt:lpstr>Courier New</vt:lpstr>
      <vt:lpstr>Symbol</vt:lpstr>
      <vt:lpstr>Wingdings</vt:lpstr>
      <vt:lpstr>Wingdings 3</vt:lpstr>
      <vt:lpstr>Wisp</vt:lpstr>
      <vt:lpstr>PowerPoint Presentation</vt:lpstr>
      <vt:lpstr>Syllabus of CA </vt:lpstr>
      <vt:lpstr>PowerPoint Presentation</vt:lpstr>
      <vt:lpstr> Sovereignty</vt:lpstr>
      <vt:lpstr>   Sovereignty</vt:lpstr>
      <vt:lpstr>  National Interest</vt:lpstr>
      <vt:lpstr>PowerPoint Presentation</vt:lpstr>
      <vt:lpstr>Balance of Power (an even distribution of power)</vt:lpstr>
      <vt:lpstr>   B.O.P “An even distribution of power”</vt:lpstr>
      <vt:lpstr>How balancing is done </vt:lpstr>
      <vt:lpstr>PowerPoint Presentation</vt:lpstr>
      <vt:lpstr>  Questions to Ponder!</vt:lpstr>
      <vt:lpstr>   Definitions of Foreign Policy  </vt:lpstr>
      <vt:lpstr>Stages in FP DM (Initiation, Formulation, implementation) </vt:lpstr>
      <vt:lpstr> Factors influencing the Foreign Policy</vt:lpstr>
      <vt:lpstr>Permanent and Variables in FP DM</vt:lpstr>
      <vt:lpstr>  FP Decision Making structure</vt:lpstr>
      <vt:lpstr>Foreign Policy Decision Making Models</vt:lpstr>
      <vt:lpstr>  Organizational Process Model (OPM)</vt:lpstr>
      <vt:lpstr>  Bureaucratic Politics Model</vt:lpstr>
      <vt:lpstr>Implementation of Foreign Policy </vt:lpstr>
      <vt:lpstr>Tracks of Diplomacy </vt:lpstr>
      <vt:lpstr>PowerPoint Presentation</vt:lpstr>
      <vt:lpstr>    Pakistan’s FP Objectives</vt:lpstr>
      <vt:lpstr>PowerPoint Presentation</vt:lpstr>
      <vt:lpstr>Pak’s National Interests  </vt:lpstr>
      <vt:lpstr>Challenges to the Sovereignty </vt:lpstr>
      <vt:lpstr>Afghanistan in the Cold War Theater</vt:lpstr>
      <vt:lpstr>PowerPoint Presentation</vt:lpstr>
      <vt:lpstr>PowerPoint Presentation</vt:lpstr>
      <vt:lpstr>   Pak-Afghan Relations: An outline</vt:lpstr>
      <vt:lpstr>   Introduction</vt:lpstr>
      <vt:lpstr>Initial Stage: 1947 to 1979 </vt:lpstr>
      <vt:lpstr>  Afghan claims:</vt:lpstr>
      <vt:lpstr>PowerPoint Presentation</vt:lpstr>
      <vt:lpstr>PowerPoint Presentation</vt:lpstr>
      <vt:lpstr>Second Phase: 1979 to 1989</vt:lpstr>
      <vt:lpstr>  Third Phase 1989-1994</vt:lpstr>
      <vt:lpstr>  Fourth Phase: 1996 to 2001</vt:lpstr>
      <vt:lpstr>Taliban controlled Afghanistan in 1997-2001</vt:lpstr>
      <vt:lpstr>  Fifth Phase: 2001 to 2021</vt:lpstr>
      <vt:lpstr>  Latest Phase: Afghanistan under Taliban 2.O </vt:lpstr>
      <vt:lpstr>Why is there no peace &amp; stability in Afghanistan?</vt:lpstr>
      <vt:lpstr> Pak-Afghan relations: complicating factors</vt:lpstr>
      <vt:lpstr>   Solution!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611</cp:revision>
  <cp:lastPrinted>2022-11-28T11:55:32Z</cp:lastPrinted>
  <dcterms:created xsi:type="dcterms:W3CDTF">2016-02-14T04:35:29Z</dcterms:created>
  <dcterms:modified xsi:type="dcterms:W3CDTF">2024-09-21T09:28:28Z</dcterms:modified>
</cp:coreProperties>
</file>