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77"/>
  </p:notesMasterIdLst>
  <p:sldIdLst>
    <p:sldId id="320" r:id="rId2"/>
    <p:sldId id="321" r:id="rId3"/>
    <p:sldId id="256" r:id="rId4"/>
    <p:sldId id="265" r:id="rId5"/>
    <p:sldId id="327" r:id="rId6"/>
    <p:sldId id="267" r:id="rId7"/>
    <p:sldId id="257" r:id="rId8"/>
    <p:sldId id="329" r:id="rId9"/>
    <p:sldId id="330" r:id="rId10"/>
    <p:sldId id="258" r:id="rId11"/>
    <p:sldId id="270" r:id="rId12"/>
    <p:sldId id="272" r:id="rId13"/>
    <p:sldId id="268" r:id="rId14"/>
    <p:sldId id="315" r:id="rId15"/>
    <p:sldId id="269" r:id="rId16"/>
    <p:sldId id="306" r:id="rId17"/>
    <p:sldId id="314" r:id="rId18"/>
    <p:sldId id="260" r:id="rId19"/>
    <p:sldId id="271" r:id="rId20"/>
    <p:sldId id="261" r:id="rId21"/>
    <p:sldId id="262" r:id="rId22"/>
    <p:sldId id="263" r:id="rId23"/>
    <p:sldId id="264" r:id="rId24"/>
    <p:sldId id="313" r:id="rId25"/>
    <p:sldId id="310" r:id="rId26"/>
    <p:sldId id="316" r:id="rId27"/>
    <p:sldId id="280" r:id="rId28"/>
    <p:sldId id="311" r:id="rId29"/>
    <p:sldId id="331" r:id="rId30"/>
    <p:sldId id="334" r:id="rId31"/>
    <p:sldId id="308" r:id="rId32"/>
    <p:sldId id="309" r:id="rId33"/>
    <p:sldId id="281" r:id="rId34"/>
    <p:sldId id="274" r:id="rId35"/>
    <p:sldId id="275" r:id="rId36"/>
    <p:sldId id="282" r:id="rId37"/>
    <p:sldId id="277" r:id="rId38"/>
    <p:sldId id="319" r:id="rId39"/>
    <p:sldId id="276" r:id="rId40"/>
    <p:sldId id="312" r:id="rId41"/>
    <p:sldId id="317" r:id="rId42"/>
    <p:sldId id="332" r:id="rId43"/>
    <p:sldId id="259" r:id="rId44"/>
    <p:sldId id="283" r:id="rId45"/>
    <p:sldId id="279" r:id="rId46"/>
    <p:sldId id="286" r:id="rId47"/>
    <p:sldId id="284" r:id="rId48"/>
    <p:sldId id="307" r:id="rId49"/>
    <p:sldId id="285" r:id="rId50"/>
    <p:sldId id="328" r:id="rId51"/>
    <p:sldId id="287" r:id="rId52"/>
    <p:sldId id="288" r:id="rId53"/>
    <p:sldId id="289" r:id="rId54"/>
    <p:sldId id="290" r:id="rId55"/>
    <p:sldId id="291" r:id="rId56"/>
    <p:sldId id="333" r:id="rId57"/>
    <p:sldId id="292" r:id="rId58"/>
    <p:sldId id="293" r:id="rId59"/>
    <p:sldId id="294" r:id="rId60"/>
    <p:sldId id="295" r:id="rId61"/>
    <p:sldId id="296" r:id="rId62"/>
    <p:sldId id="297" r:id="rId63"/>
    <p:sldId id="298" r:id="rId64"/>
    <p:sldId id="299" r:id="rId65"/>
    <p:sldId id="300" r:id="rId66"/>
    <p:sldId id="301" r:id="rId67"/>
    <p:sldId id="322" r:id="rId68"/>
    <p:sldId id="302" r:id="rId69"/>
    <p:sldId id="303" r:id="rId70"/>
    <p:sldId id="304" r:id="rId71"/>
    <p:sldId id="305" r:id="rId72"/>
    <p:sldId id="325" r:id="rId73"/>
    <p:sldId id="326" r:id="rId74"/>
    <p:sldId id="323" r:id="rId75"/>
    <p:sldId id="324" r:id="rId7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1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2.jfif"/><Relationship Id="rId1" Type="http://schemas.openxmlformats.org/officeDocument/2006/relationships/image" Target="../media/image1.jfif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2.jfif"/><Relationship Id="rId1" Type="http://schemas.openxmlformats.org/officeDocument/2006/relationships/image" Target="../media/image1.jf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E23F85-8959-4771-B82F-57C0A8D9AE01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PK"/>
        </a:p>
      </dgm:t>
    </dgm:pt>
    <dgm:pt modelId="{330A4702-0CBB-45C0-9394-8382C8529A50}">
      <dgm:prSet phldrT="[Text]"/>
      <dgm:spPr/>
      <dgm:t>
        <a:bodyPr/>
        <a:lstStyle/>
        <a:p>
          <a:r>
            <a:rPr lang="en-US"/>
            <a:t>July 1944</a:t>
          </a:r>
          <a:endParaRPr lang="en-PK"/>
        </a:p>
      </dgm:t>
    </dgm:pt>
    <dgm:pt modelId="{82B39331-55F6-40BF-A160-50BFB9D0A2F5}" type="parTrans" cxnId="{6CD05C1C-17F6-4D2F-9930-2EBFFC8EAACF}">
      <dgm:prSet/>
      <dgm:spPr/>
      <dgm:t>
        <a:bodyPr/>
        <a:lstStyle/>
        <a:p>
          <a:endParaRPr lang="en-PK"/>
        </a:p>
      </dgm:t>
    </dgm:pt>
    <dgm:pt modelId="{ABD2926A-C854-4F2A-A8C3-B5A089CE91DE}" type="sibTrans" cxnId="{6CD05C1C-17F6-4D2F-9930-2EBFFC8EAACF}">
      <dgm:prSet/>
      <dgm:spPr/>
      <dgm:t>
        <a:bodyPr/>
        <a:lstStyle/>
        <a:p>
          <a:endParaRPr lang="en-PK"/>
        </a:p>
      </dgm:t>
    </dgm:pt>
    <dgm:pt modelId="{033D09E3-A62F-43AA-A363-2DEC4174CA53}">
      <dgm:prSet phldrT="[Text]" custT="1"/>
      <dgm:spPr/>
      <dgm:t>
        <a:bodyPr/>
        <a:lstStyle/>
        <a:p>
          <a:r>
            <a:rPr lang="en-US" sz="1800" b="0" i="0" dirty="0"/>
            <a:t>UN Monetary and Financial Conference</a:t>
          </a:r>
          <a:endParaRPr lang="en-PK" sz="1800" dirty="0"/>
        </a:p>
      </dgm:t>
    </dgm:pt>
    <dgm:pt modelId="{779D5155-8113-42E6-8AE3-1AA5EDB27067}" type="parTrans" cxnId="{8C5EE202-D840-4C89-853B-5C514CCD2D68}">
      <dgm:prSet/>
      <dgm:spPr/>
      <dgm:t>
        <a:bodyPr/>
        <a:lstStyle/>
        <a:p>
          <a:endParaRPr lang="en-PK"/>
        </a:p>
      </dgm:t>
    </dgm:pt>
    <dgm:pt modelId="{96D8DADF-845F-4058-8CD7-AD3C7FC8E867}" type="sibTrans" cxnId="{8C5EE202-D840-4C89-853B-5C514CCD2D68}">
      <dgm:prSet/>
      <dgm:spPr/>
      <dgm:t>
        <a:bodyPr/>
        <a:lstStyle/>
        <a:p>
          <a:endParaRPr lang="en-PK"/>
        </a:p>
      </dgm:t>
    </dgm:pt>
    <dgm:pt modelId="{7E1817FF-C1C1-4A31-B4E1-C5EA1127EC0D}">
      <dgm:prSet phldrT="[Text]"/>
      <dgm:spPr/>
      <dgm:t>
        <a:bodyPr/>
        <a:lstStyle/>
        <a:p>
          <a:r>
            <a:rPr lang="en-US"/>
            <a:t>1944-67</a:t>
          </a:r>
          <a:endParaRPr lang="en-PK"/>
        </a:p>
      </dgm:t>
    </dgm:pt>
    <dgm:pt modelId="{F49A2177-13E3-4D8F-B7C6-14387728C9D2}" type="parTrans" cxnId="{F7912532-FBF0-4F7B-9245-98A0985372EC}">
      <dgm:prSet/>
      <dgm:spPr/>
      <dgm:t>
        <a:bodyPr/>
        <a:lstStyle/>
        <a:p>
          <a:endParaRPr lang="en-PK"/>
        </a:p>
      </dgm:t>
    </dgm:pt>
    <dgm:pt modelId="{FAC7322B-9AA2-44E9-B478-8538C99E724C}" type="sibTrans" cxnId="{F7912532-FBF0-4F7B-9245-98A0985372EC}">
      <dgm:prSet/>
      <dgm:spPr/>
      <dgm:t>
        <a:bodyPr/>
        <a:lstStyle/>
        <a:p>
          <a:endParaRPr lang="en-PK"/>
        </a:p>
      </dgm:t>
    </dgm:pt>
    <dgm:pt modelId="{69B365E5-3065-4742-8DE3-1B0DF7B5836D}">
      <dgm:prSet phldrT="[Text]" custT="1"/>
      <dgm:spPr/>
      <dgm:t>
        <a:bodyPr/>
        <a:lstStyle/>
        <a:p>
          <a:r>
            <a:rPr lang="en-US" sz="1800" dirty="0"/>
            <a:t>Word Bank As Builder &amp; Engineer</a:t>
          </a:r>
          <a:endParaRPr lang="en-PK" sz="1800" dirty="0"/>
        </a:p>
      </dgm:t>
    </dgm:pt>
    <dgm:pt modelId="{7C9DAA19-773C-44EA-9AEE-6DD052204371}" type="parTrans" cxnId="{7B677577-052B-4F76-B3F5-D8519ED79DD5}">
      <dgm:prSet/>
      <dgm:spPr/>
      <dgm:t>
        <a:bodyPr/>
        <a:lstStyle/>
        <a:p>
          <a:endParaRPr lang="en-PK"/>
        </a:p>
      </dgm:t>
    </dgm:pt>
    <dgm:pt modelId="{E31C8DAC-F224-4FBE-A92C-5CB92820A851}" type="sibTrans" cxnId="{7B677577-052B-4F76-B3F5-D8519ED79DD5}">
      <dgm:prSet/>
      <dgm:spPr/>
      <dgm:t>
        <a:bodyPr/>
        <a:lstStyle/>
        <a:p>
          <a:endParaRPr lang="en-PK"/>
        </a:p>
      </dgm:t>
    </dgm:pt>
    <dgm:pt modelId="{35D6EF03-BD8E-4B61-921F-1B9CB8E3ACE3}">
      <dgm:prSet phldrT="[Text]" custT="1"/>
      <dgm:spPr/>
      <dgm:t>
        <a:bodyPr/>
        <a:lstStyle/>
        <a:p>
          <a:r>
            <a:rPr lang="en-US" sz="1800" dirty="0"/>
            <a:t>Funding of Infrastructure Projects</a:t>
          </a:r>
          <a:endParaRPr lang="en-PK" sz="1800" dirty="0"/>
        </a:p>
      </dgm:t>
    </dgm:pt>
    <dgm:pt modelId="{6078B0DE-5CD7-4985-B3B0-A42DE1D98A45}" type="parTrans" cxnId="{E47FFEB4-3695-4206-86A6-8E6C5C154106}">
      <dgm:prSet/>
      <dgm:spPr/>
      <dgm:t>
        <a:bodyPr/>
        <a:lstStyle/>
        <a:p>
          <a:endParaRPr lang="en-PK"/>
        </a:p>
      </dgm:t>
    </dgm:pt>
    <dgm:pt modelId="{224EFC60-C71F-4FB7-9EA2-D47BA3FF08B1}" type="sibTrans" cxnId="{E47FFEB4-3695-4206-86A6-8E6C5C154106}">
      <dgm:prSet/>
      <dgm:spPr/>
      <dgm:t>
        <a:bodyPr/>
        <a:lstStyle/>
        <a:p>
          <a:endParaRPr lang="en-PK"/>
        </a:p>
      </dgm:t>
    </dgm:pt>
    <dgm:pt modelId="{860D8AD0-9D8B-439D-8C0F-59D5326ABE40}">
      <dgm:prSet phldrT="[Text]"/>
      <dgm:spPr/>
      <dgm:t>
        <a:bodyPr/>
        <a:lstStyle/>
        <a:p>
          <a:r>
            <a:rPr lang="en-US"/>
            <a:t>1968-81</a:t>
          </a:r>
          <a:endParaRPr lang="en-PK"/>
        </a:p>
      </dgm:t>
    </dgm:pt>
    <dgm:pt modelId="{74C25A5E-6C2A-48AE-ABFD-51BCDF794317}" type="parTrans" cxnId="{7A33C723-734E-4D7A-A0E8-E5EBC777ABFD}">
      <dgm:prSet/>
      <dgm:spPr/>
      <dgm:t>
        <a:bodyPr/>
        <a:lstStyle/>
        <a:p>
          <a:endParaRPr lang="en-PK"/>
        </a:p>
      </dgm:t>
    </dgm:pt>
    <dgm:pt modelId="{9A289894-4D93-4FC6-9875-AF3632E3AC81}" type="sibTrans" cxnId="{7A33C723-734E-4D7A-A0E8-E5EBC777ABFD}">
      <dgm:prSet/>
      <dgm:spPr/>
      <dgm:t>
        <a:bodyPr/>
        <a:lstStyle/>
        <a:p>
          <a:endParaRPr lang="en-PK"/>
        </a:p>
      </dgm:t>
    </dgm:pt>
    <dgm:pt modelId="{243E051D-5716-44A1-A332-EFC63641FB70}">
      <dgm:prSet phldrT="[Text]" custT="1"/>
      <dgm:spPr/>
      <dgm:t>
        <a:bodyPr/>
        <a:lstStyle/>
        <a:p>
          <a:r>
            <a:rPr lang="en-US" sz="2400" dirty="0"/>
            <a:t>World Bank Confronts Poverty</a:t>
          </a:r>
          <a:endParaRPr lang="en-PK" sz="2400" dirty="0"/>
        </a:p>
      </dgm:t>
    </dgm:pt>
    <dgm:pt modelId="{F3F4D065-E11D-474D-800A-1936FA1638B9}" type="parTrans" cxnId="{D6BD6D17-27BB-4A10-8818-ABFA8DCA432E}">
      <dgm:prSet/>
      <dgm:spPr/>
      <dgm:t>
        <a:bodyPr/>
        <a:lstStyle/>
        <a:p>
          <a:endParaRPr lang="en-PK"/>
        </a:p>
      </dgm:t>
    </dgm:pt>
    <dgm:pt modelId="{B0F5053C-385F-410F-898B-1B20620C9C95}" type="sibTrans" cxnId="{D6BD6D17-27BB-4A10-8818-ABFA8DCA432E}">
      <dgm:prSet/>
      <dgm:spPr/>
      <dgm:t>
        <a:bodyPr/>
        <a:lstStyle/>
        <a:p>
          <a:endParaRPr lang="en-PK"/>
        </a:p>
      </dgm:t>
    </dgm:pt>
    <dgm:pt modelId="{97A7E4EE-F6B4-478B-AD2D-6A9D692CA656}">
      <dgm:prSet phldrT="[Text]" custT="1"/>
      <dgm:spPr/>
      <dgm:t>
        <a:bodyPr/>
        <a:lstStyle/>
        <a:p>
          <a:r>
            <a:rPr lang="en-US" sz="2400" dirty="0"/>
            <a:t>To accelerate economic growth and reduce poverty</a:t>
          </a:r>
          <a:endParaRPr lang="en-PK" sz="2400" dirty="0"/>
        </a:p>
      </dgm:t>
    </dgm:pt>
    <dgm:pt modelId="{7866BF81-AB08-4845-9FFB-64BC9019D4A4}" type="parTrans" cxnId="{8C6A08A2-68D6-4FC9-AFE0-FBD879149E71}">
      <dgm:prSet/>
      <dgm:spPr/>
      <dgm:t>
        <a:bodyPr/>
        <a:lstStyle/>
        <a:p>
          <a:endParaRPr lang="en-PK"/>
        </a:p>
      </dgm:t>
    </dgm:pt>
    <dgm:pt modelId="{9D9CD2F4-F9DE-4A17-ACFC-49EB2C01DCBF}" type="sibTrans" cxnId="{8C6A08A2-68D6-4FC9-AFE0-FBD879149E71}">
      <dgm:prSet/>
      <dgm:spPr/>
      <dgm:t>
        <a:bodyPr/>
        <a:lstStyle/>
        <a:p>
          <a:endParaRPr lang="en-PK"/>
        </a:p>
      </dgm:t>
    </dgm:pt>
    <dgm:pt modelId="{73576479-CD91-48E6-ABF3-F2F76498F106}">
      <dgm:prSet phldrT="[Text]"/>
      <dgm:spPr/>
      <dgm:t>
        <a:bodyPr/>
        <a:lstStyle/>
        <a:p>
          <a:r>
            <a:rPr lang="en-US"/>
            <a:t>1982-94</a:t>
          </a:r>
          <a:endParaRPr lang="en-PK"/>
        </a:p>
      </dgm:t>
    </dgm:pt>
    <dgm:pt modelId="{96D69E72-496A-4C0D-8F62-6AE6B8E73AA2}" type="parTrans" cxnId="{34F3D8B7-EA4E-4838-967E-356BF9A6B90E}">
      <dgm:prSet/>
      <dgm:spPr/>
      <dgm:t>
        <a:bodyPr/>
        <a:lstStyle/>
        <a:p>
          <a:endParaRPr lang="en-PK"/>
        </a:p>
      </dgm:t>
    </dgm:pt>
    <dgm:pt modelId="{6BB6740F-C0DF-4B5B-86D1-FBE5C24D71B9}" type="sibTrans" cxnId="{34F3D8B7-EA4E-4838-967E-356BF9A6B90E}">
      <dgm:prSet/>
      <dgm:spPr/>
      <dgm:t>
        <a:bodyPr/>
        <a:lstStyle/>
        <a:p>
          <a:endParaRPr lang="en-PK"/>
        </a:p>
      </dgm:t>
    </dgm:pt>
    <dgm:pt modelId="{822F40AF-D173-4E08-ACB4-2A2135A39C50}">
      <dgm:prSet phldrT="[Text]" custT="1"/>
      <dgm:spPr/>
      <dgm:t>
        <a:bodyPr/>
        <a:lstStyle/>
        <a:p>
          <a:r>
            <a:rPr lang="en-US" sz="1400" dirty="0"/>
            <a:t>Sustainable Development &amp; </a:t>
          </a:r>
          <a:r>
            <a:rPr lang="en-US" sz="1400" dirty="0" smtClean="0"/>
            <a:t>in Collaboration with UN MDGs and SDGs</a:t>
          </a:r>
          <a:endParaRPr lang="en-PK" sz="1400" dirty="0"/>
        </a:p>
      </dgm:t>
    </dgm:pt>
    <dgm:pt modelId="{F0BDBF18-7606-466A-ACF3-B7C010E6ED85}" type="parTrans" cxnId="{211AF217-B912-4186-9302-E2FB4B0DE713}">
      <dgm:prSet/>
      <dgm:spPr/>
      <dgm:t>
        <a:bodyPr/>
        <a:lstStyle/>
        <a:p>
          <a:endParaRPr lang="en-PK"/>
        </a:p>
      </dgm:t>
    </dgm:pt>
    <dgm:pt modelId="{59C0B2BD-D1D0-4C56-834D-9A7470F0D066}" type="sibTrans" cxnId="{211AF217-B912-4186-9302-E2FB4B0DE713}">
      <dgm:prSet/>
      <dgm:spPr/>
      <dgm:t>
        <a:bodyPr/>
        <a:lstStyle/>
        <a:p>
          <a:endParaRPr lang="en-PK"/>
        </a:p>
      </dgm:t>
    </dgm:pt>
    <dgm:pt modelId="{E2DCC420-0674-40EC-BCE2-D57A472FFC4B}">
      <dgm:prSet phldrT="[Text]" custT="1"/>
      <dgm:spPr/>
      <dgm:t>
        <a:bodyPr/>
        <a:lstStyle/>
        <a:p>
          <a:r>
            <a:rPr lang="en-US" sz="1400" dirty="0"/>
            <a:t>Anti Corruption strategies with focus on accountability and governance</a:t>
          </a:r>
          <a:endParaRPr lang="en-PK" sz="1400" dirty="0"/>
        </a:p>
      </dgm:t>
    </dgm:pt>
    <dgm:pt modelId="{AA91C0A3-BEA0-45A2-BCE7-E9C87BF52E98}" type="parTrans" cxnId="{B4474928-715C-4007-8E4D-6117B5701291}">
      <dgm:prSet/>
      <dgm:spPr/>
      <dgm:t>
        <a:bodyPr/>
        <a:lstStyle/>
        <a:p>
          <a:endParaRPr lang="en-PK"/>
        </a:p>
      </dgm:t>
    </dgm:pt>
    <dgm:pt modelId="{D428C813-7FF8-436D-8A06-7EE94920DA5B}" type="sibTrans" cxnId="{B4474928-715C-4007-8E4D-6117B5701291}">
      <dgm:prSet/>
      <dgm:spPr/>
      <dgm:t>
        <a:bodyPr/>
        <a:lstStyle/>
        <a:p>
          <a:endParaRPr lang="en-PK"/>
        </a:p>
      </dgm:t>
    </dgm:pt>
    <dgm:pt modelId="{873836D0-0BEB-4AF7-B69A-CFB18930294F}">
      <dgm:prSet phldrT="[Text]" custT="1"/>
      <dgm:spPr/>
      <dgm:t>
        <a:bodyPr/>
        <a:lstStyle/>
        <a:p>
          <a:r>
            <a:rPr lang="en-US" sz="1800" dirty="0"/>
            <a:t>Economies in Transition and Structural Adjustment </a:t>
          </a:r>
          <a:r>
            <a:rPr lang="en-US" sz="1800" b="0" i="0" dirty="0"/>
            <a:t>loans with policy conditions</a:t>
          </a:r>
          <a:endParaRPr lang="en-PK" sz="1800" dirty="0"/>
        </a:p>
      </dgm:t>
    </dgm:pt>
    <dgm:pt modelId="{EFB364D5-7343-4A20-B52A-292452A4157A}" type="parTrans" cxnId="{C456CA55-E074-4B33-91AC-8CCB602BB938}">
      <dgm:prSet/>
      <dgm:spPr/>
      <dgm:t>
        <a:bodyPr/>
        <a:lstStyle/>
        <a:p>
          <a:endParaRPr lang="en-PK"/>
        </a:p>
      </dgm:t>
    </dgm:pt>
    <dgm:pt modelId="{C0613EAF-1695-431F-A118-5670D008D682}" type="sibTrans" cxnId="{C456CA55-E074-4B33-91AC-8CCB602BB938}">
      <dgm:prSet/>
      <dgm:spPr/>
      <dgm:t>
        <a:bodyPr/>
        <a:lstStyle/>
        <a:p>
          <a:endParaRPr lang="en-PK"/>
        </a:p>
      </dgm:t>
    </dgm:pt>
    <dgm:pt modelId="{3E7CE4FE-1BE9-44E5-BFD0-3DA4516860EF}">
      <dgm:prSet phldrT="[Text]"/>
      <dgm:spPr/>
      <dgm:t>
        <a:bodyPr/>
        <a:lstStyle/>
        <a:p>
          <a:r>
            <a:rPr lang="en-US"/>
            <a:t>1995-Now</a:t>
          </a:r>
          <a:endParaRPr lang="en-PK"/>
        </a:p>
      </dgm:t>
    </dgm:pt>
    <dgm:pt modelId="{78B06D20-D4CD-4D55-BC53-B44376E79A3E}" type="parTrans" cxnId="{FB578C86-E9C0-470D-85AC-09E083685DCA}">
      <dgm:prSet/>
      <dgm:spPr/>
      <dgm:t>
        <a:bodyPr/>
        <a:lstStyle/>
        <a:p>
          <a:endParaRPr lang="en-PK"/>
        </a:p>
      </dgm:t>
    </dgm:pt>
    <dgm:pt modelId="{D5AAC650-2BEC-449B-A4D4-517049CB87A2}" type="sibTrans" cxnId="{FB578C86-E9C0-470D-85AC-09E083685DCA}">
      <dgm:prSet/>
      <dgm:spPr/>
      <dgm:t>
        <a:bodyPr/>
        <a:lstStyle/>
        <a:p>
          <a:endParaRPr lang="en-PK"/>
        </a:p>
      </dgm:t>
    </dgm:pt>
    <dgm:pt modelId="{9C442A24-BB18-457A-BD73-6DCFAEB39086}">
      <dgm:prSet phldrT="[Text]" custT="1"/>
      <dgm:spPr/>
      <dgm:t>
        <a:bodyPr/>
        <a:lstStyle/>
        <a:p>
          <a:r>
            <a:rPr lang="en-US" sz="1800" dirty="0"/>
            <a:t>Bretton Woods System created IMF and IBRD</a:t>
          </a:r>
          <a:endParaRPr lang="en-PK" sz="1800" dirty="0"/>
        </a:p>
      </dgm:t>
    </dgm:pt>
    <dgm:pt modelId="{8FA65BB3-DC3D-4ACD-8D09-D4861B9D1141}" type="parTrans" cxnId="{B7C91FFA-DFD9-4B44-A5B3-0DBDB7804C87}">
      <dgm:prSet/>
      <dgm:spPr/>
      <dgm:t>
        <a:bodyPr/>
        <a:lstStyle/>
        <a:p>
          <a:endParaRPr lang="en-PK"/>
        </a:p>
      </dgm:t>
    </dgm:pt>
    <dgm:pt modelId="{42F37BAA-AFB2-4E50-BF8A-28A0C7130C21}" type="sibTrans" cxnId="{B7C91FFA-DFD9-4B44-A5B3-0DBDB7804C87}">
      <dgm:prSet/>
      <dgm:spPr/>
      <dgm:t>
        <a:bodyPr/>
        <a:lstStyle/>
        <a:p>
          <a:endParaRPr lang="en-PK"/>
        </a:p>
      </dgm:t>
    </dgm:pt>
    <dgm:pt modelId="{BC144F55-E226-4CB0-9C31-17650A983040}">
      <dgm:prSet phldrT="[Text]" custT="1"/>
      <dgm:spPr/>
      <dgm:t>
        <a:bodyPr/>
        <a:lstStyle/>
        <a:p>
          <a:r>
            <a:rPr lang="en-US" sz="1800" dirty="0"/>
            <a:t>Technical Assistance Program through IFC and IDA</a:t>
          </a:r>
          <a:endParaRPr lang="en-PK" sz="1800" dirty="0"/>
        </a:p>
      </dgm:t>
    </dgm:pt>
    <dgm:pt modelId="{29BF2D55-FBF1-49AF-930A-DD85A79EB05F}" type="parTrans" cxnId="{B4247940-EDF9-4EA9-A0F8-10093A46E530}">
      <dgm:prSet/>
      <dgm:spPr/>
      <dgm:t>
        <a:bodyPr/>
        <a:lstStyle/>
        <a:p>
          <a:endParaRPr lang="en-PK"/>
        </a:p>
      </dgm:t>
    </dgm:pt>
    <dgm:pt modelId="{A9CF156B-C03A-46FF-8A2B-02F048A358C1}" type="sibTrans" cxnId="{B4247940-EDF9-4EA9-A0F8-10093A46E530}">
      <dgm:prSet/>
      <dgm:spPr/>
      <dgm:t>
        <a:bodyPr/>
        <a:lstStyle/>
        <a:p>
          <a:endParaRPr lang="en-PK"/>
        </a:p>
      </dgm:t>
    </dgm:pt>
    <dgm:pt modelId="{C6D49D41-526D-419C-BE50-B43131AEB6E9}">
      <dgm:prSet phldrT="[Text]" custT="1"/>
      <dgm:spPr/>
      <dgm:t>
        <a:bodyPr/>
        <a:lstStyle/>
        <a:p>
          <a:r>
            <a:rPr lang="en-US" sz="1800" b="0" i="0" dirty="0"/>
            <a:t>Focus on fiscal discipline, tax reforms and liberalization of foreign direct investment</a:t>
          </a:r>
          <a:endParaRPr lang="en-PK" sz="1800" dirty="0"/>
        </a:p>
      </dgm:t>
    </dgm:pt>
    <dgm:pt modelId="{8A5BBC32-CDF6-432B-9A3C-551149E96550}" type="parTrans" cxnId="{932052BC-E40A-48BC-9B84-F46D7909A714}">
      <dgm:prSet/>
      <dgm:spPr/>
      <dgm:t>
        <a:bodyPr/>
        <a:lstStyle/>
        <a:p>
          <a:endParaRPr lang="en-PK"/>
        </a:p>
      </dgm:t>
    </dgm:pt>
    <dgm:pt modelId="{72BC7226-8729-4E16-815E-BEEEC029E569}" type="sibTrans" cxnId="{932052BC-E40A-48BC-9B84-F46D7909A714}">
      <dgm:prSet/>
      <dgm:spPr/>
      <dgm:t>
        <a:bodyPr/>
        <a:lstStyle/>
        <a:p>
          <a:endParaRPr lang="en-PK"/>
        </a:p>
      </dgm:t>
    </dgm:pt>
    <dgm:pt modelId="{80AF699C-7773-4A20-B309-4C2528546260}">
      <dgm:prSet phldrT="[Text]" custT="1"/>
      <dgm:spPr/>
      <dgm:t>
        <a:bodyPr/>
        <a:lstStyle/>
        <a:p>
          <a:r>
            <a:rPr lang="en-US" sz="1400" dirty="0"/>
            <a:t> World Bank as 'Knowledge Institution'</a:t>
          </a:r>
          <a:endParaRPr lang="en-PK" sz="1400" dirty="0"/>
        </a:p>
      </dgm:t>
    </dgm:pt>
    <dgm:pt modelId="{70518E12-025B-446C-A247-DD2B0D0D4DD7}" type="parTrans" cxnId="{F94754FC-AD19-4B3E-BBFB-D9D4FB0A3F3F}">
      <dgm:prSet/>
      <dgm:spPr/>
      <dgm:t>
        <a:bodyPr/>
        <a:lstStyle/>
        <a:p>
          <a:endParaRPr lang="en-PK"/>
        </a:p>
      </dgm:t>
    </dgm:pt>
    <dgm:pt modelId="{B1BE704F-F72F-4AB3-BF6D-632D18285C5F}" type="sibTrans" cxnId="{F94754FC-AD19-4B3E-BBFB-D9D4FB0A3F3F}">
      <dgm:prSet/>
      <dgm:spPr/>
      <dgm:t>
        <a:bodyPr/>
        <a:lstStyle/>
        <a:p>
          <a:endParaRPr lang="en-PK"/>
        </a:p>
      </dgm:t>
    </dgm:pt>
    <dgm:pt modelId="{B6DCF0B7-1FAC-4675-8198-1979DA0831AA}">
      <dgm:prSet phldrT="[Text]" custT="1"/>
      <dgm:spPr/>
      <dgm:t>
        <a:bodyPr/>
        <a:lstStyle/>
        <a:p>
          <a:r>
            <a:rPr lang="en-US" sz="1400" dirty="0"/>
            <a:t>Climate Change</a:t>
          </a:r>
          <a:endParaRPr lang="en-PK" sz="1400" dirty="0"/>
        </a:p>
      </dgm:t>
    </dgm:pt>
    <dgm:pt modelId="{564452E6-D392-48CC-AFE8-C7A2859C8D62}" type="parTrans" cxnId="{214B8835-F409-4494-AEAF-44D2F7423D3F}">
      <dgm:prSet/>
      <dgm:spPr/>
      <dgm:t>
        <a:bodyPr/>
        <a:lstStyle/>
        <a:p>
          <a:endParaRPr lang="en-PK"/>
        </a:p>
      </dgm:t>
    </dgm:pt>
    <dgm:pt modelId="{96EADB98-0F05-48ED-A9E8-0AAE688B8D98}" type="sibTrans" cxnId="{214B8835-F409-4494-AEAF-44D2F7423D3F}">
      <dgm:prSet/>
      <dgm:spPr/>
      <dgm:t>
        <a:bodyPr/>
        <a:lstStyle/>
        <a:p>
          <a:endParaRPr lang="en-PK"/>
        </a:p>
      </dgm:t>
    </dgm:pt>
    <dgm:pt modelId="{64D7CFB9-EA20-4B29-8C7E-7F108ADA3B4C}" type="pres">
      <dgm:prSet presAssocID="{31E23F85-8959-4771-B82F-57C0A8D9AE0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3220F01-D15F-4F4F-88DF-5390F2B25BDA}" type="pres">
      <dgm:prSet presAssocID="{330A4702-0CBB-45C0-9394-8382C8529A50}" presName="composite" presStyleCnt="0"/>
      <dgm:spPr/>
    </dgm:pt>
    <dgm:pt modelId="{607937A4-A434-4016-9A28-3582C8AE92AF}" type="pres">
      <dgm:prSet presAssocID="{330A4702-0CBB-45C0-9394-8382C8529A50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174D1D-14AE-436C-8787-238B35ED4C7B}" type="pres">
      <dgm:prSet presAssocID="{330A4702-0CBB-45C0-9394-8382C8529A50}" presName="descendantText" presStyleLbl="alignAcc1" presStyleIdx="0" presStyleCnt="5" custLinFactNeighborX="13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844B73-CB24-4FE6-A197-88E5CF6D155D}" type="pres">
      <dgm:prSet presAssocID="{ABD2926A-C854-4F2A-A8C3-B5A089CE91DE}" presName="sp" presStyleCnt="0"/>
      <dgm:spPr/>
    </dgm:pt>
    <dgm:pt modelId="{F2A9FFCB-FA8D-4D6A-8948-138F80CE24AF}" type="pres">
      <dgm:prSet presAssocID="{7E1817FF-C1C1-4A31-B4E1-C5EA1127EC0D}" presName="composite" presStyleCnt="0"/>
      <dgm:spPr/>
    </dgm:pt>
    <dgm:pt modelId="{A2702E17-5638-4458-89E2-7EE662AFA68D}" type="pres">
      <dgm:prSet presAssocID="{7E1817FF-C1C1-4A31-B4E1-C5EA1127EC0D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B9D904-4D42-4EE9-90AF-0CD4D31B2FB5}" type="pres">
      <dgm:prSet presAssocID="{7E1817FF-C1C1-4A31-B4E1-C5EA1127EC0D}" presName="descendantText" presStyleLbl="alignAcc1" presStyleIdx="1" presStyleCnt="5" custLinFactNeighborX="13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511C57-13F7-4B31-A9B5-CFAA7B2A93BE}" type="pres">
      <dgm:prSet presAssocID="{FAC7322B-9AA2-44E9-B478-8538C99E724C}" presName="sp" presStyleCnt="0"/>
      <dgm:spPr/>
    </dgm:pt>
    <dgm:pt modelId="{4FCB8F64-A6A2-40BE-B2CB-8F6ED1BC978E}" type="pres">
      <dgm:prSet presAssocID="{860D8AD0-9D8B-439D-8C0F-59D5326ABE40}" presName="composite" presStyleCnt="0"/>
      <dgm:spPr/>
    </dgm:pt>
    <dgm:pt modelId="{F36F7D09-73AA-4E17-B11B-B681B3E7FA19}" type="pres">
      <dgm:prSet presAssocID="{860D8AD0-9D8B-439D-8C0F-59D5326ABE40}" presName="parentText" presStyleLbl="alignNode1" presStyleIdx="2" presStyleCnt="5" custScaleX="11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44D7A-2963-417F-BAD8-55ECFEB3CE86}" type="pres">
      <dgm:prSet presAssocID="{860D8AD0-9D8B-439D-8C0F-59D5326ABE40}" presName="descendantText" presStyleLbl="alignAcc1" presStyleIdx="2" presStyleCnt="5" custLinFactNeighborX="7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2C05EB-3046-4B4A-8DD7-D0D38E1A1D47}" type="pres">
      <dgm:prSet presAssocID="{9A289894-4D93-4FC6-9875-AF3632E3AC81}" presName="sp" presStyleCnt="0"/>
      <dgm:spPr/>
    </dgm:pt>
    <dgm:pt modelId="{47189406-C171-42EF-9954-E509D6151E6E}" type="pres">
      <dgm:prSet presAssocID="{73576479-CD91-48E6-ABF3-F2F76498F106}" presName="composite" presStyleCnt="0"/>
      <dgm:spPr/>
    </dgm:pt>
    <dgm:pt modelId="{7E1C4035-B663-4DC8-AC18-39B851583489}" type="pres">
      <dgm:prSet presAssocID="{73576479-CD91-48E6-ABF3-F2F76498F106}" presName="parentText" presStyleLbl="alignNode1" presStyleIdx="3" presStyleCnt="5" custScaleX="11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EE7E34-CF6F-40E6-B7F2-4E7CC5AE8512}" type="pres">
      <dgm:prSet presAssocID="{73576479-CD91-48E6-ABF3-F2F76498F106}" presName="descendantText" presStyleLbl="alignAcc1" presStyleIdx="3" presStyleCnt="5" custScaleY="1239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E56CDE-C8F7-4E41-9982-21B6B7BB80D1}" type="pres">
      <dgm:prSet presAssocID="{6BB6740F-C0DF-4B5B-86D1-FBE5C24D71B9}" presName="sp" presStyleCnt="0"/>
      <dgm:spPr/>
    </dgm:pt>
    <dgm:pt modelId="{55168C75-354A-4F06-9B55-CFA9A11D7A74}" type="pres">
      <dgm:prSet presAssocID="{3E7CE4FE-1BE9-44E5-BFD0-3DA4516860EF}" presName="composite" presStyleCnt="0"/>
      <dgm:spPr/>
    </dgm:pt>
    <dgm:pt modelId="{E6E5F1F2-8CC4-4E76-B9C7-41297C3C1BBE}" type="pres">
      <dgm:prSet presAssocID="{3E7CE4FE-1BE9-44E5-BFD0-3DA4516860EF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2FB58A-3D93-491E-B8C9-64C7AB5C3BF6}" type="pres">
      <dgm:prSet presAssocID="{3E7CE4FE-1BE9-44E5-BFD0-3DA4516860EF}" presName="descendantText" presStyleLbl="alignAcc1" presStyleIdx="4" presStyleCnt="5" custScaleY="1399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C7072D-D457-46FE-97DB-47FF7B97A16E}" type="presOf" srcId="{873836D0-0BEB-4AF7-B69A-CFB18930294F}" destId="{31EE7E34-CF6F-40E6-B7F2-4E7CC5AE8512}" srcOrd="0" destOrd="0" presId="urn:microsoft.com/office/officeart/2005/8/layout/chevron2"/>
    <dgm:cxn modelId="{F7912532-FBF0-4F7B-9245-98A0985372EC}" srcId="{31E23F85-8959-4771-B82F-57C0A8D9AE01}" destId="{7E1817FF-C1C1-4A31-B4E1-C5EA1127EC0D}" srcOrd="1" destOrd="0" parTransId="{F49A2177-13E3-4D8F-B7C6-14387728C9D2}" sibTransId="{FAC7322B-9AA2-44E9-B478-8538C99E724C}"/>
    <dgm:cxn modelId="{6F86D535-50A9-4E17-A226-08210FDFA73E}" type="presOf" srcId="{97A7E4EE-F6B4-478B-AD2D-6A9D692CA656}" destId="{78444D7A-2963-417F-BAD8-55ECFEB3CE86}" srcOrd="0" destOrd="1" presId="urn:microsoft.com/office/officeart/2005/8/layout/chevron2"/>
    <dgm:cxn modelId="{6CD05C1C-17F6-4D2F-9930-2EBFFC8EAACF}" srcId="{31E23F85-8959-4771-B82F-57C0A8D9AE01}" destId="{330A4702-0CBB-45C0-9394-8382C8529A50}" srcOrd="0" destOrd="0" parTransId="{82B39331-55F6-40BF-A160-50BFB9D0A2F5}" sibTransId="{ABD2926A-C854-4F2A-A8C3-B5A089CE91DE}"/>
    <dgm:cxn modelId="{34F3D8B7-EA4E-4838-967E-356BF9A6B90E}" srcId="{31E23F85-8959-4771-B82F-57C0A8D9AE01}" destId="{73576479-CD91-48E6-ABF3-F2F76498F106}" srcOrd="3" destOrd="0" parTransId="{96D69E72-496A-4C0D-8F62-6AE6B8E73AA2}" sibTransId="{6BB6740F-C0DF-4B5B-86D1-FBE5C24D71B9}"/>
    <dgm:cxn modelId="{D6BD6D17-27BB-4A10-8818-ABFA8DCA432E}" srcId="{860D8AD0-9D8B-439D-8C0F-59D5326ABE40}" destId="{243E051D-5716-44A1-A332-EFC63641FB70}" srcOrd="0" destOrd="0" parTransId="{F3F4D065-E11D-474D-800A-1936FA1638B9}" sibTransId="{B0F5053C-385F-410F-898B-1B20620C9C95}"/>
    <dgm:cxn modelId="{A4A30ECA-98ED-488A-9F39-B432FC9FC32E}" type="presOf" srcId="{C6D49D41-526D-419C-BE50-B43131AEB6E9}" destId="{31EE7E34-CF6F-40E6-B7F2-4E7CC5AE8512}" srcOrd="0" destOrd="1" presId="urn:microsoft.com/office/officeart/2005/8/layout/chevron2"/>
    <dgm:cxn modelId="{3B79FCA1-66F1-4D39-B700-4DCD6B3224E5}" type="presOf" srcId="{73576479-CD91-48E6-ABF3-F2F76498F106}" destId="{7E1C4035-B663-4DC8-AC18-39B851583489}" srcOrd="0" destOrd="0" presId="urn:microsoft.com/office/officeart/2005/8/layout/chevron2"/>
    <dgm:cxn modelId="{8C5EE202-D840-4C89-853B-5C514CCD2D68}" srcId="{330A4702-0CBB-45C0-9394-8382C8529A50}" destId="{033D09E3-A62F-43AA-A363-2DEC4174CA53}" srcOrd="0" destOrd="0" parTransId="{779D5155-8113-42E6-8AE3-1AA5EDB27067}" sibTransId="{96D8DADF-845F-4058-8CD7-AD3C7FC8E867}"/>
    <dgm:cxn modelId="{214B8835-F409-4494-AEAF-44D2F7423D3F}" srcId="{3E7CE4FE-1BE9-44E5-BFD0-3DA4516860EF}" destId="{B6DCF0B7-1FAC-4675-8198-1979DA0831AA}" srcOrd="3" destOrd="0" parTransId="{564452E6-D392-48CC-AFE8-C7A2859C8D62}" sibTransId="{96EADB98-0F05-48ED-A9E8-0AAE688B8D98}"/>
    <dgm:cxn modelId="{2DC20016-B8A1-40BC-A8BB-79E7A940891B}" type="presOf" srcId="{69B365E5-3065-4742-8DE3-1B0DF7B5836D}" destId="{EBB9D904-4D42-4EE9-90AF-0CD4D31B2FB5}" srcOrd="0" destOrd="0" presId="urn:microsoft.com/office/officeart/2005/8/layout/chevron2"/>
    <dgm:cxn modelId="{B7C91FFA-DFD9-4B44-A5B3-0DBDB7804C87}" srcId="{330A4702-0CBB-45C0-9394-8382C8529A50}" destId="{9C442A24-BB18-457A-BD73-6DCFAEB39086}" srcOrd="1" destOrd="0" parTransId="{8FA65BB3-DC3D-4ACD-8D09-D4861B9D1141}" sibTransId="{42F37BAA-AFB2-4E50-BF8A-28A0C7130C21}"/>
    <dgm:cxn modelId="{C456CA55-E074-4B33-91AC-8CCB602BB938}" srcId="{73576479-CD91-48E6-ABF3-F2F76498F106}" destId="{873836D0-0BEB-4AF7-B69A-CFB18930294F}" srcOrd="0" destOrd="0" parTransId="{EFB364D5-7343-4A20-B52A-292452A4157A}" sibTransId="{C0613EAF-1695-431F-A118-5670D008D682}"/>
    <dgm:cxn modelId="{331B5168-48B9-41B3-A1BB-7BC163D15B0F}" type="presOf" srcId="{7E1817FF-C1C1-4A31-B4E1-C5EA1127EC0D}" destId="{A2702E17-5638-4458-89E2-7EE662AFA68D}" srcOrd="0" destOrd="0" presId="urn:microsoft.com/office/officeart/2005/8/layout/chevron2"/>
    <dgm:cxn modelId="{7B677577-052B-4F76-B3F5-D8519ED79DD5}" srcId="{7E1817FF-C1C1-4A31-B4E1-C5EA1127EC0D}" destId="{69B365E5-3065-4742-8DE3-1B0DF7B5836D}" srcOrd="0" destOrd="0" parTransId="{7C9DAA19-773C-44EA-9AEE-6DD052204371}" sibTransId="{E31C8DAC-F224-4FBE-A92C-5CB92820A851}"/>
    <dgm:cxn modelId="{FB578C86-E9C0-470D-85AC-09E083685DCA}" srcId="{31E23F85-8959-4771-B82F-57C0A8D9AE01}" destId="{3E7CE4FE-1BE9-44E5-BFD0-3DA4516860EF}" srcOrd="4" destOrd="0" parTransId="{78B06D20-D4CD-4D55-BC53-B44376E79A3E}" sibTransId="{D5AAC650-2BEC-449B-A4D4-517049CB87A2}"/>
    <dgm:cxn modelId="{A1AC8789-12C3-458B-8F8C-9BB5550DBD9E}" type="presOf" srcId="{330A4702-0CBB-45C0-9394-8382C8529A50}" destId="{607937A4-A434-4016-9A28-3582C8AE92AF}" srcOrd="0" destOrd="0" presId="urn:microsoft.com/office/officeart/2005/8/layout/chevron2"/>
    <dgm:cxn modelId="{8F59DEB4-0D88-42BD-A0FD-79FE234E5797}" type="presOf" srcId="{3E7CE4FE-1BE9-44E5-BFD0-3DA4516860EF}" destId="{E6E5F1F2-8CC4-4E76-B9C7-41297C3C1BBE}" srcOrd="0" destOrd="0" presId="urn:microsoft.com/office/officeart/2005/8/layout/chevron2"/>
    <dgm:cxn modelId="{325F1120-C5A6-4F7D-9536-7BD4D3BC07BE}" type="presOf" srcId="{243E051D-5716-44A1-A332-EFC63641FB70}" destId="{78444D7A-2963-417F-BAD8-55ECFEB3CE86}" srcOrd="0" destOrd="0" presId="urn:microsoft.com/office/officeart/2005/8/layout/chevron2"/>
    <dgm:cxn modelId="{EB4C4608-D042-40AA-B6BC-EC32964BCC8F}" type="presOf" srcId="{BC144F55-E226-4CB0-9C31-17650A983040}" destId="{EBB9D904-4D42-4EE9-90AF-0CD4D31B2FB5}" srcOrd="0" destOrd="2" presId="urn:microsoft.com/office/officeart/2005/8/layout/chevron2"/>
    <dgm:cxn modelId="{A6D72E54-E959-459D-8492-BB3A1EE1227D}" type="presOf" srcId="{860D8AD0-9D8B-439D-8C0F-59D5326ABE40}" destId="{F36F7D09-73AA-4E17-B11B-B681B3E7FA19}" srcOrd="0" destOrd="0" presId="urn:microsoft.com/office/officeart/2005/8/layout/chevron2"/>
    <dgm:cxn modelId="{932052BC-E40A-48BC-9B84-F46D7909A714}" srcId="{73576479-CD91-48E6-ABF3-F2F76498F106}" destId="{C6D49D41-526D-419C-BE50-B43131AEB6E9}" srcOrd="1" destOrd="0" parTransId="{8A5BBC32-CDF6-432B-9A3C-551149E96550}" sibTransId="{72BC7226-8729-4E16-815E-BEEEC029E569}"/>
    <dgm:cxn modelId="{B4247940-EDF9-4EA9-A0F8-10093A46E530}" srcId="{7E1817FF-C1C1-4A31-B4E1-C5EA1127EC0D}" destId="{BC144F55-E226-4CB0-9C31-17650A983040}" srcOrd="2" destOrd="0" parTransId="{29BF2D55-FBF1-49AF-930A-DD85A79EB05F}" sibTransId="{A9CF156B-C03A-46FF-8A2B-02F048A358C1}"/>
    <dgm:cxn modelId="{8E301E70-DED2-47EA-9CAB-6A49997FF43B}" type="presOf" srcId="{31E23F85-8959-4771-B82F-57C0A8D9AE01}" destId="{64D7CFB9-EA20-4B29-8C7E-7F108ADA3B4C}" srcOrd="0" destOrd="0" presId="urn:microsoft.com/office/officeart/2005/8/layout/chevron2"/>
    <dgm:cxn modelId="{FA16738C-01A4-4F3A-AE86-97A6676218CC}" type="presOf" srcId="{B6DCF0B7-1FAC-4675-8198-1979DA0831AA}" destId="{F12FB58A-3D93-491E-B8C9-64C7AB5C3BF6}" srcOrd="0" destOrd="3" presId="urn:microsoft.com/office/officeart/2005/8/layout/chevron2"/>
    <dgm:cxn modelId="{B4474928-715C-4007-8E4D-6117B5701291}" srcId="{3E7CE4FE-1BE9-44E5-BFD0-3DA4516860EF}" destId="{E2DCC420-0674-40EC-BCE2-D57A472FFC4B}" srcOrd="2" destOrd="0" parTransId="{AA91C0A3-BEA0-45A2-BCE7-E9C87BF52E98}" sibTransId="{D428C813-7FF8-436D-8A06-7EE94920DA5B}"/>
    <dgm:cxn modelId="{AEBA4B63-BFB7-4410-BDC2-92A59A614BEB}" type="presOf" srcId="{033D09E3-A62F-43AA-A363-2DEC4174CA53}" destId="{18174D1D-14AE-436C-8787-238B35ED4C7B}" srcOrd="0" destOrd="0" presId="urn:microsoft.com/office/officeart/2005/8/layout/chevron2"/>
    <dgm:cxn modelId="{F94754FC-AD19-4B3E-BBFB-D9D4FB0A3F3F}" srcId="{3E7CE4FE-1BE9-44E5-BFD0-3DA4516860EF}" destId="{80AF699C-7773-4A20-B309-4C2528546260}" srcOrd="1" destOrd="0" parTransId="{70518E12-025B-446C-A247-DD2B0D0D4DD7}" sibTransId="{B1BE704F-F72F-4AB3-BF6D-632D18285C5F}"/>
    <dgm:cxn modelId="{7A33C723-734E-4D7A-A0E8-E5EBC777ABFD}" srcId="{31E23F85-8959-4771-B82F-57C0A8D9AE01}" destId="{860D8AD0-9D8B-439D-8C0F-59D5326ABE40}" srcOrd="2" destOrd="0" parTransId="{74C25A5E-6C2A-48AE-ABFD-51BCDF794317}" sibTransId="{9A289894-4D93-4FC6-9875-AF3632E3AC81}"/>
    <dgm:cxn modelId="{2AF3043C-A5B6-4A86-8325-F28FAF4008B1}" type="presOf" srcId="{9C442A24-BB18-457A-BD73-6DCFAEB39086}" destId="{18174D1D-14AE-436C-8787-238B35ED4C7B}" srcOrd="0" destOrd="1" presId="urn:microsoft.com/office/officeart/2005/8/layout/chevron2"/>
    <dgm:cxn modelId="{23B9C3A8-6A52-4F9B-8CD7-BD50D9D7846F}" type="presOf" srcId="{E2DCC420-0674-40EC-BCE2-D57A472FFC4B}" destId="{F12FB58A-3D93-491E-B8C9-64C7AB5C3BF6}" srcOrd="0" destOrd="2" presId="urn:microsoft.com/office/officeart/2005/8/layout/chevron2"/>
    <dgm:cxn modelId="{A3B53E26-0B48-43E7-AFBB-8B3761164109}" type="presOf" srcId="{80AF699C-7773-4A20-B309-4C2528546260}" destId="{F12FB58A-3D93-491E-B8C9-64C7AB5C3BF6}" srcOrd="0" destOrd="1" presId="urn:microsoft.com/office/officeart/2005/8/layout/chevron2"/>
    <dgm:cxn modelId="{211AF217-B912-4186-9302-E2FB4B0DE713}" srcId="{3E7CE4FE-1BE9-44E5-BFD0-3DA4516860EF}" destId="{822F40AF-D173-4E08-ACB4-2A2135A39C50}" srcOrd="0" destOrd="0" parTransId="{F0BDBF18-7606-466A-ACF3-B7C010E6ED85}" sibTransId="{59C0B2BD-D1D0-4C56-834D-9A7470F0D066}"/>
    <dgm:cxn modelId="{8C6A08A2-68D6-4FC9-AFE0-FBD879149E71}" srcId="{860D8AD0-9D8B-439D-8C0F-59D5326ABE40}" destId="{97A7E4EE-F6B4-478B-AD2D-6A9D692CA656}" srcOrd="1" destOrd="0" parTransId="{7866BF81-AB08-4845-9FFB-64BC9019D4A4}" sibTransId="{9D9CD2F4-F9DE-4A17-ACFC-49EB2C01DCBF}"/>
    <dgm:cxn modelId="{04FD540B-0B8C-4BE3-A097-262F853144FF}" type="presOf" srcId="{35D6EF03-BD8E-4B61-921F-1B9CB8E3ACE3}" destId="{EBB9D904-4D42-4EE9-90AF-0CD4D31B2FB5}" srcOrd="0" destOrd="1" presId="urn:microsoft.com/office/officeart/2005/8/layout/chevron2"/>
    <dgm:cxn modelId="{E47FFEB4-3695-4206-86A6-8E6C5C154106}" srcId="{7E1817FF-C1C1-4A31-B4E1-C5EA1127EC0D}" destId="{35D6EF03-BD8E-4B61-921F-1B9CB8E3ACE3}" srcOrd="1" destOrd="0" parTransId="{6078B0DE-5CD7-4985-B3B0-A42DE1D98A45}" sibTransId="{224EFC60-C71F-4FB7-9EA2-D47BA3FF08B1}"/>
    <dgm:cxn modelId="{1A1B8BAC-B1DF-492E-836E-18111FA0AB8E}" type="presOf" srcId="{822F40AF-D173-4E08-ACB4-2A2135A39C50}" destId="{F12FB58A-3D93-491E-B8C9-64C7AB5C3BF6}" srcOrd="0" destOrd="0" presId="urn:microsoft.com/office/officeart/2005/8/layout/chevron2"/>
    <dgm:cxn modelId="{8B430B6E-7265-456A-8F4F-7AA21250770C}" type="presParOf" srcId="{64D7CFB9-EA20-4B29-8C7E-7F108ADA3B4C}" destId="{43220F01-D15F-4F4F-88DF-5390F2B25BDA}" srcOrd="0" destOrd="0" presId="urn:microsoft.com/office/officeart/2005/8/layout/chevron2"/>
    <dgm:cxn modelId="{1E58056C-F0F9-4E9A-8EE4-993DCAE53540}" type="presParOf" srcId="{43220F01-D15F-4F4F-88DF-5390F2B25BDA}" destId="{607937A4-A434-4016-9A28-3582C8AE92AF}" srcOrd="0" destOrd="0" presId="urn:microsoft.com/office/officeart/2005/8/layout/chevron2"/>
    <dgm:cxn modelId="{5C5F50FF-8F1A-4F0E-BD75-FA313FC5E571}" type="presParOf" srcId="{43220F01-D15F-4F4F-88DF-5390F2B25BDA}" destId="{18174D1D-14AE-436C-8787-238B35ED4C7B}" srcOrd="1" destOrd="0" presId="urn:microsoft.com/office/officeart/2005/8/layout/chevron2"/>
    <dgm:cxn modelId="{449A260E-03D3-4FF6-B288-384F74D985A5}" type="presParOf" srcId="{64D7CFB9-EA20-4B29-8C7E-7F108ADA3B4C}" destId="{3B844B73-CB24-4FE6-A197-88E5CF6D155D}" srcOrd="1" destOrd="0" presId="urn:microsoft.com/office/officeart/2005/8/layout/chevron2"/>
    <dgm:cxn modelId="{00C1C33E-0BAD-4724-8133-2536ACA70C92}" type="presParOf" srcId="{64D7CFB9-EA20-4B29-8C7E-7F108ADA3B4C}" destId="{F2A9FFCB-FA8D-4D6A-8948-138F80CE24AF}" srcOrd="2" destOrd="0" presId="urn:microsoft.com/office/officeart/2005/8/layout/chevron2"/>
    <dgm:cxn modelId="{63CC1B33-99C3-43A5-9D49-B8A0662E3166}" type="presParOf" srcId="{F2A9FFCB-FA8D-4D6A-8948-138F80CE24AF}" destId="{A2702E17-5638-4458-89E2-7EE662AFA68D}" srcOrd="0" destOrd="0" presId="urn:microsoft.com/office/officeart/2005/8/layout/chevron2"/>
    <dgm:cxn modelId="{FABBD193-7EFC-461F-8ABC-A5DA09A1587C}" type="presParOf" srcId="{F2A9FFCB-FA8D-4D6A-8948-138F80CE24AF}" destId="{EBB9D904-4D42-4EE9-90AF-0CD4D31B2FB5}" srcOrd="1" destOrd="0" presId="urn:microsoft.com/office/officeart/2005/8/layout/chevron2"/>
    <dgm:cxn modelId="{C3BB9032-1F2F-4F5E-8DA7-4F0EF251BD52}" type="presParOf" srcId="{64D7CFB9-EA20-4B29-8C7E-7F108ADA3B4C}" destId="{6B511C57-13F7-4B31-A9B5-CFAA7B2A93BE}" srcOrd="3" destOrd="0" presId="urn:microsoft.com/office/officeart/2005/8/layout/chevron2"/>
    <dgm:cxn modelId="{0FEA0B2D-9CEF-4A73-B11C-9775565FB98E}" type="presParOf" srcId="{64D7CFB9-EA20-4B29-8C7E-7F108ADA3B4C}" destId="{4FCB8F64-A6A2-40BE-B2CB-8F6ED1BC978E}" srcOrd="4" destOrd="0" presId="urn:microsoft.com/office/officeart/2005/8/layout/chevron2"/>
    <dgm:cxn modelId="{897D316B-2F63-472B-BFD0-32FA62C75C9F}" type="presParOf" srcId="{4FCB8F64-A6A2-40BE-B2CB-8F6ED1BC978E}" destId="{F36F7D09-73AA-4E17-B11B-B681B3E7FA19}" srcOrd="0" destOrd="0" presId="urn:microsoft.com/office/officeart/2005/8/layout/chevron2"/>
    <dgm:cxn modelId="{4C470E2A-A95D-4780-945B-E0F2C3074EBA}" type="presParOf" srcId="{4FCB8F64-A6A2-40BE-B2CB-8F6ED1BC978E}" destId="{78444D7A-2963-417F-BAD8-55ECFEB3CE86}" srcOrd="1" destOrd="0" presId="urn:microsoft.com/office/officeart/2005/8/layout/chevron2"/>
    <dgm:cxn modelId="{3E83BD38-8829-4ED6-8279-FC50F8901921}" type="presParOf" srcId="{64D7CFB9-EA20-4B29-8C7E-7F108ADA3B4C}" destId="{AC2C05EB-3046-4B4A-8DD7-D0D38E1A1D47}" srcOrd="5" destOrd="0" presId="urn:microsoft.com/office/officeart/2005/8/layout/chevron2"/>
    <dgm:cxn modelId="{A6225411-EBEB-4B6E-AF4E-3D1525CEA645}" type="presParOf" srcId="{64D7CFB9-EA20-4B29-8C7E-7F108ADA3B4C}" destId="{47189406-C171-42EF-9954-E509D6151E6E}" srcOrd="6" destOrd="0" presId="urn:microsoft.com/office/officeart/2005/8/layout/chevron2"/>
    <dgm:cxn modelId="{BDC14BCF-42AB-4527-8783-1EF58BB43EB0}" type="presParOf" srcId="{47189406-C171-42EF-9954-E509D6151E6E}" destId="{7E1C4035-B663-4DC8-AC18-39B851583489}" srcOrd="0" destOrd="0" presId="urn:microsoft.com/office/officeart/2005/8/layout/chevron2"/>
    <dgm:cxn modelId="{FECB3D1C-0C1C-4A0A-90EC-71856ACD066B}" type="presParOf" srcId="{47189406-C171-42EF-9954-E509D6151E6E}" destId="{31EE7E34-CF6F-40E6-B7F2-4E7CC5AE8512}" srcOrd="1" destOrd="0" presId="urn:microsoft.com/office/officeart/2005/8/layout/chevron2"/>
    <dgm:cxn modelId="{047367A4-C47C-409F-B14C-3C4F269B09D4}" type="presParOf" srcId="{64D7CFB9-EA20-4B29-8C7E-7F108ADA3B4C}" destId="{B4E56CDE-C8F7-4E41-9982-21B6B7BB80D1}" srcOrd="7" destOrd="0" presId="urn:microsoft.com/office/officeart/2005/8/layout/chevron2"/>
    <dgm:cxn modelId="{3407071A-4435-4245-B0AC-FC4A9295ACAA}" type="presParOf" srcId="{64D7CFB9-EA20-4B29-8C7E-7F108ADA3B4C}" destId="{55168C75-354A-4F06-9B55-CFA9A11D7A74}" srcOrd="8" destOrd="0" presId="urn:microsoft.com/office/officeart/2005/8/layout/chevron2"/>
    <dgm:cxn modelId="{0A99D941-2FE6-4B7A-918B-DAB2747C707B}" type="presParOf" srcId="{55168C75-354A-4F06-9B55-CFA9A11D7A74}" destId="{E6E5F1F2-8CC4-4E76-B9C7-41297C3C1BBE}" srcOrd="0" destOrd="0" presId="urn:microsoft.com/office/officeart/2005/8/layout/chevron2"/>
    <dgm:cxn modelId="{6EC77CA2-5107-44D9-96F2-2258E2E382FA}" type="presParOf" srcId="{55168C75-354A-4F06-9B55-CFA9A11D7A74}" destId="{F12FB58A-3D93-491E-B8C9-64C7AB5C3BF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68C086-ABA7-4251-8568-7BE425F26A3F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PK"/>
        </a:p>
      </dgm:t>
    </dgm:pt>
    <dgm:pt modelId="{2A6AB1DA-6A17-4372-AFE5-5C25A1F06B38}">
      <dgm:prSet phldrT="[Text]"/>
      <dgm:spPr/>
      <dgm:t>
        <a:bodyPr/>
        <a:lstStyle/>
        <a:p>
          <a:r>
            <a:rPr lang="en-US"/>
            <a:t>Food Security</a:t>
          </a:r>
          <a:endParaRPr lang="en-PK"/>
        </a:p>
      </dgm:t>
    </dgm:pt>
    <dgm:pt modelId="{1BF99AA5-5EAE-4169-B8F9-2D7D7A7AD959}" type="parTrans" cxnId="{1A49C15F-0258-4E8D-AA1F-E9FD7F9A1497}">
      <dgm:prSet/>
      <dgm:spPr/>
      <dgm:t>
        <a:bodyPr/>
        <a:lstStyle/>
        <a:p>
          <a:endParaRPr lang="en-PK"/>
        </a:p>
      </dgm:t>
    </dgm:pt>
    <dgm:pt modelId="{149642D9-00B8-441C-BBE6-7E2C4DD61D7B}" type="sibTrans" cxnId="{1A49C15F-0258-4E8D-AA1F-E9FD7F9A1497}">
      <dgm:prSet/>
      <dgm:spPr/>
      <dgm:t>
        <a:bodyPr/>
        <a:lstStyle/>
        <a:p>
          <a:endParaRPr lang="en-PK"/>
        </a:p>
      </dgm:t>
    </dgm:pt>
    <dgm:pt modelId="{C892E9BA-8F84-46CE-A528-42470E86B58D}">
      <dgm:prSet phldrT="[Text]"/>
      <dgm:spPr/>
      <dgm:t>
        <a:bodyPr/>
        <a:lstStyle/>
        <a:p>
          <a:r>
            <a:rPr lang="en-US" dirty="0"/>
            <a:t>Ensuring food availability, access, utilization, and stability</a:t>
          </a:r>
          <a:endParaRPr lang="en-PK" dirty="0"/>
        </a:p>
      </dgm:t>
    </dgm:pt>
    <dgm:pt modelId="{B37771C8-159C-491A-85AF-5EE3BD6FC4ED}" type="parTrans" cxnId="{7DFAC21A-FC77-479F-AF69-B277B8C76BFA}">
      <dgm:prSet/>
      <dgm:spPr/>
      <dgm:t>
        <a:bodyPr/>
        <a:lstStyle/>
        <a:p>
          <a:endParaRPr lang="en-PK"/>
        </a:p>
      </dgm:t>
    </dgm:pt>
    <dgm:pt modelId="{1C23FDF0-6E7A-42BA-9499-4A3EAF5954DA}" type="sibTrans" cxnId="{7DFAC21A-FC77-479F-AF69-B277B8C76BFA}">
      <dgm:prSet/>
      <dgm:spPr/>
      <dgm:t>
        <a:bodyPr/>
        <a:lstStyle/>
        <a:p>
          <a:endParaRPr lang="en-PK"/>
        </a:p>
      </dgm:t>
    </dgm:pt>
    <dgm:pt modelId="{E06FAE05-8659-4F98-B9A8-69C73E46A48E}">
      <dgm:prSet phldrT="[Text]"/>
      <dgm:spPr/>
      <dgm:t>
        <a:bodyPr/>
        <a:lstStyle/>
        <a:p>
          <a:r>
            <a:rPr lang="en-US" dirty="0"/>
            <a:t>Funding projects for food supply chains</a:t>
          </a:r>
          <a:endParaRPr lang="en-PK" dirty="0"/>
        </a:p>
      </dgm:t>
    </dgm:pt>
    <dgm:pt modelId="{B65CE33B-DE2B-4521-BDE1-C29C48116BBA}" type="parTrans" cxnId="{0DBBA3FF-F722-4F9C-A1C4-CED5D121C92C}">
      <dgm:prSet/>
      <dgm:spPr/>
      <dgm:t>
        <a:bodyPr/>
        <a:lstStyle/>
        <a:p>
          <a:endParaRPr lang="en-PK"/>
        </a:p>
      </dgm:t>
    </dgm:pt>
    <dgm:pt modelId="{C858DF20-94CF-4658-B07B-E04B0495C1B0}" type="sibTrans" cxnId="{0DBBA3FF-F722-4F9C-A1C4-CED5D121C92C}">
      <dgm:prSet/>
      <dgm:spPr/>
      <dgm:t>
        <a:bodyPr/>
        <a:lstStyle/>
        <a:p>
          <a:endParaRPr lang="en-PK"/>
        </a:p>
      </dgm:t>
    </dgm:pt>
    <dgm:pt modelId="{5D4865DB-2520-4A34-93DB-F2B77C9401AE}">
      <dgm:prSet phldrT="[Text]"/>
      <dgm:spPr/>
      <dgm:t>
        <a:bodyPr/>
        <a:lstStyle/>
        <a:p>
          <a:r>
            <a:rPr lang="en-US"/>
            <a:t>Climate Change</a:t>
          </a:r>
          <a:endParaRPr lang="en-PK"/>
        </a:p>
      </dgm:t>
    </dgm:pt>
    <dgm:pt modelId="{1FE2D7BE-2081-418A-A394-335A703E3D0A}" type="parTrans" cxnId="{6D10B114-793E-4290-B737-9700A7BE6579}">
      <dgm:prSet/>
      <dgm:spPr/>
      <dgm:t>
        <a:bodyPr/>
        <a:lstStyle/>
        <a:p>
          <a:endParaRPr lang="en-PK"/>
        </a:p>
      </dgm:t>
    </dgm:pt>
    <dgm:pt modelId="{DBE3CEB1-E5FE-491E-B906-99A209069943}" type="sibTrans" cxnId="{6D10B114-793E-4290-B737-9700A7BE6579}">
      <dgm:prSet/>
      <dgm:spPr/>
      <dgm:t>
        <a:bodyPr/>
        <a:lstStyle/>
        <a:p>
          <a:endParaRPr lang="en-PK"/>
        </a:p>
      </dgm:t>
    </dgm:pt>
    <dgm:pt modelId="{5EFD74D7-EA28-46DA-A014-2743D71C8EDE}">
      <dgm:prSet phldrT="[Text]"/>
      <dgm:spPr/>
      <dgm:t>
        <a:bodyPr/>
        <a:lstStyle/>
        <a:p>
          <a:r>
            <a:rPr lang="en-US"/>
            <a:t>Green Economies</a:t>
          </a:r>
          <a:endParaRPr lang="en-PK"/>
        </a:p>
      </dgm:t>
    </dgm:pt>
    <dgm:pt modelId="{41C410F9-83B2-4332-A85D-6D0ED5CE80FC}" type="parTrans" cxnId="{D4229260-D198-44A5-AD9B-63A4FF47782E}">
      <dgm:prSet/>
      <dgm:spPr/>
      <dgm:t>
        <a:bodyPr/>
        <a:lstStyle/>
        <a:p>
          <a:endParaRPr lang="en-PK"/>
        </a:p>
      </dgm:t>
    </dgm:pt>
    <dgm:pt modelId="{262BEC7D-8064-4C26-8439-D0732561FA61}" type="sibTrans" cxnId="{D4229260-D198-44A5-AD9B-63A4FF47782E}">
      <dgm:prSet/>
      <dgm:spPr/>
      <dgm:t>
        <a:bodyPr/>
        <a:lstStyle/>
        <a:p>
          <a:endParaRPr lang="en-PK"/>
        </a:p>
      </dgm:t>
    </dgm:pt>
    <dgm:pt modelId="{0CDD2979-704D-4905-9940-306A712626BB}">
      <dgm:prSet phldrT="[Text]"/>
      <dgm:spPr/>
      <dgm:t>
        <a:bodyPr/>
        <a:lstStyle/>
        <a:p>
          <a:r>
            <a:rPr lang="en-US"/>
            <a:t>Environment Protection Programs funding</a:t>
          </a:r>
          <a:endParaRPr lang="en-PK"/>
        </a:p>
      </dgm:t>
    </dgm:pt>
    <dgm:pt modelId="{7135043F-BBBB-499D-AFDE-D0FD9662F159}" type="parTrans" cxnId="{76A01504-F72C-4EBB-938D-C93652D1DCD1}">
      <dgm:prSet/>
      <dgm:spPr/>
      <dgm:t>
        <a:bodyPr/>
        <a:lstStyle/>
        <a:p>
          <a:endParaRPr lang="en-PK"/>
        </a:p>
      </dgm:t>
    </dgm:pt>
    <dgm:pt modelId="{74F2E2DE-641D-4F8A-8DF1-ADF50C593B7D}" type="sibTrans" cxnId="{76A01504-F72C-4EBB-938D-C93652D1DCD1}">
      <dgm:prSet/>
      <dgm:spPr/>
      <dgm:t>
        <a:bodyPr/>
        <a:lstStyle/>
        <a:p>
          <a:endParaRPr lang="en-PK"/>
        </a:p>
      </dgm:t>
    </dgm:pt>
    <dgm:pt modelId="{BE3762B8-1D0F-41A1-B623-994E2D932F52}">
      <dgm:prSet phldrT="[Text]"/>
      <dgm:spPr/>
      <dgm:t>
        <a:bodyPr/>
        <a:lstStyle/>
        <a:p>
          <a:r>
            <a:rPr lang="en-US"/>
            <a:t>Global Developemnt</a:t>
          </a:r>
          <a:endParaRPr lang="en-PK"/>
        </a:p>
      </dgm:t>
    </dgm:pt>
    <dgm:pt modelId="{BDE92FBF-A631-4918-A2A0-F39849BD698D}" type="parTrans" cxnId="{CA1CA0CD-5128-4950-8BCF-C09B0FAD1685}">
      <dgm:prSet/>
      <dgm:spPr/>
      <dgm:t>
        <a:bodyPr/>
        <a:lstStyle/>
        <a:p>
          <a:endParaRPr lang="en-PK"/>
        </a:p>
      </dgm:t>
    </dgm:pt>
    <dgm:pt modelId="{EAA1CFBE-C3B3-4126-8674-14B61DB93320}" type="sibTrans" cxnId="{CA1CA0CD-5128-4950-8BCF-C09B0FAD1685}">
      <dgm:prSet/>
      <dgm:spPr/>
      <dgm:t>
        <a:bodyPr/>
        <a:lstStyle/>
        <a:p>
          <a:endParaRPr lang="en-PK"/>
        </a:p>
      </dgm:t>
    </dgm:pt>
    <dgm:pt modelId="{5B54D45D-8631-4DCE-9AD5-C4759DCCD5E2}">
      <dgm:prSet phldrT="[Text]"/>
      <dgm:spPr/>
      <dgm:t>
        <a:bodyPr/>
        <a:lstStyle/>
        <a:p>
          <a:r>
            <a:rPr lang="en-US"/>
            <a:t>Coopeartion with UN under Sustainable Developemnt Goals (SDGs)</a:t>
          </a:r>
          <a:endParaRPr lang="en-PK"/>
        </a:p>
      </dgm:t>
    </dgm:pt>
    <dgm:pt modelId="{3D60B289-FD28-4C06-AC44-3554DD909097}" type="parTrans" cxnId="{0200F513-15C4-4FE6-AB7D-FFB76EAA888E}">
      <dgm:prSet/>
      <dgm:spPr/>
      <dgm:t>
        <a:bodyPr/>
        <a:lstStyle/>
        <a:p>
          <a:endParaRPr lang="en-PK"/>
        </a:p>
      </dgm:t>
    </dgm:pt>
    <dgm:pt modelId="{CFE66EE6-8753-4050-AB79-A83C00DA3778}" type="sibTrans" cxnId="{0200F513-15C4-4FE6-AB7D-FFB76EAA888E}">
      <dgm:prSet/>
      <dgm:spPr/>
      <dgm:t>
        <a:bodyPr/>
        <a:lstStyle/>
        <a:p>
          <a:endParaRPr lang="en-PK"/>
        </a:p>
      </dgm:t>
    </dgm:pt>
    <dgm:pt modelId="{6A2FA1FC-CEE0-4CE7-9553-47B0B0943EEC}">
      <dgm:prSet phldrT="[Text]"/>
      <dgm:spPr/>
      <dgm:t>
        <a:bodyPr/>
        <a:lstStyle/>
        <a:p>
          <a:r>
            <a:rPr lang="en-US"/>
            <a:t>Shared prosperity and common future with sharing of global resources</a:t>
          </a:r>
          <a:endParaRPr lang="en-PK"/>
        </a:p>
      </dgm:t>
    </dgm:pt>
    <dgm:pt modelId="{F528ADC9-56A5-4868-BD6B-B8AC20B9B1DC}" type="parTrans" cxnId="{4BAD2001-FF19-4BEB-8971-4251760C5B99}">
      <dgm:prSet/>
      <dgm:spPr/>
      <dgm:t>
        <a:bodyPr/>
        <a:lstStyle/>
        <a:p>
          <a:endParaRPr lang="en-PK"/>
        </a:p>
      </dgm:t>
    </dgm:pt>
    <dgm:pt modelId="{52AEA287-9F55-4FE7-A452-E47B0DE8AC13}" type="sibTrans" cxnId="{4BAD2001-FF19-4BEB-8971-4251760C5B99}">
      <dgm:prSet/>
      <dgm:spPr/>
      <dgm:t>
        <a:bodyPr/>
        <a:lstStyle/>
        <a:p>
          <a:endParaRPr lang="en-PK"/>
        </a:p>
      </dgm:t>
    </dgm:pt>
    <dgm:pt modelId="{D346F4C7-8F55-448D-BD19-BAE23AA6C833}">
      <dgm:prSet phldrT="[Text]"/>
      <dgm:spPr/>
      <dgm:t>
        <a:bodyPr/>
        <a:lstStyle/>
        <a:p>
          <a:r>
            <a:rPr lang="en-US"/>
            <a:t>sustainable developemnt</a:t>
          </a:r>
          <a:endParaRPr lang="en-PK"/>
        </a:p>
      </dgm:t>
    </dgm:pt>
    <dgm:pt modelId="{F40DE1CE-53C0-4334-9026-AD2EB8D53878}" type="parTrans" cxnId="{CC73B70A-B178-4500-B91E-5743C09CD7BE}">
      <dgm:prSet/>
      <dgm:spPr/>
      <dgm:t>
        <a:bodyPr/>
        <a:lstStyle/>
        <a:p>
          <a:endParaRPr lang="en-PK"/>
        </a:p>
      </dgm:t>
    </dgm:pt>
    <dgm:pt modelId="{527DB8EB-1ACB-4173-8FC0-DA937C6D4ECA}" type="sibTrans" cxnId="{CC73B70A-B178-4500-B91E-5743C09CD7BE}">
      <dgm:prSet/>
      <dgm:spPr/>
      <dgm:t>
        <a:bodyPr/>
        <a:lstStyle/>
        <a:p>
          <a:endParaRPr lang="en-PK"/>
        </a:p>
      </dgm:t>
    </dgm:pt>
    <dgm:pt modelId="{D515A960-C8A9-4A7A-9501-FD83CB1DE56D}">
      <dgm:prSet phldrT="[Text]"/>
      <dgm:spPr/>
      <dgm:t>
        <a:bodyPr/>
        <a:lstStyle/>
        <a:p>
          <a:r>
            <a:rPr lang="en-US"/>
            <a:t>poverty alleviation and sustainable communities</a:t>
          </a:r>
          <a:endParaRPr lang="en-PK"/>
        </a:p>
      </dgm:t>
    </dgm:pt>
    <dgm:pt modelId="{F29339C7-8876-4A71-A71D-09D0421402E2}" type="parTrans" cxnId="{6732CEE6-DF5A-486A-9BC8-FF1866D2DF6C}">
      <dgm:prSet/>
      <dgm:spPr/>
      <dgm:t>
        <a:bodyPr/>
        <a:lstStyle/>
        <a:p>
          <a:endParaRPr lang="en-PK"/>
        </a:p>
      </dgm:t>
    </dgm:pt>
    <dgm:pt modelId="{CC217FB6-1B20-46D1-80C7-6B32A63B96B0}" type="sibTrans" cxnId="{6732CEE6-DF5A-486A-9BC8-FF1866D2DF6C}">
      <dgm:prSet/>
      <dgm:spPr/>
      <dgm:t>
        <a:bodyPr/>
        <a:lstStyle/>
        <a:p>
          <a:endParaRPr lang="en-PK"/>
        </a:p>
      </dgm:t>
    </dgm:pt>
    <dgm:pt modelId="{E772328F-1C8A-48C2-A7A8-EC4BFC1B12B9}" type="pres">
      <dgm:prSet presAssocID="{9E68C086-ABA7-4251-8568-7BE425F26A3F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9B5AE40-222F-41E2-8047-9EA49BC688D7}" type="pres">
      <dgm:prSet presAssocID="{2A6AB1DA-6A17-4372-AFE5-5C25A1F06B38}" presName="comp" presStyleCnt="0"/>
      <dgm:spPr/>
    </dgm:pt>
    <dgm:pt modelId="{10398E89-8CD9-45F8-A312-795C61DD4B6F}" type="pres">
      <dgm:prSet presAssocID="{2A6AB1DA-6A17-4372-AFE5-5C25A1F06B38}" presName="box" presStyleLbl="node1" presStyleIdx="0" presStyleCnt="3"/>
      <dgm:spPr/>
      <dgm:t>
        <a:bodyPr/>
        <a:lstStyle/>
        <a:p>
          <a:endParaRPr lang="en-US"/>
        </a:p>
      </dgm:t>
    </dgm:pt>
    <dgm:pt modelId="{20E1AC43-12BE-4F22-99AC-77E54CC84651}" type="pres">
      <dgm:prSet presAssocID="{2A6AB1DA-6A17-4372-AFE5-5C25A1F06B38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</dgm:spPr>
    </dgm:pt>
    <dgm:pt modelId="{079935C1-7554-4D37-905B-2359DC231A7B}" type="pres">
      <dgm:prSet presAssocID="{2A6AB1DA-6A17-4372-AFE5-5C25A1F06B38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31ED53-3C96-4566-B280-6A17306AD807}" type="pres">
      <dgm:prSet presAssocID="{149642D9-00B8-441C-BBE6-7E2C4DD61D7B}" presName="spacer" presStyleCnt="0"/>
      <dgm:spPr/>
    </dgm:pt>
    <dgm:pt modelId="{916878F7-02D4-4B5B-9D98-97F2A5FE491E}" type="pres">
      <dgm:prSet presAssocID="{5D4865DB-2520-4A34-93DB-F2B77C9401AE}" presName="comp" presStyleCnt="0"/>
      <dgm:spPr/>
    </dgm:pt>
    <dgm:pt modelId="{8C2843D2-6985-45A7-AC1B-4910A5B2B24F}" type="pres">
      <dgm:prSet presAssocID="{5D4865DB-2520-4A34-93DB-F2B77C9401AE}" presName="box" presStyleLbl="node1" presStyleIdx="1" presStyleCnt="3"/>
      <dgm:spPr/>
      <dgm:t>
        <a:bodyPr/>
        <a:lstStyle/>
        <a:p>
          <a:endParaRPr lang="en-US"/>
        </a:p>
      </dgm:t>
    </dgm:pt>
    <dgm:pt modelId="{A7502BB8-167D-4F89-9316-3B06AF52B904}" type="pres">
      <dgm:prSet presAssocID="{5D4865DB-2520-4A34-93DB-F2B77C9401AE}" presName="img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</dgm:spPr>
    </dgm:pt>
    <dgm:pt modelId="{14C4B04B-A4A1-4BFD-842A-8C9AD2982391}" type="pres">
      <dgm:prSet presAssocID="{5D4865DB-2520-4A34-93DB-F2B77C9401AE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3C630-BD1A-47D4-AE52-DFF6445CA024}" type="pres">
      <dgm:prSet presAssocID="{DBE3CEB1-E5FE-491E-B906-99A209069943}" presName="spacer" presStyleCnt="0"/>
      <dgm:spPr/>
    </dgm:pt>
    <dgm:pt modelId="{39D4156C-6AB1-4901-9DF2-1315B82BE761}" type="pres">
      <dgm:prSet presAssocID="{BE3762B8-1D0F-41A1-B623-994E2D932F52}" presName="comp" presStyleCnt="0"/>
      <dgm:spPr/>
    </dgm:pt>
    <dgm:pt modelId="{FF1FFD70-BBE7-4830-8DE7-8A50CC0B4676}" type="pres">
      <dgm:prSet presAssocID="{BE3762B8-1D0F-41A1-B623-994E2D932F52}" presName="box" presStyleLbl="node1" presStyleIdx="2" presStyleCnt="3"/>
      <dgm:spPr/>
      <dgm:t>
        <a:bodyPr/>
        <a:lstStyle/>
        <a:p>
          <a:endParaRPr lang="en-US"/>
        </a:p>
      </dgm:t>
    </dgm:pt>
    <dgm:pt modelId="{0CBF950D-361F-4F32-AF92-82D20638465D}" type="pres">
      <dgm:prSet presAssocID="{BE3762B8-1D0F-41A1-B623-994E2D932F52}" presName="img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</dgm:spPr>
    </dgm:pt>
    <dgm:pt modelId="{80DA942A-17B3-4816-835F-E36377500ECF}" type="pres">
      <dgm:prSet presAssocID="{BE3762B8-1D0F-41A1-B623-994E2D932F52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52C0591-E5BF-4195-8E7F-8D9E3423FE72}" type="presOf" srcId="{5B54D45D-8631-4DCE-9AD5-C4759DCCD5E2}" destId="{80DA942A-17B3-4816-835F-E36377500ECF}" srcOrd="1" destOrd="1" presId="urn:microsoft.com/office/officeart/2005/8/layout/vList4"/>
    <dgm:cxn modelId="{B40EC202-E6E0-49E4-BD0A-6FFC06F84C34}" type="presOf" srcId="{2A6AB1DA-6A17-4372-AFE5-5C25A1F06B38}" destId="{079935C1-7554-4D37-905B-2359DC231A7B}" srcOrd="1" destOrd="0" presId="urn:microsoft.com/office/officeart/2005/8/layout/vList4"/>
    <dgm:cxn modelId="{6D10B114-793E-4290-B737-9700A7BE6579}" srcId="{9E68C086-ABA7-4251-8568-7BE425F26A3F}" destId="{5D4865DB-2520-4A34-93DB-F2B77C9401AE}" srcOrd="1" destOrd="0" parTransId="{1FE2D7BE-2081-418A-A394-335A703E3D0A}" sibTransId="{DBE3CEB1-E5FE-491E-B906-99A209069943}"/>
    <dgm:cxn modelId="{D7F4CD50-136C-42C5-A876-656CA3CF9BD8}" type="presOf" srcId="{5D4865DB-2520-4A34-93DB-F2B77C9401AE}" destId="{8C2843D2-6985-45A7-AC1B-4910A5B2B24F}" srcOrd="0" destOrd="0" presId="urn:microsoft.com/office/officeart/2005/8/layout/vList4"/>
    <dgm:cxn modelId="{D5F02CAE-70D0-46B9-8B0B-63469615A55E}" type="presOf" srcId="{9E68C086-ABA7-4251-8568-7BE425F26A3F}" destId="{E772328F-1C8A-48C2-A7A8-EC4BFC1B12B9}" srcOrd="0" destOrd="0" presId="urn:microsoft.com/office/officeart/2005/8/layout/vList4"/>
    <dgm:cxn modelId="{6732CEE6-DF5A-486A-9BC8-FF1866D2DF6C}" srcId="{BE3762B8-1D0F-41A1-B623-994E2D932F52}" destId="{D515A960-C8A9-4A7A-9501-FD83CB1DE56D}" srcOrd="2" destOrd="0" parTransId="{F29339C7-8876-4A71-A71D-09D0421402E2}" sibTransId="{CC217FB6-1B20-46D1-80C7-6B32A63B96B0}"/>
    <dgm:cxn modelId="{0200F513-15C4-4FE6-AB7D-FFB76EAA888E}" srcId="{BE3762B8-1D0F-41A1-B623-994E2D932F52}" destId="{5B54D45D-8631-4DCE-9AD5-C4759DCCD5E2}" srcOrd="0" destOrd="0" parTransId="{3D60B289-FD28-4C06-AC44-3554DD909097}" sibTransId="{CFE66EE6-8753-4050-AB79-A83C00DA3778}"/>
    <dgm:cxn modelId="{7129D3FC-02E1-46AF-A408-78C43B39C236}" type="presOf" srcId="{5D4865DB-2520-4A34-93DB-F2B77C9401AE}" destId="{14C4B04B-A4A1-4BFD-842A-8C9AD2982391}" srcOrd="1" destOrd="0" presId="urn:microsoft.com/office/officeart/2005/8/layout/vList4"/>
    <dgm:cxn modelId="{D4229260-D198-44A5-AD9B-63A4FF47782E}" srcId="{5D4865DB-2520-4A34-93DB-F2B77C9401AE}" destId="{5EFD74D7-EA28-46DA-A014-2743D71C8EDE}" srcOrd="0" destOrd="0" parTransId="{41C410F9-83B2-4332-A85D-6D0ED5CE80FC}" sibTransId="{262BEC7D-8064-4C26-8439-D0732561FA61}"/>
    <dgm:cxn modelId="{B240E5B8-2F60-43BC-8526-98E7B8818798}" type="presOf" srcId="{0CDD2979-704D-4905-9940-306A712626BB}" destId="{14C4B04B-A4A1-4BFD-842A-8C9AD2982391}" srcOrd="1" destOrd="2" presId="urn:microsoft.com/office/officeart/2005/8/layout/vList4"/>
    <dgm:cxn modelId="{F65826C5-70F3-4124-A2BA-0B6852CC88C4}" type="presOf" srcId="{6A2FA1FC-CEE0-4CE7-9553-47B0B0943EEC}" destId="{FF1FFD70-BBE7-4830-8DE7-8A50CC0B4676}" srcOrd="0" destOrd="2" presId="urn:microsoft.com/office/officeart/2005/8/layout/vList4"/>
    <dgm:cxn modelId="{CC73B70A-B178-4500-B91E-5743C09CD7BE}" srcId="{5D4865DB-2520-4A34-93DB-F2B77C9401AE}" destId="{D346F4C7-8F55-448D-BD19-BAE23AA6C833}" srcOrd="2" destOrd="0" parTransId="{F40DE1CE-53C0-4334-9026-AD2EB8D53878}" sibTransId="{527DB8EB-1ACB-4173-8FC0-DA937C6D4ECA}"/>
    <dgm:cxn modelId="{52F5F1E3-B45E-4706-B275-9041E10ACC7E}" type="presOf" srcId="{E06FAE05-8659-4F98-B9A8-69C73E46A48E}" destId="{079935C1-7554-4D37-905B-2359DC231A7B}" srcOrd="1" destOrd="2" presId="urn:microsoft.com/office/officeart/2005/8/layout/vList4"/>
    <dgm:cxn modelId="{07C059C5-5B4C-479E-96B6-EFE1A60435FD}" type="presOf" srcId="{C892E9BA-8F84-46CE-A528-42470E86B58D}" destId="{10398E89-8CD9-45F8-A312-795C61DD4B6F}" srcOrd="0" destOrd="1" presId="urn:microsoft.com/office/officeart/2005/8/layout/vList4"/>
    <dgm:cxn modelId="{7DFAC21A-FC77-479F-AF69-B277B8C76BFA}" srcId="{2A6AB1DA-6A17-4372-AFE5-5C25A1F06B38}" destId="{C892E9BA-8F84-46CE-A528-42470E86B58D}" srcOrd="0" destOrd="0" parTransId="{B37771C8-159C-491A-85AF-5EE3BD6FC4ED}" sibTransId="{1C23FDF0-6E7A-42BA-9499-4A3EAF5954DA}"/>
    <dgm:cxn modelId="{1A49C15F-0258-4E8D-AA1F-E9FD7F9A1497}" srcId="{9E68C086-ABA7-4251-8568-7BE425F26A3F}" destId="{2A6AB1DA-6A17-4372-AFE5-5C25A1F06B38}" srcOrd="0" destOrd="0" parTransId="{1BF99AA5-5EAE-4169-B8F9-2D7D7A7AD959}" sibTransId="{149642D9-00B8-441C-BBE6-7E2C4DD61D7B}"/>
    <dgm:cxn modelId="{CB35E962-983D-40BE-B542-2AE64DBF3241}" type="presOf" srcId="{0CDD2979-704D-4905-9940-306A712626BB}" destId="{8C2843D2-6985-45A7-AC1B-4910A5B2B24F}" srcOrd="0" destOrd="2" presId="urn:microsoft.com/office/officeart/2005/8/layout/vList4"/>
    <dgm:cxn modelId="{551E3918-2B08-4FF2-BFE3-1F70B8881F1C}" type="presOf" srcId="{D515A960-C8A9-4A7A-9501-FD83CB1DE56D}" destId="{FF1FFD70-BBE7-4830-8DE7-8A50CC0B4676}" srcOrd="0" destOrd="3" presId="urn:microsoft.com/office/officeart/2005/8/layout/vList4"/>
    <dgm:cxn modelId="{F145B97D-57A9-4A4F-A3AA-0CFF66A617A4}" type="presOf" srcId="{C892E9BA-8F84-46CE-A528-42470E86B58D}" destId="{079935C1-7554-4D37-905B-2359DC231A7B}" srcOrd="1" destOrd="1" presId="urn:microsoft.com/office/officeart/2005/8/layout/vList4"/>
    <dgm:cxn modelId="{E68701AC-A1CD-4419-90EA-1C55071B52DE}" type="presOf" srcId="{5EFD74D7-EA28-46DA-A014-2743D71C8EDE}" destId="{14C4B04B-A4A1-4BFD-842A-8C9AD2982391}" srcOrd="1" destOrd="1" presId="urn:microsoft.com/office/officeart/2005/8/layout/vList4"/>
    <dgm:cxn modelId="{85F76A66-6BBB-4FD7-B54A-28E3A9791444}" type="presOf" srcId="{D346F4C7-8F55-448D-BD19-BAE23AA6C833}" destId="{14C4B04B-A4A1-4BFD-842A-8C9AD2982391}" srcOrd="1" destOrd="3" presId="urn:microsoft.com/office/officeart/2005/8/layout/vList4"/>
    <dgm:cxn modelId="{7A176809-2C95-451B-BDC1-2B45AFB0498C}" type="presOf" srcId="{D515A960-C8A9-4A7A-9501-FD83CB1DE56D}" destId="{80DA942A-17B3-4816-835F-E36377500ECF}" srcOrd="1" destOrd="3" presId="urn:microsoft.com/office/officeart/2005/8/layout/vList4"/>
    <dgm:cxn modelId="{6E37ABD7-AA41-4A16-BAC1-3D7BF52A5481}" type="presOf" srcId="{5EFD74D7-EA28-46DA-A014-2743D71C8EDE}" destId="{8C2843D2-6985-45A7-AC1B-4910A5B2B24F}" srcOrd="0" destOrd="1" presId="urn:microsoft.com/office/officeart/2005/8/layout/vList4"/>
    <dgm:cxn modelId="{D1030808-B1DB-4F17-AA26-4E04DAA3D2F5}" type="presOf" srcId="{D346F4C7-8F55-448D-BD19-BAE23AA6C833}" destId="{8C2843D2-6985-45A7-AC1B-4910A5B2B24F}" srcOrd="0" destOrd="3" presId="urn:microsoft.com/office/officeart/2005/8/layout/vList4"/>
    <dgm:cxn modelId="{12F65320-70FE-4CF0-9702-0B4B79B783FF}" type="presOf" srcId="{BE3762B8-1D0F-41A1-B623-994E2D932F52}" destId="{80DA942A-17B3-4816-835F-E36377500ECF}" srcOrd="1" destOrd="0" presId="urn:microsoft.com/office/officeart/2005/8/layout/vList4"/>
    <dgm:cxn modelId="{0DBBA3FF-F722-4F9C-A1C4-CED5D121C92C}" srcId="{2A6AB1DA-6A17-4372-AFE5-5C25A1F06B38}" destId="{E06FAE05-8659-4F98-B9A8-69C73E46A48E}" srcOrd="1" destOrd="0" parTransId="{B65CE33B-DE2B-4521-BDE1-C29C48116BBA}" sibTransId="{C858DF20-94CF-4658-B07B-E04B0495C1B0}"/>
    <dgm:cxn modelId="{B911A815-D708-43B6-90B4-9F4245DA95AA}" type="presOf" srcId="{5B54D45D-8631-4DCE-9AD5-C4759DCCD5E2}" destId="{FF1FFD70-BBE7-4830-8DE7-8A50CC0B4676}" srcOrd="0" destOrd="1" presId="urn:microsoft.com/office/officeart/2005/8/layout/vList4"/>
    <dgm:cxn modelId="{FFC19F97-0509-494A-9BD5-4675DD5A2D5D}" type="presOf" srcId="{2A6AB1DA-6A17-4372-AFE5-5C25A1F06B38}" destId="{10398E89-8CD9-45F8-A312-795C61DD4B6F}" srcOrd="0" destOrd="0" presId="urn:microsoft.com/office/officeart/2005/8/layout/vList4"/>
    <dgm:cxn modelId="{1A340E47-1738-4C60-95EC-6F15B030BFD1}" type="presOf" srcId="{E06FAE05-8659-4F98-B9A8-69C73E46A48E}" destId="{10398E89-8CD9-45F8-A312-795C61DD4B6F}" srcOrd="0" destOrd="2" presId="urn:microsoft.com/office/officeart/2005/8/layout/vList4"/>
    <dgm:cxn modelId="{4CB0787A-9DCE-477B-8C1F-59009BFF0862}" type="presOf" srcId="{6A2FA1FC-CEE0-4CE7-9553-47B0B0943EEC}" destId="{80DA942A-17B3-4816-835F-E36377500ECF}" srcOrd="1" destOrd="2" presId="urn:microsoft.com/office/officeart/2005/8/layout/vList4"/>
    <dgm:cxn modelId="{76A01504-F72C-4EBB-938D-C93652D1DCD1}" srcId="{5D4865DB-2520-4A34-93DB-F2B77C9401AE}" destId="{0CDD2979-704D-4905-9940-306A712626BB}" srcOrd="1" destOrd="0" parTransId="{7135043F-BBBB-499D-AFDE-D0FD9662F159}" sibTransId="{74F2E2DE-641D-4F8A-8DF1-ADF50C593B7D}"/>
    <dgm:cxn modelId="{4BAD2001-FF19-4BEB-8971-4251760C5B99}" srcId="{BE3762B8-1D0F-41A1-B623-994E2D932F52}" destId="{6A2FA1FC-CEE0-4CE7-9553-47B0B0943EEC}" srcOrd="1" destOrd="0" parTransId="{F528ADC9-56A5-4868-BD6B-B8AC20B9B1DC}" sibTransId="{52AEA287-9F55-4FE7-A452-E47B0DE8AC13}"/>
    <dgm:cxn modelId="{CA1CA0CD-5128-4950-8BCF-C09B0FAD1685}" srcId="{9E68C086-ABA7-4251-8568-7BE425F26A3F}" destId="{BE3762B8-1D0F-41A1-B623-994E2D932F52}" srcOrd="2" destOrd="0" parTransId="{BDE92FBF-A631-4918-A2A0-F39849BD698D}" sibTransId="{EAA1CFBE-C3B3-4126-8674-14B61DB93320}"/>
    <dgm:cxn modelId="{3F0782F8-49D1-447B-9B12-A3F9882108DA}" type="presOf" srcId="{BE3762B8-1D0F-41A1-B623-994E2D932F52}" destId="{FF1FFD70-BBE7-4830-8DE7-8A50CC0B4676}" srcOrd="0" destOrd="0" presId="urn:microsoft.com/office/officeart/2005/8/layout/vList4"/>
    <dgm:cxn modelId="{0358AA81-0E28-4DA8-B6A3-195E17E45BD7}" type="presParOf" srcId="{E772328F-1C8A-48C2-A7A8-EC4BFC1B12B9}" destId="{39B5AE40-222F-41E2-8047-9EA49BC688D7}" srcOrd="0" destOrd="0" presId="urn:microsoft.com/office/officeart/2005/8/layout/vList4"/>
    <dgm:cxn modelId="{8E7BC76B-63B9-4C2C-93BA-AA07673B5229}" type="presParOf" srcId="{39B5AE40-222F-41E2-8047-9EA49BC688D7}" destId="{10398E89-8CD9-45F8-A312-795C61DD4B6F}" srcOrd="0" destOrd="0" presId="urn:microsoft.com/office/officeart/2005/8/layout/vList4"/>
    <dgm:cxn modelId="{4164E4F7-77EC-4CB9-9224-1E1F286B63FA}" type="presParOf" srcId="{39B5AE40-222F-41E2-8047-9EA49BC688D7}" destId="{20E1AC43-12BE-4F22-99AC-77E54CC84651}" srcOrd="1" destOrd="0" presId="urn:microsoft.com/office/officeart/2005/8/layout/vList4"/>
    <dgm:cxn modelId="{2325AC13-DE63-4F43-B9D0-3D990B1940EC}" type="presParOf" srcId="{39B5AE40-222F-41E2-8047-9EA49BC688D7}" destId="{079935C1-7554-4D37-905B-2359DC231A7B}" srcOrd="2" destOrd="0" presId="urn:microsoft.com/office/officeart/2005/8/layout/vList4"/>
    <dgm:cxn modelId="{76AFA305-2455-4E37-994C-A68888CB8906}" type="presParOf" srcId="{E772328F-1C8A-48C2-A7A8-EC4BFC1B12B9}" destId="{4431ED53-3C96-4566-B280-6A17306AD807}" srcOrd="1" destOrd="0" presId="urn:microsoft.com/office/officeart/2005/8/layout/vList4"/>
    <dgm:cxn modelId="{F0823DA0-75CA-46B1-A1CA-DF29A0BDE306}" type="presParOf" srcId="{E772328F-1C8A-48C2-A7A8-EC4BFC1B12B9}" destId="{916878F7-02D4-4B5B-9D98-97F2A5FE491E}" srcOrd="2" destOrd="0" presId="urn:microsoft.com/office/officeart/2005/8/layout/vList4"/>
    <dgm:cxn modelId="{A95C0076-AE0F-4A55-9B69-26B1C5E9EDEB}" type="presParOf" srcId="{916878F7-02D4-4B5B-9D98-97F2A5FE491E}" destId="{8C2843D2-6985-45A7-AC1B-4910A5B2B24F}" srcOrd="0" destOrd="0" presId="urn:microsoft.com/office/officeart/2005/8/layout/vList4"/>
    <dgm:cxn modelId="{E99940C3-AEE6-4838-9732-50D87B06CACC}" type="presParOf" srcId="{916878F7-02D4-4B5B-9D98-97F2A5FE491E}" destId="{A7502BB8-167D-4F89-9316-3B06AF52B904}" srcOrd="1" destOrd="0" presId="urn:microsoft.com/office/officeart/2005/8/layout/vList4"/>
    <dgm:cxn modelId="{8AD66BDF-1D12-47AE-9473-C2340D356739}" type="presParOf" srcId="{916878F7-02D4-4B5B-9D98-97F2A5FE491E}" destId="{14C4B04B-A4A1-4BFD-842A-8C9AD2982391}" srcOrd="2" destOrd="0" presId="urn:microsoft.com/office/officeart/2005/8/layout/vList4"/>
    <dgm:cxn modelId="{01B2957D-A355-4A08-A376-5221AE4AF98B}" type="presParOf" srcId="{E772328F-1C8A-48C2-A7A8-EC4BFC1B12B9}" destId="{3FB3C630-BD1A-47D4-AE52-DFF6445CA024}" srcOrd="3" destOrd="0" presId="urn:microsoft.com/office/officeart/2005/8/layout/vList4"/>
    <dgm:cxn modelId="{271E46E1-6C15-4EBC-850F-E144AE87BE3C}" type="presParOf" srcId="{E772328F-1C8A-48C2-A7A8-EC4BFC1B12B9}" destId="{39D4156C-6AB1-4901-9DF2-1315B82BE761}" srcOrd="4" destOrd="0" presId="urn:microsoft.com/office/officeart/2005/8/layout/vList4"/>
    <dgm:cxn modelId="{C6687D2C-253E-4C6B-8D7D-B25D45962BE1}" type="presParOf" srcId="{39D4156C-6AB1-4901-9DF2-1315B82BE761}" destId="{FF1FFD70-BBE7-4830-8DE7-8A50CC0B4676}" srcOrd="0" destOrd="0" presId="urn:microsoft.com/office/officeart/2005/8/layout/vList4"/>
    <dgm:cxn modelId="{1629AAF6-3221-4F61-9103-E7C547782788}" type="presParOf" srcId="{39D4156C-6AB1-4901-9DF2-1315B82BE761}" destId="{0CBF950D-361F-4F32-AF92-82D20638465D}" srcOrd="1" destOrd="0" presId="urn:microsoft.com/office/officeart/2005/8/layout/vList4"/>
    <dgm:cxn modelId="{9007DFAC-BDFB-4880-8F17-8833D8025B33}" type="presParOf" srcId="{39D4156C-6AB1-4901-9DF2-1315B82BE761}" destId="{80DA942A-17B3-4816-835F-E36377500ECF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1DFC27-FA31-4463-A936-FF32ED834A0C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F78C08-B3E0-400D-86FE-8D1813675532}">
      <dgm:prSet phldrT="[Text]" custT="1"/>
      <dgm:spPr/>
      <dgm:t>
        <a:bodyPr/>
        <a:lstStyle/>
        <a:p>
          <a:r>
            <a:rPr lang="en-US" sz="1400" dirty="0"/>
            <a:t>1. Board of Governors</a:t>
          </a:r>
        </a:p>
      </dgm:t>
    </dgm:pt>
    <dgm:pt modelId="{E952A7A0-9AFE-47BC-8464-57D0F091E4F5}" type="parTrans" cxnId="{36EBC227-44C9-41E0-A5C7-D157C7AB3FB3}">
      <dgm:prSet/>
      <dgm:spPr/>
      <dgm:t>
        <a:bodyPr/>
        <a:lstStyle/>
        <a:p>
          <a:endParaRPr lang="en-US"/>
        </a:p>
      </dgm:t>
    </dgm:pt>
    <dgm:pt modelId="{A4D41B87-78AF-4DC6-8C8B-9C1978BA5D68}" type="sibTrans" cxnId="{36EBC227-44C9-41E0-A5C7-D157C7AB3FB3}">
      <dgm:prSet/>
      <dgm:spPr/>
      <dgm:t>
        <a:bodyPr/>
        <a:lstStyle/>
        <a:p>
          <a:r>
            <a:rPr lang="en-US" dirty="0"/>
            <a:t>Apex Decision Making Body</a:t>
          </a:r>
        </a:p>
      </dgm:t>
    </dgm:pt>
    <dgm:pt modelId="{9E387F23-DAD9-49F1-97E7-B45230307D14}">
      <dgm:prSet phldrT="[Text]" custT="1"/>
      <dgm:spPr/>
      <dgm:t>
        <a:bodyPr/>
        <a:lstStyle/>
        <a:p>
          <a:r>
            <a:rPr lang="en-US" sz="1600" b="0" dirty="0"/>
            <a:t>4. The Loan Committees</a:t>
          </a:r>
        </a:p>
      </dgm:t>
    </dgm:pt>
    <dgm:pt modelId="{DBF0F502-46F5-4183-88BD-CD55BCB48F6A}" type="parTrans" cxnId="{1C5A967D-E4E6-4024-8DD8-09A7916C801B}">
      <dgm:prSet/>
      <dgm:spPr/>
      <dgm:t>
        <a:bodyPr/>
        <a:lstStyle/>
        <a:p>
          <a:endParaRPr lang="en-US"/>
        </a:p>
      </dgm:t>
    </dgm:pt>
    <dgm:pt modelId="{8DE12CAE-D2D6-4933-B7E7-3F99140B4DF8}" type="sibTrans" cxnId="{1C5A967D-E4E6-4024-8DD8-09A7916C801B}">
      <dgm:prSet/>
      <dgm:spPr/>
      <dgm:t>
        <a:bodyPr/>
        <a:lstStyle/>
        <a:p>
          <a:r>
            <a:rPr lang="en-US" dirty="0"/>
            <a:t>Reports on the Status of loans</a:t>
          </a:r>
        </a:p>
      </dgm:t>
    </dgm:pt>
    <dgm:pt modelId="{7AE2A593-6089-49D5-B0C5-E40925DF3F41}">
      <dgm:prSet phldrT="[Text]" custT="1"/>
      <dgm:spPr/>
      <dgm:t>
        <a:bodyPr/>
        <a:lstStyle/>
        <a:p>
          <a:r>
            <a:rPr lang="en-US" sz="1200" dirty="0"/>
            <a:t>5. The Development Committee</a:t>
          </a:r>
        </a:p>
      </dgm:t>
    </dgm:pt>
    <dgm:pt modelId="{E971F01B-9F7E-4E30-BA5C-9C77DBBB221B}" type="parTrans" cxnId="{08B6AD75-46FF-4216-9333-C51E1C2A547E}">
      <dgm:prSet/>
      <dgm:spPr/>
      <dgm:t>
        <a:bodyPr/>
        <a:lstStyle/>
        <a:p>
          <a:endParaRPr lang="en-US"/>
        </a:p>
      </dgm:t>
    </dgm:pt>
    <dgm:pt modelId="{37146C8A-FFD6-4B1A-8F64-9E196F8C9772}" type="sibTrans" cxnId="{08B6AD75-46FF-4216-9333-C51E1C2A547E}">
      <dgm:prSet/>
      <dgm:spPr/>
      <dgm:t>
        <a:bodyPr/>
        <a:lstStyle/>
        <a:p>
          <a:r>
            <a:rPr lang="en-US" dirty="0"/>
            <a:t>A Joint Committee of WB &amp; IMF which oversee global development agenda</a:t>
          </a:r>
        </a:p>
      </dgm:t>
    </dgm:pt>
    <dgm:pt modelId="{394EC61A-35A4-4E0F-AC5B-404C804625A5}">
      <dgm:prSet phldrT="[Text]" custT="1"/>
      <dgm:spPr/>
      <dgm:t>
        <a:bodyPr/>
        <a:lstStyle/>
        <a:p>
          <a:r>
            <a:rPr lang="en-US" sz="1400" dirty="0"/>
            <a:t>2. The Boards of Directors</a:t>
          </a:r>
        </a:p>
      </dgm:t>
    </dgm:pt>
    <dgm:pt modelId="{5F9AC780-36BA-47BB-B738-F00C795D22A6}" type="parTrans" cxnId="{5509C7B2-665B-41E7-80BD-1EADDA76910B}">
      <dgm:prSet/>
      <dgm:spPr/>
      <dgm:t>
        <a:bodyPr/>
        <a:lstStyle/>
        <a:p>
          <a:endParaRPr lang="en-US"/>
        </a:p>
      </dgm:t>
    </dgm:pt>
    <dgm:pt modelId="{A1A477CA-7CA3-44C8-9686-84A233B44EBB}" type="sibTrans" cxnId="{5509C7B2-665B-41E7-80BD-1EADDA76910B}">
      <dgm:prSet/>
      <dgm:spPr/>
      <dgm:t>
        <a:bodyPr/>
        <a:lstStyle/>
        <a:p>
          <a:r>
            <a:rPr lang="en-US" dirty="0"/>
            <a:t>Run Day-to-Day Operations. Take executive Decisions</a:t>
          </a:r>
        </a:p>
      </dgm:t>
    </dgm:pt>
    <dgm:pt modelId="{A286959F-1CCF-41A0-9030-4768D48FAA22}">
      <dgm:prSet phldrT="[Text]" custT="1"/>
      <dgm:spPr/>
      <dgm:t>
        <a:bodyPr/>
        <a:lstStyle/>
        <a:p>
          <a:r>
            <a:rPr lang="en-US" sz="1400" dirty="0"/>
            <a:t>3. The Advisory Council</a:t>
          </a:r>
        </a:p>
      </dgm:t>
    </dgm:pt>
    <dgm:pt modelId="{88DB9B12-5313-425E-923A-CD001E6E4D95}" type="parTrans" cxnId="{635C9041-7BE4-4BA0-8469-4FA3B8F62F55}">
      <dgm:prSet/>
      <dgm:spPr/>
      <dgm:t>
        <a:bodyPr/>
        <a:lstStyle/>
        <a:p>
          <a:endParaRPr lang="en-US"/>
        </a:p>
      </dgm:t>
    </dgm:pt>
    <dgm:pt modelId="{1BF885B6-2FEB-4F06-B1C2-B2999A845154}" type="sibTrans" cxnId="{635C9041-7BE4-4BA0-8469-4FA3B8F62F55}">
      <dgm:prSet/>
      <dgm:spPr/>
      <dgm:t>
        <a:bodyPr/>
        <a:lstStyle/>
        <a:p>
          <a:r>
            <a:rPr lang="en-US" dirty="0"/>
            <a:t>Advises on matters of global development</a:t>
          </a:r>
        </a:p>
      </dgm:t>
    </dgm:pt>
    <dgm:pt modelId="{B7E66210-DA07-410E-AB02-82F1A9B80385}" type="pres">
      <dgm:prSet presAssocID="{851DFC27-FA31-4463-A936-FF32ED834A0C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35C919CB-6856-4156-860B-784199D73F62}" type="pres">
      <dgm:prSet presAssocID="{2EF78C08-B3E0-400D-86FE-8D1813675532}" presName="composite" presStyleCnt="0"/>
      <dgm:spPr/>
    </dgm:pt>
    <dgm:pt modelId="{64AB9ACE-224B-4D60-9BED-65104A097E66}" type="pres">
      <dgm:prSet presAssocID="{2EF78C08-B3E0-400D-86FE-8D1813675532}" presName="Parent1" presStyleLbl="node1" presStyleIdx="0" presStyleCnt="10" custScaleX="12930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281CA9-C628-4152-910B-17FB40DADF3E}" type="pres">
      <dgm:prSet presAssocID="{2EF78C08-B3E0-400D-86FE-8D1813675532}" presName="Childtext1" presStyleLbl="revTx" presStyleIdx="0" presStyleCnt="5" custLinFactNeighborX="8531" custLinFactNeighborY="3628">
        <dgm:presLayoutVars>
          <dgm:chMax val="0"/>
          <dgm:chPref val="0"/>
          <dgm:bulletEnabled val="1"/>
        </dgm:presLayoutVars>
      </dgm:prSet>
      <dgm:spPr/>
    </dgm:pt>
    <dgm:pt modelId="{D891D58A-1686-4D4A-8FED-D47B96B973C3}" type="pres">
      <dgm:prSet presAssocID="{2EF78C08-B3E0-400D-86FE-8D1813675532}" presName="BalanceSpacing" presStyleCnt="0"/>
      <dgm:spPr/>
    </dgm:pt>
    <dgm:pt modelId="{80FF262D-0856-4E7B-BDB1-BC10ACD81319}" type="pres">
      <dgm:prSet presAssocID="{2EF78C08-B3E0-400D-86FE-8D1813675532}" presName="BalanceSpacing1" presStyleCnt="0"/>
      <dgm:spPr/>
    </dgm:pt>
    <dgm:pt modelId="{DB125719-E00F-49CF-9255-6B5E09070A8A}" type="pres">
      <dgm:prSet presAssocID="{A4D41B87-78AF-4DC6-8C8B-9C1978BA5D68}" presName="Accent1Text" presStyleLbl="node1" presStyleIdx="1" presStyleCnt="10"/>
      <dgm:spPr/>
      <dgm:t>
        <a:bodyPr/>
        <a:lstStyle/>
        <a:p>
          <a:endParaRPr lang="en-US"/>
        </a:p>
      </dgm:t>
    </dgm:pt>
    <dgm:pt modelId="{221525ED-4B72-493B-960E-917C7A614759}" type="pres">
      <dgm:prSet presAssocID="{A4D41B87-78AF-4DC6-8C8B-9C1978BA5D68}" presName="spaceBetweenRectangles" presStyleCnt="0"/>
      <dgm:spPr/>
    </dgm:pt>
    <dgm:pt modelId="{AA9D5D84-B8E2-4D2E-961D-F8BAA174799A}" type="pres">
      <dgm:prSet presAssocID="{394EC61A-35A4-4E0F-AC5B-404C804625A5}" presName="composite" presStyleCnt="0"/>
      <dgm:spPr/>
    </dgm:pt>
    <dgm:pt modelId="{A5A3731B-E06F-4893-AF97-CFE07C3B555F}" type="pres">
      <dgm:prSet presAssocID="{394EC61A-35A4-4E0F-AC5B-404C804625A5}" presName="Parent1" presStyleLbl="node1" presStyleIdx="2" presStyleCnt="10" custScaleX="12323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6B870A-81BB-4EAF-BF2D-D373B91B28F4}" type="pres">
      <dgm:prSet presAssocID="{394EC61A-35A4-4E0F-AC5B-404C804625A5}" presName="Childtext1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1862CBFB-60E4-4A9C-AAE1-674C265CE910}" type="pres">
      <dgm:prSet presAssocID="{394EC61A-35A4-4E0F-AC5B-404C804625A5}" presName="BalanceSpacing" presStyleCnt="0"/>
      <dgm:spPr/>
    </dgm:pt>
    <dgm:pt modelId="{DDFB997C-EE02-4EFE-9531-016DAB09B37B}" type="pres">
      <dgm:prSet presAssocID="{394EC61A-35A4-4E0F-AC5B-404C804625A5}" presName="BalanceSpacing1" presStyleCnt="0"/>
      <dgm:spPr/>
    </dgm:pt>
    <dgm:pt modelId="{AE353A90-EC20-4682-A799-FF7E7F8A1094}" type="pres">
      <dgm:prSet presAssocID="{A1A477CA-7CA3-44C8-9686-84A233B44EBB}" presName="Accent1Text" presStyleLbl="node1" presStyleIdx="3" presStyleCnt="10" custLinFactNeighborX="4966" custLinFactNeighborY="-1297"/>
      <dgm:spPr/>
      <dgm:t>
        <a:bodyPr/>
        <a:lstStyle/>
        <a:p>
          <a:endParaRPr lang="en-US"/>
        </a:p>
      </dgm:t>
    </dgm:pt>
    <dgm:pt modelId="{6E8C336A-83D8-43E4-8092-BEB70545CBF9}" type="pres">
      <dgm:prSet presAssocID="{A1A477CA-7CA3-44C8-9686-84A233B44EBB}" presName="spaceBetweenRectangles" presStyleCnt="0"/>
      <dgm:spPr/>
    </dgm:pt>
    <dgm:pt modelId="{2AAE6564-D8E9-4DFF-A658-7B67B9B1627E}" type="pres">
      <dgm:prSet presAssocID="{A286959F-1CCF-41A0-9030-4768D48FAA22}" presName="composite" presStyleCnt="0"/>
      <dgm:spPr/>
    </dgm:pt>
    <dgm:pt modelId="{602FAF23-3094-4AFD-8469-8A354B167FB6}" type="pres">
      <dgm:prSet presAssocID="{A286959F-1CCF-41A0-9030-4768D48FAA22}" presName="Parent1" presStyleLbl="node1" presStyleIdx="4" presStyleCnt="10" custScaleX="11516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B18185-E53F-47AC-8DAB-580A0ACEABAA}" type="pres">
      <dgm:prSet presAssocID="{A286959F-1CCF-41A0-9030-4768D48FAA22}" presName="Childtext1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3EB96128-0DB4-408F-A519-F944360FCA38}" type="pres">
      <dgm:prSet presAssocID="{A286959F-1CCF-41A0-9030-4768D48FAA22}" presName="BalanceSpacing" presStyleCnt="0"/>
      <dgm:spPr/>
    </dgm:pt>
    <dgm:pt modelId="{ADF798BB-8299-4757-92C1-87C057B307D5}" type="pres">
      <dgm:prSet presAssocID="{A286959F-1CCF-41A0-9030-4768D48FAA22}" presName="BalanceSpacing1" presStyleCnt="0"/>
      <dgm:spPr/>
    </dgm:pt>
    <dgm:pt modelId="{15C7DE2E-13DD-4F09-8447-E458B68B23B0}" type="pres">
      <dgm:prSet presAssocID="{1BF885B6-2FEB-4F06-B1C2-B2999A845154}" presName="Accent1Text" presStyleLbl="node1" presStyleIdx="5" presStyleCnt="10" custLinFactNeighborX="-8329"/>
      <dgm:spPr/>
      <dgm:t>
        <a:bodyPr/>
        <a:lstStyle/>
        <a:p>
          <a:endParaRPr lang="en-US"/>
        </a:p>
      </dgm:t>
    </dgm:pt>
    <dgm:pt modelId="{0F4F1732-4F4D-4178-9055-F3B86CA092A8}" type="pres">
      <dgm:prSet presAssocID="{1BF885B6-2FEB-4F06-B1C2-B2999A845154}" presName="spaceBetweenRectangles" presStyleCnt="0"/>
      <dgm:spPr/>
    </dgm:pt>
    <dgm:pt modelId="{326F8465-34E2-49E2-9BF1-20D6AA1569F9}" type="pres">
      <dgm:prSet presAssocID="{9E387F23-DAD9-49F1-97E7-B45230307D14}" presName="composite" presStyleCnt="0"/>
      <dgm:spPr/>
    </dgm:pt>
    <dgm:pt modelId="{3AF2EAD3-DE39-4484-A7A8-DC85D440DEE4}" type="pres">
      <dgm:prSet presAssocID="{9E387F23-DAD9-49F1-97E7-B45230307D14}" presName="Parent1" presStyleLbl="node1" presStyleIdx="6" presStyleCnt="10" custScaleX="11939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451B84-DBC2-4BB6-AD3F-6F7260B818FB}" type="pres">
      <dgm:prSet presAssocID="{9E387F23-DAD9-49F1-97E7-B45230307D14}" presName="Childtext1" presStyleLbl="revTx" presStyleIdx="3" presStyleCnt="5" custLinFactNeighborX="-18857" custLinFactNeighborY="-3343">
        <dgm:presLayoutVars>
          <dgm:chMax val="0"/>
          <dgm:chPref val="0"/>
          <dgm:bulletEnabled val="1"/>
        </dgm:presLayoutVars>
      </dgm:prSet>
      <dgm:spPr/>
    </dgm:pt>
    <dgm:pt modelId="{6A2407F7-8CF6-4769-9373-EFA8942B4542}" type="pres">
      <dgm:prSet presAssocID="{9E387F23-DAD9-49F1-97E7-B45230307D14}" presName="BalanceSpacing" presStyleCnt="0"/>
      <dgm:spPr/>
    </dgm:pt>
    <dgm:pt modelId="{3617B7C8-9FF4-4867-A1AD-F9878D48D64D}" type="pres">
      <dgm:prSet presAssocID="{9E387F23-DAD9-49F1-97E7-B45230307D14}" presName="BalanceSpacing1" presStyleCnt="0"/>
      <dgm:spPr/>
    </dgm:pt>
    <dgm:pt modelId="{D5BFEBFC-300E-4A07-BC22-D23879D06A61}" type="pres">
      <dgm:prSet presAssocID="{8DE12CAE-D2D6-4933-B7E7-3F99140B4DF8}" presName="Accent1Text" presStyleLbl="node1" presStyleIdx="7" presStyleCnt="10" custLinFactNeighborX="-194" custLinFactNeighborY="-2181"/>
      <dgm:spPr/>
      <dgm:t>
        <a:bodyPr/>
        <a:lstStyle/>
        <a:p>
          <a:endParaRPr lang="en-US"/>
        </a:p>
      </dgm:t>
    </dgm:pt>
    <dgm:pt modelId="{E7132F72-24D6-4615-BA8F-3A8870D178C1}" type="pres">
      <dgm:prSet presAssocID="{8DE12CAE-D2D6-4933-B7E7-3F99140B4DF8}" presName="spaceBetweenRectangles" presStyleCnt="0"/>
      <dgm:spPr/>
    </dgm:pt>
    <dgm:pt modelId="{0223D714-1C8C-4237-94DD-E60D0DAC5C91}" type="pres">
      <dgm:prSet presAssocID="{7AE2A593-6089-49D5-B0C5-E40925DF3F41}" presName="composite" presStyleCnt="0"/>
      <dgm:spPr/>
    </dgm:pt>
    <dgm:pt modelId="{F27419C7-65ED-42ED-9F57-39AB9C4A91BE}" type="pres">
      <dgm:prSet presAssocID="{7AE2A593-6089-49D5-B0C5-E40925DF3F41}" presName="Parent1" presStyleLbl="node1" presStyleIdx="8" presStyleCnt="10" custScaleX="127941" custLinFactNeighborX="14547" custLinFactNeighborY="-92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DF27A5-D3A3-482D-B613-6E028439A4C5}" type="pres">
      <dgm:prSet presAssocID="{7AE2A593-6089-49D5-B0C5-E40925DF3F41}" presName="Childtext1" presStyleLbl="revTx" presStyleIdx="4" presStyleCnt="5" custScaleX="139898" custLinFactNeighborX="43185">
        <dgm:presLayoutVars>
          <dgm:chMax val="0"/>
          <dgm:chPref val="0"/>
          <dgm:bulletEnabled val="1"/>
        </dgm:presLayoutVars>
      </dgm:prSet>
      <dgm:spPr/>
    </dgm:pt>
    <dgm:pt modelId="{A9918C84-AED4-4EEC-8350-B05875E272D1}" type="pres">
      <dgm:prSet presAssocID="{7AE2A593-6089-49D5-B0C5-E40925DF3F41}" presName="BalanceSpacing" presStyleCnt="0"/>
      <dgm:spPr/>
    </dgm:pt>
    <dgm:pt modelId="{6BEFF152-5A54-4B00-A0CB-B4FB2846A3AB}" type="pres">
      <dgm:prSet presAssocID="{7AE2A593-6089-49D5-B0C5-E40925DF3F41}" presName="BalanceSpacing1" presStyleCnt="0"/>
      <dgm:spPr/>
    </dgm:pt>
    <dgm:pt modelId="{2A9CBF74-70BE-44D9-B454-FC38F09F8578}" type="pres">
      <dgm:prSet presAssocID="{37146C8A-FFD6-4B1A-8F64-9E196F8C9772}" presName="Accent1Text" presStyleLbl="node1" presStyleIdx="9" presStyleCnt="10" custLinFactNeighborX="6824"/>
      <dgm:spPr/>
      <dgm:t>
        <a:bodyPr/>
        <a:lstStyle/>
        <a:p>
          <a:endParaRPr lang="en-US"/>
        </a:p>
      </dgm:t>
    </dgm:pt>
  </dgm:ptLst>
  <dgm:cxnLst>
    <dgm:cxn modelId="{36EBC227-44C9-41E0-A5C7-D157C7AB3FB3}" srcId="{851DFC27-FA31-4463-A936-FF32ED834A0C}" destId="{2EF78C08-B3E0-400D-86FE-8D1813675532}" srcOrd="0" destOrd="0" parTransId="{E952A7A0-9AFE-47BC-8464-57D0F091E4F5}" sibTransId="{A4D41B87-78AF-4DC6-8C8B-9C1978BA5D68}"/>
    <dgm:cxn modelId="{2EFF7968-400B-47D5-86C7-1B5016685643}" type="presOf" srcId="{8DE12CAE-D2D6-4933-B7E7-3F99140B4DF8}" destId="{D5BFEBFC-300E-4A07-BC22-D23879D06A61}" srcOrd="0" destOrd="0" presId="urn:microsoft.com/office/officeart/2008/layout/AlternatingHexagons"/>
    <dgm:cxn modelId="{3EF8F90E-73E8-4A95-9046-5A2DE1A15445}" type="presOf" srcId="{1BF885B6-2FEB-4F06-B1C2-B2999A845154}" destId="{15C7DE2E-13DD-4F09-8447-E458B68B23B0}" srcOrd="0" destOrd="0" presId="urn:microsoft.com/office/officeart/2008/layout/AlternatingHexagons"/>
    <dgm:cxn modelId="{4951DA4D-7BEB-43D1-A8DB-CFCEB73B9344}" type="presOf" srcId="{851DFC27-FA31-4463-A936-FF32ED834A0C}" destId="{B7E66210-DA07-410E-AB02-82F1A9B80385}" srcOrd="0" destOrd="0" presId="urn:microsoft.com/office/officeart/2008/layout/AlternatingHexagons"/>
    <dgm:cxn modelId="{72269057-D6C2-4BF4-8CE8-44D3207AB002}" type="presOf" srcId="{9E387F23-DAD9-49F1-97E7-B45230307D14}" destId="{3AF2EAD3-DE39-4484-A7A8-DC85D440DEE4}" srcOrd="0" destOrd="0" presId="urn:microsoft.com/office/officeart/2008/layout/AlternatingHexagons"/>
    <dgm:cxn modelId="{1C5A967D-E4E6-4024-8DD8-09A7916C801B}" srcId="{851DFC27-FA31-4463-A936-FF32ED834A0C}" destId="{9E387F23-DAD9-49F1-97E7-B45230307D14}" srcOrd="3" destOrd="0" parTransId="{DBF0F502-46F5-4183-88BD-CD55BCB48F6A}" sibTransId="{8DE12CAE-D2D6-4933-B7E7-3F99140B4DF8}"/>
    <dgm:cxn modelId="{09BBCCF7-17F0-43DB-9E6C-4E70249CBBC3}" type="presOf" srcId="{37146C8A-FFD6-4B1A-8F64-9E196F8C9772}" destId="{2A9CBF74-70BE-44D9-B454-FC38F09F8578}" srcOrd="0" destOrd="0" presId="urn:microsoft.com/office/officeart/2008/layout/AlternatingHexagons"/>
    <dgm:cxn modelId="{0D6B18C5-FB26-4288-BC57-9DB889022E72}" type="presOf" srcId="{7AE2A593-6089-49D5-B0C5-E40925DF3F41}" destId="{F27419C7-65ED-42ED-9F57-39AB9C4A91BE}" srcOrd="0" destOrd="0" presId="urn:microsoft.com/office/officeart/2008/layout/AlternatingHexagons"/>
    <dgm:cxn modelId="{08B6AD75-46FF-4216-9333-C51E1C2A547E}" srcId="{851DFC27-FA31-4463-A936-FF32ED834A0C}" destId="{7AE2A593-6089-49D5-B0C5-E40925DF3F41}" srcOrd="4" destOrd="0" parTransId="{E971F01B-9F7E-4E30-BA5C-9C77DBBB221B}" sibTransId="{37146C8A-FFD6-4B1A-8F64-9E196F8C9772}"/>
    <dgm:cxn modelId="{8B452D00-7BDE-4B66-AB4E-F871D18B6A58}" type="presOf" srcId="{2EF78C08-B3E0-400D-86FE-8D1813675532}" destId="{64AB9ACE-224B-4D60-9BED-65104A097E66}" srcOrd="0" destOrd="0" presId="urn:microsoft.com/office/officeart/2008/layout/AlternatingHexagons"/>
    <dgm:cxn modelId="{A013EE50-BF6F-4DDF-9CEF-0246C27E2477}" type="presOf" srcId="{A1A477CA-7CA3-44C8-9686-84A233B44EBB}" destId="{AE353A90-EC20-4682-A799-FF7E7F8A1094}" srcOrd="0" destOrd="0" presId="urn:microsoft.com/office/officeart/2008/layout/AlternatingHexagons"/>
    <dgm:cxn modelId="{688D37B6-71E3-443B-9C6F-AD4574073C68}" type="presOf" srcId="{A4D41B87-78AF-4DC6-8C8B-9C1978BA5D68}" destId="{DB125719-E00F-49CF-9255-6B5E09070A8A}" srcOrd="0" destOrd="0" presId="urn:microsoft.com/office/officeart/2008/layout/AlternatingHexagons"/>
    <dgm:cxn modelId="{5509C7B2-665B-41E7-80BD-1EADDA76910B}" srcId="{851DFC27-FA31-4463-A936-FF32ED834A0C}" destId="{394EC61A-35A4-4E0F-AC5B-404C804625A5}" srcOrd="1" destOrd="0" parTransId="{5F9AC780-36BA-47BB-B738-F00C795D22A6}" sibTransId="{A1A477CA-7CA3-44C8-9686-84A233B44EBB}"/>
    <dgm:cxn modelId="{6D4F846D-EE0D-4E75-84F2-6B3EC322743F}" type="presOf" srcId="{394EC61A-35A4-4E0F-AC5B-404C804625A5}" destId="{A5A3731B-E06F-4893-AF97-CFE07C3B555F}" srcOrd="0" destOrd="0" presId="urn:microsoft.com/office/officeart/2008/layout/AlternatingHexagons"/>
    <dgm:cxn modelId="{635C9041-7BE4-4BA0-8469-4FA3B8F62F55}" srcId="{851DFC27-FA31-4463-A936-FF32ED834A0C}" destId="{A286959F-1CCF-41A0-9030-4768D48FAA22}" srcOrd="2" destOrd="0" parTransId="{88DB9B12-5313-425E-923A-CD001E6E4D95}" sibTransId="{1BF885B6-2FEB-4F06-B1C2-B2999A845154}"/>
    <dgm:cxn modelId="{CD7A6C40-0C50-43AA-B156-BE7879744025}" type="presOf" srcId="{A286959F-1CCF-41A0-9030-4768D48FAA22}" destId="{602FAF23-3094-4AFD-8469-8A354B167FB6}" srcOrd="0" destOrd="0" presId="urn:microsoft.com/office/officeart/2008/layout/AlternatingHexagons"/>
    <dgm:cxn modelId="{76FE0E40-BE03-4BB5-9420-9DF9EF111AE7}" type="presParOf" srcId="{B7E66210-DA07-410E-AB02-82F1A9B80385}" destId="{35C919CB-6856-4156-860B-784199D73F62}" srcOrd="0" destOrd="0" presId="urn:microsoft.com/office/officeart/2008/layout/AlternatingHexagons"/>
    <dgm:cxn modelId="{FF4C730D-6440-4142-A81F-B8E5FED5244A}" type="presParOf" srcId="{35C919CB-6856-4156-860B-784199D73F62}" destId="{64AB9ACE-224B-4D60-9BED-65104A097E66}" srcOrd="0" destOrd="0" presId="urn:microsoft.com/office/officeart/2008/layout/AlternatingHexagons"/>
    <dgm:cxn modelId="{D581D9A1-8D87-46AC-8F1F-12B64CFF71F7}" type="presParOf" srcId="{35C919CB-6856-4156-860B-784199D73F62}" destId="{FE281CA9-C628-4152-910B-17FB40DADF3E}" srcOrd="1" destOrd="0" presId="urn:microsoft.com/office/officeart/2008/layout/AlternatingHexagons"/>
    <dgm:cxn modelId="{7A3D8A57-3994-469D-960E-33E53FFBD1F4}" type="presParOf" srcId="{35C919CB-6856-4156-860B-784199D73F62}" destId="{D891D58A-1686-4D4A-8FED-D47B96B973C3}" srcOrd="2" destOrd="0" presId="urn:microsoft.com/office/officeart/2008/layout/AlternatingHexagons"/>
    <dgm:cxn modelId="{2B50E7C9-44A9-4448-93FC-24CDA0B40F55}" type="presParOf" srcId="{35C919CB-6856-4156-860B-784199D73F62}" destId="{80FF262D-0856-4E7B-BDB1-BC10ACD81319}" srcOrd="3" destOrd="0" presId="urn:microsoft.com/office/officeart/2008/layout/AlternatingHexagons"/>
    <dgm:cxn modelId="{21F82E5C-EA06-4414-9DF2-6EA5DCB6B07C}" type="presParOf" srcId="{35C919CB-6856-4156-860B-784199D73F62}" destId="{DB125719-E00F-49CF-9255-6B5E09070A8A}" srcOrd="4" destOrd="0" presId="urn:microsoft.com/office/officeart/2008/layout/AlternatingHexagons"/>
    <dgm:cxn modelId="{05A30FAA-C629-435C-8662-7B4802C3F0D9}" type="presParOf" srcId="{B7E66210-DA07-410E-AB02-82F1A9B80385}" destId="{221525ED-4B72-493B-960E-917C7A614759}" srcOrd="1" destOrd="0" presId="urn:microsoft.com/office/officeart/2008/layout/AlternatingHexagons"/>
    <dgm:cxn modelId="{197B696D-6DA4-41FC-A3F0-56BD7F5414CD}" type="presParOf" srcId="{B7E66210-DA07-410E-AB02-82F1A9B80385}" destId="{AA9D5D84-B8E2-4D2E-961D-F8BAA174799A}" srcOrd="2" destOrd="0" presId="urn:microsoft.com/office/officeart/2008/layout/AlternatingHexagons"/>
    <dgm:cxn modelId="{1DD199B9-837B-4E30-AAA1-3689DD28E52D}" type="presParOf" srcId="{AA9D5D84-B8E2-4D2E-961D-F8BAA174799A}" destId="{A5A3731B-E06F-4893-AF97-CFE07C3B555F}" srcOrd="0" destOrd="0" presId="urn:microsoft.com/office/officeart/2008/layout/AlternatingHexagons"/>
    <dgm:cxn modelId="{21C0B2F6-D1FC-47A2-80E8-E4ECAD5F5F16}" type="presParOf" srcId="{AA9D5D84-B8E2-4D2E-961D-F8BAA174799A}" destId="{126B870A-81BB-4EAF-BF2D-D373B91B28F4}" srcOrd="1" destOrd="0" presId="urn:microsoft.com/office/officeart/2008/layout/AlternatingHexagons"/>
    <dgm:cxn modelId="{1EC8F372-F1AC-463B-B6EF-13BB97D71700}" type="presParOf" srcId="{AA9D5D84-B8E2-4D2E-961D-F8BAA174799A}" destId="{1862CBFB-60E4-4A9C-AAE1-674C265CE910}" srcOrd="2" destOrd="0" presId="urn:microsoft.com/office/officeart/2008/layout/AlternatingHexagons"/>
    <dgm:cxn modelId="{882C8A2E-8C83-4266-9428-DC11786976CF}" type="presParOf" srcId="{AA9D5D84-B8E2-4D2E-961D-F8BAA174799A}" destId="{DDFB997C-EE02-4EFE-9531-016DAB09B37B}" srcOrd="3" destOrd="0" presId="urn:microsoft.com/office/officeart/2008/layout/AlternatingHexagons"/>
    <dgm:cxn modelId="{518B597F-E3E4-4ECE-AA4E-86B8D9A56039}" type="presParOf" srcId="{AA9D5D84-B8E2-4D2E-961D-F8BAA174799A}" destId="{AE353A90-EC20-4682-A799-FF7E7F8A1094}" srcOrd="4" destOrd="0" presId="urn:microsoft.com/office/officeart/2008/layout/AlternatingHexagons"/>
    <dgm:cxn modelId="{C7B7E33D-9FC3-4518-A2C1-4E6C0ADC2CD1}" type="presParOf" srcId="{B7E66210-DA07-410E-AB02-82F1A9B80385}" destId="{6E8C336A-83D8-43E4-8092-BEB70545CBF9}" srcOrd="3" destOrd="0" presId="urn:microsoft.com/office/officeart/2008/layout/AlternatingHexagons"/>
    <dgm:cxn modelId="{9438D8EA-243A-4BA9-8A7C-A47ED551F3F6}" type="presParOf" srcId="{B7E66210-DA07-410E-AB02-82F1A9B80385}" destId="{2AAE6564-D8E9-4DFF-A658-7B67B9B1627E}" srcOrd="4" destOrd="0" presId="urn:microsoft.com/office/officeart/2008/layout/AlternatingHexagons"/>
    <dgm:cxn modelId="{359C1BF5-4C7E-47BE-9A14-FE9CF824C7D2}" type="presParOf" srcId="{2AAE6564-D8E9-4DFF-A658-7B67B9B1627E}" destId="{602FAF23-3094-4AFD-8469-8A354B167FB6}" srcOrd="0" destOrd="0" presId="urn:microsoft.com/office/officeart/2008/layout/AlternatingHexagons"/>
    <dgm:cxn modelId="{0533801A-0AB4-4FC6-8FF0-0BFB8BE901C7}" type="presParOf" srcId="{2AAE6564-D8E9-4DFF-A658-7B67B9B1627E}" destId="{10B18185-E53F-47AC-8DAB-580A0ACEABAA}" srcOrd="1" destOrd="0" presId="urn:microsoft.com/office/officeart/2008/layout/AlternatingHexagons"/>
    <dgm:cxn modelId="{B5E24E26-79DD-437C-85D4-9A5AEE4274B2}" type="presParOf" srcId="{2AAE6564-D8E9-4DFF-A658-7B67B9B1627E}" destId="{3EB96128-0DB4-408F-A519-F944360FCA38}" srcOrd="2" destOrd="0" presId="urn:microsoft.com/office/officeart/2008/layout/AlternatingHexagons"/>
    <dgm:cxn modelId="{9F25885C-261A-47A3-B38A-2477D21FB18E}" type="presParOf" srcId="{2AAE6564-D8E9-4DFF-A658-7B67B9B1627E}" destId="{ADF798BB-8299-4757-92C1-87C057B307D5}" srcOrd="3" destOrd="0" presId="urn:microsoft.com/office/officeart/2008/layout/AlternatingHexagons"/>
    <dgm:cxn modelId="{C3EC5EE7-064B-446E-B24A-E23543F44E63}" type="presParOf" srcId="{2AAE6564-D8E9-4DFF-A658-7B67B9B1627E}" destId="{15C7DE2E-13DD-4F09-8447-E458B68B23B0}" srcOrd="4" destOrd="0" presId="urn:microsoft.com/office/officeart/2008/layout/AlternatingHexagons"/>
    <dgm:cxn modelId="{E5A66BCD-6AB3-4D2B-930E-97788ED64A71}" type="presParOf" srcId="{B7E66210-DA07-410E-AB02-82F1A9B80385}" destId="{0F4F1732-4F4D-4178-9055-F3B86CA092A8}" srcOrd="5" destOrd="0" presId="urn:microsoft.com/office/officeart/2008/layout/AlternatingHexagons"/>
    <dgm:cxn modelId="{101F0D36-5103-4432-94AB-C2ECDAD16BBE}" type="presParOf" srcId="{B7E66210-DA07-410E-AB02-82F1A9B80385}" destId="{326F8465-34E2-49E2-9BF1-20D6AA1569F9}" srcOrd="6" destOrd="0" presId="urn:microsoft.com/office/officeart/2008/layout/AlternatingHexagons"/>
    <dgm:cxn modelId="{8274F95C-D8F7-4C92-860F-B98106DA03DE}" type="presParOf" srcId="{326F8465-34E2-49E2-9BF1-20D6AA1569F9}" destId="{3AF2EAD3-DE39-4484-A7A8-DC85D440DEE4}" srcOrd="0" destOrd="0" presId="urn:microsoft.com/office/officeart/2008/layout/AlternatingHexagons"/>
    <dgm:cxn modelId="{C3D010AB-5C78-410E-A9F5-95348C9CEF1E}" type="presParOf" srcId="{326F8465-34E2-49E2-9BF1-20D6AA1569F9}" destId="{11451B84-DBC2-4BB6-AD3F-6F7260B818FB}" srcOrd="1" destOrd="0" presId="urn:microsoft.com/office/officeart/2008/layout/AlternatingHexagons"/>
    <dgm:cxn modelId="{45C0F1AB-BAD0-4AE0-8343-73281EEC1A9F}" type="presParOf" srcId="{326F8465-34E2-49E2-9BF1-20D6AA1569F9}" destId="{6A2407F7-8CF6-4769-9373-EFA8942B4542}" srcOrd="2" destOrd="0" presId="urn:microsoft.com/office/officeart/2008/layout/AlternatingHexagons"/>
    <dgm:cxn modelId="{D7CDB77A-918B-48BC-9037-C2ED5B898EBD}" type="presParOf" srcId="{326F8465-34E2-49E2-9BF1-20D6AA1569F9}" destId="{3617B7C8-9FF4-4867-A1AD-F9878D48D64D}" srcOrd="3" destOrd="0" presId="urn:microsoft.com/office/officeart/2008/layout/AlternatingHexagons"/>
    <dgm:cxn modelId="{A3A4CB48-A4C9-4914-9A6F-E39CB6A88726}" type="presParOf" srcId="{326F8465-34E2-49E2-9BF1-20D6AA1569F9}" destId="{D5BFEBFC-300E-4A07-BC22-D23879D06A61}" srcOrd="4" destOrd="0" presId="urn:microsoft.com/office/officeart/2008/layout/AlternatingHexagons"/>
    <dgm:cxn modelId="{F408DFA3-8A0A-40CE-BFE5-6D45C9EDB0CA}" type="presParOf" srcId="{B7E66210-DA07-410E-AB02-82F1A9B80385}" destId="{E7132F72-24D6-4615-BA8F-3A8870D178C1}" srcOrd="7" destOrd="0" presId="urn:microsoft.com/office/officeart/2008/layout/AlternatingHexagons"/>
    <dgm:cxn modelId="{78345187-F706-4D73-B93A-B7AD4DFAF60C}" type="presParOf" srcId="{B7E66210-DA07-410E-AB02-82F1A9B80385}" destId="{0223D714-1C8C-4237-94DD-E60D0DAC5C91}" srcOrd="8" destOrd="0" presId="urn:microsoft.com/office/officeart/2008/layout/AlternatingHexagons"/>
    <dgm:cxn modelId="{41B3120D-2E25-4438-985A-5F8C1B5B5BF9}" type="presParOf" srcId="{0223D714-1C8C-4237-94DD-E60D0DAC5C91}" destId="{F27419C7-65ED-42ED-9F57-39AB9C4A91BE}" srcOrd="0" destOrd="0" presId="urn:microsoft.com/office/officeart/2008/layout/AlternatingHexagons"/>
    <dgm:cxn modelId="{F930F500-C5D3-4A37-8C2B-E7DCFDFC77AA}" type="presParOf" srcId="{0223D714-1C8C-4237-94DD-E60D0DAC5C91}" destId="{20DF27A5-D3A3-482D-B613-6E028439A4C5}" srcOrd="1" destOrd="0" presId="urn:microsoft.com/office/officeart/2008/layout/AlternatingHexagons"/>
    <dgm:cxn modelId="{1779BACA-88A6-4B28-A5AB-155AEE312E78}" type="presParOf" srcId="{0223D714-1C8C-4237-94DD-E60D0DAC5C91}" destId="{A9918C84-AED4-4EEC-8350-B05875E272D1}" srcOrd="2" destOrd="0" presId="urn:microsoft.com/office/officeart/2008/layout/AlternatingHexagons"/>
    <dgm:cxn modelId="{85B15915-A08E-4ECF-BE28-06703A1EDC95}" type="presParOf" srcId="{0223D714-1C8C-4237-94DD-E60D0DAC5C91}" destId="{6BEFF152-5A54-4B00-A0CB-B4FB2846A3AB}" srcOrd="3" destOrd="0" presId="urn:microsoft.com/office/officeart/2008/layout/AlternatingHexagons"/>
    <dgm:cxn modelId="{B0922E4E-BD90-4A16-8523-30A52F527D13}" type="presParOf" srcId="{0223D714-1C8C-4237-94DD-E60D0DAC5C91}" destId="{2A9CBF74-70BE-44D9-B454-FC38F09F8578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BE21BC9-401D-4C07-BB7A-AC51CC3FA7D3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PK"/>
        </a:p>
      </dgm:t>
    </dgm:pt>
    <dgm:pt modelId="{41FA9A04-ABFF-4F2D-AD9D-1EF06AA4E8D6}">
      <dgm:prSet phldrT="[Text]"/>
      <dgm:spPr/>
      <dgm:t>
        <a:bodyPr/>
        <a:lstStyle/>
        <a:p>
          <a:r>
            <a:rPr lang="en-US"/>
            <a:t>Governance</a:t>
          </a:r>
          <a:endParaRPr lang="en-PK"/>
        </a:p>
      </dgm:t>
    </dgm:pt>
    <dgm:pt modelId="{5B1EC28A-43E9-42CF-9334-55D8E786714D}" type="parTrans" cxnId="{298C6440-C263-46C5-BD27-80F6C96021FC}">
      <dgm:prSet/>
      <dgm:spPr/>
      <dgm:t>
        <a:bodyPr/>
        <a:lstStyle/>
        <a:p>
          <a:endParaRPr lang="en-PK"/>
        </a:p>
      </dgm:t>
    </dgm:pt>
    <dgm:pt modelId="{1772468E-B2CF-40FF-B94D-2461E23DF8E4}" type="sibTrans" cxnId="{298C6440-C263-46C5-BD27-80F6C96021FC}">
      <dgm:prSet/>
      <dgm:spPr/>
      <dgm:t>
        <a:bodyPr/>
        <a:lstStyle/>
        <a:p>
          <a:endParaRPr lang="en-PK"/>
        </a:p>
      </dgm:t>
    </dgm:pt>
    <dgm:pt modelId="{C7DE9FE6-19E2-4B25-9D18-DE3A32F8B090}">
      <dgm:prSet phldrT="[Text]"/>
      <dgm:spPr/>
      <dgm:t>
        <a:bodyPr/>
        <a:lstStyle/>
        <a:p>
          <a:r>
            <a:rPr lang="en-US"/>
            <a:t>Girls &amp; Boys Education</a:t>
          </a:r>
          <a:endParaRPr lang="en-PK"/>
        </a:p>
      </dgm:t>
    </dgm:pt>
    <dgm:pt modelId="{D509A2D0-B16E-45CD-971B-F437889C6470}" type="parTrans" cxnId="{B372AF17-F124-4D66-A8AF-9718FC441B74}">
      <dgm:prSet/>
      <dgm:spPr/>
      <dgm:t>
        <a:bodyPr/>
        <a:lstStyle/>
        <a:p>
          <a:endParaRPr lang="en-PK"/>
        </a:p>
      </dgm:t>
    </dgm:pt>
    <dgm:pt modelId="{FB4D2D76-5B25-456C-BB62-4C787C43ABB6}" type="sibTrans" cxnId="{B372AF17-F124-4D66-A8AF-9718FC441B74}">
      <dgm:prSet/>
      <dgm:spPr/>
      <dgm:t>
        <a:bodyPr/>
        <a:lstStyle/>
        <a:p>
          <a:endParaRPr lang="en-PK"/>
        </a:p>
      </dgm:t>
    </dgm:pt>
    <dgm:pt modelId="{EE702DCA-A656-4D83-8C58-ED534A8A198A}">
      <dgm:prSet phldrT="[Text]"/>
      <dgm:spPr/>
      <dgm:t>
        <a:bodyPr/>
        <a:lstStyle/>
        <a:p>
          <a:r>
            <a:rPr lang="en-US"/>
            <a:t>Growing Healthy</a:t>
          </a:r>
          <a:endParaRPr lang="en-PK"/>
        </a:p>
      </dgm:t>
    </dgm:pt>
    <dgm:pt modelId="{9A2C6DD1-62B3-4CD2-BEE0-B4400D206A11}" type="parTrans" cxnId="{99028139-A7D2-403C-80E9-B87A4FE34F53}">
      <dgm:prSet/>
      <dgm:spPr/>
      <dgm:t>
        <a:bodyPr/>
        <a:lstStyle/>
        <a:p>
          <a:endParaRPr lang="en-PK"/>
        </a:p>
      </dgm:t>
    </dgm:pt>
    <dgm:pt modelId="{70DB35B5-6AA7-42D5-9703-7C1FCFEA038F}" type="sibTrans" cxnId="{99028139-A7D2-403C-80E9-B87A4FE34F53}">
      <dgm:prSet/>
      <dgm:spPr/>
      <dgm:t>
        <a:bodyPr/>
        <a:lstStyle/>
        <a:p>
          <a:endParaRPr lang="en-PK"/>
        </a:p>
      </dgm:t>
    </dgm:pt>
    <dgm:pt modelId="{D1443DB1-48DD-435C-BDFA-080378D267A2}">
      <dgm:prSet phldrT="[Text]"/>
      <dgm:spPr/>
      <dgm:t>
        <a:bodyPr/>
        <a:lstStyle/>
        <a:p>
          <a:r>
            <a:rPr lang="en-US"/>
            <a:t>Green &amp; Clean Pakistan</a:t>
          </a:r>
          <a:endParaRPr lang="en-PK"/>
        </a:p>
      </dgm:t>
    </dgm:pt>
    <dgm:pt modelId="{05BC359C-05FF-4672-89C8-12D6A788FEE7}" type="parTrans" cxnId="{6F41CB26-FDE0-402A-9DB4-0DDCEFB68B5D}">
      <dgm:prSet/>
      <dgm:spPr/>
      <dgm:t>
        <a:bodyPr/>
        <a:lstStyle/>
        <a:p>
          <a:endParaRPr lang="en-PK"/>
        </a:p>
      </dgm:t>
    </dgm:pt>
    <dgm:pt modelId="{334B71CF-2ECC-4E95-9EF8-2F55F4450DEE}" type="sibTrans" cxnId="{6F41CB26-FDE0-402A-9DB4-0DDCEFB68B5D}">
      <dgm:prSet/>
      <dgm:spPr/>
      <dgm:t>
        <a:bodyPr/>
        <a:lstStyle/>
        <a:p>
          <a:endParaRPr lang="en-PK"/>
        </a:p>
      </dgm:t>
    </dgm:pt>
    <dgm:pt modelId="{41DCBB24-ED27-4EC4-A93D-4F33A97C24A3}">
      <dgm:prSet phldrT="[Text]"/>
      <dgm:spPr/>
      <dgm:t>
        <a:bodyPr/>
        <a:lstStyle/>
        <a:p>
          <a:r>
            <a:rPr lang="en-US"/>
            <a:t>Growth that is Inclusive</a:t>
          </a:r>
          <a:endParaRPr lang="en-PK"/>
        </a:p>
      </dgm:t>
    </dgm:pt>
    <dgm:pt modelId="{DB4D4BC7-3B6F-4875-A1AD-5C9929971F81}" type="parTrans" cxnId="{D823162C-A23E-4ED6-B846-BBD446FC8960}">
      <dgm:prSet/>
      <dgm:spPr/>
      <dgm:t>
        <a:bodyPr/>
        <a:lstStyle/>
        <a:p>
          <a:endParaRPr lang="en-PK"/>
        </a:p>
      </dgm:t>
    </dgm:pt>
    <dgm:pt modelId="{911BFAF8-DEE0-458B-8714-8651BD0983A4}" type="sibTrans" cxnId="{D823162C-A23E-4ED6-B846-BBD446FC8960}">
      <dgm:prSet/>
      <dgm:spPr/>
      <dgm:t>
        <a:bodyPr/>
        <a:lstStyle/>
        <a:p>
          <a:endParaRPr lang="en-PK"/>
        </a:p>
      </dgm:t>
    </dgm:pt>
    <dgm:pt modelId="{21687763-646B-4296-9A05-3E9F7ABB4432}" type="pres">
      <dgm:prSet presAssocID="{2BE21BC9-401D-4C07-BB7A-AC51CC3FA7D3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081699D-8441-4B7C-919A-97D864AE21BE}" type="pres">
      <dgm:prSet presAssocID="{2BE21BC9-401D-4C07-BB7A-AC51CC3FA7D3}" presName="matrix" presStyleCnt="0"/>
      <dgm:spPr/>
    </dgm:pt>
    <dgm:pt modelId="{7123C0D6-82E7-4B94-9B6F-F415D1E68B90}" type="pres">
      <dgm:prSet presAssocID="{2BE21BC9-401D-4C07-BB7A-AC51CC3FA7D3}" presName="tile1" presStyleLbl="node1" presStyleIdx="0" presStyleCnt="4" custLinFactNeighborX="0" custLinFactNeighborY="-2299"/>
      <dgm:spPr/>
      <dgm:t>
        <a:bodyPr/>
        <a:lstStyle/>
        <a:p>
          <a:endParaRPr lang="en-US"/>
        </a:p>
      </dgm:t>
    </dgm:pt>
    <dgm:pt modelId="{0E01CC5D-E21F-4B2A-AC71-99D5456CD802}" type="pres">
      <dgm:prSet presAssocID="{2BE21BC9-401D-4C07-BB7A-AC51CC3FA7D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E33C3E-F1A0-4FCC-9D42-45C5E79F24EA}" type="pres">
      <dgm:prSet presAssocID="{2BE21BC9-401D-4C07-BB7A-AC51CC3FA7D3}" presName="tile2" presStyleLbl="node1" presStyleIdx="1" presStyleCnt="4" custLinFactX="17153" custLinFactNeighborX="100000" custLinFactNeighborY="-16575"/>
      <dgm:spPr/>
      <dgm:t>
        <a:bodyPr/>
        <a:lstStyle/>
        <a:p>
          <a:endParaRPr lang="en-US"/>
        </a:p>
      </dgm:t>
    </dgm:pt>
    <dgm:pt modelId="{1DA12488-4BCE-4280-B51C-2D62BDD05A19}" type="pres">
      <dgm:prSet presAssocID="{2BE21BC9-401D-4C07-BB7A-AC51CC3FA7D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D7D05E-C81E-47E9-97DC-362AA19F257A}" type="pres">
      <dgm:prSet presAssocID="{2BE21BC9-401D-4C07-BB7A-AC51CC3FA7D3}" presName="tile3" presStyleLbl="node1" presStyleIdx="2" presStyleCnt="4"/>
      <dgm:spPr/>
      <dgm:t>
        <a:bodyPr/>
        <a:lstStyle/>
        <a:p>
          <a:endParaRPr lang="en-US"/>
        </a:p>
      </dgm:t>
    </dgm:pt>
    <dgm:pt modelId="{303F1CB4-DE58-4B5C-A283-7915BF3516B5}" type="pres">
      <dgm:prSet presAssocID="{2BE21BC9-401D-4C07-BB7A-AC51CC3FA7D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62AF58-7435-431F-BD06-DF462D521CAD}" type="pres">
      <dgm:prSet presAssocID="{2BE21BC9-401D-4C07-BB7A-AC51CC3FA7D3}" presName="tile4" presStyleLbl="node1" presStyleIdx="3" presStyleCnt="4" custLinFactNeighborX="-365" custLinFactNeighborY="1657"/>
      <dgm:spPr/>
      <dgm:t>
        <a:bodyPr/>
        <a:lstStyle/>
        <a:p>
          <a:endParaRPr lang="en-US"/>
        </a:p>
      </dgm:t>
    </dgm:pt>
    <dgm:pt modelId="{E7B14C28-4CE6-4440-848B-99D7D35E40D0}" type="pres">
      <dgm:prSet presAssocID="{2BE21BC9-401D-4C07-BB7A-AC51CC3FA7D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227A8A-B2C3-4327-89A8-732956BE7A74}" type="pres">
      <dgm:prSet presAssocID="{2BE21BC9-401D-4C07-BB7A-AC51CC3FA7D3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D53B3F7C-602E-4420-A670-9A758E02CF73}" type="presOf" srcId="{41FA9A04-ABFF-4F2D-AD9D-1EF06AA4E8D6}" destId="{14227A8A-B2C3-4327-89A8-732956BE7A74}" srcOrd="0" destOrd="0" presId="urn:microsoft.com/office/officeart/2005/8/layout/matrix1"/>
    <dgm:cxn modelId="{53583087-F2EF-4317-A29D-72AB65584508}" type="presOf" srcId="{D1443DB1-48DD-435C-BDFA-080378D267A2}" destId="{8DD7D05E-C81E-47E9-97DC-362AA19F257A}" srcOrd="0" destOrd="0" presId="urn:microsoft.com/office/officeart/2005/8/layout/matrix1"/>
    <dgm:cxn modelId="{298C6440-C263-46C5-BD27-80F6C96021FC}" srcId="{2BE21BC9-401D-4C07-BB7A-AC51CC3FA7D3}" destId="{41FA9A04-ABFF-4F2D-AD9D-1EF06AA4E8D6}" srcOrd="0" destOrd="0" parTransId="{5B1EC28A-43E9-42CF-9334-55D8E786714D}" sibTransId="{1772468E-B2CF-40FF-B94D-2461E23DF8E4}"/>
    <dgm:cxn modelId="{5640CF23-885D-459F-95B9-CB4AE683B7B5}" type="presOf" srcId="{2BE21BC9-401D-4C07-BB7A-AC51CC3FA7D3}" destId="{21687763-646B-4296-9A05-3E9F7ABB4432}" srcOrd="0" destOrd="0" presId="urn:microsoft.com/office/officeart/2005/8/layout/matrix1"/>
    <dgm:cxn modelId="{EB413193-0145-4102-8A0F-B3C19D654C96}" type="presOf" srcId="{C7DE9FE6-19E2-4B25-9D18-DE3A32F8B090}" destId="{0E01CC5D-E21F-4B2A-AC71-99D5456CD802}" srcOrd="1" destOrd="0" presId="urn:microsoft.com/office/officeart/2005/8/layout/matrix1"/>
    <dgm:cxn modelId="{3E79DAE6-8CE2-40B2-B998-EF93ACF35007}" type="presOf" srcId="{D1443DB1-48DD-435C-BDFA-080378D267A2}" destId="{303F1CB4-DE58-4B5C-A283-7915BF3516B5}" srcOrd="1" destOrd="0" presId="urn:microsoft.com/office/officeart/2005/8/layout/matrix1"/>
    <dgm:cxn modelId="{5C8211A7-5B3A-49B1-9E8A-A04F9070DCAA}" type="presOf" srcId="{EE702DCA-A656-4D83-8C58-ED534A8A198A}" destId="{30E33C3E-F1A0-4FCC-9D42-45C5E79F24EA}" srcOrd="0" destOrd="0" presId="urn:microsoft.com/office/officeart/2005/8/layout/matrix1"/>
    <dgm:cxn modelId="{D823162C-A23E-4ED6-B846-BBD446FC8960}" srcId="{41FA9A04-ABFF-4F2D-AD9D-1EF06AA4E8D6}" destId="{41DCBB24-ED27-4EC4-A93D-4F33A97C24A3}" srcOrd="3" destOrd="0" parTransId="{DB4D4BC7-3B6F-4875-A1AD-5C9929971F81}" sibTransId="{911BFAF8-DEE0-458B-8714-8651BD0983A4}"/>
    <dgm:cxn modelId="{DC71AE4E-8D98-4865-97C6-167FF87ADCD1}" type="presOf" srcId="{41DCBB24-ED27-4EC4-A93D-4F33A97C24A3}" destId="{E7B14C28-4CE6-4440-848B-99D7D35E40D0}" srcOrd="1" destOrd="0" presId="urn:microsoft.com/office/officeart/2005/8/layout/matrix1"/>
    <dgm:cxn modelId="{B44CDD64-6B6A-4E67-94BF-D13259BB8DB4}" type="presOf" srcId="{C7DE9FE6-19E2-4B25-9D18-DE3A32F8B090}" destId="{7123C0D6-82E7-4B94-9B6F-F415D1E68B90}" srcOrd="0" destOrd="0" presId="urn:microsoft.com/office/officeart/2005/8/layout/matrix1"/>
    <dgm:cxn modelId="{76BA7083-2D17-479A-BAD7-B108D0B33909}" type="presOf" srcId="{41DCBB24-ED27-4EC4-A93D-4F33A97C24A3}" destId="{3C62AF58-7435-431F-BD06-DF462D521CAD}" srcOrd="0" destOrd="0" presId="urn:microsoft.com/office/officeart/2005/8/layout/matrix1"/>
    <dgm:cxn modelId="{99028139-A7D2-403C-80E9-B87A4FE34F53}" srcId="{41FA9A04-ABFF-4F2D-AD9D-1EF06AA4E8D6}" destId="{EE702DCA-A656-4D83-8C58-ED534A8A198A}" srcOrd="1" destOrd="0" parTransId="{9A2C6DD1-62B3-4CD2-BEE0-B4400D206A11}" sibTransId="{70DB35B5-6AA7-42D5-9703-7C1FCFEA038F}"/>
    <dgm:cxn modelId="{B067E643-CDBA-49A5-B8D9-7E641C9A3357}" type="presOf" srcId="{EE702DCA-A656-4D83-8C58-ED534A8A198A}" destId="{1DA12488-4BCE-4280-B51C-2D62BDD05A19}" srcOrd="1" destOrd="0" presId="urn:microsoft.com/office/officeart/2005/8/layout/matrix1"/>
    <dgm:cxn modelId="{6F41CB26-FDE0-402A-9DB4-0DDCEFB68B5D}" srcId="{41FA9A04-ABFF-4F2D-AD9D-1EF06AA4E8D6}" destId="{D1443DB1-48DD-435C-BDFA-080378D267A2}" srcOrd="2" destOrd="0" parTransId="{05BC359C-05FF-4672-89C8-12D6A788FEE7}" sibTransId="{334B71CF-2ECC-4E95-9EF8-2F55F4450DEE}"/>
    <dgm:cxn modelId="{B372AF17-F124-4D66-A8AF-9718FC441B74}" srcId="{41FA9A04-ABFF-4F2D-AD9D-1EF06AA4E8D6}" destId="{C7DE9FE6-19E2-4B25-9D18-DE3A32F8B090}" srcOrd="0" destOrd="0" parTransId="{D509A2D0-B16E-45CD-971B-F437889C6470}" sibTransId="{FB4D2D76-5B25-456C-BB62-4C787C43ABB6}"/>
    <dgm:cxn modelId="{E8A3AD34-AAEF-4B9F-A1F6-7A86E7CE7E95}" type="presParOf" srcId="{21687763-646B-4296-9A05-3E9F7ABB4432}" destId="{4081699D-8441-4B7C-919A-97D864AE21BE}" srcOrd="0" destOrd="0" presId="urn:microsoft.com/office/officeart/2005/8/layout/matrix1"/>
    <dgm:cxn modelId="{EC8F5AA7-D715-401D-9D4F-C6688A2749C5}" type="presParOf" srcId="{4081699D-8441-4B7C-919A-97D864AE21BE}" destId="{7123C0D6-82E7-4B94-9B6F-F415D1E68B90}" srcOrd="0" destOrd="0" presId="urn:microsoft.com/office/officeart/2005/8/layout/matrix1"/>
    <dgm:cxn modelId="{8E3B8D77-E1BF-4342-AFF1-57F48DA65D8F}" type="presParOf" srcId="{4081699D-8441-4B7C-919A-97D864AE21BE}" destId="{0E01CC5D-E21F-4B2A-AC71-99D5456CD802}" srcOrd="1" destOrd="0" presId="urn:microsoft.com/office/officeart/2005/8/layout/matrix1"/>
    <dgm:cxn modelId="{60451FFF-FD4A-4266-BCAA-268EAC1BF09A}" type="presParOf" srcId="{4081699D-8441-4B7C-919A-97D864AE21BE}" destId="{30E33C3E-F1A0-4FCC-9D42-45C5E79F24EA}" srcOrd="2" destOrd="0" presId="urn:microsoft.com/office/officeart/2005/8/layout/matrix1"/>
    <dgm:cxn modelId="{6493C0CB-8DB5-4CCB-9B34-2F829E726CD3}" type="presParOf" srcId="{4081699D-8441-4B7C-919A-97D864AE21BE}" destId="{1DA12488-4BCE-4280-B51C-2D62BDD05A19}" srcOrd="3" destOrd="0" presId="urn:microsoft.com/office/officeart/2005/8/layout/matrix1"/>
    <dgm:cxn modelId="{C41A7EA2-7FDD-4A32-9522-85B7CB22307D}" type="presParOf" srcId="{4081699D-8441-4B7C-919A-97D864AE21BE}" destId="{8DD7D05E-C81E-47E9-97DC-362AA19F257A}" srcOrd="4" destOrd="0" presId="urn:microsoft.com/office/officeart/2005/8/layout/matrix1"/>
    <dgm:cxn modelId="{F3B07232-2665-43FD-B3E0-678DFAE33730}" type="presParOf" srcId="{4081699D-8441-4B7C-919A-97D864AE21BE}" destId="{303F1CB4-DE58-4B5C-A283-7915BF3516B5}" srcOrd="5" destOrd="0" presId="urn:microsoft.com/office/officeart/2005/8/layout/matrix1"/>
    <dgm:cxn modelId="{E96126EF-6F96-49B3-AE74-DDC7EC6146CE}" type="presParOf" srcId="{4081699D-8441-4B7C-919A-97D864AE21BE}" destId="{3C62AF58-7435-431F-BD06-DF462D521CAD}" srcOrd="6" destOrd="0" presId="urn:microsoft.com/office/officeart/2005/8/layout/matrix1"/>
    <dgm:cxn modelId="{63CB07D4-DF95-4A69-A296-C3940684EBDF}" type="presParOf" srcId="{4081699D-8441-4B7C-919A-97D864AE21BE}" destId="{E7B14C28-4CE6-4440-848B-99D7D35E40D0}" srcOrd="7" destOrd="0" presId="urn:microsoft.com/office/officeart/2005/8/layout/matrix1"/>
    <dgm:cxn modelId="{3B1D59EB-BFA9-4F5B-BC38-46B690ABB8E1}" type="presParOf" srcId="{21687763-646B-4296-9A05-3E9F7ABB4432}" destId="{14227A8A-B2C3-4327-89A8-732956BE7A74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ADD7C5F-4D5C-4A2D-B7A0-B68D92F4C611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PK"/>
        </a:p>
      </dgm:t>
    </dgm:pt>
    <dgm:pt modelId="{A9B5C0D8-912D-4AFC-803B-8D80EF512984}">
      <dgm:prSet phldrT="[Text]"/>
      <dgm:spPr/>
      <dgm:t>
        <a:bodyPr/>
        <a:lstStyle/>
        <a:p>
          <a:r>
            <a:rPr lang="en-US"/>
            <a:t>Free Trade</a:t>
          </a:r>
          <a:endParaRPr lang="en-PK"/>
        </a:p>
      </dgm:t>
    </dgm:pt>
    <dgm:pt modelId="{2114C6CF-BF92-4348-B27F-499A52632351}" type="parTrans" cxnId="{9F88E831-0A4D-46BD-94AD-EE4F4ADDE3B5}">
      <dgm:prSet/>
      <dgm:spPr/>
      <dgm:t>
        <a:bodyPr/>
        <a:lstStyle/>
        <a:p>
          <a:endParaRPr lang="en-PK"/>
        </a:p>
      </dgm:t>
    </dgm:pt>
    <dgm:pt modelId="{01509830-65A1-4FF4-B0C6-1A997B8BD268}" type="sibTrans" cxnId="{9F88E831-0A4D-46BD-94AD-EE4F4ADDE3B5}">
      <dgm:prSet/>
      <dgm:spPr/>
      <dgm:t>
        <a:bodyPr/>
        <a:lstStyle/>
        <a:p>
          <a:endParaRPr lang="en-PK"/>
        </a:p>
      </dgm:t>
    </dgm:pt>
    <dgm:pt modelId="{B3CE20FD-3B10-4C0B-BE47-8BDEAAEB0388}">
      <dgm:prSet phldrT="[Text]" custT="1"/>
      <dgm:spPr/>
      <dgm:t>
        <a:bodyPr/>
        <a:lstStyle/>
        <a:p>
          <a:r>
            <a:rPr lang="en-US" sz="1400"/>
            <a:t>Negotiations</a:t>
          </a:r>
          <a:endParaRPr lang="en-PK" sz="1400"/>
        </a:p>
      </dgm:t>
    </dgm:pt>
    <dgm:pt modelId="{CCD0C60A-0067-49A9-985B-BB3F455A4089}" type="parTrans" cxnId="{7A187C62-3F5C-4021-97C1-9EB9F37A6FF2}">
      <dgm:prSet/>
      <dgm:spPr/>
      <dgm:t>
        <a:bodyPr/>
        <a:lstStyle/>
        <a:p>
          <a:endParaRPr lang="en-PK"/>
        </a:p>
      </dgm:t>
    </dgm:pt>
    <dgm:pt modelId="{553615E9-8847-47F8-8989-BAE72E282802}" type="sibTrans" cxnId="{7A187C62-3F5C-4021-97C1-9EB9F37A6FF2}">
      <dgm:prSet/>
      <dgm:spPr/>
      <dgm:t>
        <a:bodyPr/>
        <a:lstStyle/>
        <a:p>
          <a:endParaRPr lang="en-PK"/>
        </a:p>
      </dgm:t>
    </dgm:pt>
    <dgm:pt modelId="{9EDED065-2629-47D4-BCBD-F7E5BB5C9F7D}">
      <dgm:prSet phldrT="[Text]" custT="1"/>
      <dgm:spPr/>
      <dgm:t>
        <a:bodyPr/>
        <a:lstStyle/>
        <a:p>
          <a:r>
            <a:rPr lang="en-US" sz="1400" dirty="0"/>
            <a:t>Agreements</a:t>
          </a:r>
          <a:endParaRPr lang="en-PK" sz="1400" dirty="0"/>
        </a:p>
      </dgm:t>
    </dgm:pt>
    <dgm:pt modelId="{4D28C07E-BC6B-48D2-A223-353C4C7B7F0C}" type="parTrans" cxnId="{60D454C2-488A-4636-84D2-4ACD2FBB9989}">
      <dgm:prSet/>
      <dgm:spPr/>
      <dgm:t>
        <a:bodyPr/>
        <a:lstStyle/>
        <a:p>
          <a:endParaRPr lang="en-PK"/>
        </a:p>
      </dgm:t>
    </dgm:pt>
    <dgm:pt modelId="{07652237-8294-4C0A-A349-70B0230AF844}" type="sibTrans" cxnId="{60D454C2-488A-4636-84D2-4ACD2FBB9989}">
      <dgm:prSet/>
      <dgm:spPr/>
      <dgm:t>
        <a:bodyPr/>
        <a:lstStyle/>
        <a:p>
          <a:endParaRPr lang="en-PK"/>
        </a:p>
      </dgm:t>
    </dgm:pt>
    <dgm:pt modelId="{DB89D902-54FF-416E-8EA1-C68F0CCFD74A}">
      <dgm:prSet phldrT="[Text]"/>
      <dgm:spPr/>
      <dgm:t>
        <a:bodyPr/>
        <a:lstStyle/>
        <a:p>
          <a:r>
            <a:rPr lang="en-US"/>
            <a:t>Fair Competition</a:t>
          </a:r>
          <a:endParaRPr lang="en-PK"/>
        </a:p>
      </dgm:t>
    </dgm:pt>
    <dgm:pt modelId="{EB2E2204-C573-4405-BF49-9D95BC3B47C3}" type="parTrans" cxnId="{533A18D9-C417-4991-90F9-2C7C378193CF}">
      <dgm:prSet/>
      <dgm:spPr/>
      <dgm:t>
        <a:bodyPr/>
        <a:lstStyle/>
        <a:p>
          <a:endParaRPr lang="en-PK"/>
        </a:p>
      </dgm:t>
    </dgm:pt>
    <dgm:pt modelId="{16460F08-A0F7-4439-AAD9-D084D1B04ACE}" type="sibTrans" cxnId="{533A18D9-C417-4991-90F9-2C7C378193CF}">
      <dgm:prSet/>
      <dgm:spPr/>
      <dgm:t>
        <a:bodyPr/>
        <a:lstStyle/>
        <a:p>
          <a:endParaRPr lang="en-PK"/>
        </a:p>
      </dgm:t>
    </dgm:pt>
    <dgm:pt modelId="{FD74CC39-E5EE-4A01-94BC-1C1292066B8D}">
      <dgm:prSet phldrT="[Text]" custT="1"/>
      <dgm:spPr/>
      <dgm:t>
        <a:bodyPr/>
        <a:lstStyle/>
        <a:p>
          <a:r>
            <a:rPr lang="en-US" sz="1400"/>
            <a:t>Anti Dumping</a:t>
          </a:r>
          <a:endParaRPr lang="en-PK" sz="1400"/>
        </a:p>
      </dgm:t>
    </dgm:pt>
    <dgm:pt modelId="{A364A33E-8A3F-4E11-A787-C0B4E439B078}" type="parTrans" cxnId="{35087F33-C3EE-48EA-A426-7C3FD9B4B022}">
      <dgm:prSet/>
      <dgm:spPr/>
      <dgm:t>
        <a:bodyPr/>
        <a:lstStyle/>
        <a:p>
          <a:endParaRPr lang="en-PK"/>
        </a:p>
      </dgm:t>
    </dgm:pt>
    <dgm:pt modelId="{159A0A9F-DCB6-4579-9900-320FFC92E4E9}" type="sibTrans" cxnId="{35087F33-C3EE-48EA-A426-7C3FD9B4B022}">
      <dgm:prSet/>
      <dgm:spPr/>
      <dgm:t>
        <a:bodyPr/>
        <a:lstStyle/>
        <a:p>
          <a:endParaRPr lang="en-PK"/>
        </a:p>
      </dgm:t>
    </dgm:pt>
    <dgm:pt modelId="{A9DD52BE-2282-4CAF-81B6-11226BFF9328}">
      <dgm:prSet phldrT="[Text]" custT="1"/>
      <dgm:spPr/>
      <dgm:t>
        <a:bodyPr/>
        <a:lstStyle/>
        <a:p>
          <a:r>
            <a:rPr lang="en-US" sz="1400" dirty="0"/>
            <a:t>Enforcement of IPRs</a:t>
          </a:r>
          <a:endParaRPr lang="en-PK" sz="1400" dirty="0"/>
        </a:p>
      </dgm:t>
    </dgm:pt>
    <dgm:pt modelId="{FBA279B3-2D56-4AFE-A7C0-4F5526BA0723}" type="parTrans" cxnId="{D52E332C-B80A-4E6A-874E-AC5F6CA375DA}">
      <dgm:prSet/>
      <dgm:spPr/>
      <dgm:t>
        <a:bodyPr/>
        <a:lstStyle/>
        <a:p>
          <a:endParaRPr lang="en-PK"/>
        </a:p>
      </dgm:t>
    </dgm:pt>
    <dgm:pt modelId="{5667078C-3801-4477-A0FC-F6C65AB82340}" type="sibTrans" cxnId="{D52E332C-B80A-4E6A-874E-AC5F6CA375DA}">
      <dgm:prSet/>
      <dgm:spPr/>
      <dgm:t>
        <a:bodyPr/>
        <a:lstStyle/>
        <a:p>
          <a:endParaRPr lang="en-PK"/>
        </a:p>
      </dgm:t>
    </dgm:pt>
    <dgm:pt modelId="{E4E3F55A-A2BC-4941-8B49-0B692829D66D}">
      <dgm:prSet phldrT="[Text]"/>
      <dgm:spPr/>
      <dgm:t>
        <a:bodyPr/>
        <a:lstStyle/>
        <a:p>
          <a:r>
            <a:rPr lang="en-US"/>
            <a:t>Economic Reforms</a:t>
          </a:r>
          <a:endParaRPr lang="en-PK"/>
        </a:p>
      </dgm:t>
    </dgm:pt>
    <dgm:pt modelId="{D10F6FF2-025C-436C-9549-02F2F3E7DC39}" type="parTrans" cxnId="{600A681B-E884-40E4-9199-854EF702DDEF}">
      <dgm:prSet/>
      <dgm:spPr/>
      <dgm:t>
        <a:bodyPr/>
        <a:lstStyle/>
        <a:p>
          <a:endParaRPr lang="en-PK"/>
        </a:p>
      </dgm:t>
    </dgm:pt>
    <dgm:pt modelId="{9D8002BD-77A5-4BEC-AD91-9573F27AFBE0}" type="sibTrans" cxnId="{600A681B-E884-40E4-9199-854EF702DDEF}">
      <dgm:prSet/>
      <dgm:spPr/>
      <dgm:t>
        <a:bodyPr/>
        <a:lstStyle/>
        <a:p>
          <a:endParaRPr lang="en-PK"/>
        </a:p>
      </dgm:t>
    </dgm:pt>
    <dgm:pt modelId="{C6C9D452-4414-42F2-858B-8C792F0FB3B4}">
      <dgm:prSet phldrT="[Text]"/>
      <dgm:spPr/>
      <dgm:t>
        <a:bodyPr/>
        <a:lstStyle/>
        <a:p>
          <a:r>
            <a:rPr lang="en-US" dirty="0"/>
            <a:t>Improving Trade Systems</a:t>
          </a:r>
          <a:endParaRPr lang="en-PK" dirty="0"/>
        </a:p>
      </dgm:t>
    </dgm:pt>
    <dgm:pt modelId="{7AF83894-C455-41A8-A7C2-F2CD9BD13EBF}" type="parTrans" cxnId="{D3906900-F58A-4091-984F-AEDBE45D98AE}">
      <dgm:prSet/>
      <dgm:spPr/>
      <dgm:t>
        <a:bodyPr/>
        <a:lstStyle/>
        <a:p>
          <a:endParaRPr lang="en-PK"/>
        </a:p>
      </dgm:t>
    </dgm:pt>
    <dgm:pt modelId="{93DC85FD-C383-4593-87BF-0C8A65198F40}" type="sibTrans" cxnId="{D3906900-F58A-4091-984F-AEDBE45D98AE}">
      <dgm:prSet/>
      <dgm:spPr/>
      <dgm:t>
        <a:bodyPr/>
        <a:lstStyle/>
        <a:p>
          <a:endParaRPr lang="en-PK"/>
        </a:p>
      </dgm:t>
    </dgm:pt>
    <dgm:pt modelId="{34D1F8E6-D035-49C4-B43B-E102321F83A8}">
      <dgm:prSet phldrT="[Text]"/>
      <dgm:spPr/>
      <dgm:t>
        <a:bodyPr/>
        <a:lstStyle/>
        <a:p>
          <a:r>
            <a:rPr lang="en-US" dirty="0"/>
            <a:t>Capacity Building</a:t>
          </a:r>
          <a:endParaRPr lang="en-PK" dirty="0"/>
        </a:p>
      </dgm:t>
    </dgm:pt>
    <dgm:pt modelId="{0F208225-473C-4041-B567-CBA58B9B937A}" type="parTrans" cxnId="{0C0FE50E-1A02-48C6-B01A-BD65439E37A4}">
      <dgm:prSet/>
      <dgm:spPr/>
      <dgm:t>
        <a:bodyPr/>
        <a:lstStyle/>
        <a:p>
          <a:endParaRPr lang="en-PK"/>
        </a:p>
      </dgm:t>
    </dgm:pt>
    <dgm:pt modelId="{5FA69BB9-AF85-40F2-9241-8BAB344D777E}" type="sibTrans" cxnId="{0C0FE50E-1A02-48C6-B01A-BD65439E37A4}">
      <dgm:prSet/>
      <dgm:spPr/>
      <dgm:t>
        <a:bodyPr/>
        <a:lstStyle/>
        <a:p>
          <a:endParaRPr lang="en-PK"/>
        </a:p>
      </dgm:t>
    </dgm:pt>
    <dgm:pt modelId="{4A14AC0A-530E-451D-8A65-37D93A6BD154}">
      <dgm:prSet phldrT="[Text]"/>
      <dgm:spPr/>
      <dgm:t>
        <a:bodyPr/>
        <a:lstStyle/>
        <a:p>
          <a:r>
            <a:rPr lang="en-US"/>
            <a:t>No Discrimination</a:t>
          </a:r>
          <a:endParaRPr lang="en-PK"/>
        </a:p>
      </dgm:t>
    </dgm:pt>
    <dgm:pt modelId="{54DE3548-31C3-4468-88BC-60FA27EADE71}" type="parTrans" cxnId="{0662134C-8D69-4725-8A96-F1DFA46D176D}">
      <dgm:prSet/>
      <dgm:spPr/>
      <dgm:t>
        <a:bodyPr/>
        <a:lstStyle/>
        <a:p>
          <a:endParaRPr lang="en-PK"/>
        </a:p>
      </dgm:t>
    </dgm:pt>
    <dgm:pt modelId="{0B1DD751-56F5-42E3-A3BD-8C6A570612FF}" type="sibTrans" cxnId="{0662134C-8D69-4725-8A96-F1DFA46D176D}">
      <dgm:prSet/>
      <dgm:spPr/>
      <dgm:t>
        <a:bodyPr/>
        <a:lstStyle/>
        <a:p>
          <a:endParaRPr lang="en-PK"/>
        </a:p>
      </dgm:t>
    </dgm:pt>
    <dgm:pt modelId="{6EAFBE53-31BE-4514-A24B-373C5F504D7C}">
      <dgm:prSet phldrT="[Text]"/>
      <dgm:spPr/>
      <dgm:t>
        <a:bodyPr/>
        <a:lstStyle/>
        <a:p>
          <a:r>
            <a:rPr lang="en-US"/>
            <a:t>Transparency</a:t>
          </a:r>
          <a:endParaRPr lang="en-PK"/>
        </a:p>
      </dgm:t>
    </dgm:pt>
    <dgm:pt modelId="{21C80414-610A-4CA0-A874-86757F5835BA}" type="parTrans" cxnId="{286AEE76-5376-4F6A-B12A-7D09A68B020B}">
      <dgm:prSet/>
      <dgm:spPr/>
      <dgm:t>
        <a:bodyPr/>
        <a:lstStyle/>
        <a:p>
          <a:endParaRPr lang="en-PK"/>
        </a:p>
      </dgm:t>
    </dgm:pt>
    <dgm:pt modelId="{1E3FF331-918D-4CDF-B2EC-3B427B2A7005}" type="sibTrans" cxnId="{286AEE76-5376-4F6A-B12A-7D09A68B020B}">
      <dgm:prSet/>
      <dgm:spPr/>
      <dgm:t>
        <a:bodyPr/>
        <a:lstStyle/>
        <a:p>
          <a:endParaRPr lang="en-PK"/>
        </a:p>
      </dgm:t>
    </dgm:pt>
    <dgm:pt modelId="{3465BD93-090A-41AD-BBF7-C85BD6BA124D}">
      <dgm:prSet custT="1"/>
      <dgm:spPr/>
      <dgm:t>
        <a:bodyPr/>
        <a:lstStyle/>
        <a:p>
          <a:r>
            <a:rPr lang="en-US" sz="1400"/>
            <a:t>Eqaul Treatment</a:t>
          </a:r>
          <a:endParaRPr lang="en-PK" sz="1400"/>
        </a:p>
      </dgm:t>
    </dgm:pt>
    <dgm:pt modelId="{8BCE9042-5990-41A9-B825-1E353BA3D193}" type="parTrans" cxnId="{373D48BE-1EAC-4C02-9789-283A33D6950E}">
      <dgm:prSet/>
      <dgm:spPr/>
      <dgm:t>
        <a:bodyPr/>
        <a:lstStyle/>
        <a:p>
          <a:endParaRPr lang="en-PK"/>
        </a:p>
      </dgm:t>
    </dgm:pt>
    <dgm:pt modelId="{35A1A0D1-722F-4AD0-812A-39EE20D6F84B}" type="sibTrans" cxnId="{373D48BE-1EAC-4C02-9789-283A33D6950E}">
      <dgm:prSet/>
      <dgm:spPr/>
      <dgm:t>
        <a:bodyPr/>
        <a:lstStyle/>
        <a:p>
          <a:endParaRPr lang="en-PK"/>
        </a:p>
      </dgm:t>
    </dgm:pt>
    <dgm:pt modelId="{31AA7A67-FBC0-4153-852A-04E98AC09CB3}">
      <dgm:prSet custT="1"/>
      <dgm:spPr/>
      <dgm:t>
        <a:bodyPr/>
        <a:lstStyle/>
        <a:p>
          <a:r>
            <a:rPr lang="en-US" sz="1400" dirty="0"/>
            <a:t>MFN Status for All</a:t>
          </a:r>
          <a:endParaRPr lang="en-PK" sz="1400" dirty="0"/>
        </a:p>
      </dgm:t>
    </dgm:pt>
    <dgm:pt modelId="{CDE39448-E629-4844-9F2F-97DAD68CA620}" type="parTrans" cxnId="{D4DAEEDA-EF93-499C-A5EF-7BA47B7FDBFD}">
      <dgm:prSet/>
      <dgm:spPr/>
      <dgm:t>
        <a:bodyPr/>
        <a:lstStyle/>
        <a:p>
          <a:endParaRPr lang="en-PK"/>
        </a:p>
      </dgm:t>
    </dgm:pt>
    <dgm:pt modelId="{9E4E9CF4-C3C0-4D36-A816-D8ACA7C47425}" type="sibTrans" cxnId="{D4DAEEDA-EF93-499C-A5EF-7BA47B7FDBFD}">
      <dgm:prSet/>
      <dgm:spPr/>
      <dgm:t>
        <a:bodyPr/>
        <a:lstStyle/>
        <a:p>
          <a:endParaRPr lang="en-PK"/>
        </a:p>
      </dgm:t>
    </dgm:pt>
    <dgm:pt modelId="{EE5078D2-86E8-431B-8646-56A375B0DC06}">
      <dgm:prSet custT="1"/>
      <dgm:spPr/>
      <dgm:t>
        <a:bodyPr/>
        <a:lstStyle/>
        <a:p>
          <a:r>
            <a:rPr lang="en-US" sz="1600" dirty="0"/>
            <a:t>Open and Accessible Trade Laws</a:t>
          </a:r>
          <a:endParaRPr lang="en-PK" sz="1600" dirty="0"/>
        </a:p>
      </dgm:t>
    </dgm:pt>
    <dgm:pt modelId="{DFAFE6FF-B131-4058-AFD7-3235FBFBCCFC}" type="parTrans" cxnId="{0C19B067-9BF9-4221-ACAF-BDE283E4E6E7}">
      <dgm:prSet/>
      <dgm:spPr/>
      <dgm:t>
        <a:bodyPr/>
        <a:lstStyle/>
        <a:p>
          <a:endParaRPr lang="en-PK"/>
        </a:p>
      </dgm:t>
    </dgm:pt>
    <dgm:pt modelId="{E1F99140-F95C-4133-A2AA-DB7A33D7BF97}" type="sibTrans" cxnId="{0C19B067-9BF9-4221-ACAF-BDE283E4E6E7}">
      <dgm:prSet/>
      <dgm:spPr/>
      <dgm:t>
        <a:bodyPr/>
        <a:lstStyle/>
        <a:p>
          <a:endParaRPr lang="en-PK"/>
        </a:p>
      </dgm:t>
    </dgm:pt>
    <dgm:pt modelId="{0D97C92D-1E7B-417D-AAB5-64F46B33453F}">
      <dgm:prSet phldrT="[Text]" custT="1"/>
      <dgm:spPr/>
      <dgm:t>
        <a:bodyPr/>
        <a:lstStyle/>
        <a:p>
          <a:r>
            <a:rPr lang="en-US" sz="1400" dirty="0"/>
            <a:t>Removing Trade Barriers</a:t>
          </a:r>
          <a:endParaRPr lang="en-PK" sz="1400" dirty="0"/>
        </a:p>
      </dgm:t>
    </dgm:pt>
    <dgm:pt modelId="{4F1C6215-D37A-4F01-A26A-D9389DB7B720}" type="parTrans" cxnId="{93DCC980-7E3F-478A-8C0C-72303985336E}">
      <dgm:prSet/>
      <dgm:spPr/>
    </dgm:pt>
    <dgm:pt modelId="{D9A8E4F2-C00A-4B6F-871E-4D8C0FBBF953}" type="sibTrans" cxnId="{93DCC980-7E3F-478A-8C0C-72303985336E}">
      <dgm:prSet/>
      <dgm:spPr/>
    </dgm:pt>
    <dgm:pt modelId="{C50CD88B-0ECF-41A0-BDA0-F964FA8954DE}" type="pres">
      <dgm:prSet presAssocID="{9ADD7C5F-4D5C-4A2D-B7A0-B68D92F4C61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7702DFC-9B6B-4A50-8229-F59818BBF365}" type="pres">
      <dgm:prSet presAssocID="{9ADD7C5F-4D5C-4A2D-B7A0-B68D92F4C611}" presName="tSp" presStyleCnt="0"/>
      <dgm:spPr/>
    </dgm:pt>
    <dgm:pt modelId="{FD9B9467-3492-4D3B-8CE7-B39E2CE27E72}" type="pres">
      <dgm:prSet presAssocID="{9ADD7C5F-4D5C-4A2D-B7A0-B68D92F4C611}" presName="bSp" presStyleCnt="0"/>
      <dgm:spPr/>
    </dgm:pt>
    <dgm:pt modelId="{5A3FEF99-F1E3-4D6B-A66C-A3AF5422E320}" type="pres">
      <dgm:prSet presAssocID="{9ADD7C5F-4D5C-4A2D-B7A0-B68D92F4C611}" presName="process" presStyleCnt="0"/>
      <dgm:spPr/>
    </dgm:pt>
    <dgm:pt modelId="{D0A6AE1C-E9B4-44EC-80AC-D4C2FA1ECEBC}" type="pres">
      <dgm:prSet presAssocID="{A9B5C0D8-912D-4AFC-803B-8D80EF512984}" presName="composite1" presStyleCnt="0"/>
      <dgm:spPr/>
    </dgm:pt>
    <dgm:pt modelId="{2408D851-0D93-4D77-8B19-6B1A0FE04666}" type="pres">
      <dgm:prSet presAssocID="{A9B5C0D8-912D-4AFC-803B-8D80EF512984}" presName="dummyNode1" presStyleLbl="node1" presStyleIdx="0" presStyleCnt="5"/>
      <dgm:spPr/>
    </dgm:pt>
    <dgm:pt modelId="{F6968BF2-7622-4110-BC9B-ABFA165BBBA4}" type="pres">
      <dgm:prSet presAssocID="{A9B5C0D8-912D-4AFC-803B-8D80EF512984}" presName="childNode1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C23A0-A0AB-4A45-A782-FF976013D4F2}" type="pres">
      <dgm:prSet presAssocID="{A9B5C0D8-912D-4AFC-803B-8D80EF512984}" presName="childNode1tx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2FF636-6E11-4DC4-836F-EF70104D8A5B}" type="pres">
      <dgm:prSet presAssocID="{A9B5C0D8-912D-4AFC-803B-8D80EF512984}" presName="parentNode1" presStyleLbl="node1" presStyleIdx="0" presStyleCnt="5" custLinFactNeighborY="1454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02AA46-488A-44EB-A54D-14DB772FF282}" type="pres">
      <dgm:prSet presAssocID="{A9B5C0D8-912D-4AFC-803B-8D80EF512984}" presName="connSite1" presStyleCnt="0"/>
      <dgm:spPr/>
    </dgm:pt>
    <dgm:pt modelId="{7B7263D0-7235-489F-B434-A037508EEB02}" type="pres">
      <dgm:prSet presAssocID="{01509830-65A1-4FF4-B0C6-1A997B8BD268}" presName="Name9" presStyleLbl="sibTrans2D1" presStyleIdx="0" presStyleCnt="4"/>
      <dgm:spPr/>
      <dgm:t>
        <a:bodyPr/>
        <a:lstStyle/>
        <a:p>
          <a:endParaRPr lang="en-US"/>
        </a:p>
      </dgm:t>
    </dgm:pt>
    <dgm:pt modelId="{69AA74F7-5B75-4544-A2A7-28961A9A694D}" type="pres">
      <dgm:prSet presAssocID="{4A14AC0A-530E-451D-8A65-37D93A6BD154}" presName="composite2" presStyleCnt="0"/>
      <dgm:spPr/>
    </dgm:pt>
    <dgm:pt modelId="{45E3D904-AB7A-406C-8153-D4465F334257}" type="pres">
      <dgm:prSet presAssocID="{4A14AC0A-530E-451D-8A65-37D93A6BD154}" presName="dummyNode2" presStyleLbl="node1" presStyleIdx="0" presStyleCnt="5"/>
      <dgm:spPr/>
    </dgm:pt>
    <dgm:pt modelId="{96B229D8-3DCF-4542-AC7D-0FCDA2F0D40C}" type="pres">
      <dgm:prSet presAssocID="{4A14AC0A-530E-451D-8A65-37D93A6BD154}" presName="childNode2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1EDB24-D5CF-48B2-95BE-38D6270FB327}" type="pres">
      <dgm:prSet presAssocID="{4A14AC0A-530E-451D-8A65-37D93A6BD154}" presName="childNode2tx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33222E-9225-4691-974E-37A8D26CF535}" type="pres">
      <dgm:prSet presAssocID="{4A14AC0A-530E-451D-8A65-37D93A6BD154}" presName="parentNode2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3EF719-7366-40FC-85E3-A498835780FF}" type="pres">
      <dgm:prSet presAssocID="{4A14AC0A-530E-451D-8A65-37D93A6BD154}" presName="connSite2" presStyleCnt="0"/>
      <dgm:spPr/>
    </dgm:pt>
    <dgm:pt modelId="{B4AF8F99-31B8-45E2-8202-56E92695A403}" type="pres">
      <dgm:prSet presAssocID="{0B1DD751-56F5-42E3-A3BD-8C6A570612FF}" presName="Name18" presStyleLbl="sibTrans2D1" presStyleIdx="1" presStyleCnt="4"/>
      <dgm:spPr/>
      <dgm:t>
        <a:bodyPr/>
        <a:lstStyle/>
        <a:p>
          <a:endParaRPr lang="en-US"/>
        </a:p>
      </dgm:t>
    </dgm:pt>
    <dgm:pt modelId="{CCFC4DB0-E184-44CF-A880-E7EBBA1D756B}" type="pres">
      <dgm:prSet presAssocID="{6EAFBE53-31BE-4514-A24B-373C5F504D7C}" presName="composite1" presStyleCnt="0"/>
      <dgm:spPr/>
    </dgm:pt>
    <dgm:pt modelId="{94F70705-ED82-4D94-8DD5-29B4D8927102}" type="pres">
      <dgm:prSet presAssocID="{6EAFBE53-31BE-4514-A24B-373C5F504D7C}" presName="dummyNode1" presStyleLbl="node1" presStyleIdx="1" presStyleCnt="5"/>
      <dgm:spPr/>
    </dgm:pt>
    <dgm:pt modelId="{5446B048-715A-489B-AB01-8BAE40F9716A}" type="pres">
      <dgm:prSet presAssocID="{6EAFBE53-31BE-4514-A24B-373C5F504D7C}" presName="childNode1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E87C56-4D4F-4089-965D-079F7B9D8FD9}" type="pres">
      <dgm:prSet presAssocID="{6EAFBE53-31BE-4514-A24B-373C5F504D7C}" presName="childNode1tx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653CD2-3384-441B-9A82-CF89FCB24266}" type="pres">
      <dgm:prSet presAssocID="{6EAFBE53-31BE-4514-A24B-373C5F504D7C}" presName="parentNode1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9025E9-CCD1-45BF-9BC7-626E659C2097}" type="pres">
      <dgm:prSet presAssocID="{6EAFBE53-31BE-4514-A24B-373C5F504D7C}" presName="connSite1" presStyleCnt="0"/>
      <dgm:spPr/>
    </dgm:pt>
    <dgm:pt modelId="{71E62F12-93B7-432D-B4A8-E2381FCD5036}" type="pres">
      <dgm:prSet presAssocID="{1E3FF331-918D-4CDF-B2EC-3B427B2A7005}" presName="Name9" presStyleLbl="sibTrans2D1" presStyleIdx="2" presStyleCnt="4"/>
      <dgm:spPr/>
      <dgm:t>
        <a:bodyPr/>
        <a:lstStyle/>
        <a:p>
          <a:endParaRPr lang="en-US"/>
        </a:p>
      </dgm:t>
    </dgm:pt>
    <dgm:pt modelId="{1463D32C-170A-490A-9D75-39F828773669}" type="pres">
      <dgm:prSet presAssocID="{DB89D902-54FF-416E-8EA1-C68F0CCFD74A}" presName="composite2" presStyleCnt="0"/>
      <dgm:spPr/>
    </dgm:pt>
    <dgm:pt modelId="{08B44C67-D07E-4830-892F-3C888918738D}" type="pres">
      <dgm:prSet presAssocID="{DB89D902-54FF-416E-8EA1-C68F0CCFD74A}" presName="dummyNode2" presStyleLbl="node1" presStyleIdx="2" presStyleCnt="5"/>
      <dgm:spPr/>
    </dgm:pt>
    <dgm:pt modelId="{0FC11092-63EC-40A8-B364-979CD0EFB1ED}" type="pres">
      <dgm:prSet presAssocID="{DB89D902-54FF-416E-8EA1-C68F0CCFD74A}" presName="childNode2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C80087-A905-4AA9-9A55-88D9A8350F77}" type="pres">
      <dgm:prSet presAssocID="{DB89D902-54FF-416E-8EA1-C68F0CCFD74A}" presName="childNode2tx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0DBE94-49B6-40FD-899F-E755AC78A0CB}" type="pres">
      <dgm:prSet presAssocID="{DB89D902-54FF-416E-8EA1-C68F0CCFD74A}" presName="parentNode2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29097A-7FE3-44F1-A2E6-E9D3F27C79FC}" type="pres">
      <dgm:prSet presAssocID="{DB89D902-54FF-416E-8EA1-C68F0CCFD74A}" presName="connSite2" presStyleCnt="0"/>
      <dgm:spPr/>
    </dgm:pt>
    <dgm:pt modelId="{64585AF8-7EDA-48A2-8373-0327F88AA90C}" type="pres">
      <dgm:prSet presAssocID="{16460F08-A0F7-4439-AAD9-D084D1B04ACE}" presName="Name18" presStyleLbl="sibTrans2D1" presStyleIdx="3" presStyleCnt="4"/>
      <dgm:spPr/>
      <dgm:t>
        <a:bodyPr/>
        <a:lstStyle/>
        <a:p>
          <a:endParaRPr lang="en-US"/>
        </a:p>
      </dgm:t>
    </dgm:pt>
    <dgm:pt modelId="{20AC177D-D83E-47EF-A90B-F25E38312C70}" type="pres">
      <dgm:prSet presAssocID="{E4E3F55A-A2BC-4941-8B49-0B692829D66D}" presName="composite1" presStyleCnt="0"/>
      <dgm:spPr/>
    </dgm:pt>
    <dgm:pt modelId="{DE96C450-2AB1-4145-B7C0-4A28F1AC4158}" type="pres">
      <dgm:prSet presAssocID="{E4E3F55A-A2BC-4941-8B49-0B692829D66D}" presName="dummyNode1" presStyleLbl="node1" presStyleIdx="3" presStyleCnt="5"/>
      <dgm:spPr/>
    </dgm:pt>
    <dgm:pt modelId="{9293E666-D49A-4A66-B845-50AA4FA1A7EF}" type="pres">
      <dgm:prSet presAssocID="{E4E3F55A-A2BC-4941-8B49-0B692829D66D}" presName="childNode1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D169A8-6601-4C42-895F-8D191DF48E6C}" type="pres">
      <dgm:prSet presAssocID="{E4E3F55A-A2BC-4941-8B49-0B692829D66D}" presName="childNode1tx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E1443A-6D38-468C-8F42-D32684F0D473}" type="pres">
      <dgm:prSet presAssocID="{E4E3F55A-A2BC-4941-8B49-0B692829D66D}" presName="parentNode1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53988C-4E5D-4CE2-968D-2D2D80CD3863}" type="pres">
      <dgm:prSet presAssocID="{E4E3F55A-A2BC-4941-8B49-0B692829D66D}" presName="connSite1" presStyleCnt="0"/>
      <dgm:spPr/>
    </dgm:pt>
  </dgm:ptLst>
  <dgm:cxnLst>
    <dgm:cxn modelId="{9F88E831-0A4D-46BD-94AD-EE4F4ADDE3B5}" srcId="{9ADD7C5F-4D5C-4A2D-B7A0-B68D92F4C611}" destId="{A9B5C0D8-912D-4AFC-803B-8D80EF512984}" srcOrd="0" destOrd="0" parTransId="{2114C6CF-BF92-4348-B27F-499A52632351}" sibTransId="{01509830-65A1-4FF4-B0C6-1A997B8BD268}"/>
    <dgm:cxn modelId="{35087F33-C3EE-48EA-A426-7C3FD9B4B022}" srcId="{DB89D902-54FF-416E-8EA1-C68F0CCFD74A}" destId="{FD74CC39-E5EE-4A01-94BC-1C1292066B8D}" srcOrd="0" destOrd="0" parTransId="{A364A33E-8A3F-4E11-A787-C0B4E439B078}" sibTransId="{159A0A9F-DCB6-4579-9900-320FFC92E4E9}"/>
    <dgm:cxn modelId="{88BD8789-18FD-40AA-A04A-77A950A50C46}" type="presOf" srcId="{34D1F8E6-D035-49C4-B43B-E102321F83A8}" destId="{9293E666-D49A-4A66-B845-50AA4FA1A7EF}" srcOrd="0" destOrd="1" presId="urn:microsoft.com/office/officeart/2005/8/layout/hProcess4"/>
    <dgm:cxn modelId="{61D84BBE-29CB-4CBD-B97D-07A70B063A3C}" type="presOf" srcId="{A9DD52BE-2282-4CAF-81B6-11226BFF9328}" destId="{9DC80087-A905-4AA9-9A55-88D9A8350F77}" srcOrd="1" destOrd="1" presId="urn:microsoft.com/office/officeart/2005/8/layout/hProcess4"/>
    <dgm:cxn modelId="{7745DE33-8BBD-4AD9-8065-C8757B4A8B0D}" type="presOf" srcId="{31AA7A67-FBC0-4153-852A-04E98AC09CB3}" destId="{96B229D8-3DCF-4542-AC7D-0FCDA2F0D40C}" srcOrd="0" destOrd="1" presId="urn:microsoft.com/office/officeart/2005/8/layout/hProcess4"/>
    <dgm:cxn modelId="{72D09E77-72E3-4116-B5A9-F0CF22832A04}" type="presOf" srcId="{34D1F8E6-D035-49C4-B43B-E102321F83A8}" destId="{1DD169A8-6601-4C42-895F-8D191DF48E6C}" srcOrd="1" destOrd="1" presId="urn:microsoft.com/office/officeart/2005/8/layout/hProcess4"/>
    <dgm:cxn modelId="{0C19B067-9BF9-4221-ACAF-BDE283E4E6E7}" srcId="{6EAFBE53-31BE-4514-A24B-373C5F504D7C}" destId="{EE5078D2-86E8-431B-8646-56A375B0DC06}" srcOrd="0" destOrd="0" parTransId="{DFAFE6FF-B131-4058-AFD7-3235FBFBCCFC}" sibTransId="{E1F99140-F95C-4133-A2AA-DB7A33D7BF97}"/>
    <dgm:cxn modelId="{3394DBF7-E083-4304-9D0D-4A19328DF2CE}" type="presOf" srcId="{A9DD52BE-2282-4CAF-81B6-11226BFF9328}" destId="{0FC11092-63EC-40A8-B364-979CD0EFB1ED}" srcOrd="0" destOrd="1" presId="urn:microsoft.com/office/officeart/2005/8/layout/hProcess4"/>
    <dgm:cxn modelId="{37F50539-2EC2-408C-9516-1A727EDA8C75}" type="presOf" srcId="{A9B5C0D8-912D-4AFC-803B-8D80EF512984}" destId="{7F2FF636-6E11-4DC4-836F-EF70104D8A5B}" srcOrd="0" destOrd="0" presId="urn:microsoft.com/office/officeart/2005/8/layout/hProcess4"/>
    <dgm:cxn modelId="{22752340-070B-4DBF-AAE2-36EE321C7810}" type="presOf" srcId="{9ADD7C5F-4D5C-4A2D-B7A0-B68D92F4C611}" destId="{C50CD88B-0ECF-41A0-BDA0-F964FA8954DE}" srcOrd="0" destOrd="0" presId="urn:microsoft.com/office/officeart/2005/8/layout/hProcess4"/>
    <dgm:cxn modelId="{011E036D-34FE-494F-9536-988FC4189E76}" type="presOf" srcId="{0B1DD751-56F5-42E3-A3BD-8C6A570612FF}" destId="{B4AF8F99-31B8-45E2-8202-56E92695A403}" srcOrd="0" destOrd="0" presId="urn:microsoft.com/office/officeart/2005/8/layout/hProcess4"/>
    <dgm:cxn modelId="{0C0FE50E-1A02-48C6-B01A-BD65439E37A4}" srcId="{E4E3F55A-A2BC-4941-8B49-0B692829D66D}" destId="{34D1F8E6-D035-49C4-B43B-E102321F83A8}" srcOrd="1" destOrd="0" parTransId="{0F208225-473C-4041-B567-CBA58B9B937A}" sibTransId="{5FA69BB9-AF85-40F2-9241-8BAB344D777E}"/>
    <dgm:cxn modelId="{7DA3A19A-45FB-4B56-8BCE-F9289FE8166F}" type="presOf" srcId="{B3CE20FD-3B10-4C0B-BE47-8BDEAAEB0388}" destId="{F6968BF2-7622-4110-BC9B-ABFA165BBBA4}" srcOrd="0" destOrd="0" presId="urn:microsoft.com/office/officeart/2005/8/layout/hProcess4"/>
    <dgm:cxn modelId="{0662134C-8D69-4725-8A96-F1DFA46D176D}" srcId="{9ADD7C5F-4D5C-4A2D-B7A0-B68D92F4C611}" destId="{4A14AC0A-530E-451D-8A65-37D93A6BD154}" srcOrd="1" destOrd="0" parTransId="{54DE3548-31C3-4468-88BC-60FA27EADE71}" sibTransId="{0B1DD751-56F5-42E3-A3BD-8C6A570612FF}"/>
    <dgm:cxn modelId="{60D454C2-488A-4636-84D2-4ACD2FBB9989}" srcId="{A9B5C0D8-912D-4AFC-803B-8D80EF512984}" destId="{9EDED065-2629-47D4-BCBD-F7E5BB5C9F7D}" srcOrd="1" destOrd="0" parTransId="{4D28C07E-BC6B-48D2-A223-353C4C7B7F0C}" sibTransId="{07652237-8294-4C0A-A349-70B0230AF844}"/>
    <dgm:cxn modelId="{4339DA9E-1358-4B7F-A3D2-C41CC42BB21F}" type="presOf" srcId="{EE5078D2-86E8-431B-8646-56A375B0DC06}" destId="{09E87C56-4D4F-4089-965D-079F7B9D8FD9}" srcOrd="1" destOrd="0" presId="urn:microsoft.com/office/officeart/2005/8/layout/hProcess4"/>
    <dgm:cxn modelId="{373D48BE-1EAC-4C02-9789-283A33D6950E}" srcId="{4A14AC0A-530E-451D-8A65-37D93A6BD154}" destId="{3465BD93-090A-41AD-BBF7-C85BD6BA124D}" srcOrd="0" destOrd="0" parTransId="{8BCE9042-5990-41A9-B825-1E353BA3D193}" sibTransId="{35A1A0D1-722F-4AD0-812A-39EE20D6F84B}"/>
    <dgm:cxn modelId="{9E9BDFA4-115E-4FDA-A08B-CB2C9B7F8365}" type="presOf" srcId="{0D97C92D-1E7B-417D-AAB5-64F46B33453F}" destId="{F6968BF2-7622-4110-BC9B-ABFA165BBBA4}" srcOrd="0" destOrd="2" presId="urn:microsoft.com/office/officeart/2005/8/layout/hProcess4"/>
    <dgm:cxn modelId="{6F417D08-0E7D-4792-9F6B-1F44F636D778}" type="presOf" srcId="{DB89D902-54FF-416E-8EA1-C68F0CCFD74A}" destId="{3A0DBE94-49B6-40FD-899F-E755AC78A0CB}" srcOrd="0" destOrd="0" presId="urn:microsoft.com/office/officeart/2005/8/layout/hProcess4"/>
    <dgm:cxn modelId="{D52E332C-B80A-4E6A-874E-AC5F6CA375DA}" srcId="{DB89D902-54FF-416E-8EA1-C68F0CCFD74A}" destId="{A9DD52BE-2282-4CAF-81B6-11226BFF9328}" srcOrd="1" destOrd="0" parTransId="{FBA279B3-2D56-4AFE-A7C0-4F5526BA0723}" sibTransId="{5667078C-3801-4477-A0FC-F6C65AB82340}"/>
    <dgm:cxn modelId="{9F19AEA7-1EBD-4748-81FD-BB07DB08FF8B}" type="presOf" srcId="{3465BD93-090A-41AD-BBF7-C85BD6BA124D}" destId="{0D1EDB24-D5CF-48B2-95BE-38D6270FB327}" srcOrd="1" destOrd="0" presId="urn:microsoft.com/office/officeart/2005/8/layout/hProcess4"/>
    <dgm:cxn modelId="{600A681B-E884-40E4-9199-854EF702DDEF}" srcId="{9ADD7C5F-4D5C-4A2D-B7A0-B68D92F4C611}" destId="{E4E3F55A-A2BC-4941-8B49-0B692829D66D}" srcOrd="4" destOrd="0" parTransId="{D10F6FF2-025C-436C-9549-02F2F3E7DC39}" sibTransId="{9D8002BD-77A5-4BEC-AD91-9573F27AFBE0}"/>
    <dgm:cxn modelId="{7A187C62-3F5C-4021-97C1-9EB9F37A6FF2}" srcId="{A9B5C0D8-912D-4AFC-803B-8D80EF512984}" destId="{B3CE20FD-3B10-4C0B-BE47-8BDEAAEB0388}" srcOrd="0" destOrd="0" parTransId="{CCD0C60A-0067-49A9-985B-BB3F455A4089}" sibTransId="{553615E9-8847-47F8-8989-BAE72E282802}"/>
    <dgm:cxn modelId="{2C0F6C45-1735-44B5-9306-FBB822ADE698}" type="presOf" srcId="{4A14AC0A-530E-451D-8A65-37D93A6BD154}" destId="{EA33222E-9225-4691-974E-37A8D26CF535}" srcOrd="0" destOrd="0" presId="urn:microsoft.com/office/officeart/2005/8/layout/hProcess4"/>
    <dgm:cxn modelId="{F6583B26-4D21-4AFB-9E23-394A79E8E422}" type="presOf" srcId="{3465BD93-090A-41AD-BBF7-C85BD6BA124D}" destId="{96B229D8-3DCF-4542-AC7D-0FCDA2F0D40C}" srcOrd="0" destOrd="0" presId="urn:microsoft.com/office/officeart/2005/8/layout/hProcess4"/>
    <dgm:cxn modelId="{93DCC980-7E3F-478A-8C0C-72303985336E}" srcId="{A9B5C0D8-912D-4AFC-803B-8D80EF512984}" destId="{0D97C92D-1E7B-417D-AAB5-64F46B33453F}" srcOrd="2" destOrd="0" parTransId="{4F1C6215-D37A-4F01-A26A-D9389DB7B720}" sibTransId="{D9A8E4F2-C00A-4B6F-871E-4D8C0FBBF953}"/>
    <dgm:cxn modelId="{E33A5E71-EB32-4C03-A902-DBC6581EAA6D}" type="presOf" srcId="{6EAFBE53-31BE-4514-A24B-373C5F504D7C}" destId="{51653CD2-3384-441B-9A82-CF89FCB24266}" srcOrd="0" destOrd="0" presId="urn:microsoft.com/office/officeart/2005/8/layout/hProcess4"/>
    <dgm:cxn modelId="{286AEE76-5376-4F6A-B12A-7D09A68B020B}" srcId="{9ADD7C5F-4D5C-4A2D-B7A0-B68D92F4C611}" destId="{6EAFBE53-31BE-4514-A24B-373C5F504D7C}" srcOrd="2" destOrd="0" parTransId="{21C80414-610A-4CA0-A874-86757F5835BA}" sibTransId="{1E3FF331-918D-4CDF-B2EC-3B427B2A7005}"/>
    <dgm:cxn modelId="{9D41B161-4F48-4BBB-86BB-24D6F2BDF58E}" type="presOf" srcId="{1E3FF331-918D-4CDF-B2EC-3B427B2A7005}" destId="{71E62F12-93B7-432D-B4A8-E2381FCD5036}" srcOrd="0" destOrd="0" presId="urn:microsoft.com/office/officeart/2005/8/layout/hProcess4"/>
    <dgm:cxn modelId="{D4DAEEDA-EF93-499C-A5EF-7BA47B7FDBFD}" srcId="{4A14AC0A-530E-451D-8A65-37D93A6BD154}" destId="{31AA7A67-FBC0-4153-852A-04E98AC09CB3}" srcOrd="1" destOrd="0" parTransId="{CDE39448-E629-4844-9F2F-97DAD68CA620}" sibTransId="{9E4E9CF4-C3C0-4D36-A816-D8ACA7C47425}"/>
    <dgm:cxn modelId="{37D987A9-A9DE-4F43-A9BB-C1AF69D25FAB}" type="presOf" srcId="{01509830-65A1-4FF4-B0C6-1A997B8BD268}" destId="{7B7263D0-7235-489F-B434-A037508EEB02}" srcOrd="0" destOrd="0" presId="urn:microsoft.com/office/officeart/2005/8/layout/hProcess4"/>
    <dgm:cxn modelId="{FF2F1479-19A3-4ADC-9546-F60CD6FEEAD8}" type="presOf" srcId="{9EDED065-2629-47D4-BCBD-F7E5BB5C9F7D}" destId="{F6968BF2-7622-4110-BC9B-ABFA165BBBA4}" srcOrd="0" destOrd="1" presId="urn:microsoft.com/office/officeart/2005/8/layout/hProcess4"/>
    <dgm:cxn modelId="{118E0B94-0B16-4C79-B9BF-F31DD470AB55}" type="presOf" srcId="{FD74CC39-E5EE-4A01-94BC-1C1292066B8D}" destId="{0FC11092-63EC-40A8-B364-979CD0EFB1ED}" srcOrd="0" destOrd="0" presId="urn:microsoft.com/office/officeart/2005/8/layout/hProcess4"/>
    <dgm:cxn modelId="{8035A3FD-6E63-4D37-858B-9052B14C31F7}" type="presOf" srcId="{C6C9D452-4414-42F2-858B-8C792F0FB3B4}" destId="{1DD169A8-6601-4C42-895F-8D191DF48E6C}" srcOrd="1" destOrd="0" presId="urn:microsoft.com/office/officeart/2005/8/layout/hProcess4"/>
    <dgm:cxn modelId="{0D49C7C1-97DE-4E2E-B004-FC8156F4626A}" type="presOf" srcId="{9EDED065-2629-47D4-BCBD-F7E5BB5C9F7D}" destId="{7D1C23A0-A0AB-4A45-A782-FF976013D4F2}" srcOrd="1" destOrd="1" presId="urn:microsoft.com/office/officeart/2005/8/layout/hProcess4"/>
    <dgm:cxn modelId="{E5B5D56B-416B-4585-8011-54E7C1CDEB90}" type="presOf" srcId="{C6C9D452-4414-42F2-858B-8C792F0FB3B4}" destId="{9293E666-D49A-4A66-B845-50AA4FA1A7EF}" srcOrd="0" destOrd="0" presId="urn:microsoft.com/office/officeart/2005/8/layout/hProcess4"/>
    <dgm:cxn modelId="{1995917B-BE5E-45A2-919D-A05C7FAB8DEE}" type="presOf" srcId="{E4E3F55A-A2BC-4941-8B49-0B692829D66D}" destId="{44E1443A-6D38-468C-8F42-D32684F0D473}" srcOrd="0" destOrd="0" presId="urn:microsoft.com/office/officeart/2005/8/layout/hProcess4"/>
    <dgm:cxn modelId="{533A18D9-C417-4991-90F9-2C7C378193CF}" srcId="{9ADD7C5F-4D5C-4A2D-B7A0-B68D92F4C611}" destId="{DB89D902-54FF-416E-8EA1-C68F0CCFD74A}" srcOrd="3" destOrd="0" parTransId="{EB2E2204-C573-4405-BF49-9D95BC3B47C3}" sibTransId="{16460F08-A0F7-4439-AAD9-D084D1B04ACE}"/>
    <dgm:cxn modelId="{394A8D70-B783-4F3A-B2CC-AB051CCEA91E}" type="presOf" srcId="{FD74CC39-E5EE-4A01-94BC-1C1292066B8D}" destId="{9DC80087-A905-4AA9-9A55-88D9A8350F77}" srcOrd="1" destOrd="0" presId="urn:microsoft.com/office/officeart/2005/8/layout/hProcess4"/>
    <dgm:cxn modelId="{6A790CB8-A099-49B1-A67C-203B84EF787B}" type="presOf" srcId="{16460F08-A0F7-4439-AAD9-D084D1B04ACE}" destId="{64585AF8-7EDA-48A2-8373-0327F88AA90C}" srcOrd="0" destOrd="0" presId="urn:microsoft.com/office/officeart/2005/8/layout/hProcess4"/>
    <dgm:cxn modelId="{25A893F8-ABCE-44D7-AC9D-DEAD41A97060}" type="presOf" srcId="{31AA7A67-FBC0-4153-852A-04E98AC09CB3}" destId="{0D1EDB24-D5CF-48B2-95BE-38D6270FB327}" srcOrd="1" destOrd="1" presId="urn:microsoft.com/office/officeart/2005/8/layout/hProcess4"/>
    <dgm:cxn modelId="{929B7BF1-22C2-4678-AEF9-A234C4F4B5FB}" type="presOf" srcId="{B3CE20FD-3B10-4C0B-BE47-8BDEAAEB0388}" destId="{7D1C23A0-A0AB-4A45-A782-FF976013D4F2}" srcOrd="1" destOrd="0" presId="urn:microsoft.com/office/officeart/2005/8/layout/hProcess4"/>
    <dgm:cxn modelId="{E8D4B747-5208-4C6A-AE9A-02B9AAE255C2}" type="presOf" srcId="{0D97C92D-1E7B-417D-AAB5-64F46B33453F}" destId="{7D1C23A0-A0AB-4A45-A782-FF976013D4F2}" srcOrd="1" destOrd="2" presId="urn:microsoft.com/office/officeart/2005/8/layout/hProcess4"/>
    <dgm:cxn modelId="{D3906900-F58A-4091-984F-AEDBE45D98AE}" srcId="{E4E3F55A-A2BC-4941-8B49-0B692829D66D}" destId="{C6C9D452-4414-42F2-858B-8C792F0FB3B4}" srcOrd="0" destOrd="0" parTransId="{7AF83894-C455-41A8-A7C2-F2CD9BD13EBF}" sibTransId="{93DC85FD-C383-4593-87BF-0C8A65198F40}"/>
    <dgm:cxn modelId="{4DC9AA61-6491-49AB-B3E0-D9EC87B58969}" type="presOf" srcId="{EE5078D2-86E8-431B-8646-56A375B0DC06}" destId="{5446B048-715A-489B-AB01-8BAE40F9716A}" srcOrd="0" destOrd="0" presId="urn:microsoft.com/office/officeart/2005/8/layout/hProcess4"/>
    <dgm:cxn modelId="{64C045F7-87B4-402C-BAE4-C5D072091023}" type="presParOf" srcId="{C50CD88B-0ECF-41A0-BDA0-F964FA8954DE}" destId="{87702DFC-9B6B-4A50-8229-F59818BBF365}" srcOrd="0" destOrd="0" presId="urn:microsoft.com/office/officeart/2005/8/layout/hProcess4"/>
    <dgm:cxn modelId="{5083DD3F-148A-40C5-A815-6CEBA6228369}" type="presParOf" srcId="{C50CD88B-0ECF-41A0-BDA0-F964FA8954DE}" destId="{FD9B9467-3492-4D3B-8CE7-B39E2CE27E72}" srcOrd="1" destOrd="0" presId="urn:microsoft.com/office/officeart/2005/8/layout/hProcess4"/>
    <dgm:cxn modelId="{2F0B7D8E-BDFC-4275-9A40-583C709054E7}" type="presParOf" srcId="{C50CD88B-0ECF-41A0-BDA0-F964FA8954DE}" destId="{5A3FEF99-F1E3-4D6B-A66C-A3AF5422E320}" srcOrd="2" destOrd="0" presId="urn:microsoft.com/office/officeart/2005/8/layout/hProcess4"/>
    <dgm:cxn modelId="{1569D525-02D9-4C70-8E82-B8803F099A6F}" type="presParOf" srcId="{5A3FEF99-F1E3-4D6B-A66C-A3AF5422E320}" destId="{D0A6AE1C-E9B4-44EC-80AC-D4C2FA1ECEBC}" srcOrd="0" destOrd="0" presId="urn:microsoft.com/office/officeart/2005/8/layout/hProcess4"/>
    <dgm:cxn modelId="{FE1D16FB-236B-4581-92D4-988875D5A072}" type="presParOf" srcId="{D0A6AE1C-E9B4-44EC-80AC-D4C2FA1ECEBC}" destId="{2408D851-0D93-4D77-8B19-6B1A0FE04666}" srcOrd="0" destOrd="0" presId="urn:microsoft.com/office/officeart/2005/8/layout/hProcess4"/>
    <dgm:cxn modelId="{573FB7B5-DA84-40AC-BEEC-61F6A13187DE}" type="presParOf" srcId="{D0A6AE1C-E9B4-44EC-80AC-D4C2FA1ECEBC}" destId="{F6968BF2-7622-4110-BC9B-ABFA165BBBA4}" srcOrd="1" destOrd="0" presId="urn:microsoft.com/office/officeart/2005/8/layout/hProcess4"/>
    <dgm:cxn modelId="{D3089483-E116-44C3-888A-BCA50D74A29D}" type="presParOf" srcId="{D0A6AE1C-E9B4-44EC-80AC-D4C2FA1ECEBC}" destId="{7D1C23A0-A0AB-4A45-A782-FF976013D4F2}" srcOrd="2" destOrd="0" presId="urn:microsoft.com/office/officeart/2005/8/layout/hProcess4"/>
    <dgm:cxn modelId="{2DEF5A85-066D-4DAE-8E3B-6C6652A81010}" type="presParOf" srcId="{D0A6AE1C-E9B4-44EC-80AC-D4C2FA1ECEBC}" destId="{7F2FF636-6E11-4DC4-836F-EF70104D8A5B}" srcOrd="3" destOrd="0" presId="urn:microsoft.com/office/officeart/2005/8/layout/hProcess4"/>
    <dgm:cxn modelId="{14852422-3817-4772-A7AB-2CD182EB4844}" type="presParOf" srcId="{D0A6AE1C-E9B4-44EC-80AC-D4C2FA1ECEBC}" destId="{6B02AA46-488A-44EB-A54D-14DB772FF282}" srcOrd="4" destOrd="0" presId="urn:microsoft.com/office/officeart/2005/8/layout/hProcess4"/>
    <dgm:cxn modelId="{C7B382B2-A410-43D3-92C5-6C1D2479FF8A}" type="presParOf" srcId="{5A3FEF99-F1E3-4D6B-A66C-A3AF5422E320}" destId="{7B7263D0-7235-489F-B434-A037508EEB02}" srcOrd="1" destOrd="0" presId="urn:microsoft.com/office/officeart/2005/8/layout/hProcess4"/>
    <dgm:cxn modelId="{1562350E-5913-482D-B178-EB60DC98B067}" type="presParOf" srcId="{5A3FEF99-F1E3-4D6B-A66C-A3AF5422E320}" destId="{69AA74F7-5B75-4544-A2A7-28961A9A694D}" srcOrd="2" destOrd="0" presId="urn:microsoft.com/office/officeart/2005/8/layout/hProcess4"/>
    <dgm:cxn modelId="{4CDBCC53-6237-417A-A1A0-55A714B2CA0C}" type="presParOf" srcId="{69AA74F7-5B75-4544-A2A7-28961A9A694D}" destId="{45E3D904-AB7A-406C-8153-D4465F334257}" srcOrd="0" destOrd="0" presId="urn:microsoft.com/office/officeart/2005/8/layout/hProcess4"/>
    <dgm:cxn modelId="{8088477B-3492-4FBD-9FBD-653846C06587}" type="presParOf" srcId="{69AA74F7-5B75-4544-A2A7-28961A9A694D}" destId="{96B229D8-3DCF-4542-AC7D-0FCDA2F0D40C}" srcOrd="1" destOrd="0" presId="urn:microsoft.com/office/officeart/2005/8/layout/hProcess4"/>
    <dgm:cxn modelId="{E34695BA-B5FE-49BC-96CB-081521B3E607}" type="presParOf" srcId="{69AA74F7-5B75-4544-A2A7-28961A9A694D}" destId="{0D1EDB24-D5CF-48B2-95BE-38D6270FB327}" srcOrd="2" destOrd="0" presId="urn:microsoft.com/office/officeart/2005/8/layout/hProcess4"/>
    <dgm:cxn modelId="{DD107D5F-B38E-44CB-8F9D-F31A598B070C}" type="presParOf" srcId="{69AA74F7-5B75-4544-A2A7-28961A9A694D}" destId="{EA33222E-9225-4691-974E-37A8D26CF535}" srcOrd="3" destOrd="0" presId="urn:microsoft.com/office/officeart/2005/8/layout/hProcess4"/>
    <dgm:cxn modelId="{81C89633-9C19-409B-A28A-CC1E7071E37F}" type="presParOf" srcId="{69AA74F7-5B75-4544-A2A7-28961A9A694D}" destId="{393EF719-7366-40FC-85E3-A498835780FF}" srcOrd="4" destOrd="0" presId="urn:microsoft.com/office/officeart/2005/8/layout/hProcess4"/>
    <dgm:cxn modelId="{01A672B3-CA0D-4E84-89F7-1FB0C50F1B19}" type="presParOf" srcId="{5A3FEF99-F1E3-4D6B-A66C-A3AF5422E320}" destId="{B4AF8F99-31B8-45E2-8202-56E92695A403}" srcOrd="3" destOrd="0" presId="urn:microsoft.com/office/officeart/2005/8/layout/hProcess4"/>
    <dgm:cxn modelId="{C73EDBF3-6147-4910-90D0-04A32371CA22}" type="presParOf" srcId="{5A3FEF99-F1E3-4D6B-A66C-A3AF5422E320}" destId="{CCFC4DB0-E184-44CF-A880-E7EBBA1D756B}" srcOrd="4" destOrd="0" presId="urn:microsoft.com/office/officeart/2005/8/layout/hProcess4"/>
    <dgm:cxn modelId="{30616B40-4D4A-4ECA-89B2-2EF9EA6B3C49}" type="presParOf" srcId="{CCFC4DB0-E184-44CF-A880-E7EBBA1D756B}" destId="{94F70705-ED82-4D94-8DD5-29B4D8927102}" srcOrd="0" destOrd="0" presId="urn:microsoft.com/office/officeart/2005/8/layout/hProcess4"/>
    <dgm:cxn modelId="{B8695737-9F9F-4E8B-A279-85078E530A3D}" type="presParOf" srcId="{CCFC4DB0-E184-44CF-A880-E7EBBA1D756B}" destId="{5446B048-715A-489B-AB01-8BAE40F9716A}" srcOrd="1" destOrd="0" presId="urn:microsoft.com/office/officeart/2005/8/layout/hProcess4"/>
    <dgm:cxn modelId="{535BF45C-0C2A-4F83-B15C-FC07F6CD985F}" type="presParOf" srcId="{CCFC4DB0-E184-44CF-A880-E7EBBA1D756B}" destId="{09E87C56-4D4F-4089-965D-079F7B9D8FD9}" srcOrd="2" destOrd="0" presId="urn:microsoft.com/office/officeart/2005/8/layout/hProcess4"/>
    <dgm:cxn modelId="{923DCAD0-19ED-4CC8-9816-500502053949}" type="presParOf" srcId="{CCFC4DB0-E184-44CF-A880-E7EBBA1D756B}" destId="{51653CD2-3384-441B-9A82-CF89FCB24266}" srcOrd="3" destOrd="0" presId="urn:microsoft.com/office/officeart/2005/8/layout/hProcess4"/>
    <dgm:cxn modelId="{EA73F00B-7055-4089-915C-DF0F68B40B11}" type="presParOf" srcId="{CCFC4DB0-E184-44CF-A880-E7EBBA1D756B}" destId="{1A9025E9-CCD1-45BF-9BC7-626E659C2097}" srcOrd="4" destOrd="0" presId="urn:microsoft.com/office/officeart/2005/8/layout/hProcess4"/>
    <dgm:cxn modelId="{85DFAF00-D4DD-4102-80EB-540441DCCFB3}" type="presParOf" srcId="{5A3FEF99-F1E3-4D6B-A66C-A3AF5422E320}" destId="{71E62F12-93B7-432D-B4A8-E2381FCD5036}" srcOrd="5" destOrd="0" presId="urn:microsoft.com/office/officeart/2005/8/layout/hProcess4"/>
    <dgm:cxn modelId="{E0F9F0E2-057F-415D-A51A-84B7604DB47E}" type="presParOf" srcId="{5A3FEF99-F1E3-4D6B-A66C-A3AF5422E320}" destId="{1463D32C-170A-490A-9D75-39F828773669}" srcOrd="6" destOrd="0" presId="urn:microsoft.com/office/officeart/2005/8/layout/hProcess4"/>
    <dgm:cxn modelId="{389D968B-0F5D-4895-A84E-02C46BB6E234}" type="presParOf" srcId="{1463D32C-170A-490A-9D75-39F828773669}" destId="{08B44C67-D07E-4830-892F-3C888918738D}" srcOrd="0" destOrd="0" presId="urn:microsoft.com/office/officeart/2005/8/layout/hProcess4"/>
    <dgm:cxn modelId="{650E4177-9410-4B7B-8610-6600F1B3EFB7}" type="presParOf" srcId="{1463D32C-170A-490A-9D75-39F828773669}" destId="{0FC11092-63EC-40A8-B364-979CD0EFB1ED}" srcOrd="1" destOrd="0" presId="urn:microsoft.com/office/officeart/2005/8/layout/hProcess4"/>
    <dgm:cxn modelId="{3AF0C683-FA8C-4F5B-B273-3AF86869359B}" type="presParOf" srcId="{1463D32C-170A-490A-9D75-39F828773669}" destId="{9DC80087-A905-4AA9-9A55-88D9A8350F77}" srcOrd="2" destOrd="0" presId="urn:microsoft.com/office/officeart/2005/8/layout/hProcess4"/>
    <dgm:cxn modelId="{444EB3AC-0C3C-4C07-81E1-37159F1D7621}" type="presParOf" srcId="{1463D32C-170A-490A-9D75-39F828773669}" destId="{3A0DBE94-49B6-40FD-899F-E755AC78A0CB}" srcOrd="3" destOrd="0" presId="urn:microsoft.com/office/officeart/2005/8/layout/hProcess4"/>
    <dgm:cxn modelId="{A3BB60A5-AC3E-4647-9B5F-64587287C92D}" type="presParOf" srcId="{1463D32C-170A-490A-9D75-39F828773669}" destId="{0D29097A-7FE3-44F1-A2E6-E9D3F27C79FC}" srcOrd="4" destOrd="0" presId="urn:microsoft.com/office/officeart/2005/8/layout/hProcess4"/>
    <dgm:cxn modelId="{EEA61767-9319-4878-B00A-BD5E8AB33761}" type="presParOf" srcId="{5A3FEF99-F1E3-4D6B-A66C-A3AF5422E320}" destId="{64585AF8-7EDA-48A2-8373-0327F88AA90C}" srcOrd="7" destOrd="0" presId="urn:microsoft.com/office/officeart/2005/8/layout/hProcess4"/>
    <dgm:cxn modelId="{51042677-C080-4021-A160-D0CA036EF20D}" type="presParOf" srcId="{5A3FEF99-F1E3-4D6B-A66C-A3AF5422E320}" destId="{20AC177D-D83E-47EF-A90B-F25E38312C70}" srcOrd="8" destOrd="0" presId="urn:microsoft.com/office/officeart/2005/8/layout/hProcess4"/>
    <dgm:cxn modelId="{C703A175-C696-4207-A2D4-921E57EECA07}" type="presParOf" srcId="{20AC177D-D83E-47EF-A90B-F25E38312C70}" destId="{DE96C450-2AB1-4145-B7C0-4A28F1AC4158}" srcOrd="0" destOrd="0" presId="urn:microsoft.com/office/officeart/2005/8/layout/hProcess4"/>
    <dgm:cxn modelId="{0F21486B-0B26-4CEA-B058-28D8A54D6718}" type="presParOf" srcId="{20AC177D-D83E-47EF-A90B-F25E38312C70}" destId="{9293E666-D49A-4A66-B845-50AA4FA1A7EF}" srcOrd="1" destOrd="0" presId="urn:microsoft.com/office/officeart/2005/8/layout/hProcess4"/>
    <dgm:cxn modelId="{076193DA-3281-4EF8-B1AE-780E930CD249}" type="presParOf" srcId="{20AC177D-D83E-47EF-A90B-F25E38312C70}" destId="{1DD169A8-6601-4C42-895F-8D191DF48E6C}" srcOrd="2" destOrd="0" presId="urn:microsoft.com/office/officeart/2005/8/layout/hProcess4"/>
    <dgm:cxn modelId="{1C286C38-FB0F-48B4-9D57-E59CEC246039}" type="presParOf" srcId="{20AC177D-D83E-47EF-A90B-F25E38312C70}" destId="{44E1443A-6D38-468C-8F42-D32684F0D473}" srcOrd="3" destOrd="0" presId="urn:microsoft.com/office/officeart/2005/8/layout/hProcess4"/>
    <dgm:cxn modelId="{8AD14787-7A03-4B7C-9CB1-69FD8D7B0B99}" type="presParOf" srcId="{20AC177D-D83E-47EF-A90B-F25E38312C70}" destId="{9C53988C-4E5D-4CE2-968D-2D2D80CD3863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7937A4-A434-4016-9A28-3582C8AE92AF}">
      <dsp:nvSpPr>
        <dsp:cNvPr id="0" name=""/>
        <dsp:cNvSpPr/>
      </dsp:nvSpPr>
      <dsp:spPr>
        <a:xfrm rot="5400000">
          <a:off x="-200247" y="197183"/>
          <a:ext cx="1195508" cy="83685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/>
            <a:t>July 1944</a:t>
          </a:r>
          <a:endParaRPr lang="en-PK" sz="1500" kern="1200"/>
        </a:p>
      </dsp:txBody>
      <dsp:txXfrm rot="-5400000">
        <a:off x="-20920" y="436285"/>
        <a:ext cx="836855" cy="358653"/>
      </dsp:txXfrm>
    </dsp:sp>
    <dsp:sp modelId="{18174D1D-14AE-436C-8787-238B35ED4C7B}">
      <dsp:nvSpPr>
        <dsp:cNvPr id="0" name=""/>
        <dsp:cNvSpPr/>
      </dsp:nvSpPr>
      <dsp:spPr>
        <a:xfrm rot="5400000">
          <a:off x="4106587" y="-3251874"/>
          <a:ext cx="777080" cy="73165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i="0" kern="1200" dirty="0"/>
            <a:t>UN Monetary and Financial Conference</a:t>
          </a:r>
          <a:endParaRPr lang="en-PK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Bretton Woods System created IMF and IBRD</a:t>
          </a:r>
          <a:endParaRPr lang="en-PK" sz="1800" kern="1200" dirty="0"/>
        </a:p>
      </dsp:txBody>
      <dsp:txXfrm rot="-5400000">
        <a:off x="836855" y="55792"/>
        <a:ext cx="7278610" cy="701212"/>
      </dsp:txXfrm>
    </dsp:sp>
    <dsp:sp modelId="{A2702E17-5638-4458-89E2-7EE662AFA68D}">
      <dsp:nvSpPr>
        <dsp:cNvPr id="0" name=""/>
        <dsp:cNvSpPr/>
      </dsp:nvSpPr>
      <dsp:spPr>
        <a:xfrm rot="5400000">
          <a:off x="-200247" y="1282681"/>
          <a:ext cx="1195508" cy="83685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/>
            <a:t>1944-67</a:t>
          </a:r>
          <a:endParaRPr lang="en-PK" sz="1500" kern="1200"/>
        </a:p>
      </dsp:txBody>
      <dsp:txXfrm rot="-5400000">
        <a:off x="-20920" y="1521783"/>
        <a:ext cx="836855" cy="358653"/>
      </dsp:txXfrm>
    </dsp:sp>
    <dsp:sp modelId="{EBB9D904-4D42-4EE9-90AF-0CD4D31B2FB5}">
      <dsp:nvSpPr>
        <dsp:cNvPr id="0" name=""/>
        <dsp:cNvSpPr/>
      </dsp:nvSpPr>
      <dsp:spPr>
        <a:xfrm rot="5400000">
          <a:off x="4106587" y="-2166376"/>
          <a:ext cx="777080" cy="73165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Word Bank As Builder &amp; Engineer</a:t>
          </a:r>
          <a:endParaRPr lang="en-PK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Funding of Infrastructure Projects</a:t>
          </a:r>
          <a:endParaRPr lang="en-PK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Technical Assistance Program through IFC and IDA</a:t>
          </a:r>
          <a:endParaRPr lang="en-PK" sz="1800" kern="1200" dirty="0"/>
        </a:p>
      </dsp:txBody>
      <dsp:txXfrm rot="-5400000">
        <a:off x="836855" y="1141290"/>
        <a:ext cx="7278610" cy="701212"/>
      </dsp:txXfrm>
    </dsp:sp>
    <dsp:sp modelId="{F36F7D09-73AA-4E17-B11B-B681B3E7FA19}">
      <dsp:nvSpPr>
        <dsp:cNvPr id="0" name=""/>
        <dsp:cNvSpPr/>
      </dsp:nvSpPr>
      <dsp:spPr>
        <a:xfrm rot="5400000">
          <a:off x="-158404" y="2326336"/>
          <a:ext cx="1195508" cy="9205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/>
            <a:t>1968-81</a:t>
          </a:r>
          <a:endParaRPr lang="en-PK" sz="1500" kern="1200"/>
        </a:p>
      </dsp:txBody>
      <dsp:txXfrm rot="-5400000">
        <a:off x="-20920" y="2649124"/>
        <a:ext cx="920541" cy="274967"/>
      </dsp:txXfrm>
    </dsp:sp>
    <dsp:sp modelId="{78444D7A-2963-417F-BAD8-55ECFEB3CE86}">
      <dsp:nvSpPr>
        <dsp:cNvPr id="0" name=""/>
        <dsp:cNvSpPr/>
      </dsp:nvSpPr>
      <dsp:spPr>
        <a:xfrm rot="5400000">
          <a:off x="4127509" y="-1080879"/>
          <a:ext cx="777080" cy="73165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World Bank Confronts Poverty</a:t>
          </a:r>
          <a:endParaRPr lang="en-PK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To accelerate economic growth and reduce poverty</a:t>
          </a:r>
          <a:endParaRPr lang="en-PK" sz="2400" kern="1200" dirty="0"/>
        </a:p>
      </dsp:txBody>
      <dsp:txXfrm rot="-5400000">
        <a:off x="857777" y="2226787"/>
        <a:ext cx="7278610" cy="701212"/>
      </dsp:txXfrm>
    </dsp:sp>
    <dsp:sp modelId="{7E1C4035-B663-4DC8-AC18-39B851583489}">
      <dsp:nvSpPr>
        <dsp:cNvPr id="0" name=""/>
        <dsp:cNvSpPr/>
      </dsp:nvSpPr>
      <dsp:spPr>
        <a:xfrm rot="5400000">
          <a:off x="-158404" y="3504773"/>
          <a:ext cx="1195508" cy="9205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/>
            <a:t>1982-94</a:t>
          </a:r>
          <a:endParaRPr lang="en-PK" sz="1500" kern="1200"/>
        </a:p>
      </dsp:txBody>
      <dsp:txXfrm rot="-5400000">
        <a:off x="-20920" y="3827561"/>
        <a:ext cx="920541" cy="274967"/>
      </dsp:txXfrm>
    </dsp:sp>
    <dsp:sp modelId="{31EE7E34-CF6F-40E6-B7F2-4E7CC5AE8512}">
      <dsp:nvSpPr>
        <dsp:cNvPr id="0" name=""/>
        <dsp:cNvSpPr/>
      </dsp:nvSpPr>
      <dsp:spPr>
        <a:xfrm rot="5400000">
          <a:off x="4034570" y="97557"/>
          <a:ext cx="962957" cy="73165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Economies in Transition and Structural Adjustment </a:t>
          </a:r>
          <a:r>
            <a:rPr lang="en-US" sz="1800" b="0" i="0" kern="1200" dirty="0"/>
            <a:t>loans with policy conditions</a:t>
          </a:r>
          <a:endParaRPr lang="en-PK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i="0" kern="1200" dirty="0"/>
            <a:t>Focus on fiscal discipline, tax reforms and liberalization of foreign direct investment</a:t>
          </a:r>
          <a:endParaRPr lang="en-PK" sz="1800" kern="1200" dirty="0"/>
        </a:p>
      </dsp:txBody>
      <dsp:txXfrm rot="-5400000">
        <a:off x="857777" y="3321358"/>
        <a:ext cx="7269536" cy="868941"/>
      </dsp:txXfrm>
    </dsp:sp>
    <dsp:sp modelId="{E6E5F1F2-8CC4-4E76-B9C7-41297C3C1BBE}">
      <dsp:nvSpPr>
        <dsp:cNvPr id="0" name=""/>
        <dsp:cNvSpPr/>
      </dsp:nvSpPr>
      <dsp:spPr>
        <a:xfrm rot="5400000">
          <a:off x="-200247" y="4787323"/>
          <a:ext cx="1195508" cy="83685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/>
            <a:t>1995-Now</a:t>
          </a:r>
          <a:endParaRPr lang="en-PK" sz="1500" kern="1200"/>
        </a:p>
      </dsp:txBody>
      <dsp:txXfrm rot="-5400000">
        <a:off x="-20920" y="5026425"/>
        <a:ext cx="836855" cy="358653"/>
      </dsp:txXfrm>
    </dsp:sp>
    <dsp:sp modelId="{F12FB58A-3D93-491E-B8C9-64C7AB5C3BF6}">
      <dsp:nvSpPr>
        <dsp:cNvPr id="0" name=""/>
        <dsp:cNvSpPr/>
      </dsp:nvSpPr>
      <dsp:spPr>
        <a:xfrm rot="5400000">
          <a:off x="3930456" y="1338265"/>
          <a:ext cx="1087500" cy="73165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Sustainable Development &amp; </a:t>
          </a:r>
          <a:r>
            <a:rPr lang="en-US" sz="1400" kern="1200" dirty="0" smtClean="0"/>
            <a:t>in Collaboration with UN MDGs and SDGs</a:t>
          </a:r>
          <a:endParaRPr lang="en-PK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 World Bank as 'Knowledge Institution'</a:t>
          </a:r>
          <a:endParaRPr lang="en-PK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Anti Corruption strategies with focus on accountability and governance</a:t>
          </a:r>
          <a:endParaRPr lang="en-PK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Climate Change</a:t>
          </a:r>
          <a:endParaRPr lang="en-PK" sz="1400" kern="1200" dirty="0"/>
        </a:p>
      </dsp:txBody>
      <dsp:txXfrm rot="-5400000">
        <a:off x="815935" y="4505874"/>
        <a:ext cx="7263457" cy="9813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98E89-8CD9-45F8-A312-795C61DD4B6F}">
      <dsp:nvSpPr>
        <dsp:cNvPr id="0" name=""/>
        <dsp:cNvSpPr/>
      </dsp:nvSpPr>
      <dsp:spPr>
        <a:xfrm>
          <a:off x="0" y="0"/>
          <a:ext cx="8229600" cy="15334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/>
            <a:t>Food Security</a:t>
          </a:r>
          <a:endParaRPr lang="en-PK" sz="21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Ensuring food availability, access, utilization, and stability</a:t>
          </a:r>
          <a:endParaRPr lang="en-PK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Funding projects for food supply chains</a:t>
          </a:r>
          <a:endParaRPr lang="en-PK" sz="1600" kern="1200" dirty="0"/>
        </a:p>
      </dsp:txBody>
      <dsp:txXfrm>
        <a:off x="1799262" y="0"/>
        <a:ext cx="6430337" cy="1533425"/>
      </dsp:txXfrm>
    </dsp:sp>
    <dsp:sp modelId="{20E1AC43-12BE-4F22-99AC-77E54CC84651}">
      <dsp:nvSpPr>
        <dsp:cNvPr id="0" name=""/>
        <dsp:cNvSpPr/>
      </dsp:nvSpPr>
      <dsp:spPr>
        <a:xfrm>
          <a:off x="153342" y="153342"/>
          <a:ext cx="1645920" cy="122674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2843D2-6985-45A7-AC1B-4910A5B2B24F}">
      <dsp:nvSpPr>
        <dsp:cNvPr id="0" name=""/>
        <dsp:cNvSpPr/>
      </dsp:nvSpPr>
      <dsp:spPr>
        <a:xfrm>
          <a:off x="0" y="1686768"/>
          <a:ext cx="8229600" cy="15334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/>
            <a:t>Climate Change</a:t>
          </a:r>
          <a:endParaRPr lang="en-PK" sz="21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Green Economies</a:t>
          </a:r>
          <a:endParaRPr lang="en-PK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Environment Protection Programs funding</a:t>
          </a:r>
          <a:endParaRPr lang="en-PK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sustainable developemnt</a:t>
          </a:r>
          <a:endParaRPr lang="en-PK" sz="1600" kern="1200"/>
        </a:p>
      </dsp:txBody>
      <dsp:txXfrm>
        <a:off x="1799262" y="1686768"/>
        <a:ext cx="6430337" cy="1533425"/>
      </dsp:txXfrm>
    </dsp:sp>
    <dsp:sp modelId="{A7502BB8-167D-4F89-9316-3B06AF52B904}">
      <dsp:nvSpPr>
        <dsp:cNvPr id="0" name=""/>
        <dsp:cNvSpPr/>
      </dsp:nvSpPr>
      <dsp:spPr>
        <a:xfrm>
          <a:off x="153342" y="1840111"/>
          <a:ext cx="1645920" cy="122674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1FFD70-BBE7-4830-8DE7-8A50CC0B4676}">
      <dsp:nvSpPr>
        <dsp:cNvPr id="0" name=""/>
        <dsp:cNvSpPr/>
      </dsp:nvSpPr>
      <dsp:spPr>
        <a:xfrm>
          <a:off x="0" y="3373537"/>
          <a:ext cx="8229600" cy="15334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/>
            <a:t>Global Developemnt</a:t>
          </a:r>
          <a:endParaRPr lang="en-PK" sz="21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Coopeartion with UN under Sustainable Developemnt Goals (SDGs)</a:t>
          </a:r>
          <a:endParaRPr lang="en-PK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Shared prosperity and common future with sharing of global resources</a:t>
          </a:r>
          <a:endParaRPr lang="en-PK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poverty alleviation and sustainable communities</a:t>
          </a:r>
          <a:endParaRPr lang="en-PK" sz="1600" kern="1200"/>
        </a:p>
      </dsp:txBody>
      <dsp:txXfrm>
        <a:off x="1799262" y="3373537"/>
        <a:ext cx="6430337" cy="1533425"/>
      </dsp:txXfrm>
    </dsp:sp>
    <dsp:sp modelId="{0CBF950D-361F-4F32-AF92-82D20638465D}">
      <dsp:nvSpPr>
        <dsp:cNvPr id="0" name=""/>
        <dsp:cNvSpPr/>
      </dsp:nvSpPr>
      <dsp:spPr>
        <a:xfrm>
          <a:off x="153342" y="3526879"/>
          <a:ext cx="1645920" cy="122674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B9ACE-224B-4D60-9BED-65104A097E66}">
      <dsp:nvSpPr>
        <dsp:cNvPr id="0" name=""/>
        <dsp:cNvSpPr/>
      </dsp:nvSpPr>
      <dsp:spPr>
        <a:xfrm rot="5400000">
          <a:off x="2062982" y="-48760"/>
          <a:ext cx="1353343" cy="152244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1. Board of Governors</a:t>
          </a:r>
        </a:p>
      </dsp:txBody>
      <dsp:txXfrm rot="-5400000">
        <a:off x="2232171" y="261349"/>
        <a:ext cx="1014966" cy="902229"/>
      </dsp:txXfrm>
    </dsp:sp>
    <dsp:sp modelId="{FE281CA9-C628-4152-910B-17FB40DADF3E}">
      <dsp:nvSpPr>
        <dsp:cNvPr id="0" name=""/>
        <dsp:cNvSpPr/>
      </dsp:nvSpPr>
      <dsp:spPr>
        <a:xfrm>
          <a:off x="3366468" y="335920"/>
          <a:ext cx="1510331" cy="812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125719-E00F-49CF-9255-6B5E09070A8A}">
      <dsp:nvSpPr>
        <dsp:cNvPr id="0" name=""/>
        <dsp:cNvSpPr/>
      </dsp:nvSpPr>
      <dsp:spPr>
        <a:xfrm rot="5400000">
          <a:off x="791380" y="123759"/>
          <a:ext cx="1353343" cy="117740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Apex Decision Making Body</a:t>
          </a:r>
        </a:p>
      </dsp:txBody>
      <dsp:txXfrm rot="-5400000">
        <a:off x="1062827" y="246688"/>
        <a:ext cx="810449" cy="931551"/>
      </dsp:txXfrm>
    </dsp:sp>
    <dsp:sp modelId="{A5A3731B-E06F-4893-AF97-CFE07C3B555F}">
      <dsp:nvSpPr>
        <dsp:cNvPr id="0" name=""/>
        <dsp:cNvSpPr/>
      </dsp:nvSpPr>
      <dsp:spPr>
        <a:xfrm rot="5400000">
          <a:off x="1424745" y="1135685"/>
          <a:ext cx="1353343" cy="145099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2. The Boards of Directors</a:t>
          </a:r>
        </a:p>
      </dsp:txBody>
      <dsp:txXfrm rot="-5400000">
        <a:off x="1617753" y="1410066"/>
        <a:ext cx="967327" cy="902229"/>
      </dsp:txXfrm>
    </dsp:sp>
    <dsp:sp modelId="{126B870A-81BB-4EAF-BF2D-D373B91B28F4}">
      <dsp:nvSpPr>
        <dsp:cNvPr id="0" name=""/>
        <dsp:cNvSpPr/>
      </dsp:nvSpPr>
      <dsp:spPr>
        <a:xfrm>
          <a:off x="2381" y="1455178"/>
          <a:ext cx="1461611" cy="812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353A90-EC20-4682-A799-FF7E7F8A1094}">
      <dsp:nvSpPr>
        <dsp:cNvPr id="0" name=""/>
        <dsp:cNvSpPr/>
      </dsp:nvSpPr>
      <dsp:spPr>
        <a:xfrm rot="5400000">
          <a:off x="2754817" y="1254924"/>
          <a:ext cx="1353343" cy="117740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Run Day-to-Day Operations. Take executive Decisions</a:t>
          </a:r>
        </a:p>
      </dsp:txBody>
      <dsp:txXfrm rot="-5400000">
        <a:off x="3026264" y="1377853"/>
        <a:ext cx="810449" cy="931551"/>
      </dsp:txXfrm>
    </dsp:sp>
    <dsp:sp modelId="{602FAF23-3094-4AFD-8469-8A354B167FB6}">
      <dsp:nvSpPr>
        <dsp:cNvPr id="0" name=""/>
        <dsp:cNvSpPr/>
      </dsp:nvSpPr>
      <dsp:spPr>
        <a:xfrm rot="5400000">
          <a:off x="2062982" y="2331947"/>
          <a:ext cx="1353343" cy="135590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3. The Advisory Council</a:t>
          </a:r>
        </a:p>
      </dsp:txBody>
      <dsp:txXfrm rot="-5400000">
        <a:off x="2287686" y="2558784"/>
        <a:ext cx="903936" cy="902229"/>
      </dsp:txXfrm>
    </dsp:sp>
    <dsp:sp modelId="{10B18185-E53F-47AC-8DAB-580A0ACEABAA}">
      <dsp:nvSpPr>
        <dsp:cNvPr id="0" name=""/>
        <dsp:cNvSpPr/>
      </dsp:nvSpPr>
      <dsp:spPr>
        <a:xfrm>
          <a:off x="3364087" y="2603896"/>
          <a:ext cx="1510331" cy="812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C7DE2E-13DD-4F09-8447-E458B68B23B0}">
      <dsp:nvSpPr>
        <dsp:cNvPr id="0" name=""/>
        <dsp:cNvSpPr/>
      </dsp:nvSpPr>
      <dsp:spPr>
        <a:xfrm rot="5400000">
          <a:off x="693314" y="2421195"/>
          <a:ext cx="1353343" cy="117740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Advises on matters of global development</a:t>
          </a:r>
        </a:p>
      </dsp:txBody>
      <dsp:txXfrm rot="-5400000">
        <a:off x="964761" y="2544124"/>
        <a:ext cx="810449" cy="931551"/>
      </dsp:txXfrm>
    </dsp:sp>
    <dsp:sp modelId="{3AF2EAD3-DE39-4484-A7A8-DC85D440DEE4}">
      <dsp:nvSpPr>
        <dsp:cNvPr id="0" name=""/>
        <dsp:cNvSpPr/>
      </dsp:nvSpPr>
      <dsp:spPr>
        <a:xfrm rot="5400000">
          <a:off x="1424745" y="3455722"/>
          <a:ext cx="1353343" cy="140579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/>
            <a:t>4. The Loan Committees</a:t>
          </a:r>
        </a:p>
      </dsp:txBody>
      <dsp:txXfrm rot="-5400000">
        <a:off x="1632820" y="3707503"/>
        <a:ext cx="937194" cy="902229"/>
      </dsp:txXfrm>
    </dsp:sp>
    <dsp:sp modelId="{11451B84-DBC2-4BB6-AD3F-6F7260B818FB}">
      <dsp:nvSpPr>
        <dsp:cNvPr id="0" name=""/>
        <dsp:cNvSpPr/>
      </dsp:nvSpPr>
      <dsp:spPr>
        <a:xfrm>
          <a:off x="0" y="3725469"/>
          <a:ext cx="1461611" cy="812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BFEBFC-300E-4A07-BC22-D23879D06A61}">
      <dsp:nvSpPr>
        <dsp:cNvPr id="0" name=""/>
        <dsp:cNvSpPr/>
      </dsp:nvSpPr>
      <dsp:spPr>
        <a:xfrm rot="5400000">
          <a:off x="2694063" y="3540397"/>
          <a:ext cx="1353343" cy="117740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Reports on the Status of loans</a:t>
          </a:r>
        </a:p>
      </dsp:txBody>
      <dsp:txXfrm rot="-5400000">
        <a:off x="2965510" y="3663326"/>
        <a:ext cx="810449" cy="931551"/>
      </dsp:txXfrm>
    </dsp:sp>
    <dsp:sp modelId="{F27419C7-65ED-42ED-9F57-39AB9C4A91BE}">
      <dsp:nvSpPr>
        <dsp:cNvPr id="0" name=""/>
        <dsp:cNvSpPr/>
      </dsp:nvSpPr>
      <dsp:spPr>
        <a:xfrm rot="5400000">
          <a:off x="2083612" y="4541609"/>
          <a:ext cx="1353343" cy="150638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5. The Development Committee</a:t>
          </a:r>
        </a:p>
      </dsp:txBody>
      <dsp:txXfrm rot="-5400000">
        <a:off x="2258155" y="4843688"/>
        <a:ext cx="1004258" cy="902229"/>
      </dsp:txXfrm>
    </dsp:sp>
    <dsp:sp modelId="{20DF27A5-D3A3-482D-B613-6E028439A4C5}">
      <dsp:nvSpPr>
        <dsp:cNvPr id="0" name=""/>
        <dsp:cNvSpPr/>
      </dsp:nvSpPr>
      <dsp:spPr>
        <a:xfrm>
          <a:off x="2912143" y="4901333"/>
          <a:ext cx="2112923" cy="812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9CBF74-70BE-44D9-B454-FC38F09F8578}">
      <dsp:nvSpPr>
        <dsp:cNvPr id="0" name=""/>
        <dsp:cNvSpPr/>
      </dsp:nvSpPr>
      <dsp:spPr>
        <a:xfrm rot="5400000">
          <a:off x="721079" y="4718631"/>
          <a:ext cx="1353343" cy="117740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/>
            <a:t>A Joint Committee of WB &amp; IMF which oversee global development agenda</a:t>
          </a:r>
        </a:p>
      </dsp:txBody>
      <dsp:txXfrm rot="-5400000">
        <a:off x="992526" y="4841560"/>
        <a:ext cx="810449" cy="93155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23C0D6-82E7-4B94-9B6F-F415D1E68B90}">
      <dsp:nvSpPr>
        <dsp:cNvPr id="0" name=""/>
        <dsp:cNvSpPr/>
      </dsp:nvSpPr>
      <dsp:spPr>
        <a:xfrm rot="16200000">
          <a:off x="647699" y="-647699"/>
          <a:ext cx="1943100" cy="32385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Girls &amp; Boys Education</a:t>
          </a:r>
          <a:endParaRPr lang="en-PK" sz="2600" kern="1200"/>
        </a:p>
      </dsp:txBody>
      <dsp:txXfrm rot="5400000">
        <a:off x="0" y="0"/>
        <a:ext cx="3238500" cy="1457325"/>
      </dsp:txXfrm>
    </dsp:sp>
    <dsp:sp modelId="{30E33C3E-F1A0-4FCC-9D42-45C5E79F24EA}">
      <dsp:nvSpPr>
        <dsp:cNvPr id="0" name=""/>
        <dsp:cNvSpPr/>
      </dsp:nvSpPr>
      <dsp:spPr>
        <a:xfrm>
          <a:off x="3238500" y="0"/>
          <a:ext cx="3238500" cy="19431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Growing Healthy</a:t>
          </a:r>
          <a:endParaRPr lang="en-PK" sz="2600" kern="1200"/>
        </a:p>
      </dsp:txBody>
      <dsp:txXfrm>
        <a:off x="3238500" y="0"/>
        <a:ext cx="3238500" cy="1457325"/>
      </dsp:txXfrm>
    </dsp:sp>
    <dsp:sp modelId="{8DD7D05E-C81E-47E9-97DC-362AA19F257A}">
      <dsp:nvSpPr>
        <dsp:cNvPr id="0" name=""/>
        <dsp:cNvSpPr/>
      </dsp:nvSpPr>
      <dsp:spPr>
        <a:xfrm rot="10800000">
          <a:off x="0" y="1943100"/>
          <a:ext cx="3238500" cy="19431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Green &amp; Clean Pakistan</a:t>
          </a:r>
          <a:endParaRPr lang="en-PK" sz="2600" kern="1200"/>
        </a:p>
      </dsp:txBody>
      <dsp:txXfrm rot="10800000">
        <a:off x="0" y="2428875"/>
        <a:ext cx="3238500" cy="1457325"/>
      </dsp:txXfrm>
    </dsp:sp>
    <dsp:sp modelId="{3C62AF58-7435-431F-BD06-DF462D521CAD}">
      <dsp:nvSpPr>
        <dsp:cNvPr id="0" name=""/>
        <dsp:cNvSpPr/>
      </dsp:nvSpPr>
      <dsp:spPr>
        <a:xfrm rot="5400000">
          <a:off x="3874379" y="1295400"/>
          <a:ext cx="1943100" cy="32385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Growth that is Inclusive</a:t>
          </a:r>
          <a:endParaRPr lang="en-PK" sz="2600" kern="1200"/>
        </a:p>
      </dsp:txBody>
      <dsp:txXfrm rot="-5400000">
        <a:off x="3226679" y="2428874"/>
        <a:ext cx="3238500" cy="1457325"/>
      </dsp:txXfrm>
    </dsp:sp>
    <dsp:sp modelId="{14227A8A-B2C3-4327-89A8-732956BE7A74}">
      <dsp:nvSpPr>
        <dsp:cNvPr id="0" name=""/>
        <dsp:cNvSpPr/>
      </dsp:nvSpPr>
      <dsp:spPr>
        <a:xfrm>
          <a:off x="2266949" y="1457325"/>
          <a:ext cx="1943100" cy="97155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Governance</a:t>
          </a:r>
          <a:endParaRPr lang="en-PK" sz="2600" kern="1200"/>
        </a:p>
      </dsp:txBody>
      <dsp:txXfrm>
        <a:off x="2314376" y="1504752"/>
        <a:ext cx="1848246" cy="8766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968BF2-7622-4110-BC9B-ABFA165BBBA4}">
      <dsp:nvSpPr>
        <dsp:cNvPr id="0" name=""/>
        <dsp:cNvSpPr/>
      </dsp:nvSpPr>
      <dsp:spPr>
        <a:xfrm>
          <a:off x="4092" y="1365349"/>
          <a:ext cx="1308576" cy="10793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/>
            <a:t>Negotiations</a:t>
          </a:r>
          <a:endParaRPr lang="en-PK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Agreements</a:t>
          </a:r>
          <a:endParaRPr lang="en-PK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Removing Trade Barriers</a:t>
          </a:r>
          <a:endParaRPr lang="en-PK" sz="1400" kern="1200" dirty="0"/>
        </a:p>
      </dsp:txBody>
      <dsp:txXfrm>
        <a:off x="28930" y="1390187"/>
        <a:ext cx="1258900" cy="798346"/>
      </dsp:txXfrm>
    </dsp:sp>
    <dsp:sp modelId="{7B7263D0-7235-489F-B434-A037508EEB02}">
      <dsp:nvSpPr>
        <dsp:cNvPr id="0" name=""/>
        <dsp:cNvSpPr/>
      </dsp:nvSpPr>
      <dsp:spPr>
        <a:xfrm>
          <a:off x="712896" y="1632002"/>
          <a:ext cx="1479198" cy="1479198"/>
        </a:xfrm>
        <a:prstGeom prst="leftCircularArrow">
          <a:avLst>
            <a:gd name="adj1" fmla="val 3377"/>
            <a:gd name="adj2" fmla="val 417816"/>
            <a:gd name="adj3" fmla="val 1999239"/>
            <a:gd name="adj4" fmla="val 8830402"/>
            <a:gd name="adj5" fmla="val 39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2FF636-6E11-4DC4-836F-EF70104D8A5B}">
      <dsp:nvSpPr>
        <dsp:cNvPr id="0" name=""/>
        <dsp:cNvSpPr/>
      </dsp:nvSpPr>
      <dsp:spPr>
        <a:xfrm>
          <a:off x="294887" y="2280641"/>
          <a:ext cx="1163178" cy="4625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Free Trade</a:t>
          </a:r>
          <a:endParaRPr lang="en-PK" sz="1400" kern="1200"/>
        </a:p>
      </dsp:txBody>
      <dsp:txXfrm>
        <a:off x="308435" y="2294189"/>
        <a:ext cx="1136082" cy="435461"/>
      </dsp:txXfrm>
    </dsp:sp>
    <dsp:sp modelId="{96B229D8-3DCF-4542-AC7D-0FCDA2F0D40C}">
      <dsp:nvSpPr>
        <dsp:cNvPr id="0" name=""/>
        <dsp:cNvSpPr/>
      </dsp:nvSpPr>
      <dsp:spPr>
        <a:xfrm>
          <a:off x="1695953" y="1365349"/>
          <a:ext cx="1308576" cy="10793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/>
            <a:t>Eqaul Treatment</a:t>
          </a:r>
          <a:endParaRPr lang="en-PK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MFN Status for All</a:t>
          </a:r>
          <a:endParaRPr lang="en-PK" sz="1400" kern="1200" dirty="0"/>
        </a:p>
      </dsp:txBody>
      <dsp:txXfrm>
        <a:off x="1720791" y="1621466"/>
        <a:ext cx="1258900" cy="798346"/>
      </dsp:txXfrm>
    </dsp:sp>
    <dsp:sp modelId="{B4AF8F99-31B8-45E2-8202-56E92695A403}">
      <dsp:nvSpPr>
        <dsp:cNvPr id="0" name=""/>
        <dsp:cNvSpPr/>
      </dsp:nvSpPr>
      <dsp:spPr>
        <a:xfrm>
          <a:off x="2414045" y="691207"/>
          <a:ext cx="1644220" cy="1644220"/>
        </a:xfrm>
        <a:prstGeom prst="circularArrow">
          <a:avLst>
            <a:gd name="adj1" fmla="val 3038"/>
            <a:gd name="adj2" fmla="val 372880"/>
            <a:gd name="adj3" fmla="val 19451609"/>
            <a:gd name="adj4" fmla="val 12575511"/>
            <a:gd name="adj5" fmla="val 354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33222E-9225-4691-974E-37A8D26CF535}">
      <dsp:nvSpPr>
        <dsp:cNvPr id="0" name=""/>
        <dsp:cNvSpPr/>
      </dsp:nvSpPr>
      <dsp:spPr>
        <a:xfrm>
          <a:off x="1986747" y="1134070"/>
          <a:ext cx="1163178" cy="4625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No Discrimination</a:t>
          </a:r>
          <a:endParaRPr lang="en-PK" sz="1400" kern="1200"/>
        </a:p>
      </dsp:txBody>
      <dsp:txXfrm>
        <a:off x="2000295" y="1147618"/>
        <a:ext cx="1136082" cy="435461"/>
      </dsp:txXfrm>
    </dsp:sp>
    <dsp:sp modelId="{5446B048-715A-489B-AB01-8BAE40F9716A}">
      <dsp:nvSpPr>
        <dsp:cNvPr id="0" name=""/>
        <dsp:cNvSpPr/>
      </dsp:nvSpPr>
      <dsp:spPr>
        <a:xfrm>
          <a:off x="3387813" y="1365349"/>
          <a:ext cx="1308576" cy="10793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Open and Accessible Trade Laws</a:t>
          </a:r>
          <a:endParaRPr lang="en-PK" sz="1600" kern="1200" dirty="0"/>
        </a:p>
      </dsp:txBody>
      <dsp:txXfrm>
        <a:off x="3412651" y="1390187"/>
        <a:ext cx="1258900" cy="798346"/>
      </dsp:txXfrm>
    </dsp:sp>
    <dsp:sp modelId="{71E62F12-93B7-432D-B4A8-E2381FCD5036}">
      <dsp:nvSpPr>
        <dsp:cNvPr id="0" name=""/>
        <dsp:cNvSpPr/>
      </dsp:nvSpPr>
      <dsp:spPr>
        <a:xfrm>
          <a:off x="4116810" y="1599459"/>
          <a:ext cx="1477013" cy="1477013"/>
        </a:xfrm>
        <a:prstGeom prst="leftCircularArrow">
          <a:avLst>
            <a:gd name="adj1" fmla="val 3382"/>
            <a:gd name="adj2" fmla="val 418484"/>
            <a:gd name="adj3" fmla="val 2193994"/>
            <a:gd name="adj4" fmla="val 9024489"/>
            <a:gd name="adj5" fmla="val 394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653CD2-3384-441B-9A82-CF89FCB24266}">
      <dsp:nvSpPr>
        <dsp:cNvPr id="0" name=""/>
        <dsp:cNvSpPr/>
      </dsp:nvSpPr>
      <dsp:spPr>
        <a:xfrm>
          <a:off x="3678607" y="2213371"/>
          <a:ext cx="1163178" cy="4625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Transparency</a:t>
          </a:r>
          <a:endParaRPr lang="en-PK" sz="1400" kern="1200"/>
        </a:p>
      </dsp:txBody>
      <dsp:txXfrm>
        <a:off x="3692155" y="2226919"/>
        <a:ext cx="1136082" cy="435461"/>
      </dsp:txXfrm>
    </dsp:sp>
    <dsp:sp modelId="{0FC11092-63EC-40A8-B364-979CD0EFB1ED}">
      <dsp:nvSpPr>
        <dsp:cNvPr id="0" name=""/>
        <dsp:cNvSpPr/>
      </dsp:nvSpPr>
      <dsp:spPr>
        <a:xfrm>
          <a:off x="5079673" y="1365349"/>
          <a:ext cx="1308576" cy="10793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/>
            <a:t>Anti Dumping</a:t>
          </a:r>
          <a:endParaRPr lang="en-PK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Enforcement of IPRs</a:t>
          </a:r>
          <a:endParaRPr lang="en-PK" sz="1400" kern="1200" dirty="0"/>
        </a:p>
      </dsp:txBody>
      <dsp:txXfrm>
        <a:off x="5104511" y="1621466"/>
        <a:ext cx="1258900" cy="798346"/>
      </dsp:txXfrm>
    </dsp:sp>
    <dsp:sp modelId="{64585AF8-7EDA-48A2-8373-0327F88AA90C}">
      <dsp:nvSpPr>
        <dsp:cNvPr id="0" name=""/>
        <dsp:cNvSpPr/>
      </dsp:nvSpPr>
      <dsp:spPr>
        <a:xfrm>
          <a:off x="5797765" y="691207"/>
          <a:ext cx="1644220" cy="1644220"/>
        </a:xfrm>
        <a:prstGeom prst="circularArrow">
          <a:avLst>
            <a:gd name="adj1" fmla="val 3038"/>
            <a:gd name="adj2" fmla="val 372880"/>
            <a:gd name="adj3" fmla="val 19451609"/>
            <a:gd name="adj4" fmla="val 12575511"/>
            <a:gd name="adj5" fmla="val 354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0DBE94-49B6-40FD-899F-E755AC78A0CB}">
      <dsp:nvSpPr>
        <dsp:cNvPr id="0" name=""/>
        <dsp:cNvSpPr/>
      </dsp:nvSpPr>
      <dsp:spPr>
        <a:xfrm>
          <a:off x="5370468" y="1134070"/>
          <a:ext cx="1163178" cy="4625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Fair Competition</a:t>
          </a:r>
          <a:endParaRPr lang="en-PK" sz="1400" kern="1200"/>
        </a:p>
      </dsp:txBody>
      <dsp:txXfrm>
        <a:off x="5384016" y="1147618"/>
        <a:ext cx="1136082" cy="435461"/>
      </dsp:txXfrm>
    </dsp:sp>
    <dsp:sp modelId="{9293E666-D49A-4A66-B845-50AA4FA1A7EF}">
      <dsp:nvSpPr>
        <dsp:cNvPr id="0" name=""/>
        <dsp:cNvSpPr/>
      </dsp:nvSpPr>
      <dsp:spPr>
        <a:xfrm>
          <a:off x="6771533" y="1365349"/>
          <a:ext cx="1308576" cy="10793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Improving Trade Systems</a:t>
          </a:r>
          <a:endParaRPr lang="en-PK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Capacity Building</a:t>
          </a:r>
          <a:endParaRPr lang="en-PK" sz="1200" kern="1200" dirty="0"/>
        </a:p>
      </dsp:txBody>
      <dsp:txXfrm>
        <a:off x="6796371" y="1390187"/>
        <a:ext cx="1258900" cy="798346"/>
      </dsp:txXfrm>
    </dsp:sp>
    <dsp:sp modelId="{44E1443A-6D38-468C-8F42-D32684F0D473}">
      <dsp:nvSpPr>
        <dsp:cNvPr id="0" name=""/>
        <dsp:cNvSpPr/>
      </dsp:nvSpPr>
      <dsp:spPr>
        <a:xfrm>
          <a:off x="7062328" y="2213371"/>
          <a:ext cx="1163178" cy="4625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Economic Reforms</a:t>
          </a:r>
          <a:endParaRPr lang="en-PK" sz="1400" kern="1200"/>
        </a:p>
      </dsp:txBody>
      <dsp:txXfrm>
        <a:off x="7075876" y="2226919"/>
        <a:ext cx="1136082" cy="4354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F672C-A22A-4D59-AF41-B33C607A50E8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B72001-DF2E-4883-8E2C-5B72E1AF9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53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David_Malpass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en.wikipedia.org/wiki/World_Bank_Group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International_Monetary_Fund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Pakistan owes 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US$11.3 billion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to Paris Club, US$33.1 billion to multilateral donors, US$7.4 billion to International Monetary Fund, and US$12 billion to international bonds such as Eurobond, and sukuk.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72001-DF2E-4883-8E2C-5B72E1AF99F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98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authorized capital stock of the Bank was US$ 10,000,000,000, in terms of United States dollars on July 1, 1944.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72001-DF2E-4883-8E2C-5B72E1AF99F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785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of June 27, 2012, the authorized capital stock of the Bank is 2,307,600 shares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72001-DF2E-4883-8E2C-5B72E1AF99F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07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David Malpass"/>
              </a:rPr>
              <a:t>David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David Malpass"/>
              </a:rPr>
              <a:t>Malpass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on 9 April 2019.is the current President of the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World Bank Group"/>
              </a:rPr>
              <a:t>World Bank Group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72001-DF2E-4883-8E2C-5B72E1AF99F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234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(b) There shall be twelve Executive Directors, who need not be governors, and of whom: (i)five shall be appointed, one by each of the five members having the largest number of shares; (ii) seven shall be elected according to Schedule B by all the Governors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72001-DF2E-4883-8E2C-5B72E1AF99F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486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Traditionally, the President of the Bank has always been a US citizen nominated by the United States, the largest shareholder in the bank (the managing director of the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International Monetary Fund"/>
              </a:rPr>
              <a:t>International Monetary Fund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having always been a European). The nominee is subject to confirmation by the Board of Executive Directors, to serve for a five-year, renewable term.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72001-DF2E-4883-8E2C-5B72E1AF99F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1098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https://thedocs.worldbank.org/en/doc/a16374a6cee037e274c5e932bf9f88c6-0330032021/original/IBRDCountryVotingTable.pdf</a:t>
            </a:r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B72001-DF2E-4883-8E2C-5B72E1AF99F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380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DC5D-F254-4385-92DC-3CD8FEC3AAA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0E28-76B8-47BB-A38E-D25CF423C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717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DC5D-F254-4385-92DC-3CD8FEC3AAA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0E28-76B8-47BB-A38E-D25CF423C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00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DC5D-F254-4385-92DC-3CD8FEC3AAA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0E28-76B8-47BB-A38E-D25CF423C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9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DC5D-F254-4385-92DC-3CD8FEC3AAA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0E28-76B8-47BB-A38E-D25CF423C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23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DC5D-F254-4385-92DC-3CD8FEC3AAA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0E28-76B8-47BB-A38E-D25CF423C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39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DC5D-F254-4385-92DC-3CD8FEC3AAA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0E28-76B8-47BB-A38E-D25CF423C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827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DC5D-F254-4385-92DC-3CD8FEC3AAA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0E28-76B8-47BB-A38E-D25CF423C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526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DC5D-F254-4385-92DC-3CD8FEC3AAA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0E28-76B8-47BB-A38E-D25CF423C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317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DC5D-F254-4385-92DC-3CD8FEC3AAA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0E28-76B8-47BB-A38E-D25CF423C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090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DC5D-F254-4385-92DC-3CD8FEC3AAA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0E28-76B8-47BB-A38E-D25CF423C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75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DC5D-F254-4385-92DC-3CD8FEC3AAA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0E28-76B8-47BB-A38E-D25CF423C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968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EDC5D-F254-4385-92DC-3CD8FEC3AAA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60E28-76B8-47BB-A38E-D25CF423C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375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../IBRDArticlesOfAgreementEnglish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projects.worldbank.org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mf.org/en/About/Factsheets/Sheets/2016/08/05/17/55/IMF-Standing-Borrowing-Arrangement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vestopedia.com/terms/d/deregulate.asp" TargetMode="External"/><Relationship Id="rId2" Type="http://schemas.openxmlformats.org/officeDocument/2006/relationships/hyperlink" Target="https://www.investopedia.com/terms/s/soe.asp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715962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Multilateralism</a:t>
            </a:r>
            <a:r>
              <a:rPr lang="en-US" sz="2800" dirty="0"/>
              <a:t> for Regional &amp; Global Cooperation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800600" y="609600"/>
            <a:ext cx="4040188" cy="639762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Globalism---</a:t>
            </a:r>
            <a:r>
              <a:rPr lang="en-US" dirty="0" err="1">
                <a:solidFill>
                  <a:srgbClr val="002060"/>
                </a:solidFill>
              </a:rPr>
              <a:t>IGOs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3810000" cy="4297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International Political Order</a:t>
            </a:r>
          </a:p>
          <a:p>
            <a:r>
              <a:rPr lang="en-US" dirty="0" err="1"/>
              <a:t>LoN</a:t>
            </a:r>
            <a:endParaRPr lang="en-US" dirty="0"/>
          </a:p>
          <a:p>
            <a:r>
              <a:rPr lang="en-US" dirty="0"/>
              <a:t>UN</a:t>
            </a:r>
          </a:p>
          <a:p>
            <a:r>
              <a:rPr lang="en-US" dirty="0" err="1"/>
              <a:t>ICJ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</a:rPr>
              <a:t>International Economic Order</a:t>
            </a:r>
          </a:p>
          <a:p>
            <a:r>
              <a:rPr lang="en-US" dirty="0"/>
              <a:t>World Bank</a:t>
            </a:r>
          </a:p>
          <a:p>
            <a:r>
              <a:rPr lang="en-US" dirty="0"/>
              <a:t>IMF</a:t>
            </a:r>
          </a:p>
          <a:p>
            <a:r>
              <a:rPr lang="en-US" dirty="0"/>
              <a:t>WTO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311727" y="914400"/>
            <a:ext cx="3965575" cy="639762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Regionalism: Regional  Organizations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304800" y="1447800"/>
            <a:ext cx="4114800" cy="4953000"/>
          </a:xfrm>
        </p:spPr>
        <p:txBody>
          <a:bodyPr>
            <a:normAutofit lnSpcReduction="10000"/>
          </a:bodyPr>
          <a:lstStyle/>
          <a:p>
            <a:r>
              <a:rPr lang="en-US" dirty="0" err="1">
                <a:solidFill>
                  <a:srgbClr val="7030A0"/>
                </a:solidFill>
              </a:rPr>
              <a:t>SAARC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ECO</a:t>
            </a:r>
          </a:p>
          <a:p>
            <a:r>
              <a:rPr lang="en-US" dirty="0" err="1">
                <a:solidFill>
                  <a:srgbClr val="7030A0"/>
                </a:solidFill>
              </a:rPr>
              <a:t>SCO</a:t>
            </a:r>
            <a:endParaRPr lang="en-US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EU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BRICS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ASEAN</a:t>
            </a:r>
          </a:p>
          <a:p>
            <a:endParaRPr lang="en-US" dirty="0"/>
          </a:p>
          <a:p>
            <a:r>
              <a:rPr lang="en-US" dirty="0" err="1">
                <a:solidFill>
                  <a:srgbClr val="002060"/>
                </a:solidFill>
              </a:rPr>
              <a:t>OIC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Gulf Cooperation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Council</a:t>
            </a:r>
          </a:p>
          <a:p>
            <a:r>
              <a:rPr lang="en-US" dirty="0">
                <a:solidFill>
                  <a:srgbClr val="002060"/>
                </a:solidFill>
              </a:rPr>
              <a:t>Arab League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NOA-Sarfraz Hussain Ansari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4A59E-3FC9-4801-8AD0-80F6E98BA68C}" type="slidenum">
              <a:rPr lang="en-US" smtClean="0"/>
              <a:t>1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04800" y="838200"/>
            <a:ext cx="4267200" cy="5486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838200"/>
            <a:ext cx="4191000" cy="550025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Brace 2"/>
          <p:cNvSpPr/>
          <p:nvPr/>
        </p:nvSpPr>
        <p:spPr>
          <a:xfrm>
            <a:off x="6019800" y="2157845"/>
            <a:ext cx="609600" cy="990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747164" y="2438400"/>
            <a:ext cx="1295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Lecture-4</a:t>
            </a:r>
          </a:p>
        </p:txBody>
      </p:sp>
      <p:sp>
        <p:nvSpPr>
          <p:cNvPr id="13" name="Right Brace 12"/>
          <p:cNvSpPr/>
          <p:nvPr/>
        </p:nvSpPr>
        <p:spPr>
          <a:xfrm>
            <a:off x="6477000" y="4343400"/>
            <a:ext cx="914400" cy="1371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543800" y="4876800"/>
            <a:ext cx="1219200" cy="4294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Lecture-5</a:t>
            </a:r>
          </a:p>
        </p:txBody>
      </p:sp>
      <p:sp>
        <p:nvSpPr>
          <p:cNvPr id="15" name="Right Brace 14"/>
          <p:cNvSpPr/>
          <p:nvPr/>
        </p:nvSpPr>
        <p:spPr>
          <a:xfrm>
            <a:off x="2616777" y="4828308"/>
            <a:ext cx="710045" cy="1371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352800" y="5306292"/>
            <a:ext cx="1066800" cy="4087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Lecture-3</a:t>
            </a:r>
          </a:p>
        </p:txBody>
      </p:sp>
      <p:sp>
        <p:nvSpPr>
          <p:cNvPr id="17" name="Right Brace 16"/>
          <p:cNvSpPr/>
          <p:nvPr/>
        </p:nvSpPr>
        <p:spPr>
          <a:xfrm>
            <a:off x="1676400" y="1524000"/>
            <a:ext cx="914400" cy="1371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667000" y="2057400"/>
            <a:ext cx="1295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Lecture-1</a:t>
            </a:r>
          </a:p>
        </p:txBody>
      </p:sp>
      <p:sp>
        <p:nvSpPr>
          <p:cNvPr id="19" name="Right Brace 18"/>
          <p:cNvSpPr/>
          <p:nvPr/>
        </p:nvSpPr>
        <p:spPr>
          <a:xfrm>
            <a:off x="1524000" y="3048000"/>
            <a:ext cx="914400" cy="1371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590800" y="3505200"/>
            <a:ext cx="1143000" cy="4087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Lecture-2</a:t>
            </a:r>
          </a:p>
        </p:txBody>
      </p:sp>
    </p:spTree>
    <p:extLst>
      <p:ext uri="{BB962C8B-B14F-4D97-AF65-F5344CB8AC3E}">
        <p14:creationId xmlns:p14="http://schemas.microsoft.com/office/powerpoint/2010/main" val="949420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The World Bank Group-5 Institutions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66800"/>
            <a:ext cx="7315200" cy="52578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300" dirty="0"/>
              <a:t>The </a:t>
            </a:r>
            <a:r>
              <a:rPr lang="en-US" sz="2300" dirty="0" err="1">
                <a:solidFill>
                  <a:srgbClr val="C00000"/>
                </a:solidFill>
              </a:rPr>
              <a:t>IBRD</a:t>
            </a:r>
            <a:r>
              <a:rPr lang="en-US" sz="2300" dirty="0"/>
              <a:t> founded in 1944-45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300" dirty="0">
                <a:solidFill>
                  <a:srgbClr val="FF0000"/>
                </a:solidFill>
              </a:rPr>
              <a:t>the</a:t>
            </a:r>
            <a:r>
              <a:rPr lang="en-US" sz="2300" dirty="0"/>
              <a:t> </a:t>
            </a:r>
            <a:r>
              <a:rPr lang="en-US" sz="2300" dirty="0">
                <a:solidFill>
                  <a:srgbClr val="FF0000"/>
                </a:solidFill>
              </a:rPr>
              <a:t>International Finance Corporation</a:t>
            </a:r>
            <a:r>
              <a:rPr lang="en-US" sz="2300" dirty="0"/>
              <a:t> founded in 1956 </a:t>
            </a:r>
          </a:p>
          <a:p>
            <a:pPr lvl="1"/>
            <a:r>
              <a:rPr lang="en-US" sz="2300" dirty="0"/>
              <a:t>to lend to private companies and financial institutions in developing countries. 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300" dirty="0">
                <a:solidFill>
                  <a:srgbClr val="0070C0"/>
                </a:solidFill>
              </a:rPr>
              <a:t>International Development Association </a:t>
            </a:r>
            <a:r>
              <a:rPr lang="en-US" sz="2300" dirty="0"/>
              <a:t>founded in 1960 </a:t>
            </a:r>
          </a:p>
          <a:p>
            <a:pPr lvl="1"/>
            <a:r>
              <a:rPr lang="en-US" sz="2300" dirty="0"/>
              <a:t>emphasis on granting loans and assistance to the poorest countries for poverty alleviation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300" dirty="0">
                <a:solidFill>
                  <a:srgbClr val="00B050"/>
                </a:solidFill>
              </a:rPr>
              <a:t>The</a:t>
            </a:r>
            <a:r>
              <a:rPr lang="en-US" sz="2300" dirty="0"/>
              <a:t> </a:t>
            </a:r>
            <a:r>
              <a:rPr lang="en-US" sz="2300" dirty="0">
                <a:solidFill>
                  <a:srgbClr val="00B050"/>
                </a:solidFill>
              </a:rPr>
              <a:t>Multilateral Investment Guarantee Agency</a:t>
            </a:r>
          </a:p>
          <a:p>
            <a:pPr marL="914400" lvl="1" indent="-514350"/>
            <a:r>
              <a:rPr lang="en-US" sz="2300" dirty="0"/>
              <a:t>to promote foreign direct investments in developing countries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700" dirty="0">
                <a:solidFill>
                  <a:srgbClr val="7030A0"/>
                </a:solidFill>
              </a:rPr>
              <a:t>the International Centre for Settlement of Investment Disputes</a:t>
            </a:r>
            <a:r>
              <a:rPr lang="en-US" sz="27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6012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WB: The Articles of Agreement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>
                <a:hlinkClick r:id="rId3" action="ppaction://hlinkfile"/>
              </a:rPr>
              <a:t>The </a:t>
            </a:r>
            <a:r>
              <a:rPr lang="en-US" dirty="0" err="1">
                <a:hlinkClick r:id="rId3" action="ppaction://hlinkfile"/>
              </a:rPr>
              <a:t>IBRD</a:t>
            </a:r>
            <a:r>
              <a:rPr lang="en-US" dirty="0">
                <a:hlinkClick r:id="rId3" action="ppaction://hlinkfile"/>
              </a:rPr>
              <a:t> Articles of Agreement </a:t>
            </a:r>
            <a:r>
              <a:rPr lang="en-US" dirty="0"/>
              <a:t>is governing document</a:t>
            </a:r>
          </a:p>
          <a:p>
            <a:pPr lvl="1"/>
            <a:r>
              <a:rPr lang="en-US" dirty="0"/>
              <a:t>drawn up at the United Nations Monetary and Financial Conference in July 1-22, 1944. </a:t>
            </a:r>
          </a:p>
          <a:p>
            <a:pPr lvl="1"/>
            <a:r>
              <a:rPr lang="en-US" dirty="0"/>
              <a:t>became effective on December 27, 1945</a:t>
            </a:r>
          </a:p>
          <a:p>
            <a:pPr lvl="1"/>
            <a:r>
              <a:rPr lang="en-US" dirty="0"/>
              <a:t>It has been amended three times: </a:t>
            </a:r>
          </a:p>
          <a:p>
            <a:pPr lvl="2"/>
            <a:r>
              <a:rPr lang="en-US" dirty="0"/>
              <a:t>December 17,1965</a:t>
            </a:r>
          </a:p>
          <a:p>
            <a:pPr lvl="2"/>
            <a:r>
              <a:rPr lang="en-US" dirty="0"/>
              <a:t>February 16, 1989 and </a:t>
            </a:r>
          </a:p>
          <a:p>
            <a:pPr lvl="2"/>
            <a:r>
              <a:rPr lang="en-US" dirty="0"/>
              <a:t>June 27, 2012.</a:t>
            </a:r>
          </a:p>
        </p:txBody>
      </p:sp>
    </p:spTree>
    <p:extLst>
      <p:ext uri="{BB962C8B-B14F-4D97-AF65-F5344CB8AC3E}">
        <p14:creationId xmlns:p14="http://schemas.microsoft.com/office/powerpoint/2010/main" val="2954177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dirty="0"/>
              <a:t>Article I: Purposes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066800"/>
            <a:ext cx="6629400" cy="5059363"/>
          </a:xfrm>
        </p:spPr>
        <p:txBody>
          <a:bodyPr>
            <a:normAutofit lnSpcReduction="10000"/>
          </a:bodyPr>
          <a:lstStyle/>
          <a:p>
            <a:pPr marL="571500" indent="-571500">
              <a:buAutoNum type="romanLcParenBoth"/>
            </a:pPr>
            <a:r>
              <a:rPr lang="en-US" dirty="0">
                <a:solidFill>
                  <a:srgbClr val="FF0000"/>
                </a:solidFill>
              </a:rPr>
              <a:t>Reconstruction and development</a:t>
            </a:r>
            <a:r>
              <a:rPr lang="en-US" dirty="0"/>
              <a:t> by facilitating investment of capital</a:t>
            </a:r>
          </a:p>
          <a:p>
            <a:pPr marL="571500" indent="-571500">
              <a:buAutoNum type="romanLcParenBoth"/>
            </a:pPr>
            <a:r>
              <a:rPr lang="en-US" dirty="0"/>
              <a:t>To promote private foreign investment</a:t>
            </a:r>
          </a:p>
          <a:p>
            <a:pPr marL="571500" indent="-571500">
              <a:buAutoNum type="romanLcParenBoth"/>
            </a:pPr>
            <a:r>
              <a:rPr lang="en-US" dirty="0"/>
              <a:t>To promote balanced international growth</a:t>
            </a:r>
          </a:p>
          <a:p>
            <a:pPr marL="571500" indent="-571500">
              <a:buAutoNum type="romanLcParenBoth"/>
            </a:pPr>
            <a:r>
              <a:rPr lang="en-US" dirty="0"/>
              <a:t>To arrange loans through other channels</a:t>
            </a:r>
          </a:p>
          <a:p>
            <a:pPr marL="571500" indent="-571500">
              <a:buAutoNum type="romanLcParenBoth"/>
            </a:pPr>
            <a:r>
              <a:rPr lang="en-US" dirty="0"/>
              <a:t>Effective monitoring and evaluation of development projects</a:t>
            </a:r>
          </a:p>
        </p:txBody>
      </p:sp>
    </p:spTree>
    <p:extLst>
      <p:ext uri="{BB962C8B-B14F-4D97-AF65-F5344CB8AC3E}">
        <p14:creationId xmlns:p14="http://schemas.microsoft.com/office/powerpoint/2010/main" val="770317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Article-II: Membership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6553200" cy="4525963"/>
          </a:xfrm>
        </p:spPr>
        <p:txBody>
          <a:bodyPr/>
          <a:lstStyle/>
          <a:p>
            <a:r>
              <a:rPr lang="en-US" dirty="0"/>
              <a:t>under the </a:t>
            </a:r>
            <a:r>
              <a:rPr lang="en-US" dirty="0" err="1"/>
              <a:t>IBRD</a:t>
            </a:r>
            <a:r>
              <a:rPr lang="en-US" dirty="0"/>
              <a:t> Articles of Agreement….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 country must first join the International Monetary Fund (IMF).</a:t>
            </a:r>
          </a:p>
          <a:p>
            <a:pPr lvl="1"/>
            <a:r>
              <a:rPr lang="en-US" dirty="0"/>
              <a:t>To accept WB Articles of Agreement and rules based on them</a:t>
            </a:r>
          </a:p>
          <a:p>
            <a:pPr lvl="1"/>
            <a:r>
              <a:rPr lang="en-US" dirty="0"/>
              <a:t>Membership in IDA, </a:t>
            </a:r>
            <a:r>
              <a:rPr lang="en-US" dirty="0" err="1"/>
              <a:t>IFC</a:t>
            </a:r>
            <a:r>
              <a:rPr lang="en-US" dirty="0"/>
              <a:t> and </a:t>
            </a:r>
            <a:r>
              <a:rPr lang="en-US" dirty="0" err="1"/>
              <a:t>MIGA</a:t>
            </a:r>
            <a:r>
              <a:rPr lang="en-US" dirty="0"/>
              <a:t> are conditional on membership in </a:t>
            </a:r>
            <a:r>
              <a:rPr lang="en-US" dirty="0" err="1"/>
              <a:t>IBRD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0832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WB Areas of Interest for Global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Social/ welfare services, Urban /Rural development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Agricultural and water resources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Water supply/Sanitation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Health management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1DE6F3-3173-4A75-80DC-3F10BBC330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539875"/>
            <a:ext cx="4038600" cy="4708525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Road/Rail/seaports and transport/communication</a:t>
            </a:r>
          </a:p>
          <a:p>
            <a:pPr lvl="0"/>
            <a:r>
              <a:rPr lang="en-US" dirty="0"/>
              <a:t>Energy /Electrical transmission/ distribution</a:t>
            </a:r>
          </a:p>
          <a:p>
            <a:pPr lvl="0"/>
            <a:r>
              <a:rPr lang="en-US" dirty="0"/>
              <a:t>Public finance management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Disaster prevention and preparedness</a:t>
            </a:r>
          </a:p>
          <a:p>
            <a:pPr lvl="0"/>
            <a:endParaRPr lang="en-US" dirty="0"/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622923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World Bank</a:t>
            </a:r>
          </a:p>
          <a:p>
            <a:r>
              <a:rPr lang="en-US" sz="3600" dirty="0"/>
              <a:t>Article-V : Organization &amp; Management</a:t>
            </a:r>
          </a:p>
        </p:txBody>
      </p:sp>
    </p:spTree>
    <p:extLst>
      <p:ext uri="{BB962C8B-B14F-4D97-AF65-F5344CB8AC3E}">
        <p14:creationId xmlns:p14="http://schemas.microsoft.com/office/powerpoint/2010/main" val="2039449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57275930"/>
              </p:ext>
            </p:extLst>
          </p:nvPr>
        </p:nvGraphicFramePr>
        <p:xfrm>
          <a:off x="76200" y="304800"/>
          <a:ext cx="48768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 1"/>
          <p:cNvSpPr/>
          <p:nvPr/>
        </p:nvSpPr>
        <p:spPr>
          <a:xfrm>
            <a:off x="5029200" y="609600"/>
            <a:ext cx="3657600" cy="56388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>
                <a:solidFill>
                  <a:schemeClr val="tx1"/>
                </a:solidFill>
              </a:rPr>
              <a:t>The Bank shall have;</a:t>
            </a: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dirty="0">
                <a:solidFill>
                  <a:srgbClr val="FF0000"/>
                </a:solidFill>
              </a:rPr>
              <a:t>-Board of Governors with a Chairman</a:t>
            </a:r>
          </a:p>
          <a:p>
            <a:pPr algn="just"/>
            <a:endParaRPr lang="en-US" sz="2400" dirty="0">
              <a:solidFill>
                <a:srgbClr val="FF0000"/>
              </a:solidFill>
            </a:endParaRPr>
          </a:p>
          <a:p>
            <a:pPr algn="just"/>
            <a:r>
              <a:rPr lang="en-US" sz="2400" dirty="0">
                <a:solidFill>
                  <a:srgbClr val="FFC000"/>
                </a:solidFill>
              </a:rPr>
              <a:t>- Board of Directors with President as head</a:t>
            </a:r>
          </a:p>
          <a:p>
            <a:pPr algn="just"/>
            <a:endParaRPr lang="en-US" sz="2400" dirty="0">
              <a:solidFill>
                <a:srgbClr val="FFC000"/>
              </a:solidFill>
            </a:endParaRPr>
          </a:p>
          <a:p>
            <a:pPr algn="just"/>
            <a:r>
              <a:rPr lang="en-US" sz="2400" dirty="0">
                <a:solidFill>
                  <a:srgbClr val="00B050"/>
                </a:solidFill>
              </a:rPr>
              <a:t>-Executive Directors</a:t>
            </a: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-other officers and staff</a:t>
            </a: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to perform duties as the Bank may determine.</a:t>
            </a:r>
          </a:p>
        </p:txBody>
      </p:sp>
    </p:spTree>
    <p:extLst>
      <p:ext uri="{BB962C8B-B14F-4D97-AF65-F5344CB8AC3E}">
        <p14:creationId xmlns:p14="http://schemas.microsoft.com/office/powerpoint/2010/main" val="1396746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1"/>
            <a:ext cx="8229600" cy="6477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05200" y="144780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WB President </a:t>
            </a:r>
          </a:p>
        </p:txBody>
      </p:sp>
      <p:sp>
        <p:nvSpPr>
          <p:cNvPr id="5" name="Rectangle 4"/>
          <p:cNvSpPr/>
          <p:nvPr/>
        </p:nvSpPr>
        <p:spPr>
          <a:xfrm>
            <a:off x="1447800" y="3352800"/>
            <a:ext cx="1371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Director</a:t>
            </a:r>
          </a:p>
        </p:txBody>
      </p:sp>
      <p:sp>
        <p:nvSpPr>
          <p:cNvPr id="6" name="Rectangle 5"/>
          <p:cNvSpPr/>
          <p:nvPr/>
        </p:nvSpPr>
        <p:spPr>
          <a:xfrm>
            <a:off x="7162800" y="2438400"/>
            <a:ext cx="1371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ED-</a:t>
            </a:r>
            <a:r>
              <a:rPr lang="en-US" dirty="0" err="1"/>
              <a:t>MIGA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719282" y="2456597"/>
            <a:ext cx="1371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ED-</a:t>
            </a:r>
            <a:r>
              <a:rPr lang="en-US" dirty="0" err="1"/>
              <a:t>IFC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531660" y="2438400"/>
            <a:ext cx="1371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ED-IDA</a:t>
            </a:r>
          </a:p>
        </p:txBody>
      </p:sp>
      <p:sp>
        <p:nvSpPr>
          <p:cNvPr id="9" name="Rectangle 8"/>
          <p:cNvSpPr/>
          <p:nvPr/>
        </p:nvSpPr>
        <p:spPr>
          <a:xfrm>
            <a:off x="609600" y="2438400"/>
            <a:ext cx="1371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ED </a:t>
            </a:r>
            <a:r>
              <a:rPr lang="en-US" dirty="0" err="1"/>
              <a:t>IBRD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435290" y="5943600"/>
            <a:ext cx="1371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Director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47800" y="4038600"/>
            <a:ext cx="1371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Director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47800" y="4648200"/>
            <a:ext cx="1371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Director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47800" y="5293056"/>
            <a:ext cx="1371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Director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867400" y="3238500"/>
            <a:ext cx="1371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Director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854890" y="5829300"/>
            <a:ext cx="1371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Director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867400" y="3924300"/>
            <a:ext cx="1371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Director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867400" y="4533900"/>
            <a:ext cx="1371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Director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867400" y="5178756"/>
            <a:ext cx="1371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Director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1295400" y="2209800"/>
            <a:ext cx="6781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419600" y="19812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352800" y="22098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380061" y="22098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095397" y="22098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293125" y="2220604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352800" y="2971800"/>
            <a:ext cx="0" cy="31492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819400" y="35052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819400" y="6121021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819400" y="5559756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819400" y="49149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2857500" y="43053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334000" y="2997389"/>
            <a:ext cx="0" cy="31492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5334000" y="35052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5334000" y="48006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5334000" y="41910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5334000" y="614661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5334000" y="54102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3352231" y="609600"/>
            <a:ext cx="2134737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Chairman </a:t>
            </a:r>
          </a:p>
          <a:p>
            <a:pPr algn="ctr"/>
            <a:r>
              <a:rPr lang="en-US" dirty="0"/>
              <a:t>Board of Governors</a:t>
            </a:r>
          </a:p>
        </p:txBody>
      </p:sp>
      <p:cxnSp>
        <p:nvCxnSpPr>
          <p:cNvPr id="42" name="Straight Connector 41"/>
          <p:cNvCxnSpPr>
            <a:endCxn id="4" idx="0"/>
          </p:cNvCxnSpPr>
          <p:nvPr/>
        </p:nvCxnSpPr>
        <p:spPr>
          <a:xfrm>
            <a:off x="4305300" y="11430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00003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/>
              <a:t>1. Board of Governors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0593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World Bank has a Board of Governors</a:t>
            </a:r>
          </a:p>
          <a:p>
            <a:pPr lvl="1"/>
            <a:r>
              <a:rPr lang="en-US" dirty="0"/>
              <a:t>the ultimate policymakers at the World Bank. </a:t>
            </a:r>
          </a:p>
          <a:p>
            <a:pPr lvl="1"/>
            <a:r>
              <a:rPr lang="en-US" dirty="0"/>
              <a:t>the governors are member countries' ministers of finance or ministers of economic development.</a:t>
            </a:r>
          </a:p>
          <a:p>
            <a:pPr lvl="1"/>
            <a:r>
              <a:rPr lang="en-US" dirty="0"/>
              <a:t>Each Governor has a 5 year term</a:t>
            </a:r>
          </a:p>
          <a:p>
            <a:r>
              <a:rPr lang="en-US" dirty="0"/>
              <a:t>All powers of the Bank are vested in the Board of Governors </a:t>
            </a:r>
          </a:p>
          <a:p>
            <a:r>
              <a:rPr lang="en-US" dirty="0"/>
              <a:t>They meet once a year at the Annual Meetings of the Boards of Governors of the WB and the IMF</a:t>
            </a:r>
          </a:p>
          <a:p>
            <a:r>
              <a:rPr lang="en-US" dirty="0"/>
              <a:t>the Boards of Governors  have delegated certain powers to the Executive Directors</a:t>
            </a:r>
          </a:p>
        </p:txBody>
      </p:sp>
    </p:spTree>
    <p:extLst>
      <p:ext uri="{BB962C8B-B14F-4D97-AF65-F5344CB8AC3E}">
        <p14:creationId xmlns:p14="http://schemas.microsoft.com/office/powerpoint/2010/main" val="10766478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Board of Governor’s Powers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066800"/>
            <a:ext cx="6324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Admit new members or suspend a member</a:t>
            </a:r>
          </a:p>
          <a:p>
            <a:r>
              <a:rPr lang="en-US" dirty="0"/>
              <a:t>Increase or decrease the Bank’s capital stock</a:t>
            </a:r>
          </a:p>
          <a:p>
            <a:r>
              <a:rPr lang="en-US" dirty="0"/>
              <a:t>Decide appeals against the decisions of Executive Directors</a:t>
            </a:r>
          </a:p>
          <a:p>
            <a:r>
              <a:rPr lang="en-US" dirty="0"/>
              <a:t>Determine the distribution of the net income of the Bank</a:t>
            </a:r>
          </a:p>
          <a:p>
            <a:r>
              <a:rPr lang="en-US" dirty="0"/>
              <a:t>Decide to suspend permanently the operations of the Bank and to distribute its assets;</a:t>
            </a:r>
          </a:p>
          <a:p>
            <a:r>
              <a:rPr lang="en-US" dirty="0"/>
              <a:t>To cooperate with other international organizations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150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Study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 err="1"/>
              <a:t>NOA</a:t>
            </a:r>
            <a:r>
              <a:rPr lang="en-US" dirty="0"/>
              <a:t> Current Affairs Book by </a:t>
            </a:r>
            <a:r>
              <a:rPr lang="en-US" dirty="0" err="1"/>
              <a:t>Fareed</a:t>
            </a:r>
            <a:r>
              <a:rPr lang="en-US" dirty="0"/>
              <a:t> Khan</a:t>
            </a:r>
          </a:p>
          <a:p>
            <a:r>
              <a:rPr lang="en-US" dirty="0" err="1"/>
              <a:t>NOA</a:t>
            </a:r>
            <a:r>
              <a:rPr lang="en-US" dirty="0"/>
              <a:t> Pakistan Affairs Book </a:t>
            </a:r>
          </a:p>
          <a:p>
            <a:r>
              <a:rPr lang="en-US" dirty="0"/>
              <a:t>My Lectures</a:t>
            </a:r>
          </a:p>
          <a:p>
            <a:r>
              <a:rPr lang="en-US" dirty="0"/>
              <a:t>Official Websites of these Organizations</a:t>
            </a:r>
          </a:p>
          <a:p>
            <a:r>
              <a:rPr lang="en-US" dirty="0" err="1"/>
              <a:t>CSS</a:t>
            </a:r>
            <a:r>
              <a:rPr lang="en-US" dirty="0"/>
              <a:t> Five Year Papers</a:t>
            </a:r>
          </a:p>
          <a:p>
            <a:r>
              <a:rPr lang="en-US" dirty="0"/>
              <a:t>Watch BBC ‘Outside Source’ </a:t>
            </a:r>
            <a:r>
              <a:rPr lang="en-US" dirty="0" err="1"/>
              <a:t>Aljazera</a:t>
            </a:r>
            <a:r>
              <a:rPr lang="en-US"/>
              <a:t> and </a:t>
            </a:r>
            <a:r>
              <a:rPr lang="en-US" dirty="0" err="1"/>
              <a:t>DW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NOA-Sarfraz Hussain Ansari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4A59E-3FC9-4801-8AD0-80F6E98BA6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40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3200" dirty="0"/>
              <a:t>2. The World Bank Group Boards of Directors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66800"/>
            <a:ext cx="7162800" cy="5257800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rgbClr val="7030A0"/>
                </a:solidFill>
              </a:rPr>
              <a:t>Four separate Boards of Directors </a:t>
            </a:r>
            <a:r>
              <a:rPr lang="en-US" dirty="0"/>
              <a:t>for each organ of WB headed by the Executive Directors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400" dirty="0"/>
              <a:t>the International Bank for Reconstruction and Development (</a:t>
            </a:r>
            <a:r>
              <a:rPr lang="en-US" sz="3400" dirty="0" err="1"/>
              <a:t>IBRD</a:t>
            </a:r>
            <a:r>
              <a:rPr lang="en-US" sz="3400" dirty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400" dirty="0"/>
              <a:t>the International Development Agency (IDA)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400" dirty="0"/>
              <a:t>the International Finance Corporation (</a:t>
            </a:r>
            <a:r>
              <a:rPr lang="en-US" sz="3400" dirty="0" err="1"/>
              <a:t>IFC</a:t>
            </a:r>
            <a:r>
              <a:rPr lang="en-US" sz="3400" dirty="0"/>
              <a:t>), and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400" dirty="0"/>
              <a:t>the Multilateral Investment Guarantee Agency (</a:t>
            </a:r>
            <a:r>
              <a:rPr lang="en-US" sz="3400" dirty="0" err="1"/>
              <a:t>MIGA</a:t>
            </a:r>
            <a:r>
              <a:rPr lang="en-US" sz="3400" dirty="0"/>
              <a:t>). </a:t>
            </a:r>
          </a:p>
          <a:p>
            <a:pPr lvl="1"/>
            <a:endParaRPr lang="en-US" dirty="0"/>
          </a:p>
          <a:p>
            <a:r>
              <a:rPr lang="en-US" dirty="0"/>
              <a:t>The current Boards of the World Bank Group consist of </a:t>
            </a:r>
            <a:r>
              <a:rPr lang="en-US" b="1" dirty="0">
                <a:solidFill>
                  <a:srgbClr val="00B050"/>
                </a:solidFill>
              </a:rPr>
              <a:t>25 Directors.</a:t>
            </a:r>
          </a:p>
          <a:p>
            <a:endParaRPr lang="en-US" b="1" dirty="0">
              <a:solidFill>
                <a:srgbClr val="00B05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The Executive Directors </a:t>
            </a:r>
            <a:r>
              <a:rPr lang="en-US" dirty="0"/>
              <a:t>are appointed by the Governors for 2 years term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Executive Directors select the World Bank </a:t>
            </a:r>
            <a:r>
              <a:rPr lang="en-US" b="1" dirty="0">
                <a:solidFill>
                  <a:srgbClr val="FF0000"/>
                </a:solidFill>
              </a:rPr>
              <a:t>President</a:t>
            </a:r>
            <a:r>
              <a:rPr lang="en-US" dirty="0"/>
              <a:t>, who is the Chairman of the Board of Directors.</a:t>
            </a:r>
          </a:p>
        </p:txBody>
      </p:sp>
    </p:spTree>
    <p:extLst>
      <p:ext uri="{BB962C8B-B14F-4D97-AF65-F5344CB8AC3E}">
        <p14:creationId xmlns:p14="http://schemas.microsoft.com/office/powerpoint/2010/main" val="42411580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3. The </a:t>
            </a:r>
            <a:r>
              <a:rPr lang="en-US" b="1" dirty="0"/>
              <a:t>Advisory Council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143000"/>
            <a:ext cx="670560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Advisory Council of </a:t>
            </a:r>
            <a:r>
              <a:rPr lang="en-US" dirty="0">
                <a:solidFill>
                  <a:srgbClr val="FF0000"/>
                </a:solidFill>
              </a:rPr>
              <a:t>seven persons</a:t>
            </a:r>
            <a:r>
              <a:rPr lang="en-US" dirty="0"/>
              <a:t> selected by the Board of Governors </a:t>
            </a:r>
          </a:p>
          <a:p>
            <a:pPr lvl="1"/>
            <a:r>
              <a:rPr lang="en-US" dirty="0"/>
              <a:t>From banking, commercial, industrial, labor, and agricultural sector experts, and </a:t>
            </a:r>
          </a:p>
          <a:p>
            <a:r>
              <a:rPr lang="en-US" dirty="0"/>
              <a:t>Councilors shall serve for two years and may be reappointed.</a:t>
            </a:r>
          </a:p>
          <a:p>
            <a:r>
              <a:rPr lang="en-US" dirty="0"/>
              <a:t>The Council shall advise the Bank on matters of general policy. </a:t>
            </a:r>
          </a:p>
          <a:p>
            <a:r>
              <a:rPr lang="en-US" dirty="0"/>
              <a:t>The Council meet annually.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9971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2" y="579438"/>
            <a:ext cx="8229600" cy="1020762"/>
          </a:xfrm>
        </p:spPr>
        <p:txBody>
          <a:bodyPr>
            <a:normAutofit/>
          </a:bodyPr>
          <a:lstStyle/>
          <a:p>
            <a:r>
              <a:rPr lang="en-US" dirty="0"/>
              <a:t>4. The </a:t>
            </a:r>
            <a:r>
              <a:rPr lang="en-US" b="1" dirty="0"/>
              <a:t>Loan Committees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The committee is required to report on the status of loans by the Bank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8365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639762"/>
          </a:xfrm>
        </p:spPr>
        <p:txBody>
          <a:bodyPr>
            <a:noAutofit/>
          </a:bodyPr>
          <a:lstStyle/>
          <a:p>
            <a:r>
              <a:rPr lang="en-US" sz="3600" dirty="0"/>
              <a:t>5. The Development 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74837"/>
            <a:ext cx="8229600" cy="2773363"/>
          </a:xfrm>
        </p:spPr>
        <p:txBody>
          <a:bodyPr/>
          <a:lstStyle/>
          <a:p>
            <a:r>
              <a:rPr lang="en-US" dirty="0"/>
              <a:t>Joint Ministerial Committee of the Boards of Governors of the World Bank and the International Monetary Fund</a:t>
            </a:r>
          </a:p>
        </p:txBody>
      </p:sp>
    </p:spTree>
    <p:extLst>
      <p:ext uri="{BB962C8B-B14F-4D97-AF65-F5344CB8AC3E}">
        <p14:creationId xmlns:p14="http://schemas.microsoft.com/office/powerpoint/2010/main" val="39492368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Article-V(3): Voting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/>
          </a:bodyPr>
          <a:lstStyle/>
          <a:p>
            <a:r>
              <a:rPr lang="en-US" sz="2800" dirty="0"/>
              <a:t>Voting power (2 types) of members is based on;</a:t>
            </a:r>
          </a:p>
          <a:p>
            <a:pPr lvl="1"/>
            <a:r>
              <a:rPr lang="en-US" sz="2400" dirty="0"/>
              <a:t>(i)</a:t>
            </a:r>
            <a:r>
              <a:rPr lang="en-US" sz="2400" dirty="0">
                <a:solidFill>
                  <a:srgbClr val="00B050"/>
                </a:solidFill>
              </a:rPr>
              <a:t>The basic votes</a:t>
            </a:r>
            <a:r>
              <a:rPr lang="en-US" sz="2400" dirty="0"/>
              <a:t> equally distributed among all members</a:t>
            </a:r>
          </a:p>
          <a:p>
            <a:pPr lvl="1"/>
            <a:r>
              <a:rPr lang="en-US" sz="2400" dirty="0"/>
              <a:t>(ii)</a:t>
            </a:r>
            <a:r>
              <a:rPr lang="en-US" sz="2400" dirty="0">
                <a:solidFill>
                  <a:srgbClr val="FF0000"/>
                </a:solidFill>
              </a:rPr>
              <a:t>The share votes</a:t>
            </a:r>
            <a:r>
              <a:rPr lang="en-US" sz="2400" dirty="0"/>
              <a:t> based on one vote for each share of stock held by the member.</a:t>
            </a:r>
          </a:p>
          <a:p>
            <a:r>
              <a:rPr lang="en-US" sz="2400" dirty="0"/>
              <a:t>In 2010 voting powers at the World Bank were revised </a:t>
            </a:r>
          </a:p>
          <a:p>
            <a:r>
              <a:rPr lang="en-US" sz="2400" dirty="0"/>
              <a:t>The top 10 countries with most voting power are;</a:t>
            </a:r>
          </a:p>
          <a:p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4800600" y="3886200"/>
            <a:ext cx="3733800" cy="228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800" dirty="0">
                <a:solidFill>
                  <a:schemeClr val="tx1"/>
                </a:solidFill>
              </a:rPr>
              <a:t>France (4.07%),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India (3.18%),</a:t>
            </a:r>
            <a:endParaRPr lang="en-US" sz="2800" baseline="30000" dirty="0">
              <a:solidFill>
                <a:schemeClr val="tx1"/>
              </a:solidFill>
            </a:endParaRP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Russia (3.07%), 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Canada (2.73%)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Italy (2.67%).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3886200"/>
            <a:ext cx="3429000" cy="228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800" dirty="0">
                <a:solidFill>
                  <a:schemeClr val="tx1"/>
                </a:solidFill>
              </a:rPr>
              <a:t>the USA (16.47%)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Japan (7.75%)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China (6.00%) 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Germany (4.43%), 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the UK (4.07%),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DF6843-D65E-47D8-996C-A681D1C2A9B3}"/>
              </a:ext>
            </a:extLst>
          </p:cNvPr>
          <p:cNvSpPr txBox="1"/>
          <p:nvPr/>
        </p:nvSpPr>
        <p:spPr>
          <a:xfrm>
            <a:off x="609600" y="6292334"/>
            <a:ext cx="7924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PK" dirty="0"/>
              <a:t>https://thedocs.worldbank.org/IBRDCountryVotingTable.pdf</a:t>
            </a:r>
          </a:p>
        </p:txBody>
      </p:sp>
    </p:spTree>
    <p:extLst>
      <p:ext uri="{BB962C8B-B14F-4D97-AF65-F5344CB8AC3E}">
        <p14:creationId xmlns:p14="http://schemas.microsoft.com/office/powerpoint/2010/main" val="31820139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COVID-19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50593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In April-2020 the Fast Track Loan Facility for countries hit by COVID-19 was announced</a:t>
            </a:r>
          </a:p>
          <a:p>
            <a:r>
              <a:rPr lang="en-US" dirty="0"/>
              <a:t>On May 19, the Bank Group expanded its emergency operations to fight COVID-19 to 100 developing countries </a:t>
            </a:r>
          </a:p>
          <a:p>
            <a:r>
              <a:rPr lang="en-US" dirty="0"/>
              <a:t>COVID-19 (Coronavirus) and </a:t>
            </a:r>
            <a:r>
              <a:rPr lang="en-US" dirty="0">
                <a:solidFill>
                  <a:srgbClr val="00B050"/>
                </a:solidFill>
              </a:rPr>
              <a:t>Sustainable Recovery Initiative</a:t>
            </a:r>
          </a:p>
          <a:p>
            <a:pPr lvl="1"/>
            <a:r>
              <a:rPr lang="en-US" dirty="0"/>
              <a:t>Over 15 months, the World Bank Group will be </a:t>
            </a:r>
            <a:r>
              <a:rPr lang="en-US" dirty="0">
                <a:solidFill>
                  <a:srgbClr val="FF0000"/>
                </a:solidFill>
              </a:rPr>
              <a:t>providing up to $160 billion</a:t>
            </a:r>
            <a:r>
              <a:rPr lang="en-US" dirty="0"/>
              <a:t> in financing for health, economic and social shocks </a:t>
            </a:r>
          </a:p>
          <a:p>
            <a:pPr lvl="1"/>
            <a:r>
              <a:rPr lang="en-US" dirty="0"/>
              <a:t>including </a:t>
            </a:r>
            <a:r>
              <a:rPr lang="en-US" dirty="0">
                <a:solidFill>
                  <a:srgbClr val="00B050"/>
                </a:solidFill>
              </a:rPr>
              <a:t>$50 billion of IDA grants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Pakistan: COVID-19 Emergency Response Project for $200 Million</a:t>
            </a:r>
          </a:p>
          <a:p>
            <a:r>
              <a:rPr lang="en-US" dirty="0"/>
              <a:t>It has published a report;</a:t>
            </a:r>
          </a:p>
          <a:p>
            <a:pPr lvl="1"/>
            <a:r>
              <a:rPr lang="en-US" dirty="0"/>
              <a:t> ‘The Global Economic Outlook During the COVID-19 Pandemic: A Changed World’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25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COVID-19 and WB under Criticism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50593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World Bank has been criticized for the slow response</a:t>
            </a:r>
          </a:p>
          <a:p>
            <a:r>
              <a:rPr lang="en-US" dirty="0"/>
              <a:t>The Pandemic Emergency Fund (</a:t>
            </a:r>
            <a:r>
              <a:rPr lang="en-US" dirty="0" err="1"/>
              <a:t>PEF</a:t>
            </a:r>
            <a:r>
              <a:rPr lang="en-US" dirty="0"/>
              <a:t>) created in May</a:t>
            </a:r>
          </a:p>
          <a:p>
            <a:r>
              <a:rPr lang="en-US" dirty="0"/>
              <a:t>The terms of the </a:t>
            </a:r>
            <a:r>
              <a:rPr lang="en-US" dirty="0" err="1"/>
              <a:t>PEF</a:t>
            </a:r>
            <a:r>
              <a:rPr lang="en-US" dirty="0"/>
              <a:t>, which is financed by bonds sold to private investors</a:t>
            </a:r>
          </a:p>
          <a:p>
            <a:r>
              <a:rPr lang="en-US" dirty="0"/>
              <a:t>the terms of the </a:t>
            </a:r>
            <a:r>
              <a:rPr lang="en-US" dirty="0" err="1"/>
              <a:t>PEF</a:t>
            </a:r>
            <a:r>
              <a:rPr lang="en-US" dirty="0"/>
              <a:t> are too stringent</a:t>
            </a:r>
          </a:p>
          <a:p>
            <a:r>
              <a:rPr lang="en-US" dirty="0"/>
              <a:t>Due to delay, the funding became less effective than if it was released to assist governments in initially containing the outbreak.</a:t>
            </a:r>
          </a:p>
          <a:p>
            <a:r>
              <a:rPr lang="en-US" dirty="0"/>
              <a:t> They argue that the fund prioritizes the interests of the private bondholders over public health</a:t>
            </a:r>
          </a:p>
          <a:p>
            <a:r>
              <a:rPr lang="en-US" dirty="0"/>
              <a:t>The developing countries capacity to repay after COVID-19???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191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Pakistan’s Experience: WB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90600"/>
            <a:ext cx="6781800" cy="53340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WB helped Pakistan in the Indus Water Treaty and funded construction of Dams, irrigation system and other infrastructure in the 1960s</a:t>
            </a:r>
          </a:p>
          <a:p>
            <a:r>
              <a:rPr lang="en-US" dirty="0"/>
              <a:t>WB’s loan, support, and capacity building in </a:t>
            </a:r>
          </a:p>
          <a:p>
            <a:pPr lvl="1"/>
            <a:r>
              <a:rPr lang="en-US" dirty="0"/>
              <a:t>banking and financial sector reforms</a:t>
            </a:r>
          </a:p>
          <a:p>
            <a:pPr lvl="1"/>
            <a:r>
              <a:rPr lang="en-US" dirty="0"/>
              <a:t>Public Finance Management (</a:t>
            </a:r>
            <a:r>
              <a:rPr lang="en-US" dirty="0" err="1"/>
              <a:t>PFM</a:t>
            </a:r>
            <a:r>
              <a:rPr lang="en-US" dirty="0"/>
              <a:t>) Reforms</a:t>
            </a:r>
          </a:p>
          <a:p>
            <a:pPr lvl="1"/>
            <a:r>
              <a:rPr lang="en-US" dirty="0"/>
              <a:t>Tax Reforms in </a:t>
            </a:r>
            <a:r>
              <a:rPr lang="en-US" dirty="0" err="1"/>
              <a:t>FBR</a:t>
            </a:r>
            <a:endParaRPr lang="en-US" dirty="0"/>
          </a:p>
          <a:p>
            <a:pPr lvl="1"/>
            <a:r>
              <a:rPr lang="en-US" dirty="0"/>
              <a:t>Agriculture sector support and investment</a:t>
            </a:r>
          </a:p>
          <a:p>
            <a:r>
              <a:rPr lang="en-US" dirty="0"/>
              <a:t>Pakistan's problems of balance of payments and trade deficits in late 1980s and ‘Structural Adjustment Program’</a:t>
            </a:r>
          </a:p>
          <a:p>
            <a:pPr lvl="1"/>
            <a:r>
              <a:rPr lang="en-US" dirty="0"/>
              <a:t>WB and IMF loans become political issues</a:t>
            </a:r>
          </a:p>
          <a:p>
            <a:pPr lvl="1"/>
            <a:r>
              <a:rPr lang="en-US" dirty="0"/>
              <a:t>Recent row over getting loans from IMF and WB</a:t>
            </a:r>
          </a:p>
          <a:p>
            <a:r>
              <a:rPr lang="en-US" dirty="0"/>
              <a:t>CPEC and rising Chinese influence in the region</a:t>
            </a:r>
          </a:p>
          <a:p>
            <a:pPr lvl="1"/>
            <a:r>
              <a:rPr lang="en-US" dirty="0"/>
              <a:t>USA and IMF has shown reservations on the loans and agreements under CPEC</a:t>
            </a:r>
          </a:p>
        </p:txBody>
      </p:sp>
    </p:spTree>
    <p:extLst>
      <p:ext uri="{BB962C8B-B14F-4D97-AF65-F5344CB8AC3E}">
        <p14:creationId xmlns:p14="http://schemas.microsoft.com/office/powerpoint/2010/main" val="20244336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95400"/>
            <a:ext cx="68580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latest World Bank’s program in Pakistan was governed by 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the Country Partnership Strategy for FY2015-2020 </a:t>
            </a:r>
          </a:p>
          <a:p>
            <a:r>
              <a:rPr lang="en-US" dirty="0"/>
              <a:t>with priority areas of engagement such as:</a:t>
            </a:r>
          </a:p>
          <a:p>
            <a:pPr lvl="1"/>
            <a:r>
              <a:rPr lang="en-US" dirty="0"/>
              <a:t>energy, infrastructure, tourism</a:t>
            </a:r>
          </a:p>
          <a:p>
            <a:pPr lvl="1"/>
            <a:r>
              <a:rPr lang="en-US" dirty="0"/>
              <a:t>private sector development, </a:t>
            </a:r>
          </a:p>
          <a:p>
            <a:pPr lvl="1"/>
            <a:r>
              <a:rPr lang="en-US" dirty="0"/>
              <a:t>Social and economic inclusion </a:t>
            </a:r>
          </a:p>
          <a:p>
            <a:pPr lvl="1"/>
            <a:r>
              <a:rPr lang="en-US" dirty="0"/>
              <a:t>Public service delivery</a:t>
            </a:r>
          </a:p>
          <a:p>
            <a:pPr lvl="1"/>
            <a:r>
              <a:rPr lang="en-US" dirty="0"/>
              <a:t>human resource development and capacity building. </a:t>
            </a:r>
          </a:p>
          <a:p>
            <a:r>
              <a:rPr lang="en-US" dirty="0"/>
              <a:t>46 projects with a commitment of $9.1 billion.</a:t>
            </a:r>
          </a:p>
          <a:p>
            <a:endParaRPr lang="en-US" b="1" i="0" dirty="0">
              <a:solidFill>
                <a:srgbClr val="333333"/>
              </a:solidFill>
              <a:effectLst/>
              <a:latin typeface="Andes"/>
            </a:endParaRPr>
          </a:p>
          <a:p>
            <a:r>
              <a:rPr lang="en-US" b="1" i="0" dirty="0">
                <a:solidFill>
                  <a:srgbClr val="333333"/>
                </a:solidFill>
                <a:effectLst/>
                <a:latin typeface="Andes"/>
              </a:rPr>
              <a:t>Country Partnership Framework 2024-2029 under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2125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55764-FA02-4044-8DD6-C58ED6DE4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2400" b="1" i="0" dirty="0">
                <a:solidFill>
                  <a:srgbClr val="333333"/>
                </a:solidFill>
                <a:effectLst/>
                <a:latin typeface="Andes"/>
              </a:rPr>
              <a:t>Country Partnership Framework 2022-2026 under </a:t>
            </a:r>
            <a:r>
              <a:rPr lang="en-US" sz="2400" b="1" i="0" dirty="0" smtClean="0">
                <a:solidFill>
                  <a:srgbClr val="333333"/>
                </a:solidFill>
                <a:effectLst/>
                <a:latin typeface="Andes"/>
              </a:rPr>
              <a:t>process will </a:t>
            </a:r>
            <a:r>
              <a:rPr lang="en-US" sz="2400" b="1" i="0" dirty="0">
                <a:solidFill>
                  <a:srgbClr val="333333"/>
                </a:solidFill>
                <a:effectLst/>
                <a:latin typeface="Andes"/>
              </a:rPr>
              <a:t>focus on 5Gs</a:t>
            </a:r>
            <a:endParaRPr lang="en-PK" sz="24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42D024F-54D0-4142-9DCF-5D3344F7EB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4052303"/>
              </p:ext>
            </p:extLst>
          </p:nvPr>
        </p:nvGraphicFramePr>
        <p:xfrm>
          <a:off x="1333500" y="1156855"/>
          <a:ext cx="64770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38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762000"/>
          </a:xfrm>
        </p:spPr>
        <p:txBody>
          <a:bodyPr/>
          <a:lstStyle/>
          <a:p>
            <a:r>
              <a:rPr lang="en-US" dirty="0"/>
              <a:t>International Economic Order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110228"/>
            <a:ext cx="6400800" cy="9471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Preventing Economic </a:t>
            </a:r>
            <a:r>
              <a:rPr lang="en-US" dirty="0" smtClean="0"/>
              <a:t>Disasters</a:t>
            </a:r>
            <a:endParaRPr lang="en-US" dirty="0"/>
          </a:p>
          <a:p>
            <a:r>
              <a:rPr lang="en-US" dirty="0"/>
              <a:t>WB, IMF, WTO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A84629-9BA7-404F-A85F-E2034C4BAEF2}"/>
              </a:ext>
            </a:extLst>
          </p:cNvPr>
          <p:cNvSpPr txBox="1"/>
          <p:nvPr/>
        </p:nvSpPr>
        <p:spPr>
          <a:xfrm>
            <a:off x="796636" y="2514600"/>
            <a:ext cx="781396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PK" sz="2800" dirty="0"/>
              <a:t>Global Economic, financial, trade, and development system based on </a:t>
            </a:r>
            <a:r>
              <a:rPr lang="en-PK" sz="2800" dirty="0">
                <a:solidFill>
                  <a:srgbClr val="00B050"/>
                </a:solidFill>
              </a:rPr>
              <a:t>free market economic mechanisms</a:t>
            </a:r>
          </a:p>
          <a:p>
            <a:endParaRPr lang="en-US" sz="2800" dirty="0"/>
          </a:p>
          <a:p>
            <a:r>
              <a:rPr lang="en-PK" sz="2800" dirty="0"/>
              <a:t>system of laws, rules, procedures, and practices commonly followed and adhered to</a:t>
            </a:r>
            <a:r>
              <a:rPr lang="en-US" sz="2800" dirty="0"/>
              <a:t>…</a:t>
            </a:r>
          </a:p>
          <a:p>
            <a:endParaRPr lang="en-PK" sz="2800" dirty="0"/>
          </a:p>
        </p:txBody>
      </p:sp>
    </p:spTree>
    <p:extLst>
      <p:ext uri="{BB962C8B-B14F-4D97-AF65-F5344CB8AC3E}">
        <p14:creationId xmlns:p14="http://schemas.microsoft.com/office/powerpoint/2010/main" val="13855424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47800" y="609600"/>
            <a:ext cx="72390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latin typeface="Open Sans"/>
              </a:rPr>
              <a:t>'Pakistan Country Partnership Framework FY </a:t>
            </a:r>
            <a:r>
              <a:rPr lang="en-US" sz="1800" b="1" dirty="0" smtClean="0">
                <a:latin typeface="Open Sans"/>
              </a:rPr>
              <a:t>25-34</a:t>
            </a:r>
          </a:p>
          <a:p>
            <a:r>
              <a:rPr lang="en-US" sz="1800" b="1" dirty="0" smtClean="0">
                <a:latin typeface="Open Sans"/>
              </a:rPr>
              <a:t>focus on 3Ps-------People, Planet, Prosperity</a:t>
            </a: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1828800" y="1905000"/>
            <a:ext cx="5867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Open Sans"/>
              </a:rPr>
              <a:t>Five high level objectives: </a:t>
            </a:r>
            <a:endParaRPr lang="en-US" b="1" dirty="0" smtClean="0">
              <a:latin typeface="Open Sans"/>
            </a:endParaRPr>
          </a:p>
          <a:p>
            <a:endParaRPr lang="en-US" b="1" dirty="0" smtClean="0">
              <a:latin typeface="Open Sans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b="1" dirty="0" smtClean="0">
                <a:latin typeface="Open Sans"/>
              </a:rPr>
              <a:t>Reduced </a:t>
            </a:r>
            <a:r>
              <a:rPr lang="en-US" b="1" dirty="0">
                <a:latin typeface="Open Sans"/>
              </a:rPr>
              <a:t>Child Stunting, </a:t>
            </a:r>
            <a:endParaRPr lang="en-US" b="1" dirty="0" smtClean="0">
              <a:latin typeface="Open Sans"/>
            </a:endParaRPr>
          </a:p>
          <a:p>
            <a:pPr marL="800100" lvl="1" indent="-342900">
              <a:buFont typeface="+mj-lt"/>
              <a:buAutoNum type="arabicPeriod"/>
            </a:pPr>
            <a:endParaRPr lang="en-US" b="1" dirty="0">
              <a:latin typeface="Open Sans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b="1" dirty="0">
                <a:latin typeface="Open Sans"/>
              </a:rPr>
              <a:t>R</a:t>
            </a:r>
            <a:r>
              <a:rPr lang="en-US" b="1" dirty="0" smtClean="0">
                <a:latin typeface="Open Sans"/>
              </a:rPr>
              <a:t>educed Poverty</a:t>
            </a:r>
            <a:r>
              <a:rPr lang="en-US" b="1" dirty="0">
                <a:latin typeface="Open Sans"/>
              </a:rPr>
              <a:t>, </a:t>
            </a:r>
            <a:endParaRPr lang="en-US" b="1" dirty="0" smtClean="0">
              <a:latin typeface="Open Sans"/>
            </a:endParaRPr>
          </a:p>
          <a:p>
            <a:pPr marL="800100" lvl="1" indent="-342900">
              <a:buFont typeface="+mj-lt"/>
              <a:buAutoNum type="arabicPeriod"/>
            </a:pPr>
            <a:endParaRPr lang="en-US" b="1" dirty="0">
              <a:latin typeface="Open Sans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b="1" dirty="0">
                <a:latin typeface="Open Sans"/>
              </a:rPr>
              <a:t>I</a:t>
            </a:r>
            <a:r>
              <a:rPr lang="en-US" b="1" dirty="0" smtClean="0">
                <a:latin typeface="Open Sans"/>
              </a:rPr>
              <a:t>ncreased </a:t>
            </a:r>
            <a:r>
              <a:rPr lang="en-US" b="1" dirty="0">
                <a:latin typeface="Open Sans"/>
              </a:rPr>
              <a:t>Climate </a:t>
            </a:r>
            <a:r>
              <a:rPr lang="en-US" b="1" dirty="0" smtClean="0">
                <a:latin typeface="Open Sans"/>
              </a:rPr>
              <a:t>Resilience</a:t>
            </a:r>
          </a:p>
          <a:p>
            <a:pPr marL="800100" lvl="1" indent="-342900">
              <a:buFont typeface="+mj-lt"/>
              <a:buAutoNum type="arabicPeriod"/>
            </a:pPr>
            <a:endParaRPr lang="en-US" b="1" dirty="0">
              <a:latin typeface="Open Sans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b="1" dirty="0">
                <a:latin typeface="Open Sans"/>
              </a:rPr>
              <a:t>I</a:t>
            </a:r>
            <a:r>
              <a:rPr lang="en-US" b="1" dirty="0" smtClean="0">
                <a:latin typeface="Open Sans"/>
              </a:rPr>
              <a:t>ncreased </a:t>
            </a:r>
            <a:r>
              <a:rPr lang="en-US" b="1" dirty="0" err="1">
                <a:latin typeface="Open Sans"/>
              </a:rPr>
              <a:t>Decarbonization</a:t>
            </a:r>
            <a:r>
              <a:rPr lang="en-US" b="1" dirty="0">
                <a:latin typeface="Open Sans"/>
              </a:rPr>
              <a:t>, </a:t>
            </a:r>
            <a:endParaRPr lang="en-US" b="1" dirty="0" smtClean="0">
              <a:latin typeface="Open Sans"/>
            </a:endParaRPr>
          </a:p>
          <a:p>
            <a:pPr marL="800100" lvl="1" indent="-342900">
              <a:buFont typeface="+mj-lt"/>
              <a:buAutoNum type="arabicPeriod"/>
            </a:pPr>
            <a:endParaRPr lang="en-US" b="1" dirty="0">
              <a:latin typeface="Open Sans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b="1" dirty="0">
                <a:latin typeface="Open Sans"/>
              </a:rPr>
              <a:t>M</a:t>
            </a:r>
            <a:r>
              <a:rPr lang="en-US" b="1" dirty="0" smtClean="0">
                <a:latin typeface="Open Sans"/>
              </a:rPr>
              <a:t>ore </a:t>
            </a:r>
            <a:r>
              <a:rPr lang="en-US" b="1" dirty="0">
                <a:latin typeface="Open Sans"/>
              </a:rPr>
              <a:t>Inclusive Economic Opportunities</a:t>
            </a:r>
            <a:r>
              <a:rPr lang="en-US" dirty="0">
                <a:latin typeface="Open Sans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6891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3629541"/>
              </p:ext>
            </p:extLst>
          </p:nvPr>
        </p:nvGraphicFramePr>
        <p:xfrm>
          <a:off x="990600" y="1523999"/>
          <a:ext cx="6858000" cy="4223242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4767">
                <a:tc>
                  <a:txBody>
                    <a:bodyPr/>
                    <a:lstStyle/>
                    <a:p>
                      <a:pPr algn="l"/>
                      <a:r>
                        <a:rPr lang="en-US" sz="1500" b="0" u="none" strike="noStrike" dirty="0">
                          <a:solidFill>
                            <a:srgbClr val="0071BC"/>
                          </a:solidFill>
                          <a:effectLst/>
                        </a:rPr>
                        <a:t>COVID19 Response, Recovery and Resilience in Education Project (COVID19 </a:t>
                      </a:r>
                      <a:r>
                        <a:rPr lang="en-US" sz="1500" b="0" u="none" strike="noStrike" dirty="0" err="1">
                          <a:solidFill>
                            <a:srgbClr val="0071BC"/>
                          </a:solidFill>
                          <a:effectLst/>
                        </a:rPr>
                        <a:t>RRREP</a:t>
                      </a:r>
                      <a:r>
                        <a:rPr lang="en-US" sz="1500" b="0" u="none" strike="noStrike" dirty="0">
                          <a:solidFill>
                            <a:srgbClr val="0071BC"/>
                          </a:solidFill>
                          <a:effectLst/>
                        </a:rPr>
                        <a:t>)</a:t>
                      </a:r>
                      <a:endParaRPr lang="en-US" sz="1500" b="0" dirty="0">
                        <a:effectLst/>
                      </a:endParaRPr>
                    </a:p>
                  </a:txBody>
                  <a:tcPr marL="123986" marR="123986" marT="92990" marB="929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 dirty="0">
                        <a:effectLst/>
                      </a:endParaRPr>
                    </a:p>
                  </a:txBody>
                  <a:tcPr marL="123986" marR="123986" marT="92990" marB="929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500" b="0">
                          <a:effectLst/>
                        </a:rPr>
                        <a:t>July 20, 2020</a:t>
                      </a:r>
                    </a:p>
                  </a:txBody>
                  <a:tcPr marL="123986" marR="123986" marT="92990" marB="929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651">
                <a:tc>
                  <a:txBody>
                    <a:bodyPr/>
                    <a:lstStyle/>
                    <a:p>
                      <a:pPr algn="l"/>
                      <a:endParaRPr lang="en-US" sz="1500" b="0" dirty="0">
                        <a:effectLst/>
                      </a:endParaRPr>
                    </a:p>
                  </a:txBody>
                  <a:tcPr marL="123986" marR="123986" marT="92990" marB="929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 dirty="0">
                        <a:effectLst/>
                      </a:endParaRPr>
                    </a:p>
                  </a:txBody>
                  <a:tcPr marL="123986" marR="123986" marT="92990" marB="929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 dirty="0">
                        <a:effectLst/>
                      </a:endParaRPr>
                    </a:p>
                  </a:txBody>
                  <a:tcPr marL="123986" marR="123986" marT="92990" marB="929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9651">
                <a:tc>
                  <a:txBody>
                    <a:bodyPr/>
                    <a:lstStyle/>
                    <a:p>
                      <a:pPr algn="l"/>
                      <a:r>
                        <a:rPr lang="en-US" sz="1500" b="0" u="none" strike="noStrike" dirty="0">
                          <a:solidFill>
                            <a:srgbClr val="0071BC"/>
                          </a:solidFill>
                          <a:effectLst/>
                        </a:rPr>
                        <a:t>Balochistan Human Capital Investment Project</a:t>
                      </a:r>
                      <a:endParaRPr lang="en-US" sz="1500" b="0" dirty="0">
                        <a:effectLst/>
                      </a:endParaRPr>
                    </a:p>
                  </a:txBody>
                  <a:tcPr marL="123986" marR="123986" marT="92990" marB="929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 dirty="0">
                        <a:effectLst/>
                      </a:endParaRPr>
                    </a:p>
                  </a:txBody>
                  <a:tcPr marL="123986" marR="123986" marT="92990" marB="929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500" b="0">
                          <a:effectLst/>
                        </a:rPr>
                        <a:t>June 23, 2020</a:t>
                      </a:r>
                    </a:p>
                  </a:txBody>
                  <a:tcPr marL="123986" marR="123986" marT="92990" marB="929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9651">
                <a:tc>
                  <a:txBody>
                    <a:bodyPr/>
                    <a:lstStyle/>
                    <a:p>
                      <a:pPr algn="l"/>
                      <a:r>
                        <a:rPr lang="en-US" sz="1500" b="0" u="none" strike="noStrike" dirty="0">
                          <a:solidFill>
                            <a:srgbClr val="0071BC"/>
                          </a:solidFill>
                          <a:effectLst/>
                        </a:rPr>
                        <a:t>Governance and Policy Project for Khyber </a:t>
                      </a:r>
                      <a:r>
                        <a:rPr lang="en-US" sz="1500" b="0" u="none" strike="noStrike" dirty="0" err="1">
                          <a:solidFill>
                            <a:srgbClr val="0071BC"/>
                          </a:solidFill>
                          <a:effectLst/>
                        </a:rPr>
                        <a:t>Pakhtunkhwa</a:t>
                      </a:r>
                      <a:endParaRPr lang="en-US" sz="1500" b="0" dirty="0">
                        <a:effectLst/>
                      </a:endParaRPr>
                    </a:p>
                  </a:txBody>
                  <a:tcPr marL="123986" marR="123986" marT="92990" marB="929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 dirty="0">
                        <a:effectLst/>
                      </a:endParaRPr>
                    </a:p>
                  </a:txBody>
                  <a:tcPr marL="123986" marR="123986" marT="92990" marB="929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500" b="0" dirty="0">
                          <a:effectLst/>
                        </a:rPr>
                        <a:t>June 18, 2020</a:t>
                      </a:r>
                    </a:p>
                  </a:txBody>
                  <a:tcPr marL="123986" marR="123986" marT="92990" marB="929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9651">
                <a:tc>
                  <a:txBody>
                    <a:bodyPr/>
                    <a:lstStyle/>
                    <a:p>
                      <a:pPr algn="l"/>
                      <a:r>
                        <a:rPr lang="en-US" sz="1500" b="0" u="none" strike="noStrike" dirty="0">
                          <a:solidFill>
                            <a:srgbClr val="0071BC"/>
                          </a:solidFill>
                          <a:effectLst/>
                        </a:rPr>
                        <a:t>Pakistan Community Support Project .</a:t>
                      </a:r>
                    </a:p>
                    <a:p>
                      <a:pPr algn="l"/>
                      <a:endParaRPr lang="en-US" sz="1500" b="0" dirty="0">
                        <a:effectLst/>
                      </a:endParaRPr>
                    </a:p>
                  </a:txBody>
                  <a:tcPr marL="123986" marR="123986" marT="92990" marB="929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787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 dirty="0">
                        <a:effectLst/>
                      </a:endParaRPr>
                    </a:p>
                  </a:txBody>
                  <a:tcPr marL="123986" marR="123986" marT="92990" marB="929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787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500" b="0" dirty="0">
                          <a:effectLst/>
                        </a:rPr>
                        <a:t>June 3, 2020</a:t>
                      </a:r>
                    </a:p>
                    <a:p>
                      <a:pPr algn="l"/>
                      <a:endParaRPr lang="en-US" sz="1500" b="0" dirty="0">
                        <a:effectLst/>
                      </a:endParaRPr>
                    </a:p>
                  </a:txBody>
                  <a:tcPr marL="123986" marR="123986" marT="92990" marB="929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787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638800" y="6019800"/>
            <a:ext cx="3173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https://projects.worldbank.org/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690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7504464"/>
              </p:ext>
            </p:extLst>
          </p:nvPr>
        </p:nvGraphicFramePr>
        <p:xfrm>
          <a:off x="533400" y="685800"/>
          <a:ext cx="8067678" cy="1600200"/>
        </p:xfrm>
        <a:graphic>
          <a:graphicData uri="http://schemas.openxmlformats.org/drawingml/2006/table">
            <a:tbl>
              <a:tblPr/>
              <a:tblGrid>
                <a:gridCol w="1344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6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46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46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u="none" strike="noStrike" dirty="0">
                          <a:solidFill>
                            <a:srgbClr val="0071BC"/>
                          </a:solidFill>
                          <a:effectLst/>
                        </a:rPr>
                        <a:t>PANDEMIC RESPONSE EFFECTIVENESS IN PAKISTAN</a:t>
                      </a:r>
                      <a:endParaRPr lang="en-US" dirty="0">
                        <a:effectLst/>
                      </a:endParaRPr>
                    </a:p>
                  </a:txBody>
                  <a:tcPr marL="152400" marR="1524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effectLst/>
                      </a:endParaRPr>
                    </a:p>
                  </a:txBody>
                  <a:tcPr marL="152400" marR="1524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effectLst/>
                      </a:endParaRPr>
                    </a:p>
                  </a:txBody>
                  <a:tcPr marL="152400" marR="1524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effectLst/>
                      </a:endParaRPr>
                    </a:p>
                  </a:txBody>
                  <a:tcPr marL="152400" marR="1524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effectLst/>
                      </a:endParaRPr>
                    </a:p>
                  </a:txBody>
                  <a:tcPr marL="152400" marR="1524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effectLst/>
                        </a:rPr>
                        <a:t>April 2, 2020</a:t>
                      </a:r>
                    </a:p>
                  </a:txBody>
                  <a:tcPr marL="152400" marR="1524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057090"/>
              </p:ext>
            </p:extLst>
          </p:nvPr>
        </p:nvGraphicFramePr>
        <p:xfrm>
          <a:off x="533400" y="2362200"/>
          <a:ext cx="8067678" cy="2148840"/>
        </p:xfrm>
        <a:graphic>
          <a:graphicData uri="http://schemas.openxmlformats.org/drawingml/2006/table">
            <a:tbl>
              <a:tblPr/>
              <a:tblGrid>
                <a:gridCol w="1344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6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46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46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37201">
                <a:tc>
                  <a:txBody>
                    <a:bodyPr/>
                    <a:lstStyle/>
                    <a:p>
                      <a:pPr algn="l"/>
                      <a:r>
                        <a:rPr lang="en-US" u="none" strike="noStrike" dirty="0">
                          <a:solidFill>
                            <a:srgbClr val="0071BC"/>
                          </a:solidFill>
                          <a:effectLst/>
                        </a:rPr>
                        <a:t>Karachi Water and Sewerage Services Improvement Project (</a:t>
                      </a:r>
                      <a:r>
                        <a:rPr lang="en-US" u="none" strike="noStrike" dirty="0" err="1">
                          <a:solidFill>
                            <a:srgbClr val="0071BC"/>
                          </a:solidFill>
                          <a:effectLst/>
                        </a:rPr>
                        <a:t>KWSSIP</a:t>
                      </a:r>
                      <a:r>
                        <a:rPr lang="en-US" u="none" strike="noStrike" dirty="0">
                          <a:solidFill>
                            <a:srgbClr val="0071BC"/>
                          </a:solidFill>
                          <a:effectLst/>
                        </a:rPr>
                        <a:t>)</a:t>
                      </a:r>
                      <a:endParaRPr lang="en-US" dirty="0">
                        <a:effectLst/>
                      </a:endParaRPr>
                    </a:p>
                  </a:txBody>
                  <a:tcPr marL="152400" marR="1524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effectLst/>
                      </a:endParaRPr>
                    </a:p>
                  </a:txBody>
                  <a:tcPr marL="152400" marR="1524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effectLst/>
                      </a:endParaRPr>
                    </a:p>
                  </a:txBody>
                  <a:tcPr marL="152400" marR="1524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effectLst/>
                      </a:endParaRPr>
                    </a:p>
                  </a:txBody>
                  <a:tcPr marL="152400" marR="1524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effectLst/>
                      </a:endParaRPr>
                    </a:p>
                  </a:txBody>
                  <a:tcPr marL="152400" marR="1524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effectLst/>
                        </a:rPr>
                        <a:t>June 27, 2019</a:t>
                      </a:r>
                    </a:p>
                  </a:txBody>
                  <a:tcPr marL="152400" marR="1524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761771"/>
              </p:ext>
            </p:extLst>
          </p:nvPr>
        </p:nvGraphicFramePr>
        <p:xfrm>
          <a:off x="685800" y="4495800"/>
          <a:ext cx="8067678" cy="2148840"/>
        </p:xfrm>
        <a:graphic>
          <a:graphicData uri="http://schemas.openxmlformats.org/drawingml/2006/table">
            <a:tbl>
              <a:tblPr/>
              <a:tblGrid>
                <a:gridCol w="1344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6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46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46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u="none" strike="noStrike" dirty="0">
                          <a:solidFill>
                            <a:srgbClr val="0071BC"/>
                          </a:solidFill>
                          <a:effectLst/>
                        </a:rPr>
                        <a:t>Khyber </a:t>
                      </a:r>
                      <a:r>
                        <a:rPr lang="en-US" u="none" strike="noStrike" dirty="0" err="1">
                          <a:solidFill>
                            <a:srgbClr val="0071BC"/>
                          </a:solidFill>
                          <a:effectLst/>
                        </a:rPr>
                        <a:t>Pakhtunkhwa</a:t>
                      </a:r>
                      <a:r>
                        <a:rPr lang="en-US" u="none" strike="noStrike" dirty="0">
                          <a:solidFill>
                            <a:srgbClr val="0071BC"/>
                          </a:solidFill>
                          <a:effectLst/>
                        </a:rPr>
                        <a:t> Integrated Tourism Development Project</a:t>
                      </a:r>
                      <a:endParaRPr lang="en-US" dirty="0">
                        <a:effectLst/>
                      </a:endParaRPr>
                    </a:p>
                  </a:txBody>
                  <a:tcPr marL="152400" marR="1524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effectLst/>
                      </a:endParaRPr>
                    </a:p>
                  </a:txBody>
                  <a:tcPr marL="152400" marR="1524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effectLst/>
                      </a:endParaRPr>
                    </a:p>
                  </a:txBody>
                  <a:tcPr marL="152400" marR="1524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effectLst/>
                      </a:endParaRPr>
                    </a:p>
                  </a:txBody>
                  <a:tcPr marL="152400" marR="1524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effectLst/>
                      </a:endParaRPr>
                    </a:p>
                  </a:txBody>
                  <a:tcPr marL="152400" marR="1524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effectLst/>
                        </a:rPr>
                        <a:t>June 27, 2019</a:t>
                      </a:r>
                    </a:p>
                  </a:txBody>
                  <a:tcPr marL="152400" marR="1524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1861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imf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7A705D-ACB6-4F7C-AB98-C24F016B2F80}"/>
              </a:ext>
            </a:extLst>
          </p:cNvPr>
          <p:cNvSpPr txBox="1"/>
          <p:nvPr/>
        </p:nvSpPr>
        <p:spPr>
          <a:xfrm>
            <a:off x="2286000" y="350361"/>
            <a:ext cx="56388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Pakistan owes </a:t>
            </a:r>
            <a:r>
              <a:rPr lang="en-US" sz="24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US$11.3 billion</a:t>
            </a:r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to Paris Club</a:t>
            </a:r>
            <a:endParaRPr lang="en-US" sz="2400" dirty="0"/>
          </a:p>
          <a:p>
            <a:endParaRPr lang="en-US" sz="24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US$33.1 billion to multilateral donors</a:t>
            </a:r>
            <a:endParaRPr lang="en-US" sz="2400" dirty="0"/>
          </a:p>
          <a:p>
            <a:endParaRPr lang="en-US" sz="2400" dirty="0"/>
          </a:p>
          <a:p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US$ 7.4+ 2.0+0 .75 billion to International Monetary Fund, and </a:t>
            </a:r>
          </a:p>
          <a:p>
            <a:endParaRPr lang="en-US" sz="2400" dirty="0"/>
          </a:p>
          <a:p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US$12 billion to international bonds such as Eurobond, and sukuk.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240735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IMF was conceived in July 1944 at the United Nations Bretton Woods Conference in New Hampshire, United States. </a:t>
            </a:r>
          </a:p>
          <a:p>
            <a:pPr lvl="1"/>
            <a:r>
              <a:rPr lang="en-US" dirty="0"/>
              <a:t>The 44 countries signed a framework for international economic cooperation </a:t>
            </a:r>
          </a:p>
          <a:p>
            <a:pPr lvl="1"/>
            <a:r>
              <a:rPr lang="en-US" dirty="0"/>
              <a:t>To avoid currency devaluations that contributed to the Great Depression of the 1930s. </a:t>
            </a:r>
          </a:p>
          <a:p>
            <a:r>
              <a:rPr lang="en-US" dirty="0"/>
              <a:t>The IMF's primary mission is to ensure the stability of the international monetary system;</a:t>
            </a:r>
          </a:p>
          <a:p>
            <a:pPr lvl="1"/>
            <a:r>
              <a:rPr lang="en-US" dirty="0"/>
              <a:t>the system of exchange rates</a:t>
            </a:r>
          </a:p>
          <a:p>
            <a:pPr lvl="1"/>
            <a:r>
              <a:rPr lang="en-US" dirty="0"/>
              <a:t>international payments</a:t>
            </a:r>
          </a:p>
        </p:txBody>
      </p:sp>
    </p:spTree>
    <p:extLst>
      <p:ext uri="{BB962C8B-B14F-4D97-AF65-F5344CB8AC3E}">
        <p14:creationId xmlns:p14="http://schemas.microsoft.com/office/powerpoint/2010/main" val="31575992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8588"/>
            <a:ext cx="8229600" cy="2590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IMF is governed by its 190 member countries and 24 Executive Directors</a:t>
            </a:r>
          </a:p>
          <a:p>
            <a:endParaRPr lang="en-US" dirty="0"/>
          </a:p>
          <a:p>
            <a:r>
              <a:rPr lang="en-US" dirty="0"/>
              <a:t>The total global outstanding debt owed to the IMF stood at $149bn on April 2 2024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A57AC5-BFB3-49B6-90A6-E1BEF81E71BC}"/>
              </a:ext>
            </a:extLst>
          </p:cNvPr>
          <p:cNvSpPr txBox="1"/>
          <p:nvPr/>
        </p:nvSpPr>
        <p:spPr>
          <a:xfrm>
            <a:off x="1219200" y="4369733"/>
            <a:ext cx="67056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PK" sz="2400" dirty="0"/>
              <a:t>inappropriate fiscal and monetary policies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PK" sz="2400" dirty="0"/>
              <a:t>large current account and fiscal deficits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PK" sz="2400" dirty="0"/>
              <a:t>high public debt levels</a:t>
            </a: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Political instability and weak institutions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an exchange rate fixed at an inappropriate level,</a:t>
            </a:r>
            <a:endParaRPr lang="en-PK" sz="2400" dirty="0"/>
          </a:p>
        </p:txBody>
      </p:sp>
    </p:spTree>
    <p:extLst>
      <p:ext uri="{BB962C8B-B14F-4D97-AF65-F5344CB8AC3E}">
        <p14:creationId xmlns:p14="http://schemas.microsoft.com/office/powerpoint/2010/main" val="38763547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Primary</a:t>
            </a:r>
            <a:r>
              <a:rPr lang="en-US" dirty="0"/>
              <a:t> </a:t>
            </a:r>
            <a:r>
              <a:rPr lang="en-US" b="1" dirty="0"/>
              <a:t>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525963"/>
          </a:xfrm>
        </p:spPr>
        <p:txBody>
          <a:bodyPr>
            <a:normAutofit/>
          </a:bodyPr>
          <a:lstStyle/>
          <a:p>
            <a:pPr lvl="1"/>
            <a:r>
              <a:rPr lang="en-US" sz="3200" dirty="0"/>
              <a:t>Promote international monetary cooperation;</a:t>
            </a:r>
          </a:p>
          <a:p>
            <a:pPr lvl="1"/>
            <a:r>
              <a:rPr lang="en-US" sz="3200" dirty="0"/>
              <a:t>Facilitate the expansion and balanced growth of international trade;</a:t>
            </a:r>
          </a:p>
          <a:p>
            <a:pPr lvl="1"/>
            <a:r>
              <a:rPr lang="en-US" sz="3200" dirty="0"/>
              <a:t>Promote exchange rate stability;</a:t>
            </a:r>
          </a:p>
          <a:p>
            <a:pPr lvl="1"/>
            <a:r>
              <a:rPr lang="en-US" sz="3200" dirty="0"/>
              <a:t>Make resources available to members experiencing balance-of-payments difficulties.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386132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Structure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9831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1. Board of Governors</a:t>
            </a:r>
          </a:p>
          <a:p>
            <a:pPr lvl="1"/>
            <a:r>
              <a:rPr lang="en-US" dirty="0"/>
              <a:t>usually the top officials from the central bank or finance ministry.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 Board of Governors meets once a year at the IMF–World Bank Annual Meetings </a:t>
            </a:r>
          </a:p>
          <a:p>
            <a:pPr lvl="1"/>
            <a:endParaRPr lang="en-US" b="1" dirty="0"/>
          </a:p>
          <a:p>
            <a:pPr lvl="1"/>
            <a:r>
              <a:rPr lang="en-US" b="1" dirty="0"/>
              <a:t>Twenty-four of the governors</a:t>
            </a:r>
            <a:r>
              <a:rPr lang="en-US" dirty="0"/>
              <a:t> serve on the International Monetary Fund Ex. Board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49831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>
                <a:solidFill>
                  <a:srgbClr val="00B050"/>
                </a:solidFill>
              </a:rPr>
              <a:t>the IMF's Executive Board </a:t>
            </a:r>
          </a:p>
          <a:p>
            <a:pPr lvl="1"/>
            <a:r>
              <a:rPr lang="en-US" dirty="0"/>
              <a:t>for the supervision and management of the international monetary and financial system.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 day-to-day work of the IMF is overseen by its </a:t>
            </a:r>
            <a:r>
              <a:rPr lang="en-US" b="1" dirty="0"/>
              <a:t>24-member Executive Board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Headed by the Managing Director, assisted by four Deputy Managing Directors.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0839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NOA-Misc\lectrs-org\UN\IMF-strct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8600"/>
            <a:ext cx="6948487" cy="6464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23528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Functions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hlinkClick r:id="rId2"/>
              </a:rPr>
              <a:t>Provides Loans </a:t>
            </a:r>
            <a:r>
              <a:rPr lang="en-US" dirty="0"/>
              <a:t>to member countries having balance-of-payments problems </a:t>
            </a:r>
          </a:p>
          <a:p>
            <a:r>
              <a:rPr lang="en-US" dirty="0">
                <a:solidFill>
                  <a:srgbClr val="FF0000"/>
                </a:solidFill>
              </a:rPr>
              <a:t>Monitors</a:t>
            </a:r>
            <a:r>
              <a:rPr lang="en-US" dirty="0"/>
              <a:t> member country policies as well global economic and financial developments</a:t>
            </a:r>
          </a:p>
          <a:p>
            <a:r>
              <a:rPr lang="en-US" dirty="0">
                <a:solidFill>
                  <a:srgbClr val="7030A0"/>
                </a:solidFill>
              </a:rPr>
              <a:t>Provides advice </a:t>
            </a:r>
            <a:r>
              <a:rPr lang="en-US" dirty="0"/>
              <a:t>to member countries and promote economic stability policies </a:t>
            </a:r>
          </a:p>
          <a:p>
            <a:r>
              <a:rPr lang="en-US" b="1" dirty="0">
                <a:solidFill>
                  <a:srgbClr val="0070C0"/>
                </a:solidFill>
              </a:rPr>
              <a:t>Capacity building</a:t>
            </a:r>
            <a:r>
              <a:rPr lang="en-US" dirty="0"/>
              <a:t>  of member countries</a:t>
            </a:r>
          </a:p>
          <a:p>
            <a:r>
              <a:rPr lang="en-US" dirty="0">
                <a:solidFill>
                  <a:schemeClr val="accent2"/>
                </a:solidFill>
              </a:rPr>
              <a:t>Research and development </a:t>
            </a:r>
            <a:r>
              <a:rPr lang="en-US" dirty="0"/>
              <a:t>of knowledge in the relevant fields;</a:t>
            </a:r>
          </a:p>
          <a:p>
            <a:pPr lvl="1"/>
            <a:r>
              <a:rPr lang="en-US" dirty="0"/>
              <a:t>It also provides assessments of global prospects in its </a:t>
            </a:r>
            <a:r>
              <a:rPr lang="en-US" i="1" dirty="0"/>
              <a:t>World Economic Outlook</a:t>
            </a:r>
            <a:r>
              <a:rPr lang="en-US" dirty="0"/>
              <a:t> </a:t>
            </a:r>
            <a:endParaRPr lang="en-US" i="1" dirty="0"/>
          </a:p>
          <a:p>
            <a:pPr lvl="1"/>
            <a:r>
              <a:rPr lang="en-US" dirty="0"/>
              <a:t>And financial markets in its </a:t>
            </a:r>
            <a:r>
              <a:rPr lang="en-US" i="1" dirty="0"/>
              <a:t>Global Financial Stability Report</a:t>
            </a: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30756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Background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14400"/>
            <a:ext cx="6858000" cy="54102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USA, UK and their Western allies decided to prevent economic disasters in the post-war world.</a:t>
            </a:r>
          </a:p>
          <a:p>
            <a:r>
              <a:rPr lang="en-US" sz="3600" i="1" u="sng" dirty="0">
                <a:solidFill>
                  <a:srgbClr val="00B050"/>
                </a:solidFill>
              </a:rPr>
              <a:t>The Bretton Woods </a:t>
            </a:r>
            <a:r>
              <a:rPr lang="en-US" sz="3600" dirty="0"/>
              <a:t>Conference </a:t>
            </a:r>
          </a:p>
          <a:p>
            <a:pPr lvl="1"/>
            <a:r>
              <a:rPr lang="en-US" sz="3100" dirty="0"/>
              <a:t>Officially known as the UN Monetary and Financial Conference</a:t>
            </a:r>
          </a:p>
          <a:p>
            <a:pPr lvl="1"/>
            <a:r>
              <a:rPr lang="en-US" sz="3100" dirty="0"/>
              <a:t>delegates from 44 nations met  in July, 1944 in </a:t>
            </a:r>
            <a:r>
              <a:rPr lang="en-US" sz="3100" b="1" dirty="0"/>
              <a:t>Bretton Woods</a:t>
            </a:r>
            <a:r>
              <a:rPr lang="en-US" sz="3100" dirty="0"/>
              <a:t>, New Hampshire</a:t>
            </a:r>
          </a:p>
          <a:p>
            <a:pPr lvl="1"/>
            <a:r>
              <a:rPr lang="en-US" sz="3100" dirty="0"/>
              <a:t>To agree upon new rules for the post-WWII international </a:t>
            </a:r>
            <a:r>
              <a:rPr lang="en-US" sz="3100" dirty="0">
                <a:solidFill>
                  <a:srgbClr val="FF0000"/>
                </a:solidFill>
              </a:rPr>
              <a:t>monetary</a:t>
            </a:r>
            <a:r>
              <a:rPr lang="en-US" sz="3100" dirty="0"/>
              <a:t>, </a:t>
            </a:r>
            <a:r>
              <a:rPr lang="en-US" sz="3100" dirty="0">
                <a:solidFill>
                  <a:srgbClr val="0070C0"/>
                </a:solidFill>
              </a:rPr>
              <a:t>trade</a:t>
            </a:r>
            <a:r>
              <a:rPr lang="en-US" sz="3100" dirty="0"/>
              <a:t> and </a:t>
            </a:r>
            <a:r>
              <a:rPr lang="en-US" sz="3100" dirty="0">
                <a:solidFill>
                  <a:srgbClr val="7030A0"/>
                </a:solidFill>
              </a:rPr>
              <a:t>economic development  </a:t>
            </a:r>
            <a:r>
              <a:rPr lang="en-US" sz="3100" dirty="0"/>
              <a:t>systems.</a:t>
            </a:r>
          </a:p>
          <a:p>
            <a:pPr lvl="1"/>
            <a:r>
              <a:rPr lang="en-US" sz="3100" dirty="0"/>
              <a:t>The </a:t>
            </a:r>
            <a:r>
              <a:rPr lang="en-US" sz="3100" b="1" dirty="0"/>
              <a:t>main objectives of the Bretton Woods system</a:t>
            </a:r>
            <a:r>
              <a:rPr lang="en-US" sz="3100" dirty="0"/>
              <a:t> are </a:t>
            </a:r>
            <a:r>
              <a:rPr lang="en-US" sz="3100" dirty="0">
                <a:solidFill>
                  <a:srgbClr val="FF0000"/>
                </a:solidFill>
              </a:rPr>
              <a:t>to achieve exchange rate stability</a:t>
            </a:r>
            <a:r>
              <a:rPr lang="en-US" sz="3100" dirty="0"/>
              <a:t> and promote international </a:t>
            </a:r>
            <a:r>
              <a:rPr lang="en-US" sz="3100" dirty="0">
                <a:solidFill>
                  <a:srgbClr val="00B050"/>
                </a:solidFill>
              </a:rPr>
              <a:t>trade</a:t>
            </a:r>
            <a:r>
              <a:rPr lang="en-US" sz="3100" dirty="0"/>
              <a:t> and </a:t>
            </a:r>
            <a:r>
              <a:rPr lang="en-US" sz="3100" dirty="0">
                <a:solidFill>
                  <a:srgbClr val="0070C0"/>
                </a:solidFill>
              </a:rPr>
              <a:t>development</a:t>
            </a:r>
            <a:r>
              <a:rPr lang="en-US" sz="3100" dirty="0"/>
              <a:t>.</a:t>
            </a:r>
          </a:p>
          <a:p>
            <a:pPr lvl="1"/>
            <a:endParaRPr lang="en-US" sz="3100" b="1" dirty="0">
              <a:solidFill>
                <a:srgbClr val="002060"/>
              </a:solidFill>
            </a:endParaRPr>
          </a:p>
          <a:p>
            <a:pPr lvl="1"/>
            <a:r>
              <a:rPr lang="en-US" sz="3100" b="1" dirty="0">
                <a:solidFill>
                  <a:srgbClr val="002060"/>
                </a:solidFill>
              </a:rPr>
              <a:t>Resultantly, WB, IMF, and GATT</a:t>
            </a:r>
            <a:r>
              <a:rPr lang="en-US" sz="3100" dirty="0"/>
              <a:t> (a precursor of WTO) were established</a:t>
            </a:r>
          </a:p>
        </p:txBody>
      </p:sp>
    </p:spTree>
    <p:extLst>
      <p:ext uri="{BB962C8B-B14F-4D97-AF65-F5344CB8AC3E}">
        <p14:creationId xmlns:p14="http://schemas.microsoft.com/office/powerpoint/2010/main" val="14969846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39762"/>
          </a:xfrm>
        </p:spPr>
        <p:txBody>
          <a:bodyPr>
            <a:noAutofit/>
          </a:bodyPr>
          <a:lstStyle/>
          <a:p>
            <a:r>
              <a:rPr lang="en-US" sz="3200" dirty="0"/>
              <a:t>COVID-19 Financial Assistance and Debt Service Relief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US" dirty="0"/>
              <a:t>The IMF is providing financial assistance and debt service relief to member countries facing the COVID-19 pandemic.</a:t>
            </a:r>
          </a:p>
          <a:p>
            <a:r>
              <a:rPr lang="en-US" dirty="0"/>
              <a:t>Overall, the IMF is currently making about $250 billion</a:t>
            </a:r>
          </a:p>
        </p:txBody>
      </p:sp>
    </p:spTree>
    <p:extLst>
      <p:ext uri="{BB962C8B-B14F-4D97-AF65-F5344CB8AC3E}">
        <p14:creationId xmlns:p14="http://schemas.microsoft.com/office/powerpoint/2010/main" val="1081114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3252787"/>
            <a:ext cx="7772400" cy="1362075"/>
          </a:xfrm>
        </p:spPr>
        <p:txBody>
          <a:bodyPr/>
          <a:lstStyle/>
          <a:p>
            <a:r>
              <a:rPr lang="en-US" dirty="0"/>
              <a:t>Issues &amp; challenges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1752600"/>
            <a:ext cx="7772400" cy="1500187"/>
          </a:xfrm>
        </p:spPr>
        <p:txBody>
          <a:bodyPr>
            <a:normAutofit/>
          </a:bodyPr>
          <a:lstStyle/>
          <a:p>
            <a:r>
              <a:rPr lang="en-US" sz="3200" dirty="0"/>
              <a:t>The World Bank &amp; The IMF</a:t>
            </a:r>
          </a:p>
        </p:txBody>
      </p:sp>
    </p:spTree>
    <p:extLst>
      <p:ext uri="{BB962C8B-B14F-4D97-AF65-F5344CB8AC3E}">
        <p14:creationId xmlns:p14="http://schemas.microsoft.com/office/powerpoint/2010/main" val="23398760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25DB287-BA85-4842-9324-0C641A86E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5 Debtors of IMF</a:t>
            </a:r>
            <a:endParaRPr lang="en-PK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45A7EED-C526-4AE6-82F4-5DF0F87D90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3244260"/>
              </p:ext>
            </p:extLst>
          </p:nvPr>
        </p:nvGraphicFramePr>
        <p:xfrm>
          <a:off x="1295400" y="1971559"/>
          <a:ext cx="6172200" cy="33357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6067">
                  <a:extLst>
                    <a:ext uri="{9D8B030D-6E8A-4147-A177-3AD203B41FA5}">
                      <a16:colId xmlns:a16="http://schemas.microsoft.com/office/drawing/2014/main" val="3068960790"/>
                    </a:ext>
                  </a:extLst>
                </a:gridCol>
                <a:gridCol w="2630098">
                  <a:extLst>
                    <a:ext uri="{9D8B030D-6E8A-4147-A177-3AD203B41FA5}">
                      <a16:colId xmlns:a16="http://schemas.microsoft.com/office/drawing/2014/main" val="1007886245"/>
                    </a:ext>
                  </a:extLst>
                </a:gridCol>
                <a:gridCol w="2836035">
                  <a:extLst>
                    <a:ext uri="{9D8B030D-6E8A-4147-A177-3AD203B41FA5}">
                      <a16:colId xmlns:a16="http://schemas.microsoft.com/office/drawing/2014/main" val="2608262632"/>
                    </a:ext>
                  </a:extLst>
                </a:gridCol>
              </a:tblGrid>
              <a:tr h="55596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P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200">
                          <a:effectLst/>
                        </a:rPr>
                        <a:t>Country</a:t>
                      </a:r>
                      <a:endParaRPr lang="en-P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200">
                          <a:effectLst/>
                        </a:rPr>
                        <a:t>Loans in US $ Billion</a:t>
                      </a:r>
                      <a:endParaRPr lang="en-P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8990146"/>
                  </a:ext>
                </a:extLst>
              </a:tr>
              <a:tr h="55596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P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200">
                          <a:effectLst/>
                        </a:rPr>
                        <a:t>Argentina</a:t>
                      </a:r>
                      <a:endParaRPr lang="en-P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</a:rPr>
                        <a:t>42.2</a:t>
                      </a:r>
                      <a:endParaRPr lang="en-PK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5535455"/>
                  </a:ext>
                </a:extLst>
              </a:tr>
              <a:tr h="55596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P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200">
                          <a:effectLst/>
                        </a:rPr>
                        <a:t>Egypt</a:t>
                      </a:r>
                      <a:endParaRPr lang="en-P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200">
                          <a:effectLst/>
                        </a:rPr>
                        <a:t>17.6</a:t>
                      </a:r>
                      <a:endParaRPr lang="en-P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4483809"/>
                  </a:ext>
                </a:extLst>
              </a:tr>
              <a:tr h="55596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P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200">
                          <a:effectLst/>
                        </a:rPr>
                        <a:t>Ukraine</a:t>
                      </a:r>
                      <a:endParaRPr lang="en-P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200">
                          <a:effectLst/>
                        </a:rPr>
                        <a:t>9.37</a:t>
                      </a:r>
                      <a:endParaRPr lang="en-P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795710"/>
                  </a:ext>
                </a:extLst>
              </a:tr>
              <a:tr h="55596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P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200">
                          <a:effectLst/>
                        </a:rPr>
                        <a:t>Pakistan</a:t>
                      </a:r>
                      <a:endParaRPr lang="en-P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</a:rPr>
                        <a:t>7.85+3 (1.2+1.8)</a:t>
                      </a:r>
                      <a:endParaRPr lang="en-PK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7331334"/>
                  </a:ext>
                </a:extLst>
              </a:tr>
              <a:tr h="55596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P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200">
                          <a:effectLst/>
                        </a:rPr>
                        <a:t>Ecuador</a:t>
                      </a:r>
                      <a:endParaRPr lang="en-P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</a:rPr>
                        <a:t>7.22</a:t>
                      </a:r>
                      <a:endParaRPr lang="en-PK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6658348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AFE74847-E771-4F67-A382-3F3E0CB61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89484" y="2993123"/>
            <a:ext cx="129401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PK" altLang="en-P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PK" altLang="en-P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PK" altLang="en-P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7E4B7AD3-F561-4B0F-9B23-0B58ACF605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6092326"/>
            <a:ext cx="778668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PK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IMF Standby Arrangement with Pakistan on 12.07.2023 for 09 months support of $ 3.0 </a:t>
            </a:r>
            <a:r>
              <a:rPr kumimoji="0" lang="en-US" altLang="en-PK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</a:t>
            </a:r>
            <a:r>
              <a:rPr kumimoji="0" lang="en-US" altLang="en-PK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n-US" altLang="en-PK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78350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Issues and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Bretton Woods system has become outdated and needs reforms</a:t>
            </a:r>
          </a:p>
          <a:p>
            <a:pPr lvl="1"/>
            <a:r>
              <a:rPr lang="en-US" dirty="0"/>
              <a:t>New Global Financial Pact held in Paris 22-23 June, 2023 (40 countries’ delegations)</a:t>
            </a:r>
          </a:p>
          <a:p>
            <a:pPr lvl="1"/>
            <a:r>
              <a:rPr lang="en-US" dirty="0"/>
              <a:t>Charting new approach to tackle poverty and climate change</a:t>
            </a:r>
          </a:p>
          <a:p>
            <a:pPr lvl="1"/>
            <a:r>
              <a:rPr lang="en-US" dirty="0"/>
              <a:t>Seeks to improve lending system for developing countries</a:t>
            </a:r>
          </a:p>
          <a:p>
            <a:r>
              <a:rPr lang="en-US" dirty="0"/>
              <a:t>Control by the USA &amp; the West</a:t>
            </a:r>
          </a:p>
          <a:p>
            <a:pPr lvl="1"/>
            <a:r>
              <a:rPr lang="en-US" dirty="0"/>
              <a:t>The Bank is governed by a Board dominated by those countries which contributed originally huge capital funds and still are big financiers</a:t>
            </a:r>
          </a:p>
          <a:p>
            <a:pPr lvl="1"/>
            <a:r>
              <a:rPr lang="en-US" dirty="0"/>
              <a:t>Major financing is done by western powers with Japan and Australia as partners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5249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Issues and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/>
              <a:t>The joint role of IMF and WB </a:t>
            </a:r>
            <a:r>
              <a:rPr lang="en-US" dirty="0">
                <a:solidFill>
                  <a:srgbClr val="C00000"/>
                </a:solidFill>
              </a:rPr>
              <a:t>in the internal affairs</a:t>
            </a:r>
            <a:r>
              <a:rPr lang="en-US" dirty="0"/>
              <a:t> of the developing countries to further the geo-political and geo-economic interests of the dominant members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The Rise of China </a:t>
            </a:r>
            <a:r>
              <a:rPr lang="en-US" dirty="0"/>
              <a:t>with largest foreign reserves and establishment of Asian Infrastructure Investment Bank</a:t>
            </a:r>
          </a:p>
        </p:txBody>
      </p:sp>
    </p:spTree>
    <p:extLst>
      <p:ext uri="{BB962C8B-B14F-4D97-AF65-F5344CB8AC3E}">
        <p14:creationId xmlns:p14="http://schemas.microsoft.com/office/powerpoint/2010/main" val="8478493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Issues and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65237"/>
            <a:ext cx="7162800" cy="5211763"/>
          </a:xfrm>
        </p:spPr>
        <p:txBody>
          <a:bodyPr>
            <a:noAutofit/>
          </a:bodyPr>
          <a:lstStyle/>
          <a:p>
            <a:r>
              <a:rPr lang="en-US" sz="2800" dirty="0"/>
              <a:t>SCO demands new world order based on common and shared future</a:t>
            </a:r>
          </a:p>
          <a:p>
            <a:pPr lvl="1"/>
            <a:r>
              <a:rPr lang="en-US" dirty="0"/>
              <a:t>IMF and WB has shown reservations over risk associated with BRI projects and investments</a:t>
            </a:r>
          </a:p>
          <a:p>
            <a:r>
              <a:rPr lang="en-US" sz="2800" dirty="0"/>
              <a:t>Rising Trade and Economic blocks will establish their central regional banks</a:t>
            </a:r>
          </a:p>
          <a:p>
            <a:pPr lvl="1"/>
            <a:r>
              <a:rPr lang="en-US" dirty="0"/>
              <a:t>EU has established</a:t>
            </a:r>
          </a:p>
          <a:p>
            <a:pPr lvl="1"/>
            <a:r>
              <a:rPr lang="en-US" dirty="0"/>
              <a:t>ASEAN and GCC working on it</a:t>
            </a:r>
          </a:p>
          <a:p>
            <a:pPr lvl="1"/>
            <a:r>
              <a:rPr lang="en-US" dirty="0"/>
              <a:t>BRICS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4963914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Pakistan’s Experience: IMF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95400"/>
            <a:ext cx="67056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IMF</a:t>
            </a:r>
            <a:r>
              <a:rPr lang="en-US" dirty="0"/>
              <a:t> has given loan to </a:t>
            </a:r>
            <a:r>
              <a:rPr lang="en-US" b="1" dirty="0"/>
              <a:t>Pakistan</a:t>
            </a:r>
            <a:r>
              <a:rPr lang="en-US" dirty="0"/>
              <a:t> on twenty-two occasions </a:t>
            </a:r>
            <a:r>
              <a:rPr lang="en-US" dirty="0">
                <a:solidFill>
                  <a:srgbClr val="C00000"/>
                </a:solidFill>
              </a:rPr>
              <a:t>starting from 1958 </a:t>
            </a:r>
            <a:r>
              <a:rPr lang="en-US" dirty="0"/>
              <a:t>to 2023 due to;</a:t>
            </a:r>
          </a:p>
          <a:p>
            <a:pPr lvl="1"/>
            <a:r>
              <a:rPr lang="en-US" dirty="0"/>
              <a:t>Unpredictable nature of the economy and Structural Issues </a:t>
            </a:r>
          </a:p>
          <a:p>
            <a:pPr lvl="2"/>
            <a:r>
              <a:rPr lang="en-US" dirty="0"/>
              <a:t>dependence on imports &amp; low export potential</a:t>
            </a:r>
          </a:p>
          <a:p>
            <a:pPr lvl="2"/>
            <a:r>
              <a:rPr lang="en-US" dirty="0"/>
              <a:t>Poor industrial infrastructure and narrow base</a:t>
            </a:r>
          </a:p>
          <a:p>
            <a:pPr lvl="2"/>
            <a:r>
              <a:rPr lang="en-US" dirty="0"/>
              <a:t>Low foreign exchange reserves</a:t>
            </a:r>
          </a:p>
          <a:p>
            <a:pPr lvl="1"/>
            <a:r>
              <a:rPr lang="en-US" dirty="0"/>
              <a:t>Low tax to GDP ratio</a:t>
            </a:r>
          </a:p>
          <a:p>
            <a:pPr lvl="1"/>
            <a:r>
              <a:rPr lang="en-US" dirty="0"/>
              <a:t>Huge fiscal and trade deficits</a:t>
            </a:r>
          </a:p>
          <a:p>
            <a:pPr lvl="2"/>
            <a:r>
              <a:rPr lang="en-US" dirty="0"/>
              <a:t>Chronic issue of balance of payments</a:t>
            </a:r>
          </a:p>
          <a:p>
            <a:pPr lvl="1"/>
            <a:r>
              <a:rPr lang="en-US" dirty="0"/>
              <a:t>Political instability</a:t>
            </a:r>
          </a:p>
          <a:p>
            <a:pPr lvl="2"/>
            <a:r>
              <a:rPr lang="en-US" dirty="0"/>
              <a:t>Absence of democratic institutions results in bad governance</a:t>
            </a:r>
          </a:p>
          <a:p>
            <a:pPr lvl="2"/>
            <a:r>
              <a:rPr lang="en-US" dirty="0"/>
              <a:t>Corruption</a:t>
            </a:r>
          </a:p>
          <a:p>
            <a:pPr lvl="1"/>
            <a:r>
              <a:rPr lang="en-US" dirty="0"/>
              <a:t>Disincentive for FDIs and free market system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17480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229600" cy="57150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Pakistan</a:t>
            </a:r>
            <a:r>
              <a:rPr lang="en-US" dirty="0"/>
              <a:t> has been a member of the </a:t>
            </a:r>
            <a:r>
              <a:rPr lang="en-US" b="1" dirty="0"/>
              <a:t>International Monetary Fund</a:t>
            </a:r>
            <a:r>
              <a:rPr lang="en-US" dirty="0"/>
              <a:t> (</a:t>
            </a:r>
            <a:r>
              <a:rPr lang="en-US" b="1" dirty="0"/>
              <a:t>IMF</a:t>
            </a:r>
            <a:r>
              <a:rPr lang="en-US" dirty="0"/>
              <a:t>) since 1950.</a:t>
            </a:r>
          </a:p>
          <a:p>
            <a:pPr lvl="1"/>
            <a:r>
              <a:rPr lang="en-US" dirty="0"/>
              <a:t>In 1958, for the first time, Pakistan went to IMF for bailout. </a:t>
            </a:r>
          </a:p>
          <a:p>
            <a:pPr lvl="1"/>
            <a:r>
              <a:rPr lang="en-US" dirty="0"/>
              <a:t>Pakistan again went to IMF in 1965.</a:t>
            </a:r>
          </a:p>
          <a:p>
            <a:pPr lvl="1"/>
            <a:r>
              <a:rPr lang="en-US" dirty="0"/>
              <a:t>Third time got a bail out package in 1968</a:t>
            </a:r>
          </a:p>
          <a:p>
            <a:pPr lvl="1"/>
            <a:r>
              <a:rPr lang="en-US" dirty="0"/>
              <a:t>Pakistan got loan of US$84,000 in 1972, US$75,000 in 1973 and another of US$75,000 in 1974 to meet its growing needs</a:t>
            </a:r>
          </a:p>
          <a:p>
            <a:pPr lvl="1"/>
            <a:r>
              <a:rPr lang="en-US" dirty="0"/>
              <a:t>In 1977-a standby arrangement for budgetary support</a:t>
            </a:r>
          </a:p>
          <a:p>
            <a:pPr lvl="1"/>
            <a:r>
              <a:rPr lang="en-US" dirty="0"/>
              <a:t>Since late 1980s, Pakistan has been facing chronic issues of balance of payments and its currency stability </a:t>
            </a:r>
          </a:p>
        </p:txBody>
      </p:sp>
    </p:spTree>
    <p:extLst>
      <p:ext uri="{BB962C8B-B14F-4D97-AF65-F5344CB8AC3E}">
        <p14:creationId xmlns:p14="http://schemas.microsoft.com/office/powerpoint/2010/main" val="241166292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600" dirty="0"/>
              <a:t>IMF &amp; WB-Structural Adjustment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3" y="1490722"/>
            <a:ext cx="3962400" cy="5181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WHAT: The Agenda focuses on;</a:t>
            </a:r>
          </a:p>
          <a:p>
            <a:r>
              <a:rPr lang="en-US" dirty="0"/>
              <a:t>Macroeconomic Interventions </a:t>
            </a:r>
          </a:p>
          <a:p>
            <a:pPr lvl="1"/>
            <a:r>
              <a:rPr lang="en-US" dirty="0"/>
              <a:t>Inflation Control</a:t>
            </a:r>
          </a:p>
          <a:p>
            <a:pPr lvl="1"/>
            <a:r>
              <a:rPr lang="en-US" dirty="0"/>
              <a:t>Interest Rates Increase</a:t>
            </a:r>
          </a:p>
          <a:p>
            <a:pPr lvl="1"/>
            <a:r>
              <a:rPr lang="en-US" dirty="0"/>
              <a:t>Broadening Tax Base and Tax Net through Revenue Reforms</a:t>
            </a:r>
          </a:p>
          <a:p>
            <a:r>
              <a:rPr lang="en-US" dirty="0"/>
              <a:t>Expenditure Control Measures</a:t>
            </a:r>
          </a:p>
          <a:p>
            <a:pPr lvl="1"/>
            <a:r>
              <a:rPr lang="en-US" dirty="0"/>
              <a:t>Admin Cost</a:t>
            </a:r>
          </a:p>
          <a:p>
            <a:pPr lvl="1"/>
            <a:r>
              <a:rPr lang="en-US" dirty="0"/>
              <a:t>Subsidies</a:t>
            </a:r>
          </a:p>
          <a:p>
            <a:pPr lvl="1"/>
            <a:r>
              <a:rPr lang="en-US" dirty="0"/>
              <a:t>Losses</a:t>
            </a:r>
          </a:p>
          <a:p>
            <a:pPr lvl="1"/>
            <a:r>
              <a:rPr lang="en-US" dirty="0"/>
              <a:t>Business Cost </a:t>
            </a:r>
          </a:p>
          <a:p>
            <a:pPr lvl="1"/>
            <a:r>
              <a:rPr lang="en-US" dirty="0"/>
              <a:t>Privatization</a:t>
            </a:r>
          </a:p>
          <a:p>
            <a:r>
              <a:rPr lang="en-US" dirty="0"/>
              <a:t>Governance Reforms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E11BAE-A0F4-4BC6-8D13-E8AF7DD2BBC0}"/>
              </a:ext>
            </a:extLst>
          </p:cNvPr>
          <p:cNvSpPr txBox="1"/>
          <p:nvPr/>
        </p:nvSpPr>
        <p:spPr>
          <a:xfrm>
            <a:off x="4843462" y="1176397"/>
            <a:ext cx="381000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0" i="0" dirty="0">
                <a:solidFill>
                  <a:srgbClr val="111111"/>
                </a:solidFill>
                <a:effectLst/>
                <a:latin typeface="SourceSansPro"/>
              </a:rPr>
              <a:t>WHY???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11111"/>
                </a:solidFill>
                <a:effectLst/>
                <a:latin typeface="SourceSansPro"/>
              </a:rPr>
              <a:t>Devaluing their currencies to reduce balance of payments deficits. 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111111"/>
              </a:solidFill>
              <a:effectLst/>
              <a:latin typeface="SourceSansPro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11111"/>
                </a:solidFill>
                <a:effectLst/>
                <a:latin typeface="SourceSansPro"/>
              </a:rPr>
              <a:t>Cutting public sector employment, subsidies, and other spending to reduce budget deficits.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111111"/>
              </a:solidFill>
              <a:effectLst/>
              <a:latin typeface="SourceSansPro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11111"/>
                </a:solidFill>
                <a:effectLst/>
                <a:latin typeface="SourceSansPro"/>
              </a:rPr>
              <a:t>Privatizing </a:t>
            </a:r>
            <a:r>
              <a:rPr lang="en-US" b="0" i="0" u="sng" dirty="0">
                <a:solidFill>
                  <a:srgbClr val="2C40D0"/>
                </a:solidFill>
                <a:effectLst/>
                <a:latin typeface="SourceSansPro"/>
                <a:hlinkClick r:id="rId2"/>
              </a:rPr>
              <a:t>state-owned enterprises</a:t>
            </a:r>
            <a:r>
              <a:rPr lang="en-US" b="0" i="0" dirty="0">
                <a:solidFill>
                  <a:srgbClr val="111111"/>
                </a:solidFill>
                <a:effectLst/>
                <a:latin typeface="SourceSansPro"/>
              </a:rPr>
              <a:t> and </a:t>
            </a:r>
            <a:r>
              <a:rPr lang="en-US" b="0" i="0" u="sng" dirty="0">
                <a:solidFill>
                  <a:srgbClr val="2C40D0"/>
                </a:solidFill>
                <a:effectLst/>
                <a:latin typeface="SourceSansPro"/>
                <a:hlinkClick r:id="rId3"/>
              </a:rPr>
              <a:t>deregulating</a:t>
            </a:r>
            <a:r>
              <a:rPr lang="en-US" b="0" i="0" dirty="0">
                <a:solidFill>
                  <a:srgbClr val="111111"/>
                </a:solidFill>
                <a:effectLst/>
                <a:latin typeface="SourceSansPro"/>
              </a:rPr>
              <a:t> state-controlled industries.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111111"/>
              </a:solidFill>
              <a:effectLst/>
              <a:latin typeface="SourceSansPro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11111"/>
                </a:solidFill>
                <a:effectLst/>
                <a:latin typeface="SourceSansPro"/>
              </a:rPr>
              <a:t>Easing regulations in order to attract investment by foreign businesses.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111111"/>
              </a:solidFill>
              <a:effectLst/>
              <a:latin typeface="SourceSansPro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11111"/>
                </a:solidFill>
                <a:effectLst/>
                <a:latin typeface="SourceSansPro"/>
              </a:rPr>
              <a:t>Closing tax loopholes and improving tax collection domestically.</a:t>
            </a:r>
          </a:p>
        </p:txBody>
      </p:sp>
    </p:spTree>
    <p:extLst>
      <p:ext uri="{BB962C8B-B14F-4D97-AF65-F5344CB8AC3E}">
        <p14:creationId xmlns:p14="http://schemas.microsoft.com/office/powerpoint/2010/main" val="8112493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3-year program 2019-21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17637"/>
            <a:ext cx="6858000" cy="4525963"/>
          </a:xfrm>
        </p:spPr>
        <p:txBody>
          <a:bodyPr/>
          <a:lstStyle/>
          <a:p>
            <a:r>
              <a:rPr lang="en-US" dirty="0"/>
              <a:t>IMF Approves </a:t>
            </a:r>
            <a:r>
              <a:rPr lang="en-US" b="1" dirty="0"/>
              <a:t>$6 Billion</a:t>
            </a:r>
            <a:r>
              <a:rPr lang="en-US" dirty="0"/>
              <a:t> Loan For Pakistan. </a:t>
            </a:r>
          </a:p>
          <a:p>
            <a:pPr lvl="1"/>
            <a:r>
              <a:rPr lang="en-US" dirty="0"/>
              <a:t>three-year loan requested by </a:t>
            </a:r>
            <a:r>
              <a:rPr lang="en-US"/>
              <a:t>the then government </a:t>
            </a:r>
            <a:endParaRPr lang="en-US" dirty="0"/>
          </a:p>
          <a:p>
            <a:pPr lvl="1"/>
            <a:r>
              <a:rPr lang="en-US" dirty="0"/>
              <a:t>to help support the country's ailing economy.</a:t>
            </a:r>
          </a:p>
          <a:p>
            <a:r>
              <a:rPr lang="en-US" dirty="0"/>
              <a:t>Due to deviations from the program, IMF stopped quarterly releases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385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F386C47-A05B-4473-8577-91C6BECB4E85}"/>
              </a:ext>
            </a:extLst>
          </p:cNvPr>
          <p:cNvSpPr txBox="1"/>
          <p:nvPr/>
        </p:nvSpPr>
        <p:spPr>
          <a:xfrm>
            <a:off x="685801" y="2386548"/>
            <a:ext cx="48768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kern="1200" dirty="0">
                <a:solidFill>
                  <a:schemeClr val="tx1"/>
                </a:solidFill>
                <a:effectLst/>
              </a:rPr>
              <a:t>Pakistan owes </a:t>
            </a:r>
            <a:r>
              <a:rPr lang="en-US" sz="2400" b="1" i="0" kern="1200" dirty="0">
                <a:solidFill>
                  <a:schemeClr val="tx1"/>
                </a:solidFill>
                <a:effectLst/>
              </a:rPr>
              <a:t>US$11.3 billion</a:t>
            </a:r>
            <a:r>
              <a:rPr lang="en-US" sz="2400" b="0" i="0" kern="1200" dirty="0">
                <a:solidFill>
                  <a:schemeClr val="tx1"/>
                </a:solidFill>
                <a:effectLst/>
              </a:rPr>
              <a:t> to Paris Club</a:t>
            </a:r>
          </a:p>
          <a:p>
            <a:endParaRPr lang="en-US" sz="2400" b="0" i="0" kern="1200" dirty="0">
              <a:solidFill>
                <a:schemeClr val="tx1"/>
              </a:solidFill>
              <a:effectLst/>
            </a:endParaRPr>
          </a:p>
          <a:p>
            <a:r>
              <a:rPr lang="en-US" sz="2400" b="0" i="0" kern="1200" dirty="0">
                <a:solidFill>
                  <a:schemeClr val="tx1"/>
                </a:solidFill>
                <a:effectLst/>
              </a:rPr>
              <a:t>US$37.1 billion to multilateral donors</a:t>
            </a:r>
            <a:endParaRPr lang="en-US" sz="2400" dirty="0"/>
          </a:p>
          <a:p>
            <a:endParaRPr lang="en-US" sz="2400" b="0" i="0" kern="1200" dirty="0">
              <a:solidFill>
                <a:schemeClr val="tx1"/>
              </a:solidFill>
              <a:effectLst/>
            </a:endParaRPr>
          </a:p>
          <a:p>
            <a:r>
              <a:rPr lang="en-US" sz="2400" b="0" i="0" kern="1200" dirty="0">
                <a:solidFill>
                  <a:schemeClr val="tx1"/>
                </a:solidFill>
                <a:effectLst/>
              </a:rPr>
              <a:t>US$7.4+1.2+0.72 billion to International Monetary Fund, and </a:t>
            </a:r>
          </a:p>
          <a:p>
            <a:endParaRPr lang="en-US" sz="2400" b="0" i="0" kern="1200" dirty="0">
              <a:solidFill>
                <a:schemeClr val="tx1"/>
              </a:solidFill>
              <a:effectLst/>
            </a:endParaRPr>
          </a:p>
          <a:p>
            <a:r>
              <a:rPr lang="en-US" sz="2400" b="0" i="0" kern="1200" dirty="0">
                <a:solidFill>
                  <a:schemeClr val="tx1"/>
                </a:solidFill>
                <a:effectLst/>
              </a:rPr>
              <a:t>US$12 billion to international bonds such as Eurobond, and sukuk.</a:t>
            </a:r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4625" y="309623"/>
            <a:ext cx="7772400" cy="1362075"/>
          </a:xfrm>
        </p:spPr>
        <p:txBody>
          <a:bodyPr/>
          <a:lstStyle/>
          <a:p>
            <a:r>
              <a:rPr lang="en-US" dirty="0"/>
              <a:t>The world bank</a:t>
            </a:r>
          </a:p>
        </p:txBody>
      </p:sp>
      <p:sp>
        <p:nvSpPr>
          <p:cNvPr id="2" name="Rectangle 1"/>
          <p:cNvSpPr/>
          <p:nvPr/>
        </p:nvSpPr>
        <p:spPr>
          <a:xfrm>
            <a:off x="685800" y="1194644"/>
            <a:ext cx="82295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Pakistan: Total Debt </a:t>
            </a:r>
            <a:r>
              <a:rPr lang="en-US" sz="2800" dirty="0" err="1" smtClean="0"/>
              <a:t>Rs</a:t>
            </a:r>
            <a:r>
              <a:rPr lang="en-US" sz="2800" dirty="0" smtClean="0"/>
              <a:t> 71.4 Trillion (</a:t>
            </a:r>
          </a:p>
          <a:p>
            <a:r>
              <a:rPr lang="en-US" sz="2800" dirty="0" smtClean="0"/>
              <a:t>External </a:t>
            </a:r>
            <a:r>
              <a:rPr lang="en-US" sz="2800" dirty="0"/>
              <a:t>Debt reached 130.4 USD </a:t>
            </a:r>
            <a:r>
              <a:rPr lang="en-US" sz="2800" dirty="0" err="1"/>
              <a:t>bn</a:t>
            </a:r>
            <a:r>
              <a:rPr lang="en-US" sz="2800" dirty="0"/>
              <a:t> in </a:t>
            </a:r>
            <a:r>
              <a:rPr lang="en-US" sz="2800" dirty="0" smtClean="0"/>
              <a:t>March </a:t>
            </a:r>
            <a:r>
              <a:rPr lang="en-US" sz="2800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289354161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39044-6CC2-41B6-9945-52E129379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715962"/>
          </a:xfrm>
        </p:spPr>
        <p:txBody>
          <a:bodyPr>
            <a:noAutofit/>
          </a:bodyPr>
          <a:lstStyle/>
          <a:p>
            <a:r>
              <a:rPr lang="en-US" sz="3200" dirty="0"/>
              <a:t>Latest: $3.0 </a:t>
            </a:r>
            <a:r>
              <a:rPr lang="en-US" sz="3200" dirty="0" err="1"/>
              <a:t>Bil</a:t>
            </a:r>
            <a:r>
              <a:rPr lang="en-US" sz="3200" dirty="0"/>
              <a:t>: July-2023-March-2024</a:t>
            </a:r>
            <a:endParaRPr lang="en-PK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47397-7100-4507-A689-C632319A7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600200"/>
            <a:ext cx="7162800" cy="42973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program will focus on </a:t>
            </a:r>
          </a:p>
          <a:p>
            <a:pPr lvl="1"/>
            <a:r>
              <a:rPr lang="en-US" dirty="0"/>
              <a:t>implementation of the FY24 budget to facilitate Pakistan’s debt sustainability; </a:t>
            </a:r>
          </a:p>
          <a:p>
            <a:pPr lvl="1"/>
            <a:r>
              <a:rPr lang="en-US" dirty="0"/>
              <a:t>market-determined exchange rate and proper; </a:t>
            </a:r>
          </a:p>
          <a:p>
            <a:pPr lvl="1"/>
            <a:r>
              <a:rPr lang="en-US" dirty="0"/>
              <a:t>tight monetary policy aimed at disinflation; and</a:t>
            </a:r>
          </a:p>
          <a:p>
            <a:pPr lvl="1"/>
            <a:r>
              <a:rPr lang="en-US" dirty="0"/>
              <a:t>structural reforms, particularly with regard to </a:t>
            </a:r>
          </a:p>
          <a:p>
            <a:pPr lvl="2"/>
            <a:r>
              <a:rPr lang="en-US" sz="2800" dirty="0"/>
              <a:t>energy sector viability, </a:t>
            </a:r>
          </a:p>
          <a:p>
            <a:pPr lvl="2"/>
            <a:r>
              <a:rPr lang="en-US" sz="2800" dirty="0"/>
              <a:t>SOEs governance, and </a:t>
            </a:r>
          </a:p>
          <a:p>
            <a:pPr lvl="2"/>
            <a:r>
              <a:rPr lang="en-US" sz="2800" dirty="0"/>
              <a:t>climate resilience.</a:t>
            </a:r>
            <a:endParaRPr lang="en-PK" sz="2800" dirty="0"/>
          </a:p>
        </p:txBody>
      </p:sp>
    </p:spTree>
    <p:extLst>
      <p:ext uri="{BB962C8B-B14F-4D97-AF65-F5344CB8AC3E}">
        <p14:creationId xmlns:p14="http://schemas.microsoft.com/office/powerpoint/2010/main" val="77415717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/>
          <a:p>
            <a:r>
              <a:rPr lang="en-US" dirty="0"/>
              <a:t>WTO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743200"/>
            <a:ext cx="8077200" cy="2286000"/>
          </a:xfrm>
        </p:spPr>
        <p:txBody>
          <a:bodyPr>
            <a:normAutofit/>
          </a:bodyPr>
          <a:lstStyle/>
          <a:p>
            <a:r>
              <a:rPr lang="en-US" dirty="0"/>
              <a:t>The primary purpose of the WTO is to open world trade for the benefit of all.</a:t>
            </a:r>
          </a:p>
          <a:p>
            <a:r>
              <a:rPr lang="en-US" dirty="0"/>
              <a:t>With 164 members</a:t>
            </a:r>
          </a:p>
          <a:p>
            <a:r>
              <a:rPr lang="en-US" dirty="0"/>
              <a:t>As part of the International Economic Order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03411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Background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USA, UK and their Western allies met at the Bretton Woods</a:t>
            </a:r>
          </a:p>
          <a:p>
            <a:r>
              <a:rPr lang="en-US" dirty="0"/>
              <a:t>Preventing Economic Disasters in the post-war world.</a:t>
            </a:r>
          </a:p>
          <a:p>
            <a:r>
              <a:rPr lang="en-US" sz="3600" dirty="0"/>
              <a:t>The Bretton Woods Conference </a:t>
            </a:r>
          </a:p>
          <a:p>
            <a:pPr lvl="1"/>
            <a:r>
              <a:rPr lang="en-US" sz="3100" dirty="0"/>
              <a:t>Officially known as the UN Monetary and Financial Conference</a:t>
            </a:r>
          </a:p>
          <a:p>
            <a:pPr lvl="1"/>
            <a:r>
              <a:rPr lang="en-US" sz="3100" dirty="0"/>
              <a:t>delegates from 44 nations met  in July, 1944 in </a:t>
            </a:r>
            <a:r>
              <a:rPr lang="en-US" sz="3100" b="1" dirty="0"/>
              <a:t>Bretton Woods</a:t>
            </a:r>
            <a:r>
              <a:rPr lang="en-US" sz="3100" dirty="0"/>
              <a:t>, New Hampshire</a:t>
            </a:r>
          </a:p>
          <a:p>
            <a:pPr lvl="1"/>
            <a:r>
              <a:rPr lang="en-US" sz="3100" dirty="0"/>
              <a:t>To agree upon new rules for the post-WWII international monetary, trade and economic development  systems.</a:t>
            </a:r>
          </a:p>
          <a:p>
            <a:pPr lvl="1"/>
            <a:r>
              <a:rPr lang="en-US" sz="3100" dirty="0"/>
              <a:t>The </a:t>
            </a:r>
            <a:r>
              <a:rPr lang="en-US" sz="3100" b="1" dirty="0"/>
              <a:t>main objectives of the Bretton Woods system</a:t>
            </a:r>
            <a:r>
              <a:rPr lang="en-US" sz="3100" dirty="0"/>
              <a:t> are to achieve exchange rate stability and promote international trade and development.</a:t>
            </a:r>
          </a:p>
          <a:p>
            <a:pPr lvl="1"/>
            <a:r>
              <a:rPr lang="en-US" sz="3100" dirty="0"/>
              <a:t>Resultantly, WB, IMF, and GATT (a precursor of WTO) were established</a:t>
            </a:r>
          </a:p>
        </p:txBody>
      </p:sp>
    </p:spTree>
    <p:extLst>
      <p:ext uri="{BB962C8B-B14F-4D97-AF65-F5344CB8AC3E}">
        <p14:creationId xmlns:p14="http://schemas.microsoft.com/office/powerpoint/2010/main" val="326442114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The Uruguay Round-1986-94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6858000" cy="4678363"/>
          </a:xfrm>
        </p:spPr>
        <p:txBody>
          <a:bodyPr>
            <a:normAutofit fontScale="40000" lnSpcReduction="20000"/>
          </a:bodyPr>
          <a:lstStyle/>
          <a:p>
            <a:r>
              <a:rPr lang="en-US" sz="5100" dirty="0"/>
              <a:t>the WTO’s system comes from- </a:t>
            </a:r>
          </a:p>
          <a:p>
            <a:pPr lvl="1"/>
            <a:r>
              <a:rPr lang="en-US" sz="5900" dirty="0">
                <a:solidFill>
                  <a:srgbClr val="FF0000"/>
                </a:solidFill>
              </a:rPr>
              <a:t>the Uruguay Round</a:t>
            </a:r>
          </a:p>
          <a:p>
            <a:pPr lvl="1"/>
            <a:r>
              <a:rPr lang="en-US" sz="5100" dirty="0"/>
              <a:t>As well as series of earlier negotiations under the General Agreement on Tariffs and Trade (GATT).</a:t>
            </a:r>
          </a:p>
          <a:p>
            <a:pPr marL="457200" lvl="1" indent="0">
              <a:buNone/>
            </a:pPr>
            <a:endParaRPr lang="en-US" sz="3300" dirty="0"/>
          </a:p>
          <a:p>
            <a:r>
              <a:rPr lang="en-US" sz="4400" dirty="0"/>
              <a:t>Negotiations over;</a:t>
            </a:r>
          </a:p>
          <a:p>
            <a:pPr lvl="1"/>
            <a:r>
              <a:rPr lang="en-US" sz="4400" dirty="0"/>
              <a:t>Access of Agri. products of developed countries into developing countries</a:t>
            </a:r>
          </a:p>
          <a:p>
            <a:pPr lvl="1"/>
            <a:r>
              <a:rPr lang="en-US" sz="4400" dirty="0"/>
              <a:t>Opening up of global financial services</a:t>
            </a:r>
          </a:p>
          <a:p>
            <a:pPr lvl="1"/>
            <a:r>
              <a:rPr lang="en-US" sz="4400" dirty="0" err="1"/>
              <a:t>IPRs</a:t>
            </a:r>
            <a:r>
              <a:rPr lang="en-US" sz="4400" dirty="0"/>
              <a:t> and Patents rights demanded by the EU and developed countries</a:t>
            </a:r>
          </a:p>
          <a:p>
            <a:pPr lvl="1"/>
            <a:r>
              <a:rPr lang="en-US" sz="4400" dirty="0"/>
              <a:t>Quality standards and other restrictions on manufactured and agri. products from developing countries</a:t>
            </a:r>
          </a:p>
          <a:p>
            <a:pPr lvl="1"/>
            <a:r>
              <a:rPr lang="en-US" sz="4400" dirty="0"/>
              <a:t>USA tariffs on EU exports-French wine, Italian cheese, UK food </a:t>
            </a:r>
            <a:r>
              <a:rPr lang="en-US" sz="4400" dirty="0" err="1"/>
              <a:t>etc</a:t>
            </a:r>
            <a:endParaRPr lang="en-US" sz="4400" dirty="0"/>
          </a:p>
          <a:p>
            <a:pPr lvl="1"/>
            <a:r>
              <a:rPr lang="en-US" sz="4400" dirty="0"/>
              <a:t>Removal of agri. subsidies given by developed countries to their farmers and consumers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38983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/>
              <a:t>The </a:t>
            </a:r>
            <a:r>
              <a:rPr lang="en-US" b="1" dirty="0"/>
              <a:t>World Trade Organization</a:t>
            </a:r>
            <a:r>
              <a:rPr lang="en-US" dirty="0"/>
              <a:t> (</a:t>
            </a:r>
            <a:r>
              <a:rPr lang="en-US" b="1" dirty="0"/>
              <a:t>WTO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906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WTO officially commenced its functions on 1 January 1995 under </a:t>
            </a:r>
            <a:r>
              <a:rPr lang="en-US" dirty="0">
                <a:solidFill>
                  <a:srgbClr val="7030A0"/>
                </a:solidFill>
              </a:rPr>
              <a:t>the Marrakesh Agreement</a:t>
            </a:r>
          </a:p>
          <a:p>
            <a:pPr lvl="1"/>
            <a:r>
              <a:rPr lang="en-US" dirty="0"/>
              <a:t>signed by 124 nations on 15 April 1994 (Completion of Uruguay Round)</a:t>
            </a:r>
          </a:p>
          <a:p>
            <a:pPr lvl="1"/>
            <a:r>
              <a:rPr lang="en-US" dirty="0"/>
              <a:t>Replacing the General Agreement on Tariffs and Trade (GATT- 1947)</a:t>
            </a:r>
          </a:p>
          <a:p>
            <a:r>
              <a:rPr lang="en-US" dirty="0"/>
              <a:t>It Regulates international trade between 164 nations. </a:t>
            </a:r>
          </a:p>
          <a:p>
            <a:r>
              <a:rPr lang="en-US" dirty="0"/>
              <a:t>Have powers to adjudicate disputes and pursue its breaches of rules</a:t>
            </a:r>
          </a:p>
          <a:p>
            <a:r>
              <a:rPr lang="en-US" dirty="0"/>
              <a:t>It is the largest international trade organization</a:t>
            </a:r>
          </a:p>
        </p:txBody>
      </p:sp>
    </p:spTree>
    <p:extLst>
      <p:ext uri="{BB962C8B-B14F-4D97-AF65-F5344CB8AC3E}">
        <p14:creationId xmlns:p14="http://schemas.microsoft.com/office/powerpoint/2010/main" val="337172497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E:\NOA-Misc\250px-WTO_members_and_observers.svg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990600"/>
            <a:ext cx="7722536" cy="5592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087752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F62C2-A665-43AF-94CE-1D5B661BA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381000"/>
            <a:ext cx="3657600" cy="558800"/>
          </a:xfrm>
        </p:spPr>
        <p:txBody>
          <a:bodyPr>
            <a:normAutofit fontScale="90000"/>
          </a:bodyPr>
          <a:lstStyle/>
          <a:p>
            <a:r>
              <a:rPr lang="en-US" dirty="0"/>
              <a:t>WTO: Structure</a:t>
            </a:r>
            <a:endParaRPr lang="en-PK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B9AF905-1387-4EFB-8933-B87C0E7B54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941895"/>
            <a:ext cx="8229600" cy="5154105"/>
          </a:xfrm>
        </p:spPr>
      </p:pic>
    </p:spTree>
    <p:extLst>
      <p:ext uri="{BB962C8B-B14F-4D97-AF65-F5344CB8AC3E}">
        <p14:creationId xmlns:p14="http://schemas.microsoft.com/office/powerpoint/2010/main" val="316905991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WTO-Scope of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114800" cy="5334000"/>
          </a:xfrm>
        </p:spPr>
        <p:txBody>
          <a:bodyPr>
            <a:noAutofit/>
          </a:bodyPr>
          <a:lstStyle/>
          <a:p>
            <a:r>
              <a:rPr lang="en-US" sz="2000" dirty="0"/>
              <a:t>Trade in Goods</a:t>
            </a:r>
          </a:p>
          <a:p>
            <a:pPr lvl="1"/>
            <a:r>
              <a:rPr lang="en-US" sz="1600" dirty="0"/>
              <a:t>It all began with trade in goods. From 1947 to 1994, the GATT was the forum for negotiating lower tariffs and other trade barriers.</a:t>
            </a:r>
          </a:p>
          <a:p>
            <a:r>
              <a:rPr lang="en-US" sz="2000" dirty="0"/>
              <a:t>Trade in Services</a:t>
            </a:r>
          </a:p>
          <a:p>
            <a:pPr lvl="1"/>
            <a:r>
              <a:rPr lang="en-US" sz="1600" dirty="0"/>
              <a:t>Banks, insurance firms, telecommunications companies, tour operators, hotel chains and transport companies looking to do business abroad enjoy the same principles of more open trade</a:t>
            </a:r>
          </a:p>
          <a:p>
            <a:r>
              <a:rPr lang="en-US" sz="2000" dirty="0"/>
              <a:t>Protection of Intellectual Property, Patents and Rights</a:t>
            </a:r>
          </a:p>
          <a:p>
            <a:pPr lvl="1"/>
            <a:r>
              <a:rPr lang="en-US" sz="1600" dirty="0"/>
              <a:t>The WTO’s Intellectual Property Agreement contains rules for </a:t>
            </a:r>
            <a:r>
              <a:rPr lang="en-US" sz="1800" b="1" dirty="0"/>
              <a:t>trade in ideas and creativity. 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059363"/>
          </a:xfrm>
        </p:spPr>
        <p:txBody>
          <a:bodyPr/>
          <a:lstStyle/>
          <a:p>
            <a:r>
              <a:rPr lang="en-US" sz="2000" dirty="0"/>
              <a:t>Dispute Settlement</a:t>
            </a:r>
          </a:p>
          <a:p>
            <a:pPr lvl="1"/>
            <a:r>
              <a:rPr lang="en-US" sz="1600" dirty="0"/>
              <a:t>The WTO’s procedure for resolving trade conflicts</a:t>
            </a:r>
          </a:p>
          <a:p>
            <a:r>
              <a:rPr lang="en-US" sz="2000" dirty="0"/>
              <a:t>Trade Monitoring</a:t>
            </a:r>
          </a:p>
          <a:p>
            <a:pPr lvl="1"/>
            <a:r>
              <a:rPr lang="en-US" sz="1600" dirty="0"/>
              <a:t>The WTO's Trade Policy Review Mechanism is designed to improve transparency, to create a greater understanding of the trade policies adopted by WTO members </a:t>
            </a:r>
          </a:p>
          <a:p>
            <a:r>
              <a:rPr lang="en-US" sz="2000" dirty="0"/>
              <a:t>Anti-Dumping Activities</a:t>
            </a:r>
          </a:p>
          <a:p>
            <a:endParaRPr lang="en-US" sz="2000" dirty="0"/>
          </a:p>
          <a:p>
            <a:r>
              <a:rPr lang="en-US" sz="2000" dirty="0"/>
              <a:t>Building Trade Capacity of Developing Countries</a:t>
            </a:r>
          </a:p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87860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WTO-Functions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543800" cy="4525963"/>
          </a:xfrm>
        </p:spPr>
        <p:txBody>
          <a:bodyPr/>
          <a:lstStyle/>
          <a:p>
            <a:r>
              <a:rPr lang="en-US" dirty="0"/>
              <a:t>It is an organization for </a:t>
            </a:r>
            <a:r>
              <a:rPr lang="en-US" dirty="0">
                <a:solidFill>
                  <a:srgbClr val="00B050"/>
                </a:solidFill>
              </a:rPr>
              <a:t>trade opening (liberalization).</a:t>
            </a:r>
          </a:p>
          <a:p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negotiate trade agreements</a:t>
            </a:r>
            <a:r>
              <a:rPr lang="en-US" dirty="0"/>
              <a:t>.</a:t>
            </a:r>
          </a:p>
          <a:p>
            <a:r>
              <a:rPr lang="en-US" dirty="0"/>
              <a:t>To </a:t>
            </a:r>
            <a:r>
              <a:rPr lang="en-US" dirty="0">
                <a:solidFill>
                  <a:srgbClr val="FF0000"/>
                </a:solidFill>
              </a:rPr>
              <a:t>settle trade disputes</a:t>
            </a:r>
            <a:r>
              <a:rPr lang="en-US" dirty="0"/>
              <a:t>.</a:t>
            </a:r>
          </a:p>
          <a:p>
            <a:r>
              <a:rPr lang="en-US" dirty="0"/>
              <a:t>Devise and operate a system of </a:t>
            </a:r>
            <a:r>
              <a:rPr lang="en-US" dirty="0">
                <a:solidFill>
                  <a:schemeClr val="tx2"/>
                </a:solidFill>
              </a:rPr>
              <a:t>trade rules</a:t>
            </a:r>
            <a:r>
              <a:rPr lang="en-US" dirty="0"/>
              <a:t>.</a:t>
            </a:r>
          </a:p>
          <a:p>
            <a:r>
              <a:rPr lang="en-US" dirty="0"/>
              <a:t>a forum for negotiations to sort out trade problems</a:t>
            </a:r>
          </a:p>
        </p:txBody>
      </p:sp>
    </p:spTree>
    <p:extLst>
      <p:ext uri="{BB962C8B-B14F-4D97-AF65-F5344CB8AC3E}">
        <p14:creationId xmlns:p14="http://schemas.microsoft.com/office/powerpoint/2010/main" val="86058991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WTO-5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1.</a:t>
            </a:r>
            <a:r>
              <a:rPr lang="en-US" dirty="0">
                <a:solidFill>
                  <a:srgbClr val="002060"/>
                </a:solidFill>
              </a:rPr>
              <a:t> Free trade: gradually, through negotiations</a:t>
            </a: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2. Trade without discrimination</a:t>
            </a:r>
          </a:p>
          <a:p>
            <a:pPr lvl="1"/>
            <a:r>
              <a:rPr lang="en-US" dirty="0"/>
              <a:t>treating other countries equally </a:t>
            </a:r>
          </a:p>
          <a:p>
            <a:pPr lvl="1"/>
            <a:r>
              <a:rPr lang="en-US" dirty="0"/>
              <a:t>countries cannot normally discriminate. </a:t>
            </a:r>
          </a:p>
          <a:p>
            <a:pPr lvl="1"/>
            <a:r>
              <a:rPr lang="en-US" dirty="0"/>
              <a:t>Most-Favored-Nation (</a:t>
            </a:r>
            <a:r>
              <a:rPr lang="en-US" dirty="0" err="1"/>
              <a:t>MFN</a:t>
            </a:r>
            <a:r>
              <a:rPr lang="en-US" dirty="0"/>
              <a:t>):Grant someone a special favor</a:t>
            </a:r>
            <a:r>
              <a:rPr lang="en-US" sz="2000" dirty="0"/>
              <a:t> (such as a lower customs duty rate for one of their products)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and you have to do the same for all other WTO members.</a:t>
            </a:r>
          </a:p>
          <a:p>
            <a:pPr lvl="1"/>
            <a:r>
              <a:rPr lang="en-US" dirty="0"/>
              <a:t>It governs trade in goods</a:t>
            </a:r>
          </a:p>
          <a:p>
            <a:pPr lvl="1"/>
            <a:r>
              <a:rPr lang="en-US" dirty="0"/>
              <a:t>National treatment: Treating  imported and locally-produced goods equally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708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World Bank: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417637"/>
            <a:ext cx="6324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189 countries</a:t>
            </a:r>
          </a:p>
          <a:p>
            <a:r>
              <a:rPr lang="en-US" dirty="0" smtClean="0"/>
              <a:t>office </a:t>
            </a:r>
            <a:r>
              <a:rPr lang="en-US" dirty="0"/>
              <a:t>in Washington, D.C.</a:t>
            </a:r>
          </a:p>
          <a:p>
            <a:r>
              <a:rPr lang="en-US" dirty="0"/>
              <a:t>Professional staff from more than 170 countries</a:t>
            </a:r>
          </a:p>
          <a:p>
            <a:r>
              <a:rPr lang="en-US" dirty="0"/>
              <a:t>offices in over 130 locations worldwide</a:t>
            </a:r>
          </a:p>
          <a:p>
            <a:r>
              <a:rPr lang="en-US" dirty="0"/>
              <a:t>five institutions working for;</a:t>
            </a:r>
          </a:p>
          <a:p>
            <a:pPr lvl="1"/>
            <a:r>
              <a:rPr lang="en-US" dirty="0"/>
              <a:t>sustainable development solutions </a:t>
            </a:r>
          </a:p>
          <a:p>
            <a:pPr lvl="1"/>
            <a:r>
              <a:rPr lang="en-US" dirty="0"/>
              <a:t>poverty alleviation </a:t>
            </a:r>
          </a:p>
          <a:p>
            <a:pPr lvl="1"/>
            <a:r>
              <a:rPr lang="en-US" dirty="0"/>
              <a:t>shared prosperity.  </a:t>
            </a:r>
          </a:p>
        </p:txBody>
      </p:sp>
    </p:spTree>
    <p:extLst>
      <p:ext uri="{BB962C8B-B14F-4D97-AF65-F5344CB8AC3E}">
        <p14:creationId xmlns:p14="http://schemas.microsoft.com/office/powerpoint/2010/main" val="128580939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609600"/>
            <a:ext cx="7010400" cy="23622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3.Trade transparency (openness)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4.Promoting fair competition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5. Encouraging development and economic reforms</a:t>
            </a: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49C8810-4750-4153-BB87-04ADDB0CCD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9078825"/>
              </p:ext>
            </p:extLst>
          </p:nvPr>
        </p:nvGraphicFramePr>
        <p:xfrm>
          <a:off x="533400" y="2743200"/>
          <a:ext cx="8229600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471733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WTO-Decisions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391400" cy="49831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Decisions in the WTO are taken by consensus and are ratified by members’ parliaments. </a:t>
            </a:r>
          </a:p>
          <a:p>
            <a:endParaRPr lang="en-US" dirty="0"/>
          </a:p>
          <a:p>
            <a:r>
              <a:rPr lang="en-US" dirty="0"/>
              <a:t>Trade frictions are reduced through WTO’s dispute settlement process</a:t>
            </a:r>
          </a:p>
          <a:p>
            <a:endParaRPr lang="en-US" dirty="0"/>
          </a:p>
          <a:p>
            <a:r>
              <a:rPr lang="en-US" dirty="0"/>
              <a:t>lowering trade barriers through negotiations</a:t>
            </a:r>
          </a:p>
          <a:p>
            <a:endParaRPr lang="en-US" dirty="0"/>
          </a:p>
          <a:p>
            <a:r>
              <a:rPr lang="en-US" dirty="0"/>
              <a:t>the multilateral trading system – is based on WTO’s agreements which;</a:t>
            </a:r>
          </a:p>
          <a:p>
            <a:pPr lvl="1"/>
            <a:r>
              <a:rPr lang="en-US" dirty="0"/>
              <a:t>guarantee WTO members trade rights</a:t>
            </a:r>
          </a:p>
          <a:p>
            <a:pPr lvl="1"/>
            <a:r>
              <a:rPr lang="en-US" dirty="0"/>
              <a:t>Provide a stable and transparent framework for world trade</a:t>
            </a:r>
          </a:p>
          <a:p>
            <a:pPr lvl="1"/>
            <a:r>
              <a:rPr lang="en-US" dirty="0"/>
              <a:t>improve welfare of the peoples of the WTO members</a:t>
            </a:r>
          </a:p>
        </p:txBody>
      </p:sp>
    </p:spTree>
    <p:extLst>
      <p:ext uri="{BB962C8B-B14F-4D97-AF65-F5344CB8AC3E}">
        <p14:creationId xmlns:p14="http://schemas.microsoft.com/office/powerpoint/2010/main" val="17318834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7239000" cy="4800600"/>
          </a:xfrm>
        </p:spPr>
        <p:txBody>
          <a:bodyPr>
            <a:noAutofit/>
          </a:bodyPr>
          <a:lstStyle/>
          <a:p>
            <a:r>
              <a:rPr lang="en-US" sz="2800" dirty="0"/>
              <a:t>Global financial/economic  crises of 2008 and COVID-19 protectionism on the rise</a:t>
            </a:r>
          </a:p>
          <a:p>
            <a:r>
              <a:rPr lang="en-US" sz="2800" dirty="0"/>
              <a:t>Rising regional economic and trade blocks</a:t>
            </a:r>
          </a:p>
          <a:p>
            <a:pPr lvl="1"/>
            <a:r>
              <a:rPr lang="en-US" dirty="0"/>
              <a:t>EU</a:t>
            </a:r>
          </a:p>
          <a:p>
            <a:pPr lvl="1"/>
            <a:r>
              <a:rPr lang="en-US" dirty="0"/>
              <a:t>ASEAN</a:t>
            </a:r>
          </a:p>
          <a:p>
            <a:pPr lvl="1"/>
            <a:r>
              <a:rPr lang="en-US" dirty="0"/>
              <a:t>NAFTA</a:t>
            </a:r>
          </a:p>
          <a:p>
            <a:pPr lvl="1"/>
            <a:r>
              <a:rPr lang="en-US" dirty="0"/>
              <a:t>BRICS</a:t>
            </a:r>
          </a:p>
          <a:p>
            <a:r>
              <a:rPr lang="en-US" sz="2800" dirty="0"/>
              <a:t>US-China Trade war</a:t>
            </a:r>
          </a:p>
          <a:p>
            <a:pPr lvl="1"/>
            <a:r>
              <a:rPr lang="en-US" sz="2400" dirty="0"/>
              <a:t>US protectionist policies and WTO principles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2385426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143000"/>
            <a:ext cx="6705600" cy="4983163"/>
          </a:xfrm>
        </p:spPr>
        <p:txBody>
          <a:bodyPr/>
          <a:lstStyle/>
          <a:p>
            <a:r>
              <a:rPr lang="en-US" dirty="0"/>
              <a:t>Dominance by the developed countries</a:t>
            </a:r>
          </a:p>
          <a:p>
            <a:pPr lvl="1"/>
            <a:r>
              <a:rPr lang="en-US" dirty="0"/>
              <a:t>Meeting demands and addressing grievances of Developing countries</a:t>
            </a:r>
          </a:p>
          <a:p>
            <a:r>
              <a:rPr lang="en-US" dirty="0"/>
              <a:t>Building trade capacity in developing economies</a:t>
            </a:r>
          </a:p>
          <a:p>
            <a:r>
              <a:rPr lang="en-US" dirty="0"/>
              <a:t>Trade During and after the COVID-19 pandemic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03318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/>
              <a:t>the Doha Development Round-the biggest 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6858000" cy="4525963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The WTO is currently the host to new negotiations</a:t>
            </a:r>
          </a:p>
          <a:p>
            <a:pPr lvl="1"/>
            <a:r>
              <a:rPr lang="en-US" b="1" u="sng" dirty="0">
                <a:solidFill>
                  <a:srgbClr val="0070C0"/>
                </a:solidFill>
              </a:rPr>
              <a:t>the ‘Doha Development Agenda’ </a:t>
            </a:r>
            <a:r>
              <a:rPr lang="en-US" dirty="0"/>
              <a:t>launched in 2001.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19422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2800" dirty="0"/>
              <a:t>the Doha Development Round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838200"/>
            <a:ext cx="64008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to further liberalize trade and economic reforms </a:t>
            </a:r>
          </a:p>
          <a:p>
            <a:r>
              <a:rPr lang="en-US" dirty="0"/>
              <a:t>The Doha Round is focused on reducing trade barriers in sectors, </a:t>
            </a:r>
          </a:p>
          <a:p>
            <a:pPr lvl="1"/>
            <a:r>
              <a:rPr lang="en-US" dirty="0"/>
              <a:t>Agriculture, farm products, food</a:t>
            </a:r>
          </a:p>
          <a:p>
            <a:pPr lvl="1"/>
            <a:r>
              <a:rPr lang="en-US" dirty="0"/>
              <a:t>Industrial Activities</a:t>
            </a:r>
          </a:p>
          <a:p>
            <a:pPr lvl="1"/>
            <a:r>
              <a:rPr lang="en-US" dirty="0"/>
              <a:t>IPRs</a:t>
            </a:r>
          </a:p>
          <a:p>
            <a:pPr lvl="1"/>
            <a:r>
              <a:rPr lang="en-US" dirty="0"/>
              <a:t>goods and services.</a:t>
            </a:r>
          </a:p>
          <a:p>
            <a:r>
              <a:rPr lang="en-US" dirty="0"/>
              <a:t>This would encourage businesses around the world to specialize in the production of </a:t>
            </a:r>
          </a:p>
          <a:p>
            <a:pPr lvl="1"/>
            <a:r>
              <a:rPr lang="en-US" dirty="0"/>
              <a:t>Quality goods and services,</a:t>
            </a:r>
          </a:p>
          <a:p>
            <a:pPr lvl="1"/>
            <a:r>
              <a:rPr lang="en-US" dirty="0"/>
              <a:t>achieve economies of scale, and </a:t>
            </a:r>
          </a:p>
          <a:p>
            <a:pPr lvl="1"/>
            <a:r>
              <a:rPr lang="en-US" dirty="0"/>
              <a:t>increase their efficiency and productivity, </a:t>
            </a:r>
          </a:p>
        </p:txBody>
      </p:sp>
    </p:spTree>
    <p:extLst>
      <p:ext uri="{BB962C8B-B14F-4D97-AF65-F5344CB8AC3E}">
        <p14:creationId xmlns:p14="http://schemas.microsoft.com/office/powerpoint/2010/main" val="1898315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2800" dirty="0"/>
              <a:t>The Doha Round		..</a:t>
            </a:r>
            <a:r>
              <a:rPr lang="en-US" sz="2800" dirty="0" err="1"/>
              <a:t>conti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dirty="0"/>
              <a:t>The developing countries have some reservations</a:t>
            </a:r>
          </a:p>
          <a:p>
            <a:pPr lvl="2"/>
            <a:r>
              <a:rPr lang="en-US" dirty="0"/>
              <a:t>As it would allow to deliver improved and cheaper products from developed countries to global consumers.</a:t>
            </a:r>
          </a:p>
          <a:p>
            <a:pPr lvl="2"/>
            <a:r>
              <a:rPr lang="en-US" dirty="0"/>
              <a:t>The developing countries want access of their agri. products in the EU and developed countries</a:t>
            </a:r>
          </a:p>
          <a:p>
            <a:pPr lvl="1"/>
            <a:r>
              <a:rPr lang="en-US" dirty="0"/>
              <a:t>EU and US refused to </a:t>
            </a:r>
          </a:p>
          <a:p>
            <a:pPr lvl="2"/>
            <a:r>
              <a:rPr lang="en-US" dirty="0"/>
              <a:t>lower agri. Subsidies (extended domestically) and </a:t>
            </a:r>
          </a:p>
          <a:p>
            <a:pPr lvl="2"/>
            <a:r>
              <a:rPr lang="en-US" dirty="0"/>
              <a:t>Reduce quality standards </a:t>
            </a:r>
            <a:r>
              <a:rPr lang="en-US" sz="1900" dirty="0"/>
              <a:t>(imposed on imports from developing countries)</a:t>
            </a:r>
          </a:p>
          <a:p>
            <a:pPr lvl="2"/>
            <a:r>
              <a:rPr lang="en-US" sz="1900" dirty="0"/>
              <a:t>GM Foods &amp; Biotech. Seeds from US (both EU and developing countries refused)</a:t>
            </a:r>
            <a:endParaRPr lang="en-US" dirty="0"/>
          </a:p>
          <a:p>
            <a:pPr lvl="1"/>
            <a:r>
              <a:rPr lang="en-US" dirty="0"/>
              <a:t>the Doha Round is particularly focused on providing increased market access to goods and services from developing countries</a:t>
            </a:r>
          </a:p>
          <a:p>
            <a:pPr lvl="1"/>
            <a:r>
              <a:rPr lang="en-US" dirty="0"/>
              <a:t>After a decade of talks, it has still not been concluded.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732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WTO and COVID-19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990600"/>
            <a:ext cx="6172200" cy="505936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unprecedented disruption to the global economy and world trade</a:t>
            </a:r>
          </a:p>
          <a:p>
            <a:r>
              <a:rPr lang="en-US" dirty="0"/>
              <a:t>as production and consumption decreased manifold</a:t>
            </a:r>
          </a:p>
          <a:p>
            <a:r>
              <a:rPr lang="en-US" dirty="0"/>
              <a:t>Trade in medical goods</a:t>
            </a:r>
          </a:p>
          <a:p>
            <a:r>
              <a:rPr lang="en-US" dirty="0"/>
              <a:t>Developing new rules/standards for trade of manufactured good to check COVID-19 spread</a:t>
            </a:r>
          </a:p>
          <a:p>
            <a:r>
              <a:rPr lang="en-US" dirty="0"/>
              <a:t>It has increased business costs and bureaucracy in international trade</a:t>
            </a:r>
          </a:p>
          <a:p>
            <a:r>
              <a:rPr lang="en-US" dirty="0"/>
              <a:t>WTO member countries are using COVID-19 measures to discriminate other countries in mutual trade</a:t>
            </a:r>
          </a:p>
          <a:p>
            <a:pPr lvl="1"/>
            <a:r>
              <a:rPr lang="en-US" dirty="0"/>
              <a:t>Complaints of trade discrimination and unfair trade practices have increased </a:t>
            </a:r>
          </a:p>
          <a:p>
            <a:r>
              <a:rPr lang="en-US" dirty="0"/>
              <a:t>Developed rules and standards for developing and  delivering COVID-19 vaccine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1094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The Future of WTO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143000"/>
            <a:ext cx="5943600" cy="5105400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en-US" dirty="0"/>
              <a:t>Technology will shape the future of trade and currency as we know it since millennia</a:t>
            </a:r>
          </a:p>
          <a:p>
            <a:endParaRPr lang="en-US" dirty="0"/>
          </a:p>
          <a:p>
            <a:pPr lvl="1"/>
            <a:r>
              <a:rPr lang="en-US" dirty="0"/>
              <a:t>Digitalization of goods, services and currency</a:t>
            </a:r>
          </a:p>
          <a:p>
            <a:endParaRPr lang="en-US" dirty="0"/>
          </a:p>
          <a:p>
            <a:r>
              <a:rPr lang="en-US" dirty="0"/>
              <a:t>WTO may need new laws, agreements and mechanisms to regulate int. trade</a:t>
            </a:r>
          </a:p>
          <a:p>
            <a:endParaRPr lang="en-US" dirty="0"/>
          </a:p>
          <a:p>
            <a:r>
              <a:rPr lang="en-US" dirty="0"/>
              <a:t>Rise of China and BRI may challenge WTO’s western dominance</a:t>
            </a:r>
          </a:p>
          <a:p>
            <a:endParaRPr lang="en-US" dirty="0"/>
          </a:p>
          <a:p>
            <a:r>
              <a:rPr lang="en-US" dirty="0"/>
              <a:t>Shift from trade liberalization to protectionism</a:t>
            </a:r>
          </a:p>
          <a:p>
            <a:endParaRPr lang="en-US" dirty="0"/>
          </a:p>
          <a:p>
            <a:r>
              <a:rPr lang="en-US" dirty="0"/>
              <a:t>Rising economic and business costs in the member countries </a:t>
            </a:r>
          </a:p>
        </p:txBody>
      </p:sp>
    </p:spTree>
    <p:extLst>
      <p:ext uri="{BB962C8B-B14F-4D97-AF65-F5344CB8AC3E}">
        <p14:creationId xmlns:p14="http://schemas.microsoft.com/office/powerpoint/2010/main" val="392135197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Conclusion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current challenges are not only for WTO to face but also for the entire Bretton Woods System established 75 years ago.</a:t>
            </a:r>
          </a:p>
          <a:p>
            <a:r>
              <a:rPr lang="en-US" dirty="0"/>
              <a:t>EU as a strong economic block</a:t>
            </a:r>
          </a:p>
          <a:p>
            <a:r>
              <a:rPr lang="en-US" dirty="0"/>
              <a:t>USA will no more be the world economic super power</a:t>
            </a:r>
          </a:p>
          <a:p>
            <a:r>
              <a:rPr lang="en-US" dirty="0"/>
              <a:t>Regional trade and economic blocks will emerge more powerful protecting their interests more forcefully</a:t>
            </a:r>
          </a:p>
          <a:p>
            <a:r>
              <a:rPr lang="en-US" dirty="0"/>
              <a:t>Dollar would no longer be a stable and predictable world currency </a:t>
            </a:r>
            <a:r>
              <a:rPr lang="en-US" sz="1900" dirty="0"/>
              <a:t>(the devaluation of dollar in 1971, and Dollar crisis in 1972-73)</a:t>
            </a:r>
            <a:endParaRPr lang="en-US" dirty="0"/>
          </a:p>
          <a:p>
            <a:pPr lvl="1"/>
            <a:r>
              <a:rPr lang="en-US" dirty="0"/>
              <a:t>Euro</a:t>
            </a:r>
          </a:p>
          <a:p>
            <a:pPr lvl="1"/>
            <a:r>
              <a:rPr lang="en-US" dirty="0"/>
              <a:t>Yuan</a:t>
            </a:r>
          </a:p>
        </p:txBody>
      </p:sp>
    </p:spTree>
    <p:extLst>
      <p:ext uri="{BB962C8B-B14F-4D97-AF65-F5344CB8AC3E}">
        <p14:creationId xmlns:p14="http://schemas.microsoft.com/office/powerpoint/2010/main" val="3537807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Genesis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6800"/>
            <a:ext cx="7543800" cy="49530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WB was founded to reconstruct the postwar Europe.</a:t>
            </a:r>
          </a:p>
          <a:p>
            <a:pPr lvl="1"/>
            <a:r>
              <a:rPr lang="en-US" dirty="0"/>
              <a:t>But USA’s Marshal Plan took over this task</a:t>
            </a:r>
          </a:p>
          <a:p>
            <a:pPr lvl="1"/>
            <a:r>
              <a:rPr lang="en-US" dirty="0"/>
              <a:t>The WB then focused on international development.</a:t>
            </a:r>
          </a:p>
          <a:p>
            <a:r>
              <a:rPr lang="en-US" dirty="0">
                <a:solidFill>
                  <a:srgbClr val="FF0000"/>
                </a:solidFill>
              </a:rPr>
              <a:t>The International Bank for Reconstruction and Development </a:t>
            </a:r>
            <a:r>
              <a:rPr lang="en-US" dirty="0"/>
              <a:t>(</a:t>
            </a:r>
            <a:r>
              <a:rPr lang="en-US" dirty="0" err="1"/>
              <a:t>IBRD</a:t>
            </a:r>
            <a:r>
              <a:rPr lang="en-US" dirty="0"/>
              <a:t>) was established.</a:t>
            </a:r>
          </a:p>
          <a:p>
            <a:pPr lvl="1"/>
            <a:r>
              <a:rPr lang="en-US" dirty="0"/>
              <a:t>Originally, its loans helped rebuild countries devastated by World War-II.  </a:t>
            </a:r>
          </a:p>
          <a:p>
            <a:pPr lvl="1"/>
            <a:r>
              <a:rPr lang="en-US" dirty="0"/>
              <a:t>the focus shifted from reconstruction to global economic development</a:t>
            </a:r>
          </a:p>
          <a:p>
            <a:pPr lvl="1"/>
            <a:r>
              <a:rPr lang="en-US" dirty="0"/>
              <a:t>emphasis on infrastructure such as dams, electrical grids, irrigation systems, seaports and roads. 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75458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WTO dispute settlement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571500">
              <a:buAutoNum type="romanLcParenBoth"/>
            </a:pPr>
            <a:r>
              <a:rPr lang="en-US" dirty="0"/>
              <a:t>consultations between the parties;</a:t>
            </a:r>
          </a:p>
          <a:p>
            <a:pPr marL="571500" indent="-571500">
              <a:buAutoNum type="romanLcParenBoth"/>
            </a:pPr>
            <a:endParaRPr lang="en-US" dirty="0"/>
          </a:p>
          <a:p>
            <a:pPr marL="571500" indent="-571500">
              <a:buAutoNum type="romanLcParenBoth"/>
            </a:pPr>
            <a:r>
              <a:rPr lang="en-US" dirty="0"/>
              <a:t>adjudication by panels and, if applicable, by the Appellate Body; and</a:t>
            </a:r>
          </a:p>
          <a:p>
            <a:pPr marL="571500" indent="-571500">
              <a:buAutoNum type="romanLcParenBoth"/>
            </a:pPr>
            <a:endParaRPr lang="en-US" dirty="0"/>
          </a:p>
          <a:p>
            <a:pPr marL="571500" indent="-571500">
              <a:buAutoNum type="romanLcParenBoth"/>
            </a:pPr>
            <a:r>
              <a:rPr lang="en-US" dirty="0"/>
              <a:t>the implementation of the ruling, which includes the possibility of countermeasures in the event of failure by the losing party to implement the ruling.</a:t>
            </a:r>
          </a:p>
        </p:txBody>
      </p:sp>
    </p:spTree>
    <p:extLst>
      <p:ext uri="{BB962C8B-B14F-4D97-AF65-F5344CB8AC3E}">
        <p14:creationId xmlns:p14="http://schemas.microsoft.com/office/powerpoint/2010/main" val="1772908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WTO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LOCATION: Geneva, Switzerland</a:t>
            </a:r>
          </a:p>
          <a:p>
            <a:r>
              <a:rPr lang="en-US" dirty="0"/>
              <a:t>ESTABLISHED: 1 January 1995</a:t>
            </a:r>
          </a:p>
          <a:p>
            <a:r>
              <a:rPr lang="en-US" dirty="0"/>
              <a:t>CREATED BY: Uruguay Round negotiations (1986-94)</a:t>
            </a:r>
          </a:p>
          <a:p>
            <a:r>
              <a:rPr lang="en-US" dirty="0"/>
              <a:t>MEMBERSHIP: 164 members representing 98% of world trade (2018)</a:t>
            </a:r>
          </a:p>
          <a:p>
            <a:r>
              <a:rPr lang="en-US" dirty="0"/>
              <a:t>SECRETARIAT STAFF: 630</a:t>
            </a:r>
          </a:p>
          <a:p>
            <a:r>
              <a:rPr lang="en-US" dirty="0"/>
              <a:t>HEAD: Roberto </a:t>
            </a:r>
            <a:r>
              <a:rPr lang="en-US" dirty="0" err="1"/>
              <a:t>Azevêdo</a:t>
            </a:r>
            <a:r>
              <a:rPr lang="en-US" dirty="0"/>
              <a:t> (Director-General)</a:t>
            </a:r>
          </a:p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981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WHO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“rights” of vaccine supply-chain management, according to the (WHO) </a:t>
            </a:r>
          </a:p>
          <a:p>
            <a:pPr lvl="1"/>
            <a:r>
              <a:rPr lang="en-US" dirty="0"/>
              <a:t>Right product </a:t>
            </a:r>
          </a:p>
          <a:p>
            <a:pPr lvl="1"/>
            <a:r>
              <a:rPr lang="en-US" dirty="0"/>
              <a:t>Right quantity </a:t>
            </a:r>
          </a:p>
          <a:p>
            <a:pPr lvl="1"/>
            <a:r>
              <a:rPr lang="en-US" dirty="0"/>
              <a:t>Right condition </a:t>
            </a:r>
          </a:p>
          <a:p>
            <a:pPr lvl="1"/>
            <a:r>
              <a:rPr lang="en-US" dirty="0"/>
              <a:t>Right place </a:t>
            </a:r>
          </a:p>
          <a:p>
            <a:pPr lvl="1"/>
            <a:r>
              <a:rPr lang="en-US" dirty="0"/>
              <a:t>Right time </a:t>
            </a:r>
          </a:p>
          <a:p>
            <a:pPr lvl="1"/>
            <a:r>
              <a:rPr lang="en-US" dirty="0"/>
              <a:t>Right cost</a:t>
            </a:r>
          </a:p>
        </p:txBody>
      </p:sp>
    </p:spTree>
    <p:extLst>
      <p:ext uri="{BB962C8B-B14F-4D97-AF65-F5344CB8AC3E}">
        <p14:creationId xmlns:p14="http://schemas.microsoft.com/office/powerpoint/2010/main" val="3053886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“specific challenges included;</a:t>
            </a:r>
          </a:p>
          <a:p>
            <a:pPr lvl="1"/>
            <a:r>
              <a:rPr lang="en-US" dirty="0"/>
              <a:t>managing high volumes </a:t>
            </a:r>
          </a:p>
          <a:p>
            <a:pPr lvl="1"/>
            <a:r>
              <a:rPr lang="en-US" dirty="0"/>
              <a:t>limited transportation options</a:t>
            </a:r>
          </a:p>
          <a:p>
            <a:pPr lvl="1"/>
            <a:r>
              <a:rPr lang="en-US" dirty="0"/>
              <a:t>addressing trade restrictions and </a:t>
            </a:r>
          </a:p>
          <a:p>
            <a:pPr lvl="1"/>
            <a:r>
              <a:rPr lang="en-US" dirty="0"/>
              <a:t>dealing with the impact of national registration processes</a:t>
            </a:r>
          </a:p>
          <a:p>
            <a:r>
              <a:rPr lang="en-US" dirty="0"/>
              <a:t>Any break in the chain of quality would result in weakened or ineffective vaccine and a reduction in the impact of immunization efforts and of health services</a:t>
            </a:r>
          </a:p>
        </p:txBody>
      </p:sp>
    </p:spTree>
    <p:extLst>
      <p:ext uri="{BB962C8B-B14F-4D97-AF65-F5344CB8AC3E}">
        <p14:creationId xmlns:p14="http://schemas.microsoft.com/office/powerpoint/2010/main" val="1327909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12 January 2020, the genetic sequence of SARS-CoV-2, the coronavirus that causes COVID-19, was published. (WHO)</a:t>
            </a:r>
          </a:p>
          <a:p>
            <a:r>
              <a:rPr lang="en-US" b="1" dirty="0"/>
              <a:t>Globally</a:t>
            </a:r>
            <a:r>
              <a:rPr lang="en-US" dirty="0"/>
              <a:t>, as of </a:t>
            </a:r>
            <a:r>
              <a:rPr lang="en-US" b="1" dirty="0"/>
              <a:t>5:43pm </a:t>
            </a:r>
            <a:r>
              <a:rPr lang="en-US" b="1" dirty="0" err="1"/>
              <a:t>CET</a:t>
            </a:r>
            <a:r>
              <a:rPr lang="en-US" b="1" dirty="0"/>
              <a:t>, 8 January 2021</a:t>
            </a:r>
            <a:r>
              <a:rPr lang="en-US" dirty="0"/>
              <a:t>, there have been </a:t>
            </a:r>
            <a:r>
              <a:rPr lang="en-US" b="1" dirty="0"/>
              <a:t>86,749,940 confirmed cases</a:t>
            </a:r>
            <a:r>
              <a:rPr lang="en-US" dirty="0"/>
              <a:t> of COVID-19, including </a:t>
            </a:r>
            <a:r>
              <a:rPr lang="en-US" b="1" dirty="0"/>
              <a:t>1,890,342 deaths</a:t>
            </a:r>
            <a:r>
              <a:rPr lang="en-US" dirty="0"/>
              <a:t>, reported to WHO</a:t>
            </a:r>
          </a:p>
          <a:p>
            <a:r>
              <a:rPr lang="en-US" dirty="0"/>
              <a:t>In Pakistan: </a:t>
            </a:r>
          </a:p>
        </p:txBody>
      </p:sp>
    </p:spTree>
    <p:extLst>
      <p:ext uri="{BB962C8B-B14F-4D97-AF65-F5344CB8AC3E}">
        <p14:creationId xmlns:p14="http://schemas.microsoft.com/office/powerpoint/2010/main" val="58483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COVID</a:t>
            </a:r>
            <a:r>
              <a:rPr lang="en-US" dirty="0"/>
              <a:t> Patients as on 08/01/2021 WHO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USA-21.17 Mil</a:t>
            </a:r>
          </a:p>
          <a:p>
            <a:r>
              <a:rPr lang="en-US" dirty="0"/>
              <a:t>India-10.4</a:t>
            </a:r>
          </a:p>
          <a:p>
            <a:r>
              <a:rPr lang="en-US" dirty="0"/>
              <a:t>Brazil-7.8</a:t>
            </a:r>
          </a:p>
          <a:p>
            <a:r>
              <a:rPr lang="en-US" dirty="0"/>
              <a:t>Russia-3.3</a:t>
            </a:r>
          </a:p>
          <a:p>
            <a:r>
              <a:rPr lang="en-US" dirty="0"/>
              <a:t>UK-2.9</a:t>
            </a:r>
          </a:p>
        </p:txBody>
      </p:sp>
    </p:spTree>
    <p:extLst>
      <p:ext uri="{BB962C8B-B14F-4D97-AF65-F5344CB8AC3E}">
        <p14:creationId xmlns:p14="http://schemas.microsoft.com/office/powerpoint/2010/main" val="2099237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ADCC5EA-C1C7-4B33-BEE4-A241754680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0579040"/>
              </p:ext>
            </p:extLst>
          </p:nvPr>
        </p:nvGraphicFramePr>
        <p:xfrm>
          <a:off x="457200" y="381000"/>
          <a:ext cx="8153400" cy="5821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2421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D2100-C81D-4F9F-8C45-918F7AF53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WB: Priorities</a:t>
            </a:r>
            <a:endParaRPr lang="en-PK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ACED243-4867-4C8E-966C-86073D3907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8198773"/>
              </p:ext>
            </p:extLst>
          </p:nvPr>
        </p:nvGraphicFramePr>
        <p:xfrm>
          <a:off x="457200" y="1493837"/>
          <a:ext cx="8229600" cy="490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9107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8585</TotalTime>
  <Words>3137</Words>
  <Application>Microsoft Office PowerPoint</Application>
  <PresentationFormat>On-screen Show (4:3)</PresentationFormat>
  <Paragraphs>689</Paragraphs>
  <Slides>75</Slides>
  <Notes>7</Notes>
  <HiddenSlides>14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82" baseType="lpstr">
      <vt:lpstr>Andes</vt:lpstr>
      <vt:lpstr>Arial</vt:lpstr>
      <vt:lpstr>Calibri</vt:lpstr>
      <vt:lpstr>Open Sans</vt:lpstr>
      <vt:lpstr>SourceSansPro</vt:lpstr>
      <vt:lpstr>Times New Roman</vt:lpstr>
      <vt:lpstr>Office Theme</vt:lpstr>
      <vt:lpstr>Multilateralism for Regional &amp; Global Cooperation</vt:lpstr>
      <vt:lpstr>Sources of Study</vt:lpstr>
      <vt:lpstr>International Economic Order</vt:lpstr>
      <vt:lpstr>Background </vt:lpstr>
      <vt:lpstr>The world bank</vt:lpstr>
      <vt:lpstr>The World Bank: Introduction</vt:lpstr>
      <vt:lpstr>Genesis</vt:lpstr>
      <vt:lpstr>PowerPoint Presentation</vt:lpstr>
      <vt:lpstr>WB: Priorities</vt:lpstr>
      <vt:lpstr>The World Bank Group-5 Institutions</vt:lpstr>
      <vt:lpstr>WB: The Articles of Agreement </vt:lpstr>
      <vt:lpstr>Article I: Purposes</vt:lpstr>
      <vt:lpstr>Article-II: Membership</vt:lpstr>
      <vt:lpstr>WB Areas of Interest for Global Development</vt:lpstr>
      <vt:lpstr>Structure</vt:lpstr>
      <vt:lpstr>PowerPoint Presentation</vt:lpstr>
      <vt:lpstr>PowerPoint Presentation</vt:lpstr>
      <vt:lpstr>1. Board of Governors</vt:lpstr>
      <vt:lpstr>Board of Governor’s Powers</vt:lpstr>
      <vt:lpstr>2. The World Bank Group Boards of Directors</vt:lpstr>
      <vt:lpstr>3. The Advisory Council</vt:lpstr>
      <vt:lpstr>4. The Loan Committees</vt:lpstr>
      <vt:lpstr>5. The Development Committee</vt:lpstr>
      <vt:lpstr>Article-V(3): Voting Power</vt:lpstr>
      <vt:lpstr>COVID-19 Response</vt:lpstr>
      <vt:lpstr>COVID-19 and WB under Criticism</vt:lpstr>
      <vt:lpstr>Pakistan’s Experience: WB</vt:lpstr>
      <vt:lpstr>Latest </vt:lpstr>
      <vt:lpstr>Country Partnership Framework 2022-2026 under process will focus on 5Gs</vt:lpstr>
      <vt:lpstr>PowerPoint Presentation</vt:lpstr>
      <vt:lpstr>PowerPoint Presentation</vt:lpstr>
      <vt:lpstr>PowerPoint Presentation</vt:lpstr>
      <vt:lpstr>imf</vt:lpstr>
      <vt:lpstr>Introduction </vt:lpstr>
      <vt:lpstr>IMF</vt:lpstr>
      <vt:lpstr>Primary Aims</vt:lpstr>
      <vt:lpstr>Structure </vt:lpstr>
      <vt:lpstr>PowerPoint Presentation</vt:lpstr>
      <vt:lpstr>Functions </vt:lpstr>
      <vt:lpstr>COVID-19 Financial Assistance and Debt Service Relief</vt:lpstr>
      <vt:lpstr>Issues &amp; challenges </vt:lpstr>
      <vt:lpstr>Top 5 Debtors of IMF</vt:lpstr>
      <vt:lpstr>Issues and Challenges</vt:lpstr>
      <vt:lpstr>Issues and Challenges</vt:lpstr>
      <vt:lpstr>Issues and Challenges</vt:lpstr>
      <vt:lpstr>Pakistan’s Experience: IMF</vt:lpstr>
      <vt:lpstr>PowerPoint Presentation</vt:lpstr>
      <vt:lpstr>IMF &amp; WB-Structural Adjustment Agenda</vt:lpstr>
      <vt:lpstr>3-year program 2019-21</vt:lpstr>
      <vt:lpstr>Latest: $3.0 Bil: July-2023-March-2024</vt:lpstr>
      <vt:lpstr>WTO</vt:lpstr>
      <vt:lpstr>Background </vt:lpstr>
      <vt:lpstr>The Uruguay Round-1986-94</vt:lpstr>
      <vt:lpstr>The World Trade Organization (WTO)</vt:lpstr>
      <vt:lpstr>PowerPoint Presentation</vt:lpstr>
      <vt:lpstr>WTO: Structure</vt:lpstr>
      <vt:lpstr>WTO-Scope of Activities</vt:lpstr>
      <vt:lpstr>WTO-Functions</vt:lpstr>
      <vt:lpstr>WTO-5 Principles</vt:lpstr>
      <vt:lpstr>PowerPoint Presentation</vt:lpstr>
      <vt:lpstr>WTO-Decisions</vt:lpstr>
      <vt:lpstr>Challenges</vt:lpstr>
      <vt:lpstr>Challenges</vt:lpstr>
      <vt:lpstr>the Doha Development Round-the biggest challenge</vt:lpstr>
      <vt:lpstr>the Doha Development Round </vt:lpstr>
      <vt:lpstr>The Doha Round  ..conti</vt:lpstr>
      <vt:lpstr>WTO and COVID-19</vt:lpstr>
      <vt:lpstr>The Future of WTO</vt:lpstr>
      <vt:lpstr>Conclusion </vt:lpstr>
      <vt:lpstr>the WTO dispute settlement process</vt:lpstr>
      <vt:lpstr>The WTO </vt:lpstr>
      <vt:lpstr>WHO</vt:lpstr>
      <vt:lpstr>PowerPoint Presentation</vt:lpstr>
      <vt:lpstr>PowerPoint Presentation</vt:lpstr>
      <vt:lpstr>COVID Patients as on 08/01/2021 WHO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Economic Order</dc:title>
  <dc:creator>sarfraz ansari</dc:creator>
  <cp:lastModifiedBy>DELL</cp:lastModifiedBy>
  <cp:revision>193</cp:revision>
  <dcterms:created xsi:type="dcterms:W3CDTF">2020-07-11T21:32:34Z</dcterms:created>
  <dcterms:modified xsi:type="dcterms:W3CDTF">2024-09-05T12:17:23Z</dcterms:modified>
</cp:coreProperties>
</file>