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5" r:id="rId1"/>
  </p:sldMasterIdLst>
  <p:sldIdLst>
    <p:sldId id="256" r:id="rId2"/>
    <p:sldId id="320" r:id="rId3"/>
    <p:sldId id="308" r:id="rId4"/>
    <p:sldId id="309" r:id="rId5"/>
    <p:sldId id="310" r:id="rId6"/>
    <p:sldId id="321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299" r:id="rId17"/>
    <p:sldId id="298" r:id="rId18"/>
    <p:sldId id="259" r:id="rId19"/>
    <p:sldId id="258" r:id="rId20"/>
    <p:sldId id="285" r:id="rId21"/>
    <p:sldId id="261" r:id="rId22"/>
    <p:sldId id="265" r:id="rId23"/>
    <p:sldId id="322" r:id="rId24"/>
    <p:sldId id="262" r:id="rId25"/>
    <p:sldId id="307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34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16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49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6262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462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63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19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11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16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0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35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5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5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0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2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7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6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9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021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  <p:sldLayoutId id="2147483803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EED0ED-0F17-706B-C9F1-D0FF5533C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4241" y="1413162"/>
            <a:ext cx="8791575" cy="3560619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Pakistan Affairs </a:t>
            </a:r>
            <a:b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b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(Constitution)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69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395563"/>
              </p:ext>
            </p:extLst>
          </p:nvPr>
        </p:nvGraphicFramePr>
        <p:xfrm>
          <a:off x="539260" y="433755"/>
          <a:ext cx="9777047" cy="60401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33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40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148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247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784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Strengthening bond  with Muslim World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503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President to be Muslim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735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Federal Shariat Court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630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Law to be made in violation of Islamic Injunctions and existing Laws to be brought in conformity with the Sharia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176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Council of Islamic Ideology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274" marR="582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</a:endParaRPr>
                    </a:p>
                  </a:txBody>
                  <a:tcPr marL="58274" marR="58274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095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4617" y="1899139"/>
            <a:ext cx="8825658" cy="1741104"/>
          </a:xfrm>
        </p:spPr>
        <p:txBody>
          <a:bodyPr/>
          <a:lstStyle/>
          <a:p>
            <a:pPr algn="ctr"/>
            <a:r>
              <a:rPr lang="en-US" sz="6000" dirty="0"/>
              <a:t>	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Constitutional Amendments</a:t>
            </a:r>
          </a:p>
        </p:txBody>
      </p:sp>
    </p:spTree>
    <p:extLst>
      <p:ext uri="{BB962C8B-B14F-4D97-AF65-F5344CB8AC3E}">
        <p14:creationId xmlns:p14="http://schemas.microsoft.com/office/powerpoint/2010/main" val="4030495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34" y="445472"/>
            <a:ext cx="939652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7982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75" y="351692"/>
            <a:ext cx="10233978" cy="586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5277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1354"/>
            <a:ext cx="10117015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2244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71" y="304799"/>
            <a:ext cx="9940460" cy="5779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6917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2" y="1249252"/>
            <a:ext cx="9148332" cy="49991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2400" b="1" u="sng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AMENDMENT</a:t>
            </a:r>
            <a:br>
              <a:rPr lang="en-US" sz="24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pPr marL="0" indent="0" algn="ctr"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(10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April 2009 from NA)</a:t>
            </a:r>
          </a:p>
          <a:p>
            <a:pPr marL="0" indent="0" algn="ctr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(29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April 2009 from Senate)</a:t>
            </a:r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964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723" y="1453662"/>
            <a:ext cx="9155723" cy="41616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DEFINATION OF AMENDMENT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Black’s law Dictionary </a:t>
            </a:r>
          </a:p>
          <a:p>
            <a:pPr marL="0" lvl="0" indent="0" algn="just">
              <a:buNone/>
            </a:pP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CONSTITUTIONAL AMENDMENT BILL (PROCESS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231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4E5E102-4B68-B979-511B-AE490823C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58344" y="953037"/>
            <a:ext cx="9487526" cy="5396247"/>
          </a:xfrm>
        </p:spPr>
        <p:txBody>
          <a:bodyPr>
            <a:noAutofit/>
          </a:bodyPr>
          <a:lstStyle/>
          <a:p>
            <a:pPr lvl="8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BACKGROUND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Heterogeneous society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Federation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Presidential system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Military interventions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 Original form of constitution is parliamentary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Strong center and marginalized provinces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 8</a:t>
            </a:r>
            <a:r>
              <a:rPr lang="en-US" sz="2400" baseline="30000" dirty="0"/>
              <a:t>th</a:t>
            </a:r>
            <a:r>
              <a:rPr lang="en-US" sz="2400" dirty="0"/>
              <a:t> amendment by Zia and 17</a:t>
            </a:r>
            <a:r>
              <a:rPr lang="en-US" sz="2400" baseline="30000" dirty="0"/>
              <a:t>th</a:t>
            </a:r>
            <a:r>
              <a:rPr lang="en-US" sz="2400" dirty="0"/>
              <a:t> amendment by </a:t>
            </a:r>
            <a:r>
              <a:rPr lang="en-US" sz="2400" dirty="0" err="1"/>
              <a:t>Musharf</a:t>
            </a:r>
            <a:r>
              <a:rPr lang="en-US" sz="2400" dirty="0"/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495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B176569-B916-B5E5-17C3-6A63AB08C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3493" y="1635617"/>
            <a:ext cx="9144000" cy="4572000"/>
          </a:xfrm>
        </p:spPr>
        <p:txBody>
          <a:bodyPr>
            <a:normAutofit/>
          </a:bodyPr>
          <a:lstStyle/>
          <a:p>
            <a:pPr lvl="2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KEY REASONS FOR 18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AMENDMENT</a:t>
            </a:r>
          </a:p>
          <a:p>
            <a:pPr lvl="2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-17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Amendment by Musharaf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-Abolish Article 58 (2)(b)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-Provincial Autonomy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-Restoration of Parliamentary System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-Increase of provincial shares in NFC Award</a:t>
            </a:r>
          </a:p>
          <a:p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404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157" y="422032"/>
            <a:ext cx="9404723" cy="808892"/>
          </a:xfrm>
        </p:spPr>
        <p:txBody>
          <a:bodyPr/>
          <a:lstStyle/>
          <a:p>
            <a:pPr algn="ctr"/>
            <a:r>
              <a:rPr lang="en-US" sz="4400" b="1" dirty="0"/>
              <a:t> </a:t>
            </a:r>
            <a:r>
              <a:rPr lang="en-US" sz="4400" b="1" u="sng" dirty="0"/>
              <a:t>LECTURE #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262" y="1289538"/>
            <a:ext cx="9753600" cy="495886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Comparison of the constitutions of Pakistan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Islamic provisions: part IX of the constitution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Constitutional Amendments</a:t>
            </a:r>
          </a:p>
          <a:p>
            <a:pPr marL="0" lvl="0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				18</a:t>
            </a:r>
            <a:r>
              <a:rPr lang="en-US" sz="32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AMENDMENT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Constitutional amendment bill (process)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Background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Key reasons for 18</a:t>
            </a:r>
            <a:r>
              <a:rPr lang="en-US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amendment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Features of 18</a:t>
            </a:r>
            <a:r>
              <a:rPr lang="en-US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amendment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Analysis on 18</a:t>
            </a:r>
            <a:r>
              <a:rPr lang="en-US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amendment </a:t>
            </a:r>
          </a:p>
          <a:p>
            <a:pPr marL="457200" lvl="0" indent="-457200">
              <a:buFont typeface="+mj-lt"/>
              <a:buAutoNum type="arabicPeriod"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165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66" y="1383323"/>
            <a:ext cx="10290219" cy="5064369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Removal of General Zia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Haq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name from constitution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Curtail the power of president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Political parties are allowed in FATA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Presidential powers restricted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High treason Art 06 amended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Omitted Article 112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CCI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6678" y="498785"/>
            <a:ext cx="9404723" cy="848048"/>
          </a:xfrm>
        </p:spPr>
        <p:txBody>
          <a:bodyPr/>
          <a:lstStyle/>
          <a:p>
            <a:pPr lvl="2" algn="l" defTabSz="457200" rtl="0">
              <a:spcBef>
                <a:spcPct val="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			FEATURES OF 18</a:t>
            </a:r>
            <a:r>
              <a:rPr lang="en-US" sz="32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AMENDMENT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77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DD77D73-12EF-F81A-DCFC-7E9A6A0C7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9626" y="726831"/>
            <a:ext cx="10062528" cy="5873261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Parliamentary supremacy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Federal and provincial balance of power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Provincial autonomy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Appointment of chief election commissioner by gov’t and opposition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 lifted on 3</a:t>
            </a:r>
            <a:r>
              <a:rPr lang="en-US" cap="none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time PM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Article 157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National finance commission (NFC)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Provincial legislature shall have exclusive domain over laws governing marriage, labor, educational curriculum and environmental pollution.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Article 92</a:t>
            </a:r>
          </a:p>
        </p:txBody>
      </p:sp>
    </p:spTree>
    <p:extLst>
      <p:ext uri="{BB962C8B-B14F-4D97-AF65-F5344CB8AC3E}">
        <p14:creationId xmlns:p14="http://schemas.microsoft.com/office/powerpoint/2010/main" val="2182835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xmlns="" id="{8105880E-4FA6-BB66-C517-1004EB3D3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643" y="1594339"/>
            <a:ext cx="9504610" cy="4317064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KPK name changed from NWFP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Baluchistan (Balochistan)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Sind (Sindh)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Article 175-A higher judiciary appointment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Establishment of Islamabad high court.</a:t>
            </a:r>
          </a:p>
        </p:txBody>
      </p:sp>
    </p:spTree>
    <p:extLst>
      <p:ext uri="{BB962C8B-B14F-4D97-AF65-F5344CB8AC3E}">
        <p14:creationId xmlns:p14="http://schemas.microsoft.com/office/powerpoint/2010/main" val="784469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398463" y="962025"/>
            <a:ext cx="9652000" cy="5286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		Addition of following Articles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Article 10-A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Article 19A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Article 25A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Expansion the membership of the  two special bodies i.e. NEC and CCI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286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6D1BFB-27D6-50E6-CF41-041B383C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8" y="2859110"/>
            <a:ext cx="10774016" cy="8371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ANALYSIS ON 18</a:t>
            </a:r>
            <a:r>
              <a:rPr lang="en-US" sz="4000" b="1" u="sng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 AMENDMENT </a:t>
            </a:r>
          </a:p>
        </p:txBody>
      </p:sp>
    </p:spTree>
    <p:extLst>
      <p:ext uri="{BB962C8B-B14F-4D97-AF65-F5344CB8AC3E}">
        <p14:creationId xmlns:p14="http://schemas.microsoft.com/office/powerpoint/2010/main" val="2820301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6350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5400" b="1" dirty="0"/>
              <a:t> 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5400" b="1" u="sng" dirty="0"/>
              <a:t>Comparison of the constitutions of Pakistan</a:t>
            </a: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2231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7882562"/>
              </p:ext>
            </p:extLst>
          </p:nvPr>
        </p:nvGraphicFramePr>
        <p:xfrm>
          <a:off x="586155" y="562707"/>
          <a:ext cx="9343291" cy="5400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84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41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730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776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54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1956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1962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1973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42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r>
                        <a:rPr lang="en-US" sz="1100" baseline="30000">
                          <a:effectLst/>
                        </a:rPr>
                        <a:t>rd</a:t>
                      </a:r>
                      <a:r>
                        <a:rPr lang="en-US" sz="1100">
                          <a:effectLst/>
                        </a:rPr>
                        <a:t> March 1956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08</a:t>
                      </a:r>
                      <a:r>
                        <a:rPr lang="en-US" sz="1100" baseline="30000">
                          <a:effectLst/>
                        </a:rPr>
                        <a:t>th</a:t>
                      </a:r>
                      <a:r>
                        <a:rPr lang="en-US" sz="1100">
                          <a:effectLst/>
                        </a:rPr>
                        <a:t> June 1962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 August 1973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54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Written/unwritten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Written Constitution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Written Constitution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Written Constitution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Articles, Parts and Schedule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234 Article, 13 Parts and 6 Schedule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250 Article, 12 Parts and 5 Schedule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280 Article, 12 Parts and 7 Schedule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94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Drafted By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Constituent Assembly</a:t>
                      </a:r>
                      <a:endParaRPr lang="en-US" sz="105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President/ Constitutional reforms committee</a:t>
                      </a:r>
                      <a:endParaRPr lang="en-US" sz="1050" dirty="0">
                        <a:effectLst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Parliament of Pakistan</a:t>
                      </a:r>
                      <a:endParaRPr lang="en-US" sz="105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91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Form of Government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Parliamentary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Presidential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Parliamentary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446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Name of the Country 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Islamic Republic of Pakistan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Islamic Republic of Pakistan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Islamic Republic of Pakistan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62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Base of Preamble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Objectives Resolution 1949 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Objectives Resolution 1949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Objectives Resolution 1949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294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Amendment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2/3</a:t>
                      </a:r>
                      <a:r>
                        <a:rPr lang="en-US" sz="1100" baseline="30000">
                          <a:effectLst/>
                        </a:rPr>
                        <a:t>rd</a:t>
                      </a:r>
                      <a:r>
                        <a:rPr lang="en-US" sz="1100">
                          <a:effectLst/>
                        </a:rPr>
                        <a:t> Majority is required</a:t>
                      </a:r>
                      <a:endParaRPr lang="en-US" sz="105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2/3</a:t>
                      </a:r>
                      <a:r>
                        <a:rPr lang="en-US" sz="1100" baseline="30000">
                          <a:effectLst/>
                        </a:rPr>
                        <a:t>rd</a:t>
                      </a:r>
                      <a:r>
                        <a:rPr lang="en-US" sz="1100">
                          <a:effectLst/>
                        </a:rPr>
                        <a:t> Majority is required</a:t>
                      </a:r>
                      <a:endParaRPr lang="en-US" sz="105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2/3</a:t>
                      </a:r>
                      <a:r>
                        <a:rPr lang="en-US" sz="1100" baseline="30000" dirty="0">
                          <a:effectLst/>
                        </a:rPr>
                        <a:t>rd</a:t>
                      </a:r>
                      <a:r>
                        <a:rPr lang="en-US" sz="1100" dirty="0">
                          <a:effectLst/>
                        </a:rPr>
                        <a:t> Majority is required</a:t>
                      </a:r>
                      <a:endParaRPr lang="en-US" sz="105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9198" marR="59198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1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674477"/>
              </p:ext>
            </p:extLst>
          </p:nvPr>
        </p:nvGraphicFramePr>
        <p:xfrm>
          <a:off x="867507" y="1043354"/>
          <a:ext cx="9085385" cy="50699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56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18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584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593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3572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Houses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Unicameral /National Assembly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Unicameral /National Assembly  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Bicameral Legislature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Upper house/Senate =104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Lower house</a:t>
                      </a:r>
                      <a:r>
                        <a:rPr lang="en-US" sz="1400" baseline="0" dirty="0">
                          <a:effectLst/>
                        </a:rPr>
                        <a:t> /NA</a:t>
                      </a:r>
                      <a:r>
                        <a:rPr lang="en-US" sz="1400" dirty="0">
                          <a:effectLst/>
                        </a:rPr>
                        <a:t> =342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412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Distribution powers /</a:t>
                      </a:r>
                      <a:r>
                        <a:rPr lang="en-US" sz="1400" baseline="0" dirty="0">
                          <a:effectLst/>
                        </a:rPr>
                        <a:t> Legislative Lists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Three list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Federal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Provincial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Concurrent list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Two list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Central and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Provincial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One list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Federal</a:t>
                      </a:r>
                      <a:endParaRPr lang="en-US" sz="12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36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Judiciary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Independent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Independent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Independent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662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Judicial Review 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(for protection of law)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871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273851"/>
              </p:ext>
            </p:extLst>
          </p:nvPr>
        </p:nvGraphicFramePr>
        <p:xfrm>
          <a:off x="996462" y="808892"/>
          <a:ext cx="8733691" cy="5193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0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00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10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719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782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Judicial Review 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Local Govt System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 1962 (80000) LG/BD system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State Religion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official religion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 official religion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Declared Islam as the state Religion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166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Definition of Muslim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Defines Muslims and declared Ahmadi/Qadiyani as non-muslim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783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Constitution making body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Constituent Assembly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President/ Constitutional reforms committee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National Assembly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99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National Language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Urdu and Bengali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Urdu and Bengali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Urdu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79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384590"/>
              </p:ext>
            </p:extLst>
          </p:nvPr>
        </p:nvGraphicFramePr>
        <p:xfrm>
          <a:off x="621324" y="492333"/>
          <a:ext cx="9542585" cy="5595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3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494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328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970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125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Islamic Institution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 Institution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Introduce Advisory council of Islamic Ideology and Islamic Research Institution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Council of Islamic Ideology and Federal Shariat Court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9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Election of the head of Government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National Assembly had the right to elect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BD Members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(Local Govt)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National Assembly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65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Mode of Elections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Direct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Indirect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Direct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88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Judicial Accountability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Supreme Court of Pakistan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Supreme Judicial Council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Supreme Judicial Council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19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Distribution of seats of federal legislature among federating units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300 seats equally divided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r>
                        <a:rPr lang="en-US" sz="1200" baseline="0" dirty="0">
                          <a:effectLst/>
                        </a:rPr>
                        <a:t> seats reserved for women from each province</a:t>
                      </a:r>
                      <a:endParaRPr lang="en-US" sz="1200" dirty="0">
                        <a:effectLst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National Assembly was 156 and three seats were reserved for women from each province.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 basis of population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&amp;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Senate equal 23 each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President Age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40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40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Concept of Referendum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Concept was introduced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President can hold referendum on national issue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2779" marR="32779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14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962392" y="1324831"/>
            <a:ext cx="8947150" cy="4806339"/>
          </a:xfrm>
        </p:spPr>
        <p:txBody>
          <a:bodyPr/>
          <a:lstStyle/>
          <a:p>
            <a:pPr marL="0" lvl="0" indent="0">
              <a:buNone/>
            </a:pPr>
            <a:r>
              <a:rPr lang="en-US" b="1" u="sng" dirty="0"/>
              <a:t>Islamic provisions: part IX of the constitution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/>
              <a:t>Provisions relating to the Holy Qur’an and </a:t>
            </a:r>
            <a:r>
              <a:rPr lang="en-US" dirty="0" err="1"/>
              <a:t>Sunnah</a:t>
            </a:r>
            <a:endParaRPr lang="en-US" dirty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/>
              <a:t>Composition, etc. of Islamic Council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/>
              <a:t>Reference by </a:t>
            </a:r>
            <a:r>
              <a:rPr lang="en-US" dirty="0" err="1"/>
              <a:t>Majlis</a:t>
            </a:r>
            <a:r>
              <a:rPr lang="en-US" dirty="0"/>
              <a:t>-e-</a:t>
            </a:r>
            <a:r>
              <a:rPr lang="en-US" dirty="0" err="1"/>
              <a:t>Shoora</a:t>
            </a:r>
            <a:r>
              <a:rPr lang="en-US" dirty="0"/>
              <a:t> (Parliament), etc. to Islamic Council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/>
              <a:t>Functions of the Islamic Council</a:t>
            </a:r>
          </a:p>
          <a:p>
            <a:pPr algn="just">
              <a:lnSpc>
                <a:spcPct val="15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880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012518"/>
              </p:ext>
            </p:extLst>
          </p:nvPr>
        </p:nvGraphicFramePr>
        <p:xfrm>
          <a:off x="691663" y="468923"/>
          <a:ext cx="9601199" cy="5274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20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649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464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577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974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Provisions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Constitution of 1956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Constitution of 1962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Constitution of 1973 and Relevant Article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93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Objective Resolution in the Preamble of the Constitution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Yes 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</a:endParaRPr>
                    </a:p>
                  </a:txBody>
                  <a:tcPr marL="45606" marR="45606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595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Name of the state being “Islamic Republic of Pakistan”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 </a:t>
                      </a: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41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Islam as a State Religion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75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Objective Resolution made substantive part of the Constitution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49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Islamic Way of Life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</a:endParaRPr>
                    </a:p>
                  </a:txBody>
                  <a:tcPr marL="45606" marR="45606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974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Elimination of Riba as early as possible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06" marR="456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</a:endParaRPr>
                    </a:p>
                  </a:txBody>
                  <a:tcPr marL="45606" marR="45606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81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1760</TotalTime>
  <Words>680</Words>
  <Application>Microsoft Office PowerPoint</Application>
  <PresentationFormat>Widescreen</PresentationFormat>
  <Paragraphs>253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           Pakistan Affairs                      (Constitution)</vt:lpstr>
      <vt:lpstr> LECTURE # 3</vt:lpstr>
      <vt:lpstr>  Comparison of the constitutions of Pakistan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Constitutional Amendments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FEATURES OF 18TH AMENDMENT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Pakistan Affairs                      Constitution</dc:title>
  <dc:creator>BKT</dc:creator>
  <cp:lastModifiedBy>OC</cp:lastModifiedBy>
  <cp:revision>211</cp:revision>
  <dcterms:created xsi:type="dcterms:W3CDTF">2022-11-17T06:41:20Z</dcterms:created>
  <dcterms:modified xsi:type="dcterms:W3CDTF">2023-08-26T13:34:55Z</dcterms:modified>
</cp:coreProperties>
</file>