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65" r:id="rId2"/>
    <p:sldId id="379" r:id="rId3"/>
    <p:sldId id="385" r:id="rId4"/>
    <p:sldId id="384" r:id="rId5"/>
    <p:sldId id="374" r:id="rId6"/>
    <p:sldId id="348" r:id="rId7"/>
    <p:sldId id="373" r:id="rId8"/>
    <p:sldId id="377" r:id="rId9"/>
    <p:sldId id="367" r:id="rId10"/>
    <p:sldId id="375" r:id="rId11"/>
    <p:sldId id="368" r:id="rId12"/>
    <p:sldId id="369" r:id="rId13"/>
    <p:sldId id="372" r:id="rId14"/>
    <p:sldId id="344" r:id="rId15"/>
    <p:sldId id="345" r:id="rId16"/>
    <p:sldId id="346" r:id="rId17"/>
    <p:sldId id="347" r:id="rId18"/>
    <p:sldId id="349" r:id="rId19"/>
    <p:sldId id="350" r:id="rId20"/>
    <p:sldId id="352" r:id="rId21"/>
    <p:sldId id="353" r:id="rId22"/>
    <p:sldId id="354" r:id="rId23"/>
    <p:sldId id="355" r:id="rId24"/>
    <p:sldId id="357" r:id="rId25"/>
    <p:sldId id="358" r:id="rId26"/>
    <p:sldId id="364" r:id="rId27"/>
    <p:sldId id="376" r:id="rId28"/>
    <p:sldId id="359" r:id="rId29"/>
    <p:sldId id="360" r:id="rId30"/>
    <p:sldId id="361" r:id="rId31"/>
    <p:sldId id="363" r:id="rId32"/>
    <p:sldId id="383" r:id="rId33"/>
    <p:sldId id="382" r:id="rId34"/>
    <p:sldId id="371" r:id="rId35"/>
    <p:sldId id="256" r:id="rId36"/>
    <p:sldId id="258" r:id="rId37"/>
    <p:sldId id="274" r:id="rId38"/>
    <p:sldId id="257" r:id="rId39"/>
    <p:sldId id="259" r:id="rId40"/>
    <p:sldId id="335" r:id="rId41"/>
    <p:sldId id="266" r:id="rId42"/>
    <p:sldId id="317" r:id="rId43"/>
    <p:sldId id="342" r:id="rId44"/>
    <p:sldId id="269" r:id="rId45"/>
    <p:sldId id="270" r:id="rId46"/>
    <p:sldId id="343" r:id="rId47"/>
    <p:sldId id="261" r:id="rId48"/>
    <p:sldId id="260" r:id="rId49"/>
    <p:sldId id="268" r:id="rId50"/>
    <p:sldId id="275" r:id="rId51"/>
    <p:sldId id="263" r:id="rId52"/>
    <p:sldId id="264" r:id="rId53"/>
    <p:sldId id="271" r:id="rId54"/>
    <p:sldId id="273" r:id="rId55"/>
    <p:sldId id="380" r:id="rId56"/>
    <p:sldId id="341" r:id="rId57"/>
    <p:sldId id="262" r:id="rId58"/>
    <p:sldId id="297" r:id="rId59"/>
    <p:sldId id="370" r:id="rId60"/>
    <p:sldId id="300" r:id="rId61"/>
    <p:sldId id="298" r:id="rId62"/>
    <p:sldId id="301" r:id="rId63"/>
    <p:sldId id="302" r:id="rId64"/>
    <p:sldId id="303" r:id="rId65"/>
    <p:sldId id="304" r:id="rId66"/>
    <p:sldId id="305" r:id="rId67"/>
    <p:sldId id="307" r:id="rId68"/>
    <p:sldId id="306" r:id="rId69"/>
    <p:sldId id="308" r:id="rId70"/>
    <p:sldId id="309" r:id="rId71"/>
    <p:sldId id="310" r:id="rId72"/>
    <p:sldId id="378" r:id="rId73"/>
    <p:sldId id="311" r:id="rId74"/>
    <p:sldId id="312" r:id="rId75"/>
    <p:sldId id="313" r:id="rId76"/>
    <p:sldId id="314" r:id="rId77"/>
    <p:sldId id="381" r:id="rId78"/>
    <p:sldId id="366" r:id="rId79"/>
    <p:sldId id="323" r:id="rId80"/>
    <p:sldId id="324" r:id="rId81"/>
    <p:sldId id="325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EF013-C67D-4866-8D2F-4DD7629D72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B9177-AA8D-4C8A-A622-2DE415BF6697}">
      <dgm:prSet phldrT="[Text]" custT="1"/>
      <dgm:spPr/>
      <dgm:t>
        <a:bodyPr/>
        <a:lstStyle/>
        <a:p>
          <a:r>
            <a:rPr lang="en-US" sz="2800" b="1" dirty="0"/>
            <a:t>Islamic Summit</a:t>
          </a:r>
          <a:endParaRPr lang="en-US" sz="2800" dirty="0"/>
        </a:p>
      </dgm:t>
    </dgm:pt>
    <dgm:pt modelId="{846D3C7C-10ED-4212-9AC5-7EF4CCE483DE}" type="parTrans" cxnId="{77E294D1-747D-4B4B-B1C4-B529195E4754}">
      <dgm:prSet/>
      <dgm:spPr/>
      <dgm:t>
        <a:bodyPr/>
        <a:lstStyle/>
        <a:p>
          <a:endParaRPr lang="en-US"/>
        </a:p>
      </dgm:t>
    </dgm:pt>
    <dgm:pt modelId="{7CF138BB-1545-41F5-8B15-ED2BB9A317B6}" type="sibTrans" cxnId="{77E294D1-747D-4B4B-B1C4-B529195E4754}">
      <dgm:prSet/>
      <dgm:spPr/>
      <dgm:t>
        <a:bodyPr/>
        <a:lstStyle/>
        <a:p>
          <a:endParaRPr lang="en-US"/>
        </a:p>
      </dgm:t>
    </dgm:pt>
    <dgm:pt modelId="{D563BE5E-32CE-4819-9A9B-0B91AFA5425D}">
      <dgm:prSet phldrT="[Text]" custT="1"/>
      <dgm:spPr/>
      <dgm:t>
        <a:bodyPr/>
        <a:lstStyle/>
        <a:p>
          <a:r>
            <a:rPr lang="en-US" sz="2400" b="1" dirty="0"/>
            <a:t>Islamic Conference of Foreign Ministers</a:t>
          </a:r>
          <a:endParaRPr lang="en-US" sz="2400" dirty="0"/>
        </a:p>
      </dgm:t>
    </dgm:pt>
    <dgm:pt modelId="{5F47C6BB-7030-43D7-98E2-98430A55A43C}" type="parTrans" cxnId="{8306F0E3-CC1D-4A4D-9FA0-AAEED70A0FC8}">
      <dgm:prSet/>
      <dgm:spPr/>
      <dgm:t>
        <a:bodyPr/>
        <a:lstStyle/>
        <a:p>
          <a:endParaRPr lang="en-US"/>
        </a:p>
      </dgm:t>
    </dgm:pt>
    <dgm:pt modelId="{5A5EFC1F-97F0-4966-B474-B05A04D6C18B}" type="sibTrans" cxnId="{8306F0E3-CC1D-4A4D-9FA0-AAEED70A0FC8}">
      <dgm:prSet/>
      <dgm:spPr/>
      <dgm:t>
        <a:bodyPr/>
        <a:lstStyle/>
        <a:p>
          <a:endParaRPr lang="en-US"/>
        </a:p>
      </dgm:t>
    </dgm:pt>
    <dgm:pt modelId="{B8C74647-2109-4375-B492-F3C98D93DB5E}">
      <dgm:prSet phldrT="[Text]" custT="1"/>
      <dgm:spPr/>
      <dgm:t>
        <a:bodyPr/>
        <a:lstStyle/>
        <a:p>
          <a:r>
            <a:rPr lang="en-US" sz="2000" b="1" dirty="0"/>
            <a:t>Permanent Secretariat &amp; the Secretary General</a:t>
          </a:r>
          <a:endParaRPr lang="en-US" sz="2000" dirty="0"/>
        </a:p>
      </dgm:t>
    </dgm:pt>
    <dgm:pt modelId="{B9E783C0-8794-4DA5-B5C3-602F878D03C5}" type="parTrans" cxnId="{8678C907-805A-4B0D-8923-C17F49A8A1E3}">
      <dgm:prSet/>
      <dgm:spPr/>
      <dgm:t>
        <a:bodyPr/>
        <a:lstStyle/>
        <a:p>
          <a:endParaRPr lang="en-US"/>
        </a:p>
      </dgm:t>
    </dgm:pt>
    <dgm:pt modelId="{D839FE27-4E41-4831-82FC-8D33382DDDE2}" type="sibTrans" cxnId="{8678C907-805A-4B0D-8923-C17F49A8A1E3}">
      <dgm:prSet/>
      <dgm:spPr/>
      <dgm:t>
        <a:bodyPr/>
        <a:lstStyle/>
        <a:p>
          <a:endParaRPr lang="en-US"/>
        </a:p>
      </dgm:t>
    </dgm:pt>
    <dgm:pt modelId="{0FC006F9-1461-4CAA-923C-2DBAC4DE2453}">
      <dgm:prSet/>
      <dgm:spPr/>
      <dgm:t>
        <a:bodyPr/>
        <a:lstStyle/>
        <a:p>
          <a:r>
            <a:rPr lang="en-US" dirty="0"/>
            <a:t>The Apex body</a:t>
          </a:r>
        </a:p>
      </dgm:t>
    </dgm:pt>
    <dgm:pt modelId="{39408A04-959D-41FE-80EC-9712E88DC018}" type="parTrans" cxnId="{260225E2-4C9B-4955-A83C-D768E1687DD4}">
      <dgm:prSet/>
      <dgm:spPr/>
      <dgm:t>
        <a:bodyPr/>
        <a:lstStyle/>
        <a:p>
          <a:endParaRPr lang="en-US"/>
        </a:p>
      </dgm:t>
    </dgm:pt>
    <dgm:pt modelId="{5F9A26D1-195A-4ED1-8E5B-D094F17E3BBE}" type="sibTrans" cxnId="{260225E2-4C9B-4955-A83C-D768E1687DD4}">
      <dgm:prSet/>
      <dgm:spPr/>
      <dgm:t>
        <a:bodyPr/>
        <a:lstStyle/>
        <a:p>
          <a:endParaRPr lang="en-US"/>
        </a:p>
      </dgm:t>
    </dgm:pt>
    <dgm:pt modelId="{3CF0490F-8B46-4B5D-A700-A81C0290AA57}">
      <dgm:prSet/>
      <dgm:spPr/>
      <dgm:t>
        <a:bodyPr/>
        <a:lstStyle/>
        <a:p>
          <a:r>
            <a:rPr lang="en-US" dirty="0"/>
            <a:t>the heads of states and governments of the member states</a:t>
          </a:r>
        </a:p>
      </dgm:t>
    </dgm:pt>
    <dgm:pt modelId="{FF635905-2BAB-49D4-8F3D-DB2B6DCD5F97}" type="parTrans" cxnId="{B42048D0-17F3-4896-9028-2C5E41B7ECD1}">
      <dgm:prSet/>
      <dgm:spPr/>
      <dgm:t>
        <a:bodyPr/>
        <a:lstStyle/>
        <a:p>
          <a:endParaRPr lang="en-US"/>
        </a:p>
      </dgm:t>
    </dgm:pt>
    <dgm:pt modelId="{BF195249-3B92-4BBA-A7FD-8C45559D3092}" type="sibTrans" cxnId="{B42048D0-17F3-4896-9028-2C5E41B7ECD1}">
      <dgm:prSet/>
      <dgm:spPr/>
      <dgm:t>
        <a:bodyPr/>
        <a:lstStyle/>
        <a:p>
          <a:endParaRPr lang="en-US"/>
        </a:p>
      </dgm:t>
    </dgm:pt>
    <dgm:pt modelId="{9BC45217-8CAE-4887-A24E-83364787ED72}">
      <dgm:prSet/>
      <dgm:spPr/>
      <dgm:t>
        <a:bodyPr/>
        <a:lstStyle/>
        <a:p>
          <a:r>
            <a:rPr lang="en-US" dirty="0"/>
            <a:t>convenes every two  years</a:t>
          </a:r>
        </a:p>
      </dgm:t>
    </dgm:pt>
    <dgm:pt modelId="{8D90BB9D-1677-4E70-96BD-6247805DEACD}" type="parTrans" cxnId="{293BDE02-67DC-4742-BC61-5F8DD87D1817}">
      <dgm:prSet/>
      <dgm:spPr/>
      <dgm:t>
        <a:bodyPr/>
        <a:lstStyle/>
        <a:p>
          <a:endParaRPr lang="en-US"/>
        </a:p>
      </dgm:t>
    </dgm:pt>
    <dgm:pt modelId="{98F446D9-C1A2-4EC3-81F5-7D6B2D67BA7F}" type="sibTrans" cxnId="{293BDE02-67DC-4742-BC61-5F8DD87D1817}">
      <dgm:prSet/>
      <dgm:spPr/>
      <dgm:t>
        <a:bodyPr/>
        <a:lstStyle/>
        <a:p>
          <a:endParaRPr lang="en-US"/>
        </a:p>
      </dgm:t>
    </dgm:pt>
    <dgm:pt modelId="{1A6341E6-94C4-48FB-9D5E-97A87201E206}">
      <dgm:prSet/>
      <dgm:spPr/>
      <dgm:t>
        <a:bodyPr/>
        <a:lstStyle/>
        <a:p>
          <a:r>
            <a:rPr lang="en-US" dirty="0"/>
            <a:t>Meets once a year</a:t>
          </a:r>
        </a:p>
      </dgm:t>
    </dgm:pt>
    <dgm:pt modelId="{460D0B20-B5D1-4DF6-AA32-B7FA4D0BDD8D}" type="parTrans" cxnId="{F4A33A6B-25E5-434F-9D99-37212CA3F5E9}">
      <dgm:prSet/>
      <dgm:spPr/>
      <dgm:t>
        <a:bodyPr/>
        <a:lstStyle/>
        <a:p>
          <a:endParaRPr lang="en-US"/>
        </a:p>
      </dgm:t>
    </dgm:pt>
    <dgm:pt modelId="{B0DBAD14-6B0D-4C53-BB2A-0554D116E9C0}" type="sibTrans" cxnId="{F4A33A6B-25E5-434F-9D99-37212CA3F5E9}">
      <dgm:prSet/>
      <dgm:spPr/>
      <dgm:t>
        <a:bodyPr/>
        <a:lstStyle/>
        <a:p>
          <a:endParaRPr lang="en-US"/>
        </a:p>
      </dgm:t>
    </dgm:pt>
    <dgm:pt modelId="{27D31BDC-89C7-4F3D-8EA4-63B2100E7E25}">
      <dgm:prSet/>
      <dgm:spPr/>
      <dgm:t>
        <a:bodyPr/>
        <a:lstStyle/>
        <a:p>
          <a:r>
            <a:rPr lang="en-US" dirty="0"/>
            <a:t>Monitor and review progress of Summit’s decisions and programs</a:t>
          </a:r>
        </a:p>
      </dgm:t>
    </dgm:pt>
    <dgm:pt modelId="{90869E3F-7E45-40AD-9267-0632597A23B5}" type="parTrans" cxnId="{56F6BB99-408D-42AF-A35C-DEDF997CC99C}">
      <dgm:prSet/>
      <dgm:spPr/>
      <dgm:t>
        <a:bodyPr/>
        <a:lstStyle/>
        <a:p>
          <a:endParaRPr lang="en-US"/>
        </a:p>
      </dgm:t>
    </dgm:pt>
    <dgm:pt modelId="{0F013F0F-134A-45C6-8CAC-5BACB8406EA2}" type="sibTrans" cxnId="{56F6BB99-408D-42AF-A35C-DEDF997CC99C}">
      <dgm:prSet/>
      <dgm:spPr/>
      <dgm:t>
        <a:bodyPr/>
        <a:lstStyle/>
        <a:p>
          <a:endParaRPr lang="en-US"/>
        </a:p>
      </dgm:t>
    </dgm:pt>
    <dgm:pt modelId="{7550A0DB-1D92-408D-B55D-B940836F5F5F}">
      <dgm:prSet/>
      <dgm:spPr/>
      <dgm:t>
        <a:bodyPr/>
        <a:lstStyle/>
        <a:p>
          <a:r>
            <a:rPr lang="en-US" dirty="0"/>
            <a:t>Elected by the Council of Foreign Ministers for five years, renewable once. </a:t>
          </a:r>
        </a:p>
      </dgm:t>
    </dgm:pt>
    <dgm:pt modelId="{EF0D48CC-1A3D-42F0-A810-BBD95157E916}" type="parTrans" cxnId="{11051EF7-D369-45E9-ABF8-6F2C3F247E5B}">
      <dgm:prSet/>
      <dgm:spPr/>
      <dgm:t>
        <a:bodyPr/>
        <a:lstStyle/>
        <a:p>
          <a:endParaRPr lang="en-US"/>
        </a:p>
      </dgm:t>
    </dgm:pt>
    <dgm:pt modelId="{EB7B1E20-E815-411F-AF09-2246F8A4CC41}" type="sibTrans" cxnId="{11051EF7-D369-45E9-ABF8-6F2C3F247E5B}">
      <dgm:prSet/>
      <dgm:spPr/>
      <dgm:t>
        <a:bodyPr/>
        <a:lstStyle/>
        <a:p>
          <a:endParaRPr lang="en-US"/>
        </a:p>
      </dgm:t>
    </dgm:pt>
    <dgm:pt modelId="{3ECDE235-7658-40B8-B754-3383BA82D443}">
      <dgm:prSet/>
      <dgm:spPr/>
      <dgm:t>
        <a:bodyPr/>
        <a:lstStyle/>
        <a:p>
          <a:r>
            <a:rPr lang="en-US" dirty="0"/>
            <a:t>Administrative functions</a:t>
          </a:r>
        </a:p>
      </dgm:t>
    </dgm:pt>
    <dgm:pt modelId="{A60982B2-0100-4F64-9037-90F79641AB7B}" type="parTrans" cxnId="{DB0A3ADF-1E2F-45F5-B79D-39C9E647D6C0}">
      <dgm:prSet/>
      <dgm:spPr/>
      <dgm:t>
        <a:bodyPr/>
        <a:lstStyle/>
        <a:p>
          <a:endParaRPr lang="en-US"/>
        </a:p>
      </dgm:t>
    </dgm:pt>
    <dgm:pt modelId="{9F4E2F50-3E11-4C54-BB9C-8AB1BC117D91}" type="sibTrans" cxnId="{DB0A3ADF-1E2F-45F5-B79D-39C9E647D6C0}">
      <dgm:prSet/>
      <dgm:spPr/>
      <dgm:t>
        <a:bodyPr/>
        <a:lstStyle/>
        <a:p>
          <a:endParaRPr lang="en-US"/>
        </a:p>
      </dgm:t>
    </dgm:pt>
    <dgm:pt modelId="{FD7A63C2-D5AC-41C5-BDB9-508817092B88}">
      <dgm:prSet/>
      <dgm:spPr/>
      <dgm:t>
        <a:bodyPr/>
        <a:lstStyle/>
        <a:p>
          <a:r>
            <a:rPr lang="en-US" b="0" i="0" dirty="0"/>
            <a:t>the administrative organ of the Organization</a:t>
          </a:r>
          <a:endParaRPr lang="en-US" dirty="0"/>
        </a:p>
      </dgm:t>
    </dgm:pt>
    <dgm:pt modelId="{DF576258-521D-4093-8AB8-5BAC53923138}" type="parTrans" cxnId="{7E441BB1-D026-4852-80A7-1D5EDCCA2B92}">
      <dgm:prSet/>
      <dgm:spPr/>
      <dgm:t>
        <a:bodyPr/>
        <a:lstStyle/>
        <a:p>
          <a:endParaRPr lang="en-US"/>
        </a:p>
      </dgm:t>
    </dgm:pt>
    <dgm:pt modelId="{3E7360B0-E070-4209-A2B1-1BB4FE27515A}" type="sibTrans" cxnId="{7E441BB1-D026-4852-80A7-1D5EDCCA2B92}">
      <dgm:prSet/>
      <dgm:spPr/>
      <dgm:t>
        <a:bodyPr/>
        <a:lstStyle/>
        <a:p>
          <a:endParaRPr lang="en-US"/>
        </a:p>
      </dgm:t>
    </dgm:pt>
    <dgm:pt modelId="{1B95D26E-3976-4AF0-BA53-1F19547959EF}">
      <dgm:prSet/>
      <dgm:spPr/>
      <dgm:t>
        <a:bodyPr/>
        <a:lstStyle/>
        <a:p>
          <a:r>
            <a:rPr lang="en-US" b="0" i="0" dirty="0"/>
            <a:t>entrusted with the implementation of the decisions of the two preceding bodies</a:t>
          </a:r>
          <a:endParaRPr lang="en-US" dirty="0"/>
        </a:p>
      </dgm:t>
    </dgm:pt>
    <dgm:pt modelId="{CB60730D-6EE0-4127-8F16-0825B3575045}" type="parTrans" cxnId="{8116AE16-1639-4D76-A5F9-60AA7AC1F6AC}">
      <dgm:prSet/>
      <dgm:spPr/>
      <dgm:t>
        <a:bodyPr/>
        <a:lstStyle/>
        <a:p>
          <a:endParaRPr lang="en-US"/>
        </a:p>
      </dgm:t>
    </dgm:pt>
    <dgm:pt modelId="{D4BDDFD4-8F6C-4EDD-851F-9E6C674ED4B1}" type="sibTrans" cxnId="{8116AE16-1639-4D76-A5F9-60AA7AC1F6AC}">
      <dgm:prSet/>
      <dgm:spPr/>
      <dgm:t>
        <a:bodyPr/>
        <a:lstStyle/>
        <a:p>
          <a:endParaRPr lang="en-US"/>
        </a:p>
      </dgm:t>
    </dgm:pt>
    <dgm:pt modelId="{BDB9E8B0-4601-4B42-9B5B-E5615B3985D9}" type="pres">
      <dgm:prSet presAssocID="{58EEF013-C67D-4866-8D2F-4DD7629D7267}" presName="linear" presStyleCnt="0">
        <dgm:presLayoutVars>
          <dgm:dir/>
          <dgm:animLvl val="lvl"/>
          <dgm:resizeHandles val="exact"/>
        </dgm:presLayoutVars>
      </dgm:prSet>
      <dgm:spPr/>
    </dgm:pt>
    <dgm:pt modelId="{524B641A-8878-44F1-8ED6-5E26045727E1}" type="pres">
      <dgm:prSet presAssocID="{E85B9177-AA8D-4C8A-A622-2DE415BF6697}" presName="parentLin" presStyleCnt="0"/>
      <dgm:spPr/>
    </dgm:pt>
    <dgm:pt modelId="{2C5CEAB1-837B-4115-927F-A61FDA84D011}" type="pres">
      <dgm:prSet presAssocID="{E85B9177-AA8D-4C8A-A622-2DE415BF6697}" presName="parentLeftMargin" presStyleLbl="node1" presStyleIdx="0" presStyleCnt="3"/>
      <dgm:spPr/>
    </dgm:pt>
    <dgm:pt modelId="{66B30BBA-A96F-476C-9A37-98445174D3D6}" type="pres">
      <dgm:prSet presAssocID="{E85B9177-AA8D-4C8A-A622-2DE415BF66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16FDF2-B443-46F8-86BE-7FB82522BA6D}" type="pres">
      <dgm:prSet presAssocID="{E85B9177-AA8D-4C8A-A622-2DE415BF6697}" presName="negativeSpace" presStyleCnt="0"/>
      <dgm:spPr/>
    </dgm:pt>
    <dgm:pt modelId="{1AA69626-6ABE-447B-AA6B-5A27E8523FB4}" type="pres">
      <dgm:prSet presAssocID="{E85B9177-AA8D-4C8A-A622-2DE415BF6697}" presName="childText" presStyleLbl="conFgAcc1" presStyleIdx="0" presStyleCnt="3">
        <dgm:presLayoutVars>
          <dgm:bulletEnabled val="1"/>
        </dgm:presLayoutVars>
      </dgm:prSet>
      <dgm:spPr/>
    </dgm:pt>
    <dgm:pt modelId="{B20ABECE-2BF2-4AA3-AD84-5EAE650CE299}" type="pres">
      <dgm:prSet presAssocID="{7CF138BB-1545-41F5-8B15-ED2BB9A317B6}" presName="spaceBetweenRectangles" presStyleCnt="0"/>
      <dgm:spPr/>
    </dgm:pt>
    <dgm:pt modelId="{8DE4F31B-9137-49A6-9C59-3E379A02B461}" type="pres">
      <dgm:prSet presAssocID="{D563BE5E-32CE-4819-9A9B-0B91AFA5425D}" presName="parentLin" presStyleCnt="0"/>
      <dgm:spPr/>
    </dgm:pt>
    <dgm:pt modelId="{9EB6AF87-181B-48A8-A100-98841DBA930C}" type="pres">
      <dgm:prSet presAssocID="{D563BE5E-32CE-4819-9A9B-0B91AFA5425D}" presName="parentLeftMargin" presStyleLbl="node1" presStyleIdx="0" presStyleCnt="3"/>
      <dgm:spPr/>
    </dgm:pt>
    <dgm:pt modelId="{BE550FC5-4ACC-46F8-96EA-910F4AE0729A}" type="pres">
      <dgm:prSet presAssocID="{D563BE5E-32CE-4819-9A9B-0B91AFA5425D}" presName="parentText" presStyleLbl="node1" presStyleIdx="1" presStyleCnt="3" custLinFactNeighborY="-9539">
        <dgm:presLayoutVars>
          <dgm:chMax val="0"/>
          <dgm:bulletEnabled val="1"/>
        </dgm:presLayoutVars>
      </dgm:prSet>
      <dgm:spPr/>
    </dgm:pt>
    <dgm:pt modelId="{6A7147AD-4793-4B3E-AA9D-E39DEC2043FE}" type="pres">
      <dgm:prSet presAssocID="{D563BE5E-32CE-4819-9A9B-0B91AFA5425D}" presName="negativeSpace" presStyleCnt="0"/>
      <dgm:spPr/>
    </dgm:pt>
    <dgm:pt modelId="{54CF6368-ABCD-49C1-977E-ED97CE52A62B}" type="pres">
      <dgm:prSet presAssocID="{D563BE5E-32CE-4819-9A9B-0B91AFA5425D}" presName="childText" presStyleLbl="conFgAcc1" presStyleIdx="1" presStyleCnt="3" custLinFactNeighborY="-52145">
        <dgm:presLayoutVars>
          <dgm:bulletEnabled val="1"/>
        </dgm:presLayoutVars>
      </dgm:prSet>
      <dgm:spPr/>
    </dgm:pt>
    <dgm:pt modelId="{37E9B3F3-9E0D-492A-A5D2-3DB2506EB604}" type="pres">
      <dgm:prSet presAssocID="{5A5EFC1F-97F0-4966-B474-B05A04D6C18B}" presName="spaceBetweenRectangles" presStyleCnt="0"/>
      <dgm:spPr/>
    </dgm:pt>
    <dgm:pt modelId="{2D0A08D5-014B-4A59-8160-C9DC9D53F274}" type="pres">
      <dgm:prSet presAssocID="{B8C74647-2109-4375-B492-F3C98D93DB5E}" presName="parentLin" presStyleCnt="0"/>
      <dgm:spPr/>
    </dgm:pt>
    <dgm:pt modelId="{DADC342E-87C7-4316-8584-076EE7432D38}" type="pres">
      <dgm:prSet presAssocID="{B8C74647-2109-4375-B492-F3C98D93DB5E}" presName="parentLeftMargin" presStyleLbl="node1" presStyleIdx="1" presStyleCnt="3"/>
      <dgm:spPr/>
    </dgm:pt>
    <dgm:pt modelId="{AF78DA27-0280-46E1-8E4A-A01198BC6FF0}" type="pres">
      <dgm:prSet presAssocID="{B8C74647-2109-4375-B492-F3C98D93DB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F92F5C-88BD-4DED-9934-F1916EC4A442}" type="pres">
      <dgm:prSet presAssocID="{B8C74647-2109-4375-B492-F3C98D93DB5E}" presName="negativeSpace" presStyleCnt="0"/>
      <dgm:spPr/>
    </dgm:pt>
    <dgm:pt modelId="{1FB18B67-B8E8-4DB0-AF53-E87E8C7CA7FE}" type="pres">
      <dgm:prSet presAssocID="{B8C74647-2109-4375-B492-F3C98D93DB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3BDE02-67DC-4742-BC61-5F8DD87D1817}" srcId="{E85B9177-AA8D-4C8A-A622-2DE415BF6697}" destId="{9BC45217-8CAE-4887-A24E-83364787ED72}" srcOrd="2" destOrd="0" parTransId="{8D90BB9D-1677-4E70-96BD-6247805DEACD}" sibTransId="{98F446D9-C1A2-4EC3-81F5-7D6B2D67BA7F}"/>
    <dgm:cxn modelId="{ABA05506-50FE-42D0-8DC3-5AB86841D975}" type="presOf" srcId="{0FC006F9-1461-4CAA-923C-2DBAC4DE2453}" destId="{1AA69626-6ABE-447B-AA6B-5A27E8523FB4}" srcOrd="0" destOrd="0" presId="urn:microsoft.com/office/officeart/2005/8/layout/list1"/>
    <dgm:cxn modelId="{8678C907-805A-4B0D-8923-C17F49A8A1E3}" srcId="{58EEF013-C67D-4866-8D2F-4DD7629D7267}" destId="{B8C74647-2109-4375-B492-F3C98D93DB5E}" srcOrd="2" destOrd="0" parTransId="{B9E783C0-8794-4DA5-B5C3-602F878D03C5}" sibTransId="{D839FE27-4E41-4831-82FC-8D33382DDDE2}"/>
    <dgm:cxn modelId="{6805D710-DD93-4DCE-AAA4-5AC28F8FA97E}" type="presOf" srcId="{1A6341E6-94C4-48FB-9D5E-97A87201E206}" destId="{54CF6368-ABCD-49C1-977E-ED97CE52A62B}" srcOrd="0" destOrd="0" presId="urn:microsoft.com/office/officeart/2005/8/layout/list1"/>
    <dgm:cxn modelId="{6EA3CA14-5F20-418D-9232-36AE43073BA6}" type="presOf" srcId="{7550A0DB-1D92-408D-B55D-B940836F5F5F}" destId="{1FB18B67-B8E8-4DB0-AF53-E87E8C7CA7FE}" srcOrd="0" destOrd="0" presId="urn:microsoft.com/office/officeart/2005/8/layout/list1"/>
    <dgm:cxn modelId="{8116AE16-1639-4D76-A5F9-60AA7AC1F6AC}" srcId="{B8C74647-2109-4375-B492-F3C98D93DB5E}" destId="{1B95D26E-3976-4AF0-BA53-1F19547959EF}" srcOrd="3" destOrd="0" parTransId="{CB60730D-6EE0-4127-8F16-0825B3575045}" sibTransId="{D4BDDFD4-8F6C-4EDD-851F-9E6C674ED4B1}"/>
    <dgm:cxn modelId="{8EA8E734-32EC-429A-AC49-F3787F260F77}" type="presOf" srcId="{9BC45217-8CAE-4887-A24E-83364787ED72}" destId="{1AA69626-6ABE-447B-AA6B-5A27E8523FB4}" srcOrd="0" destOrd="2" presId="urn:microsoft.com/office/officeart/2005/8/layout/list1"/>
    <dgm:cxn modelId="{F4A33A6B-25E5-434F-9D99-37212CA3F5E9}" srcId="{D563BE5E-32CE-4819-9A9B-0B91AFA5425D}" destId="{1A6341E6-94C4-48FB-9D5E-97A87201E206}" srcOrd="0" destOrd="0" parTransId="{460D0B20-B5D1-4DF6-AA32-B7FA4D0BDD8D}" sibTransId="{B0DBAD14-6B0D-4C53-BB2A-0554D116E9C0}"/>
    <dgm:cxn modelId="{56F6BB99-408D-42AF-A35C-DEDF997CC99C}" srcId="{D563BE5E-32CE-4819-9A9B-0B91AFA5425D}" destId="{27D31BDC-89C7-4F3D-8EA4-63B2100E7E25}" srcOrd="1" destOrd="0" parTransId="{90869E3F-7E45-40AD-9267-0632597A23B5}" sibTransId="{0F013F0F-134A-45C6-8CAC-5BACB8406EA2}"/>
    <dgm:cxn modelId="{1494B4A3-9918-4CC8-836C-C0BF177B63D8}" type="presOf" srcId="{B8C74647-2109-4375-B492-F3C98D93DB5E}" destId="{DADC342E-87C7-4316-8584-076EE7432D38}" srcOrd="0" destOrd="0" presId="urn:microsoft.com/office/officeart/2005/8/layout/list1"/>
    <dgm:cxn modelId="{F43AA6A7-26F1-4687-96CD-4E8B257963FA}" type="presOf" srcId="{27D31BDC-89C7-4F3D-8EA4-63B2100E7E25}" destId="{54CF6368-ABCD-49C1-977E-ED97CE52A62B}" srcOrd="0" destOrd="1" presId="urn:microsoft.com/office/officeart/2005/8/layout/list1"/>
    <dgm:cxn modelId="{900662AD-8B2C-4EEF-BF35-EC920C3A54E2}" type="presOf" srcId="{B8C74647-2109-4375-B492-F3C98D93DB5E}" destId="{AF78DA27-0280-46E1-8E4A-A01198BC6FF0}" srcOrd="1" destOrd="0" presId="urn:microsoft.com/office/officeart/2005/8/layout/list1"/>
    <dgm:cxn modelId="{3C105DB0-65BE-42FD-970A-B67D84A82160}" type="presOf" srcId="{FD7A63C2-D5AC-41C5-BDB9-508817092B88}" destId="{1FB18B67-B8E8-4DB0-AF53-E87E8C7CA7FE}" srcOrd="0" destOrd="2" presId="urn:microsoft.com/office/officeart/2005/8/layout/list1"/>
    <dgm:cxn modelId="{7E441BB1-D026-4852-80A7-1D5EDCCA2B92}" srcId="{B8C74647-2109-4375-B492-F3C98D93DB5E}" destId="{FD7A63C2-D5AC-41C5-BDB9-508817092B88}" srcOrd="2" destOrd="0" parTransId="{DF576258-521D-4093-8AB8-5BAC53923138}" sibTransId="{3E7360B0-E070-4209-A2B1-1BB4FE27515A}"/>
    <dgm:cxn modelId="{CCD507B9-B9CB-45A5-9543-F5415C515AE5}" type="presOf" srcId="{3ECDE235-7658-40B8-B754-3383BA82D443}" destId="{1FB18B67-B8E8-4DB0-AF53-E87E8C7CA7FE}" srcOrd="0" destOrd="1" presId="urn:microsoft.com/office/officeart/2005/8/layout/list1"/>
    <dgm:cxn modelId="{6DA27DB9-AFD2-43DF-8D94-A1FC8DAE0596}" type="presOf" srcId="{3CF0490F-8B46-4B5D-A700-A81C0290AA57}" destId="{1AA69626-6ABE-447B-AA6B-5A27E8523FB4}" srcOrd="0" destOrd="1" presId="urn:microsoft.com/office/officeart/2005/8/layout/list1"/>
    <dgm:cxn modelId="{24AC6DC8-D32C-42A2-821F-2ABD80DD2F45}" type="presOf" srcId="{1B95D26E-3976-4AF0-BA53-1F19547959EF}" destId="{1FB18B67-B8E8-4DB0-AF53-E87E8C7CA7FE}" srcOrd="0" destOrd="3" presId="urn:microsoft.com/office/officeart/2005/8/layout/list1"/>
    <dgm:cxn modelId="{B42048D0-17F3-4896-9028-2C5E41B7ECD1}" srcId="{E85B9177-AA8D-4C8A-A622-2DE415BF6697}" destId="{3CF0490F-8B46-4B5D-A700-A81C0290AA57}" srcOrd="1" destOrd="0" parTransId="{FF635905-2BAB-49D4-8F3D-DB2B6DCD5F97}" sibTransId="{BF195249-3B92-4BBA-A7FD-8C45559D3092}"/>
    <dgm:cxn modelId="{77E294D1-747D-4B4B-B1C4-B529195E4754}" srcId="{58EEF013-C67D-4866-8D2F-4DD7629D7267}" destId="{E85B9177-AA8D-4C8A-A622-2DE415BF6697}" srcOrd="0" destOrd="0" parTransId="{846D3C7C-10ED-4212-9AC5-7EF4CCE483DE}" sibTransId="{7CF138BB-1545-41F5-8B15-ED2BB9A317B6}"/>
    <dgm:cxn modelId="{F2FC15DB-B46E-42A5-BFBA-C7F639667D21}" type="presOf" srcId="{E85B9177-AA8D-4C8A-A622-2DE415BF6697}" destId="{2C5CEAB1-837B-4115-927F-A61FDA84D011}" srcOrd="0" destOrd="0" presId="urn:microsoft.com/office/officeart/2005/8/layout/list1"/>
    <dgm:cxn modelId="{6FE640DB-A797-4DC1-84F5-618E475F5305}" type="presOf" srcId="{E85B9177-AA8D-4C8A-A622-2DE415BF6697}" destId="{66B30BBA-A96F-476C-9A37-98445174D3D6}" srcOrd="1" destOrd="0" presId="urn:microsoft.com/office/officeart/2005/8/layout/list1"/>
    <dgm:cxn modelId="{DB0A3ADF-1E2F-45F5-B79D-39C9E647D6C0}" srcId="{B8C74647-2109-4375-B492-F3C98D93DB5E}" destId="{3ECDE235-7658-40B8-B754-3383BA82D443}" srcOrd="1" destOrd="0" parTransId="{A60982B2-0100-4F64-9037-90F79641AB7B}" sibTransId="{9F4E2F50-3E11-4C54-BB9C-8AB1BC117D91}"/>
    <dgm:cxn modelId="{260225E2-4C9B-4955-A83C-D768E1687DD4}" srcId="{E85B9177-AA8D-4C8A-A622-2DE415BF6697}" destId="{0FC006F9-1461-4CAA-923C-2DBAC4DE2453}" srcOrd="0" destOrd="0" parTransId="{39408A04-959D-41FE-80EC-9712E88DC018}" sibTransId="{5F9A26D1-195A-4ED1-8E5B-D094F17E3BBE}"/>
    <dgm:cxn modelId="{8306F0E3-CC1D-4A4D-9FA0-AAEED70A0FC8}" srcId="{58EEF013-C67D-4866-8D2F-4DD7629D7267}" destId="{D563BE5E-32CE-4819-9A9B-0B91AFA5425D}" srcOrd="1" destOrd="0" parTransId="{5F47C6BB-7030-43D7-98E2-98430A55A43C}" sibTransId="{5A5EFC1F-97F0-4966-B474-B05A04D6C18B}"/>
    <dgm:cxn modelId="{D943ACE4-637D-479A-A594-752E1620D220}" type="presOf" srcId="{58EEF013-C67D-4866-8D2F-4DD7629D7267}" destId="{BDB9E8B0-4601-4B42-9B5B-E5615B3985D9}" srcOrd="0" destOrd="0" presId="urn:microsoft.com/office/officeart/2005/8/layout/list1"/>
    <dgm:cxn modelId="{7EE9E1E8-8444-41A1-AB45-EAB540A4CC99}" type="presOf" srcId="{D563BE5E-32CE-4819-9A9B-0B91AFA5425D}" destId="{BE550FC5-4ACC-46F8-96EA-910F4AE0729A}" srcOrd="1" destOrd="0" presId="urn:microsoft.com/office/officeart/2005/8/layout/list1"/>
    <dgm:cxn modelId="{2AEA49E9-FF8C-4569-B093-740F136DE4A5}" type="presOf" srcId="{D563BE5E-32CE-4819-9A9B-0B91AFA5425D}" destId="{9EB6AF87-181B-48A8-A100-98841DBA930C}" srcOrd="0" destOrd="0" presId="urn:microsoft.com/office/officeart/2005/8/layout/list1"/>
    <dgm:cxn modelId="{11051EF7-D369-45E9-ABF8-6F2C3F247E5B}" srcId="{B8C74647-2109-4375-B492-F3C98D93DB5E}" destId="{7550A0DB-1D92-408D-B55D-B940836F5F5F}" srcOrd="0" destOrd="0" parTransId="{EF0D48CC-1A3D-42F0-A810-BBD95157E916}" sibTransId="{EB7B1E20-E815-411F-AF09-2246F8A4CC41}"/>
    <dgm:cxn modelId="{782A7142-7BD7-4BBE-8A74-AC555E63F48A}" type="presParOf" srcId="{BDB9E8B0-4601-4B42-9B5B-E5615B3985D9}" destId="{524B641A-8878-44F1-8ED6-5E26045727E1}" srcOrd="0" destOrd="0" presId="urn:microsoft.com/office/officeart/2005/8/layout/list1"/>
    <dgm:cxn modelId="{D2A3A3C1-E776-4C81-AEA9-F5D6B45FC9ED}" type="presParOf" srcId="{524B641A-8878-44F1-8ED6-5E26045727E1}" destId="{2C5CEAB1-837B-4115-927F-A61FDA84D011}" srcOrd="0" destOrd="0" presId="urn:microsoft.com/office/officeart/2005/8/layout/list1"/>
    <dgm:cxn modelId="{F1771304-AFD2-4505-871E-85D156D9C391}" type="presParOf" srcId="{524B641A-8878-44F1-8ED6-5E26045727E1}" destId="{66B30BBA-A96F-476C-9A37-98445174D3D6}" srcOrd="1" destOrd="0" presId="urn:microsoft.com/office/officeart/2005/8/layout/list1"/>
    <dgm:cxn modelId="{79D98F83-42E6-4C81-87F8-BCDF060C3582}" type="presParOf" srcId="{BDB9E8B0-4601-4B42-9B5B-E5615B3985D9}" destId="{8A16FDF2-B443-46F8-86BE-7FB82522BA6D}" srcOrd="1" destOrd="0" presId="urn:microsoft.com/office/officeart/2005/8/layout/list1"/>
    <dgm:cxn modelId="{D91BCA09-B679-4498-AFC5-94AD3C42AC59}" type="presParOf" srcId="{BDB9E8B0-4601-4B42-9B5B-E5615B3985D9}" destId="{1AA69626-6ABE-447B-AA6B-5A27E8523FB4}" srcOrd="2" destOrd="0" presId="urn:microsoft.com/office/officeart/2005/8/layout/list1"/>
    <dgm:cxn modelId="{2FC95FA2-C563-4B08-9A98-4F33B3EA88D3}" type="presParOf" srcId="{BDB9E8B0-4601-4B42-9B5B-E5615B3985D9}" destId="{B20ABECE-2BF2-4AA3-AD84-5EAE650CE299}" srcOrd="3" destOrd="0" presId="urn:microsoft.com/office/officeart/2005/8/layout/list1"/>
    <dgm:cxn modelId="{AD55D6FC-6B40-4267-AA25-8D3076815AA8}" type="presParOf" srcId="{BDB9E8B0-4601-4B42-9B5B-E5615B3985D9}" destId="{8DE4F31B-9137-49A6-9C59-3E379A02B461}" srcOrd="4" destOrd="0" presId="urn:microsoft.com/office/officeart/2005/8/layout/list1"/>
    <dgm:cxn modelId="{55105455-D856-4FE0-9CF1-77BC42DCA1D2}" type="presParOf" srcId="{8DE4F31B-9137-49A6-9C59-3E379A02B461}" destId="{9EB6AF87-181B-48A8-A100-98841DBA930C}" srcOrd="0" destOrd="0" presId="urn:microsoft.com/office/officeart/2005/8/layout/list1"/>
    <dgm:cxn modelId="{C2F43AAF-5BF2-4F86-9B8F-86C3413AA20B}" type="presParOf" srcId="{8DE4F31B-9137-49A6-9C59-3E379A02B461}" destId="{BE550FC5-4ACC-46F8-96EA-910F4AE0729A}" srcOrd="1" destOrd="0" presId="urn:microsoft.com/office/officeart/2005/8/layout/list1"/>
    <dgm:cxn modelId="{6E883D04-D06B-4E9C-A846-EEEAE3976392}" type="presParOf" srcId="{BDB9E8B0-4601-4B42-9B5B-E5615B3985D9}" destId="{6A7147AD-4793-4B3E-AA9D-E39DEC2043FE}" srcOrd="5" destOrd="0" presId="urn:microsoft.com/office/officeart/2005/8/layout/list1"/>
    <dgm:cxn modelId="{A5869100-30F6-4424-B23E-0C751123DEE4}" type="presParOf" srcId="{BDB9E8B0-4601-4B42-9B5B-E5615B3985D9}" destId="{54CF6368-ABCD-49C1-977E-ED97CE52A62B}" srcOrd="6" destOrd="0" presId="urn:microsoft.com/office/officeart/2005/8/layout/list1"/>
    <dgm:cxn modelId="{5718FB98-801A-4361-B53D-0AB9F4409ADA}" type="presParOf" srcId="{BDB9E8B0-4601-4B42-9B5B-E5615B3985D9}" destId="{37E9B3F3-9E0D-492A-A5D2-3DB2506EB604}" srcOrd="7" destOrd="0" presId="urn:microsoft.com/office/officeart/2005/8/layout/list1"/>
    <dgm:cxn modelId="{6B33883C-6A9D-489F-B1BF-DBF856E7FAA4}" type="presParOf" srcId="{BDB9E8B0-4601-4B42-9B5B-E5615B3985D9}" destId="{2D0A08D5-014B-4A59-8160-C9DC9D53F274}" srcOrd="8" destOrd="0" presId="urn:microsoft.com/office/officeart/2005/8/layout/list1"/>
    <dgm:cxn modelId="{BDF54786-32CC-42FB-B1D1-733C83A644FE}" type="presParOf" srcId="{2D0A08D5-014B-4A59-8160-C9DC9D53F274}" destId="{DADC342E-87C7-4316-8584-076EE7432D38}" srcOrd="0" destOrd="0" presId="urn:microsoft.com/office/officeart/2005/8/layout/list1"/>
    <dgm:cxn modelId="{46EF4A17-6BC0-4668-9E60-1D353A265370}" type="presParOf" srcId="{2D0A08D5-014B-4A59-8160-C9DC9D53F274}" destId="{AF78DA27-0280-46E1-8E4A-A01198BC6FF0}" srcOrd="1" destOrd="0" presId="urn:microsoft.com/office/officeart/2005/8/layout/list1"/>
    <dgm:cxn modelId="{309ADD15-7C9C-4249-951D-27156451C60A}" type="presParOf" srcId="{BDB9E8B0-4601-4B42-9B5B-E5615B3985D9}" destId="{52F92F5C-88BD-4DED-9934-F1916EC4A442}" srcOrd="9" destOrd="0" presId="urn:microsoft.com/office/officeart/2005/8/layout/list1"/>
    <dgm:cxn modelId="{00439774-E276-496D-A279-F71363DA8144}" type="presParOf" srcId="{BDB9E8B0-4601-4B42-9B5B-E5615B3985D9}" destId="{1FB18B67-B8E8-4DB0-AF53-E87E8C7CA7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EF013-C67D-4866-8D2F-4DD7629D72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B9177-AA8D-4C8A-A622-2DE415BF6697}">
      <dgm:prSet phldrT="[Text]" custT="1"/>
      <dgm:spPr/>
      <dgm:t>
        <a:bodyPr/>
        <a:lstStyle/>
        <a:p>
          <a:r>
            <a:rPr lang="en-US" sz="2800" b="1" i="0" dirty="0"/>
            <a:t>Other Organizations</a:t>
          </a:r>
          <a:endParaRPr lang="en-US" sz="2800" dirty="0"/>
        </a:p>
      </dgm:t>
    </dgm:pt>
    <dgm:pt modelId="{846D3C7C-10ED-4212-9AC5-7EF4CCE483DE}" type="parTrans" cxnId="{77E294D1-747D-4B4B-B1C4-B529195E4754}">
      <dgm:prSet/>
      <dgm:spPr/>
      <dgm:t>
        <a:bodyPr/>
        <a:lstStyle/>
        <a:p>
          <a:endParaRPr lang="en-US"/>
        </a:p>
      </dgm:t>
    </dgm:pt>
    <dgm:pt modelId="{7CF138BB-1545-41F5-8B15-ED2BB9A317B6}" type="sibTrans" cxnId="{77E294D1-747D-4B4B-B1C4-B529195E4754}">
      <dgm:prSet/>
      <dgm:spPr/>
      <dgm:t>
        <a:bodyPr/>
        <a:lstStyle/>
        <a:p>
          <a:endParaRPr lang="en-US"/>
        </a:p>
      </dgm:t>
    </dgm:pt>
    <dgm:pt modelId="{D563BE5E-32CE-4819-9A9B-0B91AFA5425D}">
      <dgm:prSet phldrT="[Text]" custT="1"/>
      <dgm:spPr/>
      <dgm:t>
        <a:bodyPr/>
        <a:lstStyle/>
        <a:p>
          <a:r>
            <a:rPr lang="en-US" sz="2800" b="1" dirty="0"/>
            <a:t>Specialized Institutions</a:t>
          </a:r>
          <a:endParaRPr lang="en-US" sz="2800" dirty="0"/>
        </a:p>
      </dgm:t>
    </dgm:pt>
    <dgm:pt modelId="{5F47C6BB-7030-43D7-98E2-98430A55A43C}" type="parTrans" cxnId="{8306F0E3-CC1D-4A4D-9FA0-AAEED70A0FC8}">
      <dgm:prSet/>
      <dgm:spPr/>
      <dgm:t>
        <a:bodyPr/>
        <a:lstStyle/>
        <a:p>
          <a:endParaRPr lang="en-US"/>
        </a:p>
      </dgm:t>
    </dgm:pt>
    <dgm:pt modelId="{5A5EFC1F-97F0-4966-B474-B05A04D6C18B}" type="sibTrans" cxnId="{8306F0E3-CC1D-4A4D-9FA0-AAEED70A0FC8}">
      <dgm:prSet/>
      <dgm:spPr/>
      <dgm:t>
        <a:bodyPr/>
        <a:lstStyle/>
        <a:p>
          <a:endParaRPr lang="en-US"/>
        </a:p>
      </dgm:t>
    </dgm:pt>
    <dgm:pt modelId="{0FC006F9-1461-4CAA-923C-2DBAC4DE2453}">
      <dgm:prSet/>
      <dgm:spPr/>
      <dgm:t>
        <a:bodyPr/>
        <a:lstStyle/>
        <a:p>
          <a:r>
            <a:rPr lang="en-US" dirty="0" err="1"/>
            <a:t>IIUs</a:t>
          </a:r>
          <a:r>
            <a:rPr lang="en-US" dirty="0"/>
            <a:t>, </a:t>
          </a:r>
          <a:r>
            <a:rPr lang="en-US" dirty="0" err="1"/>
            <a:t>IU</a:t>
          </a:r>
          <a:r>
            <a:rPr lang="en-US" dirty="0"/>
            <a:t> of Technology</a:t>
          </a:r>
        </a:p>
      </dgm:t>
    </dgm:pt>
    <dgm:pt modelId="{39408A04-959D-41FE-80EC-9712E88DC018}" type="parTrans" cxnId="{260225E2-4C9B-4955-A83C-D768E1687DD4}">
      <dgm:prSet/>
      <dgm:spPr/>
      <dgm:t>
        <a:bodyPr/>
        <a:lstStyle/>
        <a:p>
          <a:endParaRPr lang="en-US"/>
        </a:p>
      </dgm:t>
    </dgm:pt>
    <dgm:pt modelId="{5F9A26D1-195A-4ED1-8E5B-D094F17E3BBE}" type="sibTrans" cxnId="{260225E2-4C9B-4955-A83C-D768E1687DD4}">
      <dgm:prSet/>
      <dgm:spPr/>
      <dgm:t>
        <a:bodyPr/>
        <a:lstStyle/>
        <a:p>
          <a:endParaRPr lang="en-US"/>
        </a:p>
      </dgm:t>
    </dgm:pt>
    <dgm:pt modelId="{3CF0490F-8B46-4B5D-A700-A81C0290AA57}">
      <dgm:prSet/>
      <dgm:spPr/>
      <dgm:t>
        <a:bodyPr/>
        <a:lstStyle/>
        <a:p>
          <a:r>
            <a:rPr lang="en-US" b="0" i="0" dirty="0"/>
            <a:t>The Islamic Centre for the Development of Trade</a:t>
          </a:r>
          <a:endParaRPr lang="en-US" dirty="0"/>
        </a:p>
      </dgm:t>
    </dgm:pt>
    <dgm:pt modelId="{FF635905-2BAB-49D4-8F3D-DB2B6DCD5F97}" type="parTrans" cxnId="{B42048D0-17F3-4896-9028-2C5E41B7ECD1}">
      <dgm:prSet/>
      <dgm:spPr/>
      <dgm:t>
        <a:bodyPr/>
        <a:lstStyle/>
        <a:p>
          <a:endParaRPr lang="en-US"/>
        </a:p>
      </dgm:t>
    </dgm:pt>
    <dgm:pt modelId="{BF195249-3B92-4BBA-A7FD-8C45559D3092}" type="sibTrans" cxnId="{B42048D0-17F3-4896-9028-2C5E41B7ECD1}">
      <dgm:prSet/>
      <dgm:spPr/>
      <dgm:t>
        <a:bodyPr/>
        <a:lstStyle/>
        <a:p>
          <a:endParaRPr lang="en-US"/>
        </a:p>
      </dgm:t>
    </dgm:pt>
    <dgm:pt modelId="{1A6341E6-94C4-48FB-9D5E-97A87201E206}">
      <dgm:prSet/>
      <dgm:spPr/>
      <dgm:t>
        <a:bodyPr/>
        <a:lstStyle/>
        <a:p>
          <a:r>
            <a:rPr lang="en-US" dirty="0"/>
            <a:t>Islamic Development Bank</a:t>
          </a:r>
        </a:p>
      </dgm:t>
    </dgm:pt>
    <dgm:pt modelId="{460D0B20-B5D1-4DF6-AA32-B7FA4D0BDD8D}" type="parTrans" cxnId="{F4A33A6B-25E5-434F-9D99-37212CA3F5E9}">
      <dgm:prSet/>
      <dgm:spPr/>
      <dgm:t>
        <a:bodyPr/>
        <a:lstStyle/>
        <a:p>
          <a:endParaRPr lang="en-US"/>
        </a:p>
      </dgm:t>
    </dgm:pt>
    <dgm:pt modelId="{B0DBAD14-6B0D-4C53-BB2A-0554D116E9C0}" type="sibTrans" cxnId="{F4A33A6B-25E5-434F-9D99-37212CA3F5E9}">
      <dgm:prSet/>
      <dgm:spPr/>
      <dgm:t>
        <a:bodyPr/>
        <a:lstStyle/>
        <a:p>
          <a:endParaRPr lang="en-US"/>
        </a:p>
      </dgm:t>
    </dgm:pt>
    <dgm:pt modelId="{2820BEE3-EB9A-4A33-B107-3C42DAEE491E}">
      <dgm:prSet/>
      <dgm:spPr/>
      <dgm:t>
        <a:bodyPr/>
        <a:lstStyle/>
        <a:p>
          <a:r>
            <a:rPr lang="en-US" dirty="0"/>
            <a:t>the Al-Quds Committee </a:t>
          </a:r>
        </a:p>
      </dgm:t>
    </dgm:pt>
    <dgm:pt modelId="{EB7E4767-D54E-4D4B-AE81-F7F123C076B4}" type="parTrans" cxnId="{114D0AF8-68C3-4C46-8635-2B9BF8954E67}">
      <dgm:prSet/>
      <dgm:spPr/>
      <dgm:t>
        <a:bodyPr/>
        <a:lstStyle/>
        <a:p>
          <a:endParaRPr lang="en-US"/>
        </a:p>
      </dgm:t>
    </dgm:pt>
    <dgm:pt modelId="{2E36C014-6416-49E2-8D28-E27CD0E4CC1E}" type="sibTrans" cxnId="{114D0AF8-68C3-4C46-8635-2B9BF8954E67}">
      <dgm:prSet/>
      <dgm:spPr/>
      <dgm:t>
        <a:bodyPr/>
        <a:lstStyle/>
        <a:p>
          <a:endParaRPr lang="en-US"/>
        </a:p>
      </dgm:t>
    </dgm:pt>
    <dgm:pt modelId="{158A34AC-56E5-4073-87B9-3AB246EE7989}">
      <dgm:prSet/>
      <dgm:spPr/>
      <dgm:t>
        <a:bodyPr/>
        <a:lstStyle/>
        <a:p>
          <a:r>
            <a:rPr lang="en-US" b="0" i="0" dirty="0"/>
            <a:t>World Islamic Economic Forum</a:t>
          </a:r>
          <a:endParaRPr lang="en-US" dirty="0"/>
        </a:p>
      </dgm:t>
    </dgm:pt>
    <dgm:pt modelId="{2A21C0A5-BC5A-44B1-BF5A-5937FD0494DB}" type="parTrans" cxnId="{AFC7F811-402E-46E4-8CE4-8E4C76F6DF01}">
      <dgm:prSet/>
      <dgm:spPr/>
      <dgm:t>
        <a:bodyPr/>
        <a:lstStyle/>
        <a:p>
          <a:endParaRPr lang="en-PK"/>
        </a:p>
      </dgm:t>
    </dgm:pt>
    <dgm:pt modelId="{E1CFEF97-1EF8-4643-ABE4-A6AC3985AF26}" type="sibTrans" cxnId="{AFC7F811-402E-46E4-8CE4-8E4C76F6DF01}">
      <dgm:prSet/>
      <dgm:spPr/>
      <dgm:t>
        <a:bodyPr/>
        <a:lstStyle/>
        <a:p>
          <a:endParaRPr lang="en-PK"/>
        </a:p>
      </dgm:t>
    </dgm:pt>
    <dgm:pt modelId="{BDB9E8B0-4601-4B42-9B5B-E5615B3985D9}" type="pres">
      <dgm:prSet presAssocID="{58EEF013-C67D-4866-8D2F-4DD7629D7267}" presName="linear" presStyleCnt="0">
        <dgm:presLayoutVars>
          <dgm:dir/>
          <dgm:animLvl val="lvl"/>
          <dgm:resizeHandles val="exact"/>
        </dgm:presLayoutVars>
      </dgm:prSet>
      <dgm:spPr/>
    </dgm:pt>
    <dgm:pt modelId="{524B641A-8878-44F1-8ED6-5E26045727E1}" type="pres">
      <dgm:prSet presAssocID="{E85B9177-AA8D-4C8A-A622-2DE415BF6697}" presName="parentLin" presStyleCnt="0"/>
      <dgm:spPr/>
    </dgm:pt>
    <dgm:pt modelId="{2C5CEAB1-837B-4115-927F-A61FDA84D011}" type="pres">
      <dgm:prSet presAssocID="{E85B9177-AA8D-4C8A-A622-2DE415BF6697}" presName="parentLeftMargin" presStyleLbl="node1" presStyleIdx="0" presStyleCnt="2"/>
      <dgm:spPr/>
    </dgm:pt>
    <dgm:pt modelId="{66B30BBA-A96F-476C-9A37-98445174D3D6}" type="pres">
      <dgm:prSet presAssocID="{E85B9177-AA8D-4C8A-A622-2DE415BF6697}" presName="parentText" presStyleLbl="node1" presStyleIdx="0" presStyleCnt="2" custLinFactY="100000" custLinFactNeighborX="-100000" custLinFactNeighborY="182841">
        <dgm:presLayoutVars>
          <dgm:chMax val="0"/>
          <dgm:bulletEnabled val="1"/>
        </dgm:presLayoutVars>
      </dgm:prSet>
      <dgm:spPr/>
    </dgm:pt>
    <dgm:pt modelId="{8A16FDF2-B443-46F8-86BE-7FB82522BA6D}" type="pres">
      <dgm:prSet presAssocID="{E85B9177-AA8D-4C8A-A622-2DE415BF6697}" presName="negativeSpace" presStyleCnt="0"/>
      <dgm:spPr/>
    </dgm:pt>
    <dgm:pt modelId="{1AA69626-6ABE-447B-AA6B-5A27E8523FB4}" type="pres">
      <dgm:prSet presAssocID="{E85B9177-AA8D-4C8A-A622-2DE415BF6697}" presName="childText" presStyleLbl="conFgAcc1" presStyleIdx="0" presStyleCnt="2" custLinFactY="99104" custLinFactNeighborX="-5455" custLinFactNeighborY="100000">
        <dgm:presLayoutVars>
          <dgm:bulletEnabled val="1"/>
        </dgm:presLayoutVars>
      </dgm:prSet>
      <dgm:spPr/>
    </dgm:pt>
    <dgm:pt modelId="{B20ABECE-2BF2-4AA3-AD84-5EAE650CE299}" type="pres">
      <dgm:prSet presAssocID="{7CF138BB-1545-41F5-8B15-ED2BB9A317B6}" presName="spaceBetweenRectangles" presStyleCnt="0"/>
      <dgm:spPr/>
    </dgm:pt>
    <dgm:pt modelId="{8DE4F31B-9137-49A6-9C59-3E379A02B461}" type="pres">
      <dgm:prSet presAssocID="{D563BE5E-32CE-4819-9A9B-0B91AFA5425D}" presName="parentLin" presStyleCnt="0"/>
      <dgm:spPr/>
    </dgm:pt>
    <dgm:pt modelId="{9EB6AF87-181B-48A8-A100-98841DBA930C}" type="pres">
      <dgm:prSet presAssocID="{D563BE5E-32CE-4819-9A9B-0B91AFA5425D}" presName="parentLeftMargin" presStyleLbl="node1" presStyleIdx="0" presStyleCnt="2"/>
      <dgm:spPr/>
    </dgm:pt>
    <dgm:pt modelId="{BE550FC5-4ACC-46F8-96EA-910F4AE0729A}" type="pres">
      <dgm:prSet presAssocID="{D563BE5E-32CE-4819-9A9B-0B91AFA5425D}" presName="parentText" presStyleLbl="node1" presStyleIdx="1" presStyleCnt="2" custLinFactY="-176021" custLinFactNeighborX="-100000" custLinFactNeighborY="-200000">
        <dgm:presLayoutVars>
          <dgm:chMax val="0"/>
          <dgm:bulletEnabled val="1"/>
        </dgm:presLayoutVars>
      </dgm:prSet>
      <dgm:spPr/>
    </dgm:pt>
    <dgm:pt modelId="{6A7147AD-4793-4B3E-AA9D-E39DEC2043FE}" type="pres">
      <dgm:prSet presAssocID="{D563BE5E-32CE-4819-9A9B-0B91AFA5425D}" presName="negativeSpace" presStyleCnt="0"/>
      <dgm:spPr/>
    </dgm:pt>
    <dgm:pt modelId="{54CF6368-ABCD-49C1-977E-ED97CE52A62B}" type="pres">
      <dgm:prSet presAssocID="{D563BE5E-32CE-4819-9A9B-0B91AFA5425D}" presName="childText" presStyleLbl="conFgAcc1" presStyleIdx="1" presStyleCnt="2" custLinFactY="-136637" custLinFactNeighborY="-200000">
        <dgm:presLayoutVars>
          <dgm:bulletEnabled val="1"/>
        </dgm:presLayoutVars>
      </dgm:prSet>
      <dgm:spPr/>
    </dgm:pt>
  </dgm:ptLst>
  <dgm:cxnLst>
    <dgm:cxn modelId="{AFC7F811-402E-46E4-8CE4-8E4C76F6DF01}" srcId="{E85B9177-AA8D-4C8A-A622-2DE415BF6697}" destId="{158A34AC-56E5-4073-87B9-3AB246EE7989}" srcOrd="2" destOrd="0" parTransId="{2A21C0A5-BC5A-44B1-BF5A-5937FD0494DB}" sibTransId="{E1CFEF97-1EF8-4643-ABE4-A6AC3985AF26}"/>
    <dgm:cxn modelId="{7326FD2A-891A-41CE-A677-8579E2AF7420}" type="presOf" srcId="{E85B9177-AA8D-4C8A-A622-2DE415BF6697}" destId="{66B30BBA-A96F-476C-9A37-98445174D3D6}" srcOrd="1" destOrd="0" presId="urn:microsoft.com/office/officeart/2005/8/layout/list1"/>
    <dgm:cxn modelId="{79DF9042-2B48-40FA-8404-C2798017AA9F}" type="presOf" srcId="{58EEF013-C67D-4866-8D2F-4DD7629D7267}" destId="{BDB9E8B0-4601-4B42-9B5B-E5615B3985D9}" srcOrd="0" destOrd="0" presId="urn:microsoft.com/office/officeart/2005/8/layout/list1"/>
    <dgm:cxn modelId="{F4A33A6B-25E5-434F-9D99-37212CA3F5E9}" srcId="{D563BE5E-32CE-4819-9A9B-0B91AFA5425D}" destId="{1A6341E6-94C4-48FB-9D5E-97A87201E206}" srcOrd="0" destOrd="0" parTransId="{460D0B20-B5D1-4DF6-AA32-B7FA4D0BDD8D}" sibTransId="{B0DBAD14-6B0D-4C53-BB2A-0554D116E9C0}"/>
    <dgm:cxn modelId="{3CF3CB77-6B90-4F45-BCB5-D6A46087DBA3}" type="presOf" srcId="{2820BEE3-EB9A-4A33-B107-3C42DAEE491E}" destId="{54CF6368-ABCD-49C1-977E-ED97CE52A62B}" srcOrd="0" destOrd="1" presId="urn:microsoft.com/office/officeart/2005/8/layout/list1"/>
    <dgm:cxn modelId="{3A60C0A1-B61E-4F19-A8D1-B4AAAA7393C0}" type="presOf" srcId="{3CF0490F-8B46-4B5D-A700-A81C0290AA57}" destId="{1AA69626-6ABE-447B-AA6B-5A27E8523FB4}" srcOrd="0" destOrd="1" presId="urn:microsoft.com/office/officeart/2005/8/layout/list1"/>
    <dgm:cxn modelId="{59161BA6-BFD6-4A01-A62E-7ECE229462EC}" type="presOf" srcId="{1A6341E6-94C4-48FB-9D5E-97A87201E206}" destId="{54CF6368-ABCD-49C1-977E-ED97CE52A62B}" srcOrd="0" destOrd="0" presId="urn:microsoft.com/office/officeart/2005/8/layout/list1"/>
    <dgm:cxn modelId="{76C317A7-D9B4-421C-85FD-A40884617741}" type="presOf" srcId="{D563BE5E-32CE-4819-9A9B-0B91AFA5425D}" destId="{BE550FC5-4ACC-46F8-96EA-910F4AE0729A}" srcOrd="1" destOrd="0" presId="urn:microsoft.com/office/officeart/2005/8/layout/list1"/>
    <dgm:cxn modelId="{3A1A0BB7-AE7E-4570-B0DA-A0565A64B64F}" type="presOf" srcId="{D563BE5E-32CE-4819-9A9B-0B91AFA5425D}" destId="{9EB6AF87-181B-48A8-A100-98841DBA930C}" srcOrd="0" destOrd="0" presId="urn:microsoft.com/office/officeart/2005/8/layout/list1"/>
    <dgm:cxn modelId="{B42048D0-17F3-4896-9028-2C5E41B7ECD1}" srcId="{E85B9177-AA8D-4C8A-A622-2DE415BF6697}" destId="{3CF0490F-8B46-4B5D-A700-A81C0290AA57}" srcOrd="1" destOrd="0" parTransId="{FF635905-2BAB-49D4-8F3D-DB2B6DCD5F97}" sibTransId="{BF195249-3B92-4BBA-A7FD-8C45559D3092}"/>
    <dgm:cxn modelId="{77E294D1-747D-4B4B-B1C4-B529195E4754}" srcId="{58EEF013-C67D-4866-8D2F-4DD7629D7267}" destId="{E85B9177-AA8D-4C8A-A622-2DE415BF6697}" srcOrd="0" destOrd="0" parTransId="{846D3C7C-10ED-4212-9AC5-7EF4CCE483DE}" sibTransId="{7CF138BB-1545-41F5-8B15-ED2BB9A317B6}"/>
    <dgm:cxn modelId="{B30A73D3-CCC8-489D-98B2-6717FE96D5C5}" type="presOf" srcId="{E85B9177-AA8D-4C8A-A622-2DE415BF6697}" destId="{2C5CEAB1-837B-4115-927F-A61FDA84D011}" srcOrd="0" destOrd="0" presId="urn:microsoft.com/office/officeart/2005/8/layout/list1"/>
    <dgm:cxn modelId="{3E7FC5D7-936B-4671-8EFC-96919D628592}" type="presOf" srcId="{0FC006F9-1461-4CAA-923C-2DBAC4DE2453}" destId="{1AA69626-6ABE-447B-AA6B-5A27E8523FB4}" srcOrd="0" destOrd="0" presId="urn:microsoft.com/office/officeart/2005/8/layout/list1"/>
    <dgm:cxn modelId="{260225E2-4C9B-4955-A83C-D768E1687DD4}" srcId="{E85B9177-AA8D-4C8A-A622-2DE415BF6697}" destId="{0FC006F9-1461-4CAA-923C-2DBAC4DE2453}" srcOrd="0" destOrd="0" parTransId="{39408A04-959D-41FE-80EC-9712E88DC018}" sibTransId="{5F9A26D1-195A-4ED1-8E5B-D094F17E3BBE}"/>
    <dgm:cxn modelId="{8306F0E3-CC1D-4A4D-9FA0-AAEED70A0FC8}" srcId="{58EEF013-C67D-4866-8D2F-4DD7629D7267}" destId="{D563BE5E-32CE-4819-9A9B-0B91AFA5425D}" srcOrd="1" destOrd="0" parTransId="{5F47C6BB-7030-43D7-98E2-98430A55A43C}" sibTransId="{5A5EFC1F-97F0-4966-B474-B05A04D6C18B}"/>
    <dgm:cxn modelId="{AC6687E7-DD6E-4B1B-918D-08E6A042FA9C}" type="presOf" srcId="{158A34AC-56E5-4073-87B9-3AB246EE7989}" destId="{1AA69626-6ABE-447B-AA6B-5A27E8523FB4}" srcOrd="0" destOrd="2" presId="urn:microsoft.com/office/officeart/2005/8/layout/list1"/>
    <dgm:cxn modelId="{114D0AF8-68C3-4C46-8635-2B9BF8954E67}" srcId="{D563BE5E-32CE-4819-9A9B-0B91AFA5425D}" destId="{2820BEE3-EB9A-4A33-B107-3C42DAEE491E}" srcOrd="1" destOrd="0" parTransId="{EB7E4767-D54E-4D4B-AE81-F7F123C076B4}" sibTransId="{2E36C014-6416-49E2-8D28-E27CD0E4CC1E}"/>
    <dgm:cxn modelId="{2F4BC652-F5BE-46F6-936C-DEC98E7B5210}" type="presParOf" srcId="{BDB9E8B0-4601-4B42-9B5B-E5615B3985D9}" destId="{524B641A-8878-44F1-8ED6-5E26045727E1}" srcOrd="0" destOrd="0" presId="urn:microsoft.com/office/officeart/2005/8/layout/list1"/>
    <dgm:cxn modelId="{50A46385-6EA0-4F07-A93C-F4A6083088BD}" type="presParOf" srcId="{524B641A-8878-44F1-8ED6-5E26045727E1}" destId="{2C5CEAB1-837B-4115-927F-A61FDA84D011}" srcOrd="0" destOrd="0" presId="urn:microsoft.com/office/officeart/2005/8/layout/list1"/>
    <dgm:cxn modelId="{2FDCCB47-4713-4232-8A57-9DEA4B2D39F6}" type="presParOf" srcId="{524B641A-8878-44F1-8ED6-5E26045727E1}" destId="{66B30BBA-A96F-476C-9A37-98445174D3D6}" srcOrd="1" destOrd="0" presId="urn:microsoft.com/office/officeart/2005/8/layout/list1"/>
    <dgm:cxn modelId="{20AC0C5B-1199-46A1-BC23-0C515F07454F}" type="presParOf" srcId="{BDB9E8B0-4601-4B42-9B5B-E5615B3985D9}" destId="{8A16FDF2-B443-46F8-86BE-7FB82522BA6D}" srcOrd="1" destOrd="0" presId="urn:microsoft.com/office/officeart/2005/8/layout/list1"/>
    <dgm:cxn modelId="{CFBCA8BC-B3CC-44CB-9843-8B7BDC602026}" type="presParOf" srcId="{BDB9E8B0-4601-4B42-9B5B-E5615B3985D9}" destId="{1AA69626-6ABE-447B-AA6B-5A27E8523FB4}" srcOrd="2" destOrd="0" presId="urn:microsoft.com/office/officeart/2005/8/layout/list1"/>
    <dgm:cxn modelId="{D57E06F5-192A-4E9E-95E1-503B772FD92D}" type="presParOf" srcId="{BDB9E8B0-4601-4B42-9B5B-E5615B3985D9}" destId="{B20ABECE-2BF2-4AA3-AD84-5EAE650CE299}" srcOrd="3" destOrd="0" presId="urn:microsoft.com/office/officeart/2005/8/layout/list1"/>
    <dgm:cxn modelId="{B0676AD8-53CB-4A62-AEE3-050473502DF1}" type="presParOf" srcId="{BDB9E8B0-4601-4B42-9B5B-E5615B3985D9}" destId="{8DE4F31B-9137-49A6-9C59-3E379A02B461}" srcOrd="4" destOrd="0" presId="urn:microsoft.com/office/officeart/2005/8/layout/list1"/>
    <dgm:cxn modelId="{BFBDA9EF-7953-4100-B7E2-825A2DBB9E32}" type="presParOf" srcId="{8DE4F31B-9137-49A6-9C59-3E379A02B461}" destId="{9EB6AF87-181B-48A8-A100-98841DBA930C}" srcOrd="0" destOrd="0" presId="urn:microsoft.com/office/officeart/2005/8/layout/list1"/>
    <dgm:cxn modelId="{03F3F827-063E-4DFD-BFED-10E0E5FE4547}" type="presParOf" srcId="{8DE4F31B-9137-49A6-9C59-3E379A02B461}" destId="{BE550FC5-4ACC-46F8-96EA-910F4AE0729A}" srcOrd="1" destOrd="0" presId="urn:microsoft.com/office/officeart/2005/8/layout/list1"/>
    <dgm:cxn modelId="{601CFDBD-6DCA-4D35-A729-3CCF9DC49633}" type="presParOf" srcId="{BDB9E8B0-4601-4B42-9B5B-E5615B3985D9}" destId="{6A7147AD-4793-4B3E-AA9D-E39DEC2043FE}" srcOrd="5" destOrd="0" presId="urn:microsoft.com/office/officeart/2005/8/layout/list1"/>
    <dgm:cxn modelId="{7B682B0B-F666-4CA7-9372-E6D0D11E9F94}" type="presParOf" srcId="{BDB9E8B0-4601-4B42-9B5B-E5615B3985D9}" destId="{54CF6368-ABCD-49C1-977E-ED97CE52A6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02FA7-9D82-49E4-BAE1-CDC6397F806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B8A77-F133-4E09-A018-66F87514E38B}">
      <dgm:prSet phldrT="[Text]" custT="1"/>
      <dgm:spPr/>
      <dgm:t>
        <a:bodyPr/>
        <a:lstStyle/>
        <a:p>
          <a:r>
            <a:rPr lang="en-US" sz="2400" b="1" dirty="0"/>
            <a:t>1. Supreme Council(SC)</a:t>
          </a:r>
          <a:endParaRPr lang="en-US" sz="2400" dirty="0"/>
        </a:p>
      </dgm:t>
    </dgm:pt>
    <dgm:pt modelId="{01FB2598-CB27-4265-8581-2260DC5C0A2E}" type="parTrans" cxnId="{32DA5675-82D7-48C0-BB6F-FAA5504A044E}">
      <dgm:prSet/>
      <dgm:spPr/>
      <dgm:t>
        <a:bodyPr/>
        <a:lstStyle/>
        <a:p>
          <a:endParaRPr lang="en-US"/>
        </a:p>
      </dgm:t>
    </dgm:pt>
    <dgm:pt modelId="{BA777CCE-2A88-40B5-90EC-15D5C99F6CD2}" type="sibTrans" cxnId="{32DA5675-82D7-48C0-BB6F-FAA5504A044E}">
      <dgm:prSet/>
      <dgm:spPr/>
      <dgm:t>
        <a:bodyPr/>
        <a:lstStyle/>
        <a:p>
          <a:endParaRPr lang="en-US"/>
        </a:p>
      </dgm:t>
    </dgm:pt>
    <dgm:pt modelId="{C8DB7D18-BE67-4261-A1F1-3FF81393D9BA}">
      <dgm:prSet phldrT="[Text]" custT="1"/>
      <dgm:spPr/>
      <dgm:t>
        <a:bodyPr/>
        <a:lstStyle/>
        <a:p>
          <a:r>
            <a:rPr lang="en-US" sz="2000" dirty="0"/>
            <a:t>The heads of states</a:t>
          </a:r>
        </a:p>
      </dgm:t>
    </dgm:pt>
    <dgm:pt modelId="{0B9EBA72-A9B7-44AC-B46D-9B9837E3B465}" type="parTrans" cxnId="{26843BA3-889A-40DA-B0B9-DBD3E24D0EFD}">
      <dgm:prSet/>
      <dgm:spPr/>
      <dgm:t>
        <a:bodyPr/>
        <a:lstStyle/>
        <a:p>
          <a:endParaRPr lang="en-US"/>
        </a:p>
      </dgm:t>
    </dgm:pt>
    <dgm:pt modelId="{D90FE84E-448E-4935-A140-ECA0E2E63D00}" type="sibTrans" cxnId="{26843BA3-889A-40DA-B0B9-DBD3E24D0EFD}">
      <dgm:prSet/>
      <dgm:spPr/>
      <dgm:t>
        <a:bodyPr/>
        <a:lstStyle/>
        <a:p>
          <a:endParaRPr lang="en-US"/>
        </a:p>
      </dgm:t>
    </dgm:pt>
    <dgm:pt modelId="{3F6222E2-A55B-4D8C-9189-B3B98B0E71CA}">
      <dgm:prSet phldrT="[Text]" custT="1"/>
      <dgm:spPr/>
      <dgm:t>
        <a:bodyPr/>
        <a:lstStyle/>
        <a:p>
          <a:r>
            <a:rPr lang="en-US" sz="2000" dirty="0"/>
            <a:t>Highest decision making body</a:t>
          </a:r>
        </a:p>
      </dgm:t>
    </dgm:pt>
    <dgm:pt modelId="{281C1978-30EE-401D-BC04-E16D2DF764F2}" type="parTrans" cxnId="{A82B3CBB-D41C-4855-AB73-89B6DF874D4B}">
      <dgm:prSet/>
      <dgm:spPr/>
      <dgm:t>
        <a:bodyPr/>
        <a:lstStyle/>
        <a:p>
          <a:endParaRPr lang="en-US"/>
        </a:p>
      </dgm:t>
    </dgm:pt>
    <dgm:pt modelId="{BB0E26B0-9CC3-44F4-AB3B-7558295B9401}" type="sibTrans" cxnId="{A82B3CBB-D41C-4855-AB73-89B6DF874D4B}">
      <dgm:prSet/>
      <dgm:spPr/>
      <dgm:t>
        <a:bodyPr/>
        <a:lstStyle/>
        <a:p>
          <a:endParaRPr lang="en-US"/>
        </a:p>
      </dgm:t>
    </dgm:pt>
    <dgm:pt modelId="{7F4694FF-2E9D-45E9-8FD6-6D9EA1293D50}">
      <dgm:prSet phldrT="[Text]" custT="1"/>
      <dgm:spPr/>
      <dgm:t>
        <a:bodyPr/>
        <a:lstStyle/>
        <a:p>
          <a:r>
            <a:rPr lang="en-US" sz="2400" b="1" dirty="0"/>
            <a:t>2. Ministerial Council(MC)</a:t>
          </a:r>
          <a:endParaRPr lang="en-US" sz="2400" dirty="0"/>
        </a:p>
      </dgm:t>
    </dgm:pt>
    <dgm:pt modelId="{9D008BB9-FF5E-4133-BD8A-8C2CEA858F25}" type="parTrans" cxnId="{C85B3BBD-3FC0-4B01-A658-209AA9C98A6F}">
      <dgm:prSet/>
      <dgm:spPr/>
      <dgm:t>
        <a:bodyPr/>
        <a:lstStyle/>
        <a:p>
          <a:endParaRPr lang="en-US"/>
        </a:p>
      </dgm:t>
    </dgm:pt>
    <dgm:pt modelId="{D7D79795-A4E8-4650-A7DD-B269CDF781AB}" type="sibTrans" cxnId="{C85B3BBD-3FC0-4B01-A658-209AA9C98A6F}">
      <dgm:prSet/>
      <dgm:spPr/>
      <dgm:t>
        <a:bodyPr/>
        <a:lstStyle/>
        <a:p>
          <a:endParaRPr lang="en-US"/>
        </a:p>
      </dgm:t>
    </dgm:pt>
    <dgm:pt modelId="{A23E914F-DE21-4317-9785-2B95BFDE3730}">
      <dgm:prSet phldrT="[Text]" custT="1"/>
      <dgm:spPr/>
      <dgm:t>
        <a:bodyPr/>
        <a:lstStyle/>
        <a:p>
          <a:r>
            <a:rPr lang="en-US" sz="1800" dirty="0"/>
            <a:t>Composed of the Foreign Ministers</a:t>
          </a:r>
        </a:p>
      </dgm:t>
    </dgm:pt>
    <dgm:pt modelId="{8FEC7368-695B-4424-9DD7-5B88F263E1C1}" type="parTrans" cxnId="{C270D2FF-7517-4115-881E-14A5E7A4EF25}">
      <dgm:prSet/>
      <dgm:spPr/>
      <dgm:t>
        <a:bodyPr/>
        <a:lstStyle/>
        <a:p>
          <a:endParaRPr lang="en-US"/>
        </a:p>
      </dgm:t>
    </dgm:pt>
    <dgm:pt modelId="{30762BF7-282B-4950-BF23-E0161FEE1B78}" type="sibTrans" cxnId="{C270D2FF-7517-4115-881E-14A5E7A4EF25}">
      <dgm:prSet/>
      <dgm:spPr/>
      <dgm:t>
        <a:bodyPr/>
        <a:lstStyle/>
        <a:p>
          <a:endParaRPr lang="en-US"/>
        </a:p>
      </dgm:t>
    </dgm:pt>
    <dgm:pt modelId="{B0D06231-E2DC-4A46-8E2E-1661A3E3E062}">
      <dgm:prSet phldrT="[Text]" custT="1"/>
      <dgm:spPr/>
      <dgm:t>
        <a:bodyPr/>
        <a:lstStyle/>
        <a:p>
          <a:r>
            <a:rPr lang="en-US" sz="1800" dirty="0"/>
            <a:t>Meets every three months</a:t>
          </a:r>
        </a:p>
      </dgm:t>
    </dgm:pt>
    <dgm:pt modelId="{A8A084F1-B30D-424C-A66C-DD2C4BABC97D}" type="parTrans" cxnId="{F6962537-5712-46EC-BF3E-051B8467576B}">
      <dgm:prSet/>
      <dgm:spPr/>
      <dgm:t>
        <a:bodyPr/>
        <a:lstStyle/>
        <a:p>
          <a:endParaRPr lang="en-US"/>
        </a:p>
      </dgm:t>
    </dgm:pt>
    <dgm:pt modelId="{22DD77FD-E845-4797-86D7-04EF354AE3EB}" type="sibTrans" cxnId="{F6962537-5712-46EC-BF3E-051B8467576B}">
      <dgm:prSet/>
      <dgm:spPr/>
      <dgm:t>
        <a:bodyPr/>
        <a:lstStyle/>
        <a:p>
          <a:endParaRPr lang="en-US"/>
        </a:p>
      </dgm:t>
    </dgm:pt>
    <dgm:pt modelId="{9BCF4A42-3926-4757-8FBB-3DF76A2180C4}">
      <dgm:prSet phldrT="[Text]"/>
      <dgm:spPr/>
      <dgm:t>
        <a:bodyPr/>
        <a:lstStyle/>
        <a:p>
          <a:r>
            <a:rPr lang="en-US" b="1" dirty="0"/>
            <a:t>3. The Secretariat and secretary  General</a:t>
          </a:r>
          <a:endParaRPr lang="en-US" dirty="0"/>
        </a:p>
      </dgm:t>
    </dgm:pt>
    <dgm:pt modelId="{06AD2FA3-21C5-4DA4-B3E3-1C3AAFCDF018}" type="parTrans" cxnId="{812B2822-31F2-4B83-885A-AECD6D1FEEB1}">
      <dgm:prSet/>
      <dgm:spPr/>
      <dgm:t>
        <a:bodyPr/>
        <a:lstStyle/>
        <a:p>
          <a:endParaRPr lang="en-US"/>
        </a:p>
      </dgm:t>
    </dgm:pt>
    <dgm:pt modelId="{20CFE59B-B3B3-4F04-B954-C25BFE8B2ECC}" type="sibTrans" cxnId="{812B2822-31F2-4B83-885A-AECD6D1FEEB1}">
      <dgm:prSet/>
      <dgm:spPr/>
      <dgm:t>
        <a:bodyPr/>
        <a:lstStyle/>
        <a:p>
          <a:endParaRPr lang="en-US"/>
        </a:p>
      </dgm:t>
    </dgm:pt>
    <dgm:pt modelId="{644BC88C-86BB-41CC-A5D9-BE64DB8703B5}">
      <dgm:prSet phldrT="[Text]"/>
      <dgm:spPr/>
      <dgm:t>
        <a:bodyPr/>
        <a:lstStyle/>
        <a:p>
          <a:r>
            <a:rPr lang="en-US" dirty="0"/>
            <a:t>The administrative arm of the </a:t>
          </a:r>
          <a:r>
            <a:rPr lang="en-US" dirty="0" err="1"/>
            <a:t>GCC</a:t>
          </a:r>
          <a:endParaRPr lang="en-US" dirty="0"/>
        </a:p>
      </dgm:t>
    </dgm:pt>
    <dgm:pt modelId="{5CEAED53-43D0-4BEA-8AF0-C5EBFD950DC6}" type="parTrans" cxnId="{9CFD202B-7825-4388-ADA3-621EBA551A0F}">
      <dgm:prSet/>
      <dgm:spPr/>
      <dgm:t>
        <a:bodyPr/>
        <a:lstStyle/>
        <a:p>
          <a:endParaRPr lang="en-US"/>
        </a:p>
      </dgm:t>
    </dgm:pt>
    <dgm:pt modelId="{296C0D82-9EBA-4C0A-916B-C24610745889}" type="sibTrans" cxnId="{9CFD202B-7825-4388-ADA3-621EBA551A0F}">
      <dgm:prSet/>
      <dgm:spPr/>
      <dgm:t>
        <a:bodyPr/>
        <a:lstStyle/>
        <a:p>
          <a:endParaRPr lang="en-US"/>
        </a:p>
      </dgm:t>
    </dgm:pt>
    <dgm:pt modelId="{E9271352-7886-48B3-93CF-12C442F779CD}">
      <dgm:prSet phldrT="[Text]"/>
      <dgm:spPr/>
      <dgm:t>
        <a:bodyPr/>
        <a:lstStyle/>
        <a:p>
          <a:r>
            <a:rPr lang="en-US" dirty="0"/>
            <a:t>Implements decisions approved by the Supreme or Ministerial Council</a:t>
          </a:r>
        </a:p>
      </dgm:t>
    </dgm:pt>
    <dgm:pt modelId="{C4C9E82F-2381-4E2F-B05D-3096E79D654D}" type="parTrans" cxnId="{896839B1-541A-4C62-84A1-48381159386E}">
      <dgm:prSet/>
      <dgm:spPr/>
      <dgm:t>
        <a:bodyPr/>
        <a:lstStyle/>
        <a:p>
          <a:endParaRPr lang="en-US"/>
        </a:p>
      </dgm:t>
    </dgm:pt>
    <dgm:pt modelId="{38782919-391A-4CD3-A4AE-1ED59AAAFBDD}" type="sibTrans" cxnId="{896839B1-541A-4C62-84A1-48381159386E}">
      <dgm:prSet/>
      <dgm:spPr/>
      <dgm:t>
        <a:bodyPr/>
        <a:lstStyle/>
        <a:p>
          <a:endParaRPr lang="en-US"/>
        </a:p>
      </dgm:t>
    </dgm:pt>
    <dgm:pt modelId="{C0D85B16-7851-4E11-A71D-BA9FFAD54D2D}">
      <dgm:prSet phldrT="[Text]" custT="1"/>
      <dgm:spPr/>
      <dgm:t>
        <a:bodyPr/>
        <a:lstStyle/>
        <a:p>
          <a:r>
            <a:rPr lang="en-US" sz="2000" dirty="0"/>
            <a:t>Sets objectives and programs</a:t>
          </a:r>
        </a:p>
      </dgm:t>
    </dgm:pt>
    <dgm:pt modelId="{C3186C7E-DB6B-4C33-94F1-32124E2BC58A}" type="parTrans" cxnId="{42E8F297-E64F-4EF8-AE29-82DC37FB8B29}">
      <dgm:prSet/>
      <dgm:spPr/>
      <dgm:t>
        <a:bodyPr/>
        <a:lstStyle/>
        <a:p>
          <a:endParaRPr lang="en-US"/>
        </a:p>
      </dgm:t>
    </dgm:pt>
    <dgm:pt modelId="{BD490044-EE94-4320-9508-BBFA391A4EBF}" type="sibTrans" cxnId="{42E8F297-E64F-4EF8-AE29-82DC37FB8B29}">
      <dgm:prSet/>
      <dgm:spPr/>
      <dgm:t>
        <a:bodyPr/>
        <a:lstStyle/>
        <a:p>
          <a:endParaRPr lang="en-US"/>
        </a:p>
      </dgm:t>
    </dgm:pt>
    <dgm:pt modelId="{D1C218DD-F8C2-42E6-BA22-9B29EEC69C17}">
      <dgm:prSet phldrT="[Text]" custT="1"/>
      <dgm:spPr/>
      <dgm:t>
        <a:bodyPr/>
        <a:lstStyle/>
        <a:p>
          <a:r>
            <a:rPr lang="en-US" sz="2000" dirty="0"/>
            <a:t>Each member state has one vote</a:t>
          </a:r>
        </a:p>
      </dgm:t>
    </dgm:pt>
    <dgm:pt modelId="{3CDB93E9-1319-4061-AABD-F66590AFD324}" type="parTrans" cxnId="{CEEFAF68-B133-45EA-8267-D8F43BCF13B1}">
      <dgm:prSet/>
      <dgm:spPr/>
      <dgm:t>
        <a:bodyPr/>
        <a:lstStyle/>
        <a:p>
          <a:endParaRPr lang="en-US"/>
        </a:p>
      </dgm:t>
    </dgm:pt>
    <dgm:pt modelId="{AFFC535D-E885-4AEF-BC4C-305F7B9E98E2}" type="sibTrans" cxnId="{CEEFAF68-B133-45EA-8267-D8F43BCF13B1}">
      <dgm:prSet/>
      <dgm:spPr/>
      <dgm:t>
        <a:bodyPr/>
        <a:lstStyle/>
        <a:p>
          <a:endParaRPr lang="en-US"/>
        </a:p>
      </dgm:t>
    </dgm:pt>
    <dgm:pt modelId="{5D48D8A9-D0C0-4E4E-8EB3-CE0C6D40836F}">
      <dgm:prSet phldrT="[Text]" custT="1"/>
      <dgm:spPr/>
      <dgm:t>
        <a:bodyPr/>
        <a:lstStyle/>
        <a:p>
          <a:r>
            <a:rPr lang="en-US" sz="2000" dirty="0"/>
            <a:t>Decisions on substantial issues unanimously</a:t>
          </a:r>
        </a:p>
      </dgm:t>
    </dgm:pt>
    <dgm:pt modelId="{3215BF20-22D3-4467-83B5-33FCAC7EC7F8}" type="parTrans" cxnId="{19353D72-01B1-4E1D-B787-AFAD0A3287B7}">
      <dgm:prSet/>
      <dgm:spPr/>
      <dgm:t>
        <a:bodyPr/>
        <a:lstStyle/>
        <a:p>
          <a:endParaRPr lang="en-US"/>
        </a:p>
      </dgm:t>
    </dgm:pt>
    <dgm:pt modelId="{63AB31C3-4BDF-4B5E-8927-41E16555374C}" type="sibTrans" cxnId="{19353D72-01B1-4E1D-B787-AFAD0A3287B7}">
      <dgm:prSet/>
      <dgm:spPr/>
      <dgm:t>
        <a:bodyPr/>
        <a:lstStyle/>
        <a:p>
          <a:endParaRPr lang="en-US"/>
        </a:p>
      </dgm:t>
    </dgm:pt>
    <dgm:pt modelId="{F1E30BF0-4F7B-410B-BBD3-81A7B32828DB}">
      <dgm:prSet phldrT="[Text]" custT="1"/>
      <dgm:spPr/>
      <dgm:t>
        <a:bodyPr/>
        <a:lstStyle/>
        <a:p>
          <a:r>
            <a:rPr lang="en-US" sz="2000" dirty="0"/>
            <a:t>Procedural matters require a majority</a:t>
          </a:r>
        </a:p>
      </dgm:t>
    </dgm:pt>
    <dgm:pt modelId="{D0706935-57FA-4FD4-907F-D68C000B493A}" type="parTrans" cxnId="{8C64C18E-4252-456F-80DA-C4F4614AD85E}">
      <dgm:prSet/>
      <dgm:spPr/>
      <dgm:t>
        <a:bodyPr/>
        <a:lstStyle/>
        <a:p>
          <a:endParaRPr lang="en-US"/>
        </a:p>
      </dgm:t>
    </dgm:pt>
    <dgm:pt modelId="{F3CFA413-9CB3-46C6-842A-B79AD091E1A8}" type="sibTrans" cxnId="{8C64C18E-4252-456F-80DA-C4F4614AD85E}">
      <dgm:prSet/>
      <dgm:spPr/>
      <dgm:t>
        <a:bodyPr/>
        <a:lstStyle/>
        <a:p>
          <a:endParaRPr lang="en-US"/>
        </a:p>
      </dgm:t>
    </dgm:pt>
    <dgm:pt modelId="{FA423478-8960-4AE1-9131-266A6A8B7680}">
      <dgm:prSet phldrT="[Text]" custT="1"/>
      <dgm:spPr/>
      <dgm:t>
        <a:bodyPr/>
        <a:lstStyle/>
        <a:p>
          <a:r>
            <a:rPr lang="en-US" sz="1800" dirty="0"/>
            <a:t>Formulates policies and promote cooperation</a:t>
          </a:r>
        </a:p>
      </dgm:t>
    </dgm:pt>
    <dgm:pt modelId="{F7B9DCBB-9481-42F5-9578-BC3592364AE0}" type="parTrans" cxnId="{717CF954-5A89-4862-86EA-2AABD8484AF4}">
      <dgm:prSet/>
      <dgm:spPr/>
      <dgm:t>
        <a:bodyPr/>
        <a:lstStyle/>
        <a:p>
          <a:endParaRPr lang="en-US"/>
        </a:p>
      </dgm:t>
    </dgm:pt>
    <dgm:pt modelId="{03D94387-0569-4FCF-BF91-DD86676565FB}" type="sibTrans" cxnId="{717CF954-5A89-4862-86EA-2AABD8484AF4}">
      <dgm:prSet/>
      <dgm:spPr/>
      <dgm:t>
        <a:bodyPr/>
        <a:lstStyle/>
        <a:p>
          <a:endParaRPr lang="en-US"/>
        </a:p>
      </dgm:t>
    </dgm:pt>
    <dgm:pt modelId="{8B221B2F-3DC7-471B-8F64-767640066628}">
      <dgm:prSet phldrT="[Text]" custT="1"/>
      <dgm:spPr/>
      <dgm:t>
        <a:bodyPr/>
        <a:lstStyle/>
        <a:p>
          <a:r>
            <a:rPr lang="en-US" sz="1800" dirty="0"/>
            <a:t>Implement  projects</a:t>
          </a:r>
        </a:p>
      </dgm:t>
    </dgm:pt>
    <dgm:pt modelId="{977C001A-73E4-467B-AE01-085C3881217C}" type="parTrans" cxnId="{D9F8A798-88CB-403D-BA4C-87C04682A025}">
      <dgm:prSet/>
      <dgm:spPr/>
      <dgm:t>
        <a:bodyPr/>
        <a:lstStyle/>
        <a:p>
          <a:endParaRPr lang="en-US"/>
        </a:p>
      </dgm:t>
    </dgm:pt>
    <dgm:pt modelId="{85D312C5-6F1D-457A-8090-2CD52A13F00F}" type="sibTrans" cxnId="{D9F8A798-88CB-403D-BA4C-87C04682A025}">
      <dgm:prSet/>
      <dgm:spPr/>
      <dgm:t>
        <a:bodyPr/>
        <a:lstStyle/>
        <a:p>
          <a:endParaRPr lang="en-US"/>
        </a:p>
      </dgm:t>
    </dgm:pt>
    <dgm:pt modelId="{D18C93C8-4078-4118-B51B-32CB8C93C4D2}">
      <dgm:prSet phldrT="[Text]" custT="1"/>
      <dgm:spPr/>
      <dgm:t>
        <a:bodyPr/>
        <a:lstStyle/>
        <a:p>
          <a:r>
            <a:rPr lang="en-US" sz="1800" dirty="0"/>
            <a:t>It’s decisions are subject to approval by the SC</a:t>
          </a:r>
        </a:p>
      </dgm:t>
    </dgm:pt>
    <dgm:pt modelId="{7D80B74C-A339-432E-BFA3-EF7E7BA94106}" type="parTrans" cxnId="{A7D90473-E4F6-4A66-BCC9-37653F64C90E}">
      <dgm:prSet/>
      <dgm:spPr/>
      <dgm:t>
        <a:bodyPr/>
        <a:lstStyle/>
        <a:p>
          <a:endParaRPr lang="en-US"/>
        </a:p>
      </dgm:t>
    </dgm:pt>
    <dgm:pt modelId="{E12679F8-7477-4529-8127-9F2F7F6B3327}" type="sibTrans" cxnId="{A7D90473-E4F6-4A66-BCC9-37653F64C90E}">
      <dgm:prSet/>
      <dgm:spPr/>
      <dgm:t>
        <a:bodyPr/>
        <a:lstStyle/>
        <a:p>
          <a:endParaRPr lang="en-US"/>
        </a:p>
      </dgm:t>
    </dgm:pt>
    <dgm:pt modelId="{7D0E0B3C-2680-47F0-AFA1-5F56E3FE0FD3}">
      <dgm:prSet phldrT="[Text]"/>
      <dgm:spPr/>
      <dgm:t>
        <a:bodyPr/>
        <a:lstStyle/>
        <a:p>
          <a:endParaRPr lang="en-US" dirty="0"/>
        </a:p>
      </dgm:t>
    </dgm:pt>
    <dgm:pt modelId="{5290EBFE-5796-4ACD-AEA7-F33318E6CAC1}" type="parTrans" cxnId="{143D01FD-6672-4497-9AD6-9D1EF8421E1B}">
      <dgm:prSet/>
      <dgm:spPr/>
      <dgm:t>
        <a:bodyPr/>
        <a:lstStyle/>
        <a:p>
          <a:endParaRPr lang="en-US"/>
        </a:p>
      </dgm:t>
    </dgm:pt>
    <dgm:pt modelId="{B572E424-9890-47C6-B649-C856C633F28B}" type="sibTrans" cxnId="{143D01FD-6672-4497-9AD6-9D1EF8421E1B}">
      <dgm:prSet/>
      <dgm:spPr/>
      <dgm:t>
        <a:bodyPr/>
        <a:lstStyle/>
        <a:p>
          <a:endParaRPr lang="en-US"/>
        </a:p>
      </dgm:t>
    </dgm:pt>
    <dgm:pt modelId="{C9F29CAB-A36C-4D20-800A-5647DD68A4DB}">
      <dgm:prSet phldrT="[Text]" custT="1"/>
      <dgm:spPr/>
      <dgm:t>
        <a:bodyPr/>
        <a:lstStyle/>
        <a:p>
          <a:endParaRPr lang="en-US" sz="1800" dirty="0"/>
        </a:p>
      </dgm:t>
    </dgm:pt>
    <dgm:pt modelId="{4CA8B0A2-2646-4B8F-B94C-9FCAA460F24D}" type="parTrans" cxnId="{1D9786C0-8E5E-42B3-8B4F-3E533D467AA7}">
      <dgm:prSet/>
      <dgm:spPr/>
      <dgm:t>
        <a:bodyPr/>
        <a:lstStyle/>
        <a:p>
          <a:endParaRPr lang="en-US"/>
        </a:p>
      </dgm:t>
    </dgm:pt>
    <dgm:pt modelId="{D90F2A1E-EA47-4FE6-BBAA-C44AA4E5BCD7}" type="sibTrans" cxnId="{1D9786C0-8E5E-42B3-8B4F-3E533D467AA7}">
      <dgm:prSet/>
      <dgm:spPr/>
      <dgm:t>
        <a:bodyPr/>
        <a:lstStyle/>
        <a:p>
          <a:endParaRPr lang="en-US"/>
        </a:p>
      </dgm:t>
    </dgm:pt>
    <dgm:pt modelId="{56A49092-92AC-43DC-94AC-6848BC9ACFA0}">
      <dgm:prSet phldrT="[Text]" custT="1"/>
      <dgm:spPr/>
      <dgm:t>
        <a:bodyPr/>
        <a:lstStyle/>
        <a:p>
          <a:endParaRPr lang="en-US" sz="1800" dirty="0"/>
        </a:p>
      </dgm:t>
    </dgm:pt>
    <dgm:pt modelId="{E9135031-3A4B-4D07-A606-478FC71E16E4}" type="parTrans" cxnId="{092E19CD-1467-4863-A273-17330AD0F93F}">
      <dgm:prSet/>
      <dgm:spPr/>
      <dgm:t>
        <a:bodyPr/>
        <a:lstStyle/>
        <a:p>
          <a:endParaRPr lang="en-US"/>
        </a:p>
      </dgm:t>
    </dgm:pt>
    <dgm:pt modelId="{1CB1E639-DD9E-4519-9355-60136042EF31}" type="sibTrans" cxnId="{092E19CD-1467-4863-A273-17330AD0F93F}">
      <dgm:prSet/>
      <dgm:spPr/>
      <dgm:t>
        <a:bodyPr/>
        <a:lstStyle/>
        <a:p>
          <a:endParaRPr lang="en-US"/>
        </a:p>
      </dgm:t>
    </dgm:pt>
    <dgm:pt modelId="{E9A9423F-92E0-4A07-83C9-151B7B42CD21}">
      <dgm:prSet phldrT="[Text]" custT="1"/>
      <dgm:spPr/>
      <dgm:t>
        <a:bodyPr/>
        <a:lstStyle/>
        <a:p>
          <a:endParaRPr lang="en-US" sz="1800" dirty="0"/>
        </a:p>
      </dgm:t>
    </dgm:pt>
    <dgm:pt modelId="{F4581938-144F-4D28-A334-7A2E6E2E78D2}" type="parTrans" cxnId="{91B499AD-DA46-48A9-96AB-B38F49AE462B}">
      <dgm:prSet/>
      <dgm:spPr/>
      <dgm:t>
        <a:bodyPr/>
        <a:lstStyle/>
        <a:p>
          <a:endParaRPr lang="en-US"/>
        </a:p>
      </dgm:t>
    </dgm:pt>
    <dgm:pt modelId="{75360AFE-94E3-42E1-9A08-4367F5CFFCEC}" type="sibTrans" cxnId="{91B499AD-DA46-48A9-96AB-B38F49AE462B}">
      <dgm:prSet/>
      <dgm:spPr/>
      <dgm:t>
        <a:bodyPr/>
        <a:lstStyle/>
        <a:p>
          <a:endParaRPr lang="en-US"/>
        </a:p>
      </dgm:t>
    </dgm:pt>
    <dgm:pt modelId="{254A9E93-3881-4358-9A2F-1A95B7E5E122}">
      <dgm:prSet phldrT="[Text]" custT="1"/>
      <dgm:spPr/>
      <dgm:t>
        <a:bodyPr/>
        <a:lstStyle/>
        <a:p>
          <a:endParaRPr lang="en-US" sz="1800" dirty="0"/>
        </a:p>
      </dgm:t>
    </dgm:pt>
    <dgm:pt modelId="{CC46B704-44D6-4696-AD05-674F7EAB66FA}" type="parTrans" cxnId="{5A503E21-C485-4750-808A-A50F5C34B5D1}">
      <dgm:prSet/>
      <dgm:spPr/>
      <dgm:t>
        <a:bodyPr/>
        <a:lstStyle/>
        <a:p>
          <a:endParaRPr lang="en-US"/>
        </a:p>
      </dgm:t>
    </dgm:pt>
    <dgm:pt modelId="{5CA2CDB3-628E-49C5-BEE2-44AF8238D684}" type="sibTrans" cxnId="{5A503E21-C485-4750-808A-A50F5C34B5D1}">
      <dgm:prSet/>
      <dgm:spPr/>
      <dgm:t>
        <a:bodyPr/>
        <a:lstStyle/>
        <a:p>
          <a:endParaRPr lang="en-US"/>
        </a:p>
      </dgm:t>
    </dgm:pt>
    <dgm:pt modelId="{B5F1E637-DAAB-403A-A83C-78AAA8429B08}">
      <dgm:prSet phldrT="[Text]"/>
      <dgm:spPr/>
      <dgm:t>
        <a:bodyPr/>
        <a:lstStyle/>
        <a:p>
          <a:r>
            <a:rPr lang="en-US" dirty="0"/>
            <a:t>Compiles studies </a:t>
          </a:r>
        </a:p>
      </dgm:t>
    </dgm:pt>
    <dgm:pt modelId="{C0C3F15D-9F72-4DC7-804F-08F42E3A900C}" type="parTrans" cxnId="{DDB73939-4961-46B6-A546-53D71480846E}">
      <dgm:prSet/>
      <dgm:spPr/>
      <dgm:t>
        <a:bodyPr/>
        <a:lstStyle/>
        <a:p>
          <a:endParaRPr lang="en-US"/>
        </a:p>
      </dgm:t>
    </dgm:pt>
    <dgm:pt modelId="{1F2D2A83-4D40-4F1D-9043-A4064C1F5283}" type="sibTrans" cxnId="{DDB73939-4961-46B6-A546-53D71480846E}">
      <dgm:prSet/>
      <dgm:spPr/>
      <dgm:t>
        <a:bodyPr/>
        <a:lstStyle/>
        <a:p>
          <a:endParaRPr lang="en-US"/>
        </a:p>
      </dgm:t>
    </dgm:pt>
    <dgm:pt modelId="{EF28ED91-213B-468A-85F4-DFC9D95AA76B}">
      <dgm:prSet phldrT="[Text]"/>
      <dgm:spPr/>
      <dgm:t>
        <a:bodyPr/>
        <a:lstStyle/>
        <a:p>
          <a:endParaRPr lang="en-US" dirty="0"/>
        </a:p>
      </dgm:t>
    </dgm:pt>
    <dgm:pt modelId="{E6C8C792-058A-4C4B-9DFD-3304D6E276E1}" type="parTrans" cxnId="{533064BA-C179-4E32-A5B5-1832D2492A22}">
      <dgm:prSet/>
      <dgm:spPr/>
      <dgm:t>
        <a:bodyPr/>
        <a:lstStyle/>
        <a:p>
          <a:endParaRPr lang="en-US"/>
        </a:p>
      </dgm:t>
    </dgm:pt>
    <dgm:pt modelId="{77C2D296-DD9C-4271-851F-8FE5F4183005}" type="sibTrans" cxnId="{533064BA-C179-4E32-A5B5-1832D2492A22}">
      <dgm:prSet/>
      <dgm:spPr/>
      <dgm:t>
        <a:bodyPr/>
        <a:lstStyle/>
        <a:p>
          <a:endParaRPr lang="en-US"/>
        </a:p>
      </dgm:t>
    </dgm:pt>
    <dgm:pt modelId="{357470FF-3B50-47E2-B7DD-86AD2B2BA601}">
      <dgm:prSet phldrT="[Text]"/>
      <dgm:spPr/>
      <dgm:t>
        <a:bodyPr/>
        <a:lstStyle/>
        <a:p>
          <a:r>
            <a:rPr lang="en-US" dirty="0"/>
            <a:t>Prepares reports</a:t>
          </a:r>
        </a:p>
      </dgm:t>
    </dgm:pt>
    <dgm:pt modelId="{C6E0DBB6-C807-4FDE-9EA2-6548C13CD011}" type="parTrans" cxnId="{5E609ABF-FEC2-4A63-BAE9-2E5A0B4A4913}">
      <dgm:prSet/>
      <dgm:spPr/>
      <dgm:t>
        <a:bodyPr/>
        <a:lstStyle/>
        <a:p>
          <a:endParaRPr lang="en-US"/>
        </a:p>
      </dgm:t>
    </dgm:pt>
    <dgm:pt modelId="{4806EC0B-B66F-48D2-95E5-EF57655A793D}" type="sibTrans" cxnId="{5E609ABF-FEC2-4A63-BAE9-2E5A0B4A4913}">
      <dgm:prSet/>
      <dgm:spPr/>
      <dgm:t>
        <a:bodyPr/>
        <a:lstStyle/>
        <a:p>
          <a:endParaRPr lang="en-US"/>
        </a:p>
      </dgm:t>
    </dgm:pt>
    <dgm:pt modelId="{1C057761-16D4-4DC3-BD70-D35384D4BB8A}">
      <dgm:prSet phldrT="[Text]"/>
      <dgm:spPr/>
      <dgm:t>
        <a:bodyPr/>
        <a:lstStyle/>
        <a:p>
          <a:endParaRPr lang="en-US" dirty="0"/>
        </a:p>
      </dgm:t>
    </dgm:pt>
    <dgm:pt modelId="{96A397D9-144E-4FBA-8014-DBF8DA850DBB}" type="parTrans" cxnId="{FF54C03D-24D6-4998-B014-69C606442333}">
      <dgm:prSet/>
      <dgm:spPr/>
      <dgm:t>
        <a:bodyPr/>
        <a:lstStyle/>
        <a:p>
          <a:endParaRPr lang="en-US"/>
        </a:p>
      </dgm:t>
    </dgm:pt>
    <dgm:pt modelId="{3E690CE5-945F-4D79-9B8F-E7A1132A9921}" type="sibTrans" cxnId="{FF54C03D-24D6-4998-B014-69C606442333}">
      <dgm:prSet/>
      <dgm:spPr/>
      <dgm:t>
        <a:bodyPr/>
        <a:lstStyle/>
        <a:p>
          <a:endParaRPr lang="en-US"/>
        </a:p>
      </dgm:t>
    </dgm:pt>
    <dgm:pt modelId="{B4DF4272-F3B4-4BB9-BD7A-A92261576B50}" type="pres">
      <dgm:prSet presAssocID="{4E202FA7-9D82-49E4-BAE1-CDC6397F8064}" presName="linearFlow" presStyleCnt="0">
        <dgm:presLayoutVars>
          <dgm:dir/>
          <dgm:animLvl val="lvl"/>
          <dgm:resizeHandles/>
        </dgm:presLayoutVars>
      </dgm:prSet>
      <dgm:spPr/>
    </dgm:pt>
    <dgm:pt modelId="{04441654-65C3-4D17-894C-7A79C6259EDA}" type="pres">
      <dgm:prSet presAssocID="{B76B8A77-F133-4E09-A018-66F87514E38B}" presName="compositeNode" presStyleCnt="0">
        <dgm:presLayoutVars>
          <dgm:bulletEnabled val="1"/>
        </dgm:presLayoutVars>
      </dgm:prSet>
      <dgm:spPr/>
    </dgm:pt>
    <dgm:pt modelId="{E29096EC-91E6-4B7E-BC20-BF24558CB132}" type="pres">
      <dgm:prSet presAssocID="{B76B8A77-F133-4E09-A018-66F87514E38B}" presName="image" presStyleLbl="fgImgPlace1" presStyleIdx="0" presStyleCnt="3" custScaleX="58755" custScaleY="45890" custLinFactNeighborX="-16444" custLinFactNeighborY="-41095"/>
      <dgm:spPr/>
    </dgm:pt>
    <dgm:pt modelId="{D18C020A-E7AF-4009-B321-EC54544101D9}" type="pres">
      <dgm:prSet presAssocID="{B76B8A77-F133-4E09-A018-66F87514E38B}" presName="childNode" presStyleLbl="node1" presStyleIdx="0" presStyleCnt="3" custScaleX="116790" custScaleY="128205" custLinFactNeighborX="10312">
        <dgm:presLayoutVars>
          <dgm:bulletEnabled val="1"/>
        </dgm:presLayoutVars>
      </dgm:prSet>
      <dgm:spPr/>
    </dgm:pt>
    <dgm:pt modelId="{85762804-6980-43E9-8BBD-15ABEFD3F0F5}" type="pres">
      <dgm:prSet presAssocID="{B76B8A77-F133-4E09-A018-66F87514E3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901462B-EC88-49C6-9F62-0A825D0AC870}" type="pres">
      <dgm:prSet presAssocID="{BA777CCE-2A88-40B5-90EC-15D5C99F6CD2}" presName="sibTrans" presStyleCnt="0"/>
      <dgm:spPr/>
    </dgm:pt>
    <dgm:pt modelId="{E21B4D9F-D675-49FD-BDA0-B1C278729B25}" type="pres">
      <dgm:prSet presAssocID="{7F4694FF-2E9D-45E9-8FD6-6D9EA1293D50}" presName="compositeNode" presStyleCnt="0">
        <dgm:presLayoutVars>
          <dgm:bulletEnabled val="1"/>
        </dgm:presLayoutVars>
      </dgm:prSet>
      <dgm:spPr/>
    </dgm:pt>
    <dgm:pt modelId="{EE35B9BE-AB89-4BBC-914A-761215F3D96E}" type="pres">
      <dgm:prSet presAssocID="{7F4694FF-2E9D-45E9-8FD6-6D9EA1293D50}" presName="image" presStyleLbl="fgImgPlace1" presStyleIdx="1" presStyleCnt="3" custScaleX="40773" custScaleY="56997" custLinFactNeighborX="-35265" custLinFactNeighborY="-51203"/>
      <dgm:spPr/>
    </dgm:pt>
    <dgm:pt modelId="{847514D3-3129-48EB-9B95-AF5FBDDF3EE4}" type="pres">
      <dgm:prSet presAssocID="{7F4694FF-2E9D-45E9-8FD6-6D9EA1293D50}" presName="childNode" presStyleLbl="node1" presStyleIdx="1" presStyleCnt="3" custScaleX="113364" custScaleY="125855">
        <dgm:presLayoutVars>
          <dgm:bulletEnabled val="1"/>
        </dgm:presLayoutVars>
      </dgm:prSet>
      <dgm:spPr/>
    </dgm:pt>
    <dgm:pt modelId="{1167CA11-965C-45D2-A1DB-4C0E5752D94E}" type="pres">
      <dgm:prSet presAssocID="{7F4694FF-2E9D-45E9-8FD6-6D9EA1293D50}" presName="parentNode" presStyleLbl="revTx" presStyleIdx="1" presStyleCnt="3" custLinFactNeighborX="-24432" custLinFactNeighborY="-832">
        <dgm:presLayoutVars>
          <dgm:chMax val="0"/>
          <dgm:bulletEnabled val="1"/>
        </dgm:presLayoutVars>
      </dgm:prSet>
      <dgm:spPr/>
    </dgm:pt>
    <dgm:pt modelId="{A9F6D0B1-25F7-448D-974F-E0136A620B51}" type="pres">
      <dgm:prSet presAssocID="{D7D79795-A4E8-4650-A7DD-B269CDF781AB}" presName="sibTrans" presStyleCnt="0"/>
      <dgm:spPr/>
    </dgm:pt>
    <dgm:pt modelId="{DE95CF21-2A84-4BD2-84F4-9E661FA9B960}" type="pres">
      <dgm:prSet presAssocID="{9BCF4A42-3926-4757-8FBB-3DF76A2180C4}" presName="compositeNode" presStyleCnt="0">
        <dgm:presLayoutVars>
          <dgm:bulletEnabled val="1"/>
        </dgm:presLayoutVars>
      </dgm:prSet>
      <dgm:spPr/>
    </dgm:pt>
    <dgm:pt modelId="{CF294A69-51CF-440D-A0E1-4FF9E2B82F72}" type="pres">
      <dgm:prSet presAssocID="{9BCF4A42-3926-4757-8FBB-3DF76A2180C4}" presName="image" presStyleLbl="fgImgPlace1" presStyleIdx="2" presStyleCnt="3" custScaleX="39834" custScaleY="40482" custLinFactNeighborX="-13636" custLinFactNeighborY="-39723"/>
      <dgm:spPr/>
    </dgm:pt>
    <dgm:pt modelId="{A392F6AE-2AB6-48AE-817B-9BB543476C49}" type="pres">
      <dgm:prSet presAssocID="{9BCF4A42-3926-4757-8FBB-3DF76A2180C4}" presName="childNode" presStyleLbl="node1" presStyleIdx="2" presStyleCnt="3" custScaleX="122522" custScaleY="124134">
        <dgm:presLayoutVars>
          <dgm:bulletEnabled val="1"/>
        </dgm:presLayoutVars>
      </dgm:prSet>
      <dgm:spPr/>
    </dgm:pt>
    <dgm:pt modelId="{39ED4B47-348D-40F6-9896-65E84079D2C4}" type="pres">
      <dgm:prSet presAssocID="{9BCF4A42-3926-4757-8FBB-3DF76A2180C4}" presName="parentNode" presStyleLbl="revTx" presStyleIdx="2" presStyleCnt="3" custLinFactNeighborX="-25084" custLinFactNeighborY="-1233">
        <dgm:presLayoutVars>
          <dgm:chMax val="0"/>
          <dgm:bulletEnabled val="1"/>
        </dgm:presLayoutVars>
      </dgm:prSet>
      <dgm:spPr/>
    </dgm:pt>
  </dgm:ptLst>
  <dgm:cxnLst>
    <dgm:cxn modelId="{F6ACC11B-FFEF-4DF7-AD5D-2F1EE0D415F4}" type="presOf" srcId="{B0D06231-E2DC-4A46-8E2E-1661A3E3E062}" destId="{847514D3-3129-48EB-9B95-AF5FBDDF3EE4}" srcOrd="0" destOrd="2" presId="urn:microsoft.com/office/officeart/2005/8/layout/hList2"/>
    <dgm:cxn modelId="{B418B420-2F5A-44F2-8A40-5D7DE5B34668}" type="presOf" srcId="{3F6222E2-A55B-4D8C-9189-B3B98B0E71CA}" destId="{D18C020A-E7AF-4009-B321-EC54544101D9}" srcOrd="0" destOrd="1" presId="urn:microsoft.com/office/officeart/2005/8/layout/hList2"/>
    <dgm:cxn modelId="{5A503E21-C485-4750-808A-A50F5C34B5D1}" srcId="{7F4694FF-2E9D-45E9-8FD6-6D9EA1293D50}" destId="{254A9E93-3881-4358-9A2F-1A95B7E5E122}" srcOrd="7" destOrd="0" parTransId="{CC46B704-44D6-4696-AD05-674F7EAB66FA}" sibTransId="{5CA2CDB3-628E-49C5-BEE2-44AF8238D684}"/>
    <dgm:cxn modelId="{812B2822-31F2-4B83-885A-AECD6D1FEEB1}" srcId="{4E202FA7-9D82-49E4-BAE1-CDC6397F8064}" destId="{9BCF4A42-3926-4757-8FBB-3DF76A2180C4}" srcOrd="2" destOrd="0" parTransId="{06AD2FA3-21C5-4DA4-B3E3-1C3AAFCDF018}" sibTransId="{20CFE59B-B3B3-4F04-B954-C25BFE8B2ECC}"/>
    <dgm:cxn modelId="{1E1C1F29-B35B-4865-935B-F17E33FAEBD7}" type="presOf" srcId="{8B221B2F-3DC7-471B-8F64-767640066628}" destId="{847514D3-3129-48EB-9B95-AF5FBDDF3EE4}" srcOrd="0" destOrd="6" presId="urn:microsoft.com/office/officeart/2005/8/layout/hList2"/>
    <dgm:cxn modelId="{E2BA9A29-B145-4626-B12C-518E2BADFEB0}" type="presOf" srcId="{B5F1E637-DAAB-403A-A83C-78AAA8429B08}" destId="{A392F6AE-2AB6-48AE-817B-9BB543476C49}" srcOrd="0" destOrd="4" presId="urn:microsoft.com/office/officeart/2005/8/layout/hList2"/>
    <dgm:cxn modelId="{9CFD202B-7825-4388-ADA3-621EBA551A0F}" srcId="{9BCF4A42-3926-4757-8FBB-3DF76A2180C4}" destId="{644BC88C-86BB-41CC-A5D9-BE64DB8703B5}" srcOrd="0" destOrd="0" parTransId="{5CEAED53-43D0-4BEA-8AF0-C5EBFD950DC6}" sibTransId="{296C0D82-9EBA-4C0A-916B-C24610745889}"/>
    <dgm:cxn modelId="{CE43702D-E2C7-4CB9-8005-049454039741}" type="presOf" srcId="{7F4694FF-2E9D-45E9-8FD6-6D9EA1293D50}" destId="{1167CA11-965C-45D2-A1DB-4C0E5752D94E}" srcOrd="0" destOrd="0" presId="urn:microsoft.com/office/officeart/2005/8/layout/hList2"/>
    <dgm:cxn modelId="{8AA00C30-9D7E-4AA4-BBF4-15E462548341}" type="presOf" srcId="{9BCF4A42-3926-4757-8FBB-3DF76A2180C4}" destId="{39ED4B47-348D-40F6-9896-65E84079D2C4}" srcOrd="0" destOrd="0" presId="urn:microsoft.com/office/officeart/2005/8/layout/hList2"/>
    <dgm:cxn modelId="{F6962537-5712-46EC-BF3E-051B8467576B}" srcId="{7F4694FF-2E9D-45E9-8FD6-6D9EA1293D50}" destId="{B0D06231-E2DC-4A46-8E2E-1661A3E3E062}" srcOrd="2" destOrd="0" parTransId="{A8A084F1-B30D-424C-A66C-DD2C4BABC97D}" sibTransId="{22DD77FD-E845-4797-86D7-04EF354AE3EB}"/>
    <dgm:cxn modelId="{DDB73939-4961-46B6-A546-53D71480846E}" srcId="{9BCF4A42-3926-4757-8FBB-3DF76A2180C4}" destId="{B5F1E637-DAAB-403A-A83C-78AAA8429B08}" srcOrd="4" destOrd="0" parTransId="{C0C3F15D-9F72-4DC7-804F-08F42E3A900C}" sibTransId="{1F2D2A83-4D40-4F1D-9043-A4064C1F5283}"/>
    <dgm:cxn modelId="{1FF0433A-5FC5-4408-8E62-0715B6D2F3BE}" type="presOf" srcId="{A23E914F-DE21-4317-9785-2B95BFDE3730}" destId="{847514D3-3129-48EB-9B95-AF5FBDDF3EE4}" srcOrd="0" destOrd="0" presId="urn:microsoft.com/office/officeart/2005/8/layout/hList2"/>
    <dgm:cxn modelId="{FF54C03D-24D6-4998-B014-69C606442333}" srcId="{9BCF4A42-3926-4757-8FBB-3DF76A2180C4}" destId="{1C057761-16D4-4DC3-BD70-D35384D4BB8A}" srcOrd="5" destOrd="0" parTransId="{96A397D9-144E-4FBA-8014-DBF8DA850DBB}" sibTransId="{3E690CE5-945F-4D79-9B8F-E7A1132A9921}"/>
    <dgm:cxn modelId="{ED7D3260-D8EA-464D-A682-D2DC44F71686}" type="presOf" srcId="{357470FF-3B50-47E2-B7DD-86AD2B2BA601}" destId="{A392F6AE-2AB6-48AE-817B-9BB543476C49}" srcOrd="0" destOrd="6" presId="urn:microsoft.com/office/officeart/2005/8/layout/hList2"/>
    <dgm:cxn modelId="{1953AD43-73E4-4177-A024-71CE2690C084}" type="presOf" srcId="{D18C93C8-4078-4118-B51B-32CB8C93C4D2}" destId="{847514D3-3129-48EB-9B95-AF5FBDDF3EE4}" srcOrd="0" destOrd="8" presId="urn:microsoft.com/office/officeart/2005/8/layout/hList2"/>
    <dgm:cxn modelId="{B29B1C66-DFEC-432D-B408-9C1D108CD98B}" type="presOf" srcId="{D1C218DD-F8C2-42E6-BA22-9B29EEC69C17}" destId="{D18C020A-E7AF-4009-B321-EC54544101D9}" srcOrd="0" destOrd="5" presId="urn:microsoft.com/office/officeart/2005/8/layout/hList2"/>
    <dgm:cxn modelId="{CEEFAF68-B133-45EA-8267-D8F43BCF13B1}" srcId="{B76B8A77-F133-4E09-A018-66F87514E38B}" destId="{D1C218DD-F8C2-42E6-BA22-9B29EEC69C17}" srcOrd="5" destOrd="0" parTransId="{3CDB93E9-1319-4061-AABD-F66590AFD324}" sibTransId="{AFFC535D-E885-4AEF-BC4C-305F7B9E98E2}"/>
    <dgm:cxn modelId="{B0BB4D6C-6A22-43FE-8AB7-019EE89A376C}" type="presOf" srcId="{FA423478-8960-4AE1-9131-266A6A8B7680}" destId="{847514D3-3129-48EB-9B95-AF5FBDDF3EE4}" srcOrd="0" destOrd="4" presId="urn:microsoft.com/office/officeart/2005/8/layout/hList2"/>
    <dgm:cxn modelId="{19353D72-01B1-4E1D-B787-AFAD0A3287B7}" srcId="{B76B8A77-F133-4E09-A018-66F87514E38B}" destId="{5D48D8A9-D0C0-4E4E-8EB3-CE0C6D40836F}" srcOrd="3" destOrd="0" parTransId="{3215BF20-22D3-4467-83B5-33FCAC7EC7F8}" sibTransId="{63AB31C3-4BDF-4B5E-8927-41E16555374C}"/>
    <dgm:cxn modelId="{CE02A172-C3A4-47DF-A025-558E6DB11CF1}" type="presOf" srcId="{5D48D8A9-D0C0-4E4E-8EB3-CE0C6D40836F}" destId="{D18C020A-E7AF-4009-B321-EC54544101D9}" srcOrd="0" destOrd="3" presId="urn:microsoft.com/office/officeart/2005/8/layout/hList2"/>
    <dgm:cxn modelId="{A7D90473-E4F6-4A66-BCC9-37653F64C90E}" srcId="{7F4694FF-2E9D-45E9-8FD6-6D9EA1293D50}" destId="{D18C93C8-4078-4118-B51B-32CB8C93C4D2}" srcOrd="8" destOrd="0" parTransId="{7D80B74C-A339-432E-BFA3-EF7E7BA94106}" sibTransId="{E12679F8-7477-4529-8127-9F2F7F6B3327}"/>
    <dgm:cxn modelId="{717CF954-5A89-4862-86EA-2AABD8484AF4}" srcId="{7F4694FF-2E9D-45E9-8FD6-6D9EA1293D50}" destId="{FA423478-8960-4AE1-9131-266A6A8B7680}" srcOrd="4" destOrd="0" parTransId="{F7B9DCBB-9481-42F5-9578-BC3592364AE0}" sibTransId="{03D94387-0569-4FCF-BF91-DD86676565FB}"/>
    <dgm:cxn modelId="{32DA5675-82D7-48C0-BB6F-FAA5504A044E}" srcId="{4E202FA7-9D82-49E4-BAE1-CDC6397F8064}" destId="{B76B8A77-F133-4E09-A018-66F87514E38B}" srcOrd="0" destOrd="0" parTransId="{01FB2598-CB27-4265-8581-2260DC5C0A2E}" sibTransId="{BA777CCE-2A88-40B5-90EC-15D5C99F6CD2}"/>
    <dgm:cxn modelId="{330F8158-DC1D-43B0-99D0-231779E34F37}" type="presOf" srcId="{644BC88C-86BB-41CC-A5D9-BE64DB8703B5}" destId="{A392F6AE-2AB6-48AE-817B-9BB543476C49}" srcOrd="0" destOrd="0" presId="urn:microsoft.com/office/officeart/2005/8/layout/hList2"/>
    <dgm:cxn modelId="{4859C47B-E8E2-4312-98E7-8413C79CF6F1}" type="presOf" srcId="{E9271352-7886-48B3-93CF-12C442F779CD}" destId="{A392F6AE-2AB6-48AE-817B-9BB543476C49}" srcOrd="0" destOrd="2" presId="urn:microsoft.com/office/officeart/2005/8/layout/hList2"/>
    <dgm:cxn modelId="{8C64C18E-4252-456F-80DA-C4F4614AD85E}" srcId="{B76B8A77-F133-4E09-A018-66F87514E38B}" destId="{F1E30BF0-4F7B-410B-BBD3-81A7B32828DB}" srcOrd="4" destOrd="0" parTransId="{D0706935-57FA-4FD4-907F-D68C000B493A}" sibTransId="{F3CFA413-9CB3-46C6-842A-B79AD091E1A8}"/>
    <dgm:cxn modelId="{42E8F297-E64F-4EF8-AE29-82DC37FB8B29}" srcId="{B76B8A77-F133-4E09-A018-66F87514E38B}" destId="{C0D85B16-7851-4E11-A71D-BA9FFAD54D2D}" srcOrd="2" destOrd="0" parTransId="{C3186C7E-DB6B-4C33-94F1-32124E2BC58A}" sibTransId="{BD490044-EE94-4320-9508-BBFA391A4EBF}"/>
    <dgm:cxn modelId="{D9F8A798-88CB-403D-BA4C-87C04682A025}" srcId="{7F4694FF-2E9D-45E9-8FD6-6D9EA1293D50}" destId="{8B221B2F-3DC7-471B-8F64-767640066628}" srcOrd="6" destOrd="0" parTransId="{977C001A-73E4-467B-AE01-085C3881217C}" sibTransId="{85D312C5-6F1D-457A-8090-2CD52A13F00F}"/>
    <dgm:cxn modelId="{05C1939C-0C12-40D9-9E68-4AA2EA04C33A}" type="presOf" srcId="{4E202FA7-9D82-49E4-BAE1-CDC6397F8064}" destId="{B4DF4272-F3B4-4BB9-BD7A-A92261576B50}" srcOrd="0" destOrd="0" presId="urn:microsoft.com/office/officeart/2005/8/layout/hList2"/>
    <dgm:cxn modelId="{C219779E-A7C0-48EA-9D53-B550D00D4479}" type="presOf" srcId="{C9F29CAB-A36C-4D20-800A-5647DD68A4DB}" destId="{847514D3-3129-48EB-9B95-AF5FBDDF3EE4}" srcOrd="0" destOrd="1" presId="urn:microsoft.com/office/officeart/2005/8/layout/hList2"/>
    <dgm:cxn modelId="{3E09D6A1-2056-4645-8B2F-C43B4B5234FE}" type="presOf" srcId="{F1E30BF0-4F7B-410B-BBD3-81A7B32828DB}" destId="{D18C020A-E7AF-4009-B321-EC54544101D9}" srcOrd="0" destOrd="4" presId="urn:microsoft.com/office/officeart/2005/8/layout/hList2"/>
    <dgm:cxn modelId="{26843BA3-889A-40DA-B0B9-DBD3E24D0EFD}" srcId="{B76B8A77-F133-4E09-A018-66F87514E38B}" destId="{C8DB7D18-BE67-4261-A1F1-3FF81393D9BA}" srcOrd="0" destOrd="0" parTransId="{0B9EBA72-A9B7-44AC-B46D-9B9837E3B465}" sibTransId="{D90FE84E-448E-4935-A140-ECA0E2E63D00}"/>
    <dgm:cxn modelId="{91B499AD-DA46-48A9-96AB-B38F49AE462B}" srcId="{7F4694FF-2E9D-45E9-8FD6-6D9EA1293D50}" destId="{E9A9423F-92E0-4A07-83C9-151B7B42CD21}" srcOrd="5" destOrd="0" parTransId="{F4581938-144F-4D28-A334-7A2E6E2E78D2}" sibTransId="{75360AFE-94E3-42E1-9A08-4367F5CFFCEC}"/>
    <dgm:cxn modelId="{896839B1-541A-4C62-84A1-48381159386E}" srcId="{9BCF4A42-3926-4757-8FBB-3DF76A2180C4}" destId="{E9271352-7886-48B3-93CF-12C442F779CD}" srcOrd="2" destOrd="0" parTransId="{C4C9E82F-2381-4E2F-B05D-3096E79D654D}" sibTransId="{38782919-391A-4CD3-A4AE-1ED59AAAFBDD}"/>
    <dgm:cxn modelId="{E424B5B9-26C7-499A-AA28-C483E3A3CEC3}" type="presOf" srcId="{EF28ED91-213B-468A-85F4-DFC9D95AA76B}" destId="{A392F6AE-2AB6-48AE-817B-9BB543476C49}" srcOrd="0" destOrd="3" presId="urn:microsoft.com/office/officeart/2005/8/layout/hList2"/>
    <dgm:cxn modelId="{533064BA-C179-4E32-A5B5-1832D2492A22}" srcId="{9BCF4A42-3926-4757-8FBB-3DF76A2180C4}" destId="{EF28ED91-213B-468A-85F4-DFC9D95AA76B}" srcOrd="3" destOrd="0" parTransId="{E6C8C792-058A-4C4B-9DFD-3304D6E276E1}" sibTransId="{77C2D296-DD9C-4271-851F-8FE5F4183005}"/>
    <dgm:cxn modelId="{A82B3CBB-D41C-4855-AB73-89B6DF874D4B}" srcId="{B76B8A77-F133-4E09-A018-66F87514E38B}" destId="{3F6222E2-A55B-4D8C-9189-B3B98B0E71CA}" srcOrd="1" destOrd="0" parTransId="{281C1978-30EE-401D-BC04-E16D2DF764F2}" sibTransId="{BB0E26B0-9CC3-44F4-AB3B-7558295B9401}"/>
    <dgm:cxn modelId="{C85B3BBD-3FC0-4B01-A658-209AA9C98A6F}" srcId="{4E202FA7-9D82-49E4-BAE1-CDC6397F8064}" destId="{7F4694FF-2E9D-45E9-8FD6-6D9EA1293D50}" srcOrd="1" destOrd="0" parTransId="{9D008BB9-FF5E-4133-BD8A-8C2CEA858F25}" sibTransId="{D7D79795-A4E8-4650-A7DD-B269CDF781AB}"/>
    <dgm:cxn modelId="{5E609ABF-FEC2-4A63-BAE9-2E5A0B4A4913}" srcId="{9BCF4A42-3926-4757-8FBB-3DF76A2180C4}" destId="{357470FF-3B50-47E2-B7DD-86AD2B2BA601}" srcOrd="6" destOrd="0" parTransId="{C6E0DBB6-C807-4FDE-9EA2-6548C13CD011}" sibTransId="{4806EC0B-B66F-48D2-95E5-EF57655A793D}"/>
    <dgm:cxn modelId="{1D9786C0-8E5E-42B3-8B4F-3E533D467AA7}" srcId="{7F4694FF-2E9D-45E9-8FD6-6D9EA1293D50}" destId="{C9F29CAB-A36C-4D20-800A-5647DD68A4DB}" srcOrd="1" destOrd="0" parTransId="{4CA8B0A2-2646-4B8F-B94C-9FCAA460F24D}" sibTransId="{D90F2A1E-EA47-4FE6-BBAA-C44AA4E5BCD7}"/>
    <dgm:cxn modelId="{C0050ECC-1609-4F19-A518-D0FCED3974BA}" type="presOf" srcId="{56A49092-92AC-43DC-94AC-6848BC9ACFA0}" destId="{847514D3-3129-48EB-9B95-AF5FBDDF3EE4}" srcOrd="0" destOrd="3" presId="urn:microsoft.com/office/officeart/2005/8/layout/hList2"/>
    <dgm:cxn modelId="{092E19CD-1467-4863-A273-17330AD0F93F}" srcId="{7F4694FF-2E9D-45E9-8FD6-6D9EA1293D50}" destId="{56A49092-92AC-43DC-94AC-6848BC9ACFA0}" srcOrd="3" destOrd="0" parTransId="{E9135031-3A4B-4D07-A606-478FC71E16E4}" sibTransId="{1CB1E639-DD9E-4519-9355-60136042EF31}"/>
    <dgm:cxn modelId="{185FBEDF-8BBD-462F-B1DF-EEC7FB03191E}" type="presOf" srcId="{7D0E0B3C-2680-47F0-AFA1-5F56E3FE0FD3}" destId="{A392F6AE-2AB6-48AE-817B-9BB543476C49}" srcOrd="0" destOrd="1" presId="urn:microsoft.com/office/officeart/2005/8/layout/hList2"/>
    <dgm:cxn modelId="{C56ACCDF-7A8B-42CD-9281-D6F905C44D4E}" type="presOf" srcId="{E9A9423F-92E0-4A07-83C9-151B7B42CD21}" destId="{847514D3-3129-48EB-9B95-AF5FBDDF3EE4}" srcOrd="0" destOrd="5" presId="urn:microsoft.com/office/officeart/2005/8/layout/hList2"/>
    <dgm:cxn modelId="{5A2230E8-6165-4AD1-B347-454532EB0865}" type="presOf" srcId="{B76B8A77-F133-4E09-A018-66F87514E38B}" destId="{85762804-6980-43E9-8BBD-15ABEFD3F0F5}" srcOrd="0" destOrd="0" presId="urn:microsoft.com/office/officeart/2005/8/layout/hList2"/>
    <dgm:cxn modelId="{99501CF5-2CCD-434B-AA83-B406CFA99BB1}" type="presOf" srcId="{254A9E93-3881-4358-9A2F-1A95B7E5E122}" destId="{847514D3-3129-48EB-9B95-AF5FBDDF3EE4}" srcOrd="0" destOrd="7" presId="urn:microsoft.com/office/officeart/2005/8/layout/hList2"/>
    <dgm:cxn modelId="{F6BAC8F8-0E48-4BD7-B8FA-E0C069E041DE}" type="presOf" srcId="{C0D85B16-7851-4E11-A71D-BA9FFAD54D2D}" destId="{D18C020A-E7AF-4009-B321-EC54544101D9}" srcOrd="0" destOrd="2" presId="urn:microsoft.com/office/officeart/2005/8/layout/hList2"/>
    <dgm:cxn modelId="{BA13B4F9-0A18-4A14-BA5F-FAB28C11F7C2}" type="presOf" srcId="{1C057761-16D4-4DC3-BD70-D35384D4BB8A}" destId="{A392F6AE-2AB6-48AE-817B-9BB543476C49}" srcOrd="0" destOrd="5" presId="urn:microsoft.com/office/officeart/2005/8/layout/hList2"/>
    <dgm:cxn modelId="{BDA3E4FC-F1E6-43C0-9273-916B791A4D01}" type="presOf" srcId="{C8DB7D18-BE67-4261-A1F1-3FF81393D9BA}" destId="{D18C020A-E7AF-4009-B321-EC54544101D9}" srcOrd="0" destOrd="0" presId="urn:microsoft.com/office/officeart/2005/8/layout/hList2"/>
    <dgm:cxn modelId="{143D01FD-6672-4497-9AD6-9D1EF8421E1B}" srcId="{9BCF4A42-3926-4757-8FBB-3DF76A2180C4}" destId="{7D0E0B3C-2680-47F0-AFA1-5F56E3FE0FD3}" srcOrd="1" destOrd="0" parTransId="{5290EBFE-5796-4ACD-AEA7-F33318E6CAC1}" sibTransId="{B572E424-9890-47C6-B649-C856C633F28B}"/>
    <dgm:cxn modelId="{C270D2FF-7517-4115-881E-14A5E7A4EF25}" srcId="{7F4694FF-2E9D-45E9-8FD6-6D9EA1293D50}" destId="{A23E914F-DE21-4317-9785-2B95BFDE3730}" srcOrd="0" destOrd="0" parTransId="{8FEC7368-695B-4424-9DD7-5B88F263E1C1}" sibTransId="{30762BF7-282B-4950-BF23-E0161FEE1B78}"/>
    <dgm:cxn modelId="{1D40189B-DABF-432F-8E4A-12C8E5CB115E}" type="presParOf" srcId="{B4DF4272-F3B4-4BB9-BD7A-A92261576B50}" destId="{04441654-65C3-4D17-894C-7A79C6259EDA}" srcOrd="0" destOrd="0" presId="urn:microsoft.com/office/officeart/2005/8/layout/hList2"/>
    <dgm:cxn modelId="{CB7EA529-6E13-44C8-A144-FA27A025DD2D}" type="presParOf" srcId="{04441654-65C3-4D17-894C-7A79C6259EDA}" destId="{E29096EC-91E6-4B7E-BC20-BF24558CB132}" srcOrd="0" destOrd="0" presId="urn:microsoft.com/office/officeart/2005/8/layout/hList2"/>
    <dgm:cxn modelId="{7F5D37E0-1604-4F9A-9C9D-449410212FE3}" type="presParOf" srcId="{04441654-65C3-4D17-894C-7A79C6259EDA}" destId="{D18C020A-E7AF-4009-B321-EC54544101D9}" srcOrd="1" destOrd="0" presId="urn:microsoft.com/office/officeart/2005/8/layout/hList2"/>
    <dgm:cxn modelId="{E09D4008-4C57-4C1E-8021-7D2A4257688D}" type="presParOf" srcId="{04441654-65C3-4D17-894C-7A79C6259EDA}" destId="{85762804-6980-43E9-8BBD-15ABEFD3F0F5}" srcOrd="2" destOrd="0" presId="urn:microsoft.com/office/officeart/2005/8/layout/hList2"/>
    <dgm:cxn modelId="{D0C769DE-13AC-499A-B38E-B03C465B0618}" type="presParOf" srcId="{B4DF4272-F3B4-4BB9-BD7A-A92261576B50}" destId="{2901462B-EC88-49C6-9F62-0A825D0AC870}" srcOrd="1" destOrd="0" presId="urn:microsoft.com/office/officeart/2005/8/layout/hList2"/>
    <dgm:cxn modelId="{12D8E968-CB31-4980-BDBF-76FBFC228E4F}" type="presParOf" srcId="{B4DF4272-F3B4-4BB9-BD7A-A92261576B50}" destId="{E21B4D9F-D675-49FD-BDA0-B1C278729B25}" srcOrd="2" destOrd="0" presId="urn:microsoft.com/office/officeart/2005/8/layout/hList2"/>
    <dgm:cxn modelId="{4D70E711-0C70-4C24-BC2F-AF1D8F02685C}" type="presParOf" srcId="{E21B4D9F-D675-49FD-BDA0-B1C278729B25}" destId="{EE35B9BE-AB89-4BBC-914A-761215F3D96E}" srcOrd="0" destOrd="0" presId="urn:microsoft.com/office/officeart/2005/8/layout/hList2"/>
    <dgm:cxn modelId="{F3BA9ACF-2FFD-45BB-91AE-6C735DD6C406}" type="presParOf" srcId="{E21B4D9F-D675-49FD-BDA0-B1C278729B25}" destId="{847514D3-3129-48EB-9B95-AF5FBDDF3EE4}" srcOrd="1" destOrd="0" presId="urn:microsoft.com/office/officeart/2005/8/layout/hList2"/>
    <dgm:cxn modelId="{884178AD-BEDC-487B-886A-D29C16E3A65F}" type="presParOf" srcId="{E21B4D9F-D675-49FD-BDA0-B1C278729B25}" destId="{1167CA11-965C-45D2-A1DB-4C0E5752D94E}" srcOrd="2" destOrd="0" presId="urn:microsoft.com/office/officeart/2005/8/layout/hList2"/>
    <dgm:cxn modelId="{8A16CDE6-396D-4026-8A5B-238ED055515A}" type="presParOf" srcId="{B4DF4272-F3B4-4BB9-BD7A-A92261576B50}" destId="{A9F6D0B1-25F7-448D-974F-E0136A620B51}" srcOrd="3" destOrd="0" presId="urn:microsoft.com/office/officeart/2005/8/layout/hList2"/>
    <dgm:cxn modelId="{0A03E580-5CB7-4878-A0A2-1CF70722BC26}" type="presParOf" srcId="{B4DF4272-F3B4-4BB9-BD7A-A92261576B50}" destId="{DE95CF21-2A84-4BD2-84F4-9E661FA9B960}" srcOrd="4" destOrd="0" presId="urn:microsoft.com/office/officeart/2005/8/layout/hList2"/>
    <dgm:cxn modelId="{F9AA08BF-50D0-445E-B0F9-71066C33B728}" type="presParOf" srcId="{DE95CF21-2A84-4BD2-84F4-9E661FA9B960}" destId="{CF294A69-51CF-440D-A0E1-4FF9E2B82F72}" srcOrd="0" destOrd="0" presId="urn:microsoft.com/office/officeart/2005/8/layout/hList2"/>
    <dgm:cxn modelId="{EC3CC3DD-2E20-4EC8-8F4A-3036B3F0548C}" type="presParOf" srcId="{DE95CF21-2A84-4BD2-84F4-9E661FA9B960}" destId="{A392F6AE-2AB6-48AE-817B-9BB543476C49}" srcOrd="1" destOrd="0" presId="urn:microsoft.com/office/officeart/2005/8/layout/hList2"/>
    <dgm:cxn modelId="{69A69E2E-4790-44B4-ABCC-93A87B00892B}" type="presParOf" srcId="{DE95CF21-2A84-4BD2-84F4-9E661FA9B960}" destId="{39ED4B47-348D-40F6-9896-65E84079D2C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02FA7-9D82-49E4-BAE1-CDC6397F806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B8A77-F133-4E09-A018-66F87514E38B}">
      <dgm:prSet phldrT="[Text]"/>
      <dgm:spPr/>
      <dgm:t>
        <a:bodyPr/>
        <a:lstStyle/>
        <a:p>
          <a:r>
            <a:rPr lang="en-US" b="1" dirty="0"/>
            <a:t>5. Monetary Council(MC)</a:t>
          </a:r>
          <a:endParaRPr lang="en-US" dirty="0"/>
        </a:p>
      </dgm:t>
    </dgm:pt>
    <dgm:pt modelId="{01FB2598-CB27-4265-8581-2260DC5C0A2E}" type="parTrans" cxnId="{32DA5675-82D7-48C0-BB6F-FAA5504A044E}">
      <dgm:prSet/>
      <dgm:spPr/>
      <dgm:t>
        <a:bodyPr/>
        <a:lstStyle/>
        <a:p>
          <a:endParaRPr lang="en-US"/>
        </a:p>
      </dgm:t>
    </dgm:pt>
    <dgm:pt modelId="{BA777CCE-2A88-40B5-90EC-15D5C99F6CD2}" type="sibTrans" cxnId="{32DA5675-82D7-48C0-BB6F-FAA5504A044E}">
      <dgm:prSet/>
      <dgm:spPr/>
      <dgm:t>
        <a:bodyPr/>
        <a:lstStyle/>
        <a:p>
          <a:endParaRPr lang="en-US"/>
        </a:p>
      </dgm:t>
    </dgm:pt>
    <dgm:pt modelId="{C8DB7D18-BE67-4261-A1F1-3FF81393D9BA}">
      <dgm:prSet phldrT="[Text]" custT="1"/>
      <dgm:spPr/>
      <dgm:t>
        <a:bodyPr/>
        <a:lstStyle/>
        <a:p>
          <a:r>
            <a:rPr lang="en-US" sz="2400" dirty="0"/>
            <a:t>To introduce a single currency</a:t>
          </a:r>
        </a:p>
      </dgm:t>
    </dgm:pt>
    <dgm:pt modelId="{0B9EBA72-A9B7-44AC-B46D-9B9837E3B465}" type="parTrans" cxnId="{26843BA3-889A-40DA-B0B9-DBD3E24D0EFD}">
      <dgm:prSet/>
      <dgm:spPr/>
      <dgm:t>
        <a:bodyPr/>
        <a:lstStyle/>
        <a:p>
          <a:endParaRPr lang="en-US"/>
        </a:p>
      </dgm:t>
    </dgm:pt>
    <dgm:pt modelId="{D90FE84E-448E-4935-A140-ECA0E2E63D00}" type="sibTrans" cxnId="{26843BA3-889A-40DA-B0B9-DBD3E24D0EFD}">
      <dgm:prSet/>
      <dgm:spPr/>
      <dgm:t>
        <a:bodyPr/>
        <a:lstStyle/>
        <a:p>
          <a:endParaRPr lang="en-US"/>
        </a:p>
      </dgm:t>
    </dgm:pt>
    <dgm:pt modelId="{9BCF4A42-3926-4757-8FBB-3DF76A2180C4}">
      <dgm:prSet phldrT="[Text]"/>
      <dgm:spPr/>
      <dgm:t>
        <a:bodyPr/>
        <a:lstStyle/>
        <a:p>
          <a:r>
            <a:rPr lang="en-US" b="1" dirty="0"/>
            <a:t>7. Peninsula Shield Force</a:t>
          </a:r>
          <a:endParaRPr lang="en-US" dirty="0"/>
        </a:p>
      </dgm:t>
    </dgm:pt>
    <dgm:pt modelId="{06AD2FA3-21C5-4DA4-B3E3-1C3AAFCDF018}" type="parTrans" cxnId="{812B2822-31F2-4B83-885A-AECD6D1FEEB1}">
      <dgm:prSet/>
      <dgm:spPr/>
      <dgm:t>
        <a:bodyPr/>
        <a:lstStyle/>
        <a:p>
          <a:endParaRPr lang="en-US"/>
        </a:p>
      </dgm:t>
    </dgm:pt>
    <dgm:pt modelId="{20CFE59B-B3B3-4F04-B954-C25BFE8B2ECC}" type="sibTrans" cxnId="{812B2822-31F2-4B83-885A-AECD6D1FEEB1}">
      <dgm:prSet/>
      <dgm:spPr/>
      <dgm:t>
        <a:bodyPr/>
        <a:lstStyle/>
        <a:p>
          <a:endParaRPr lang="en-US"/>
        </a:p>
      </dgm:t>
    </dgm:pt>
    <dgm:pt modelId="{644BC88C-86BB-41CC-A5D9-BE64DB8703B5}">
      <dgm:prSet phldrT="[Text]"/>
      <dgm:spPr/>
      <dgm:t>
        <a:bodyPr/>
        <a:lstStyle/>
        <a:p>
          <a:r>
            <a:rPr lang="en-US" dirty="0"/>
            <a:t>Military arm of the </a:t>
          </a:r>
          <a:r>
            <a:rPr lang="en-US" dirty="0" err="1"/>
            <a:t>GCC</a:t>
          </a:r>
          <a:endParaRPr lang="en-US" dirty="0"/>
        </a:p>
      </dgm:t>
    </dgm:pt>
    <dgm:pt modelId="{5CEAED53-43D0-4BEA-8AF0-C5EBFD950DC6}" type="parTrans" cxnId="{9CFD202B-7825-4388-ADA3-621EBA551A0F}">
      <dgm:prSet/>
      <dgm:spPr/>
      <dgm:t>
        <a:bodyPr/>
        <a:lstStyle/>
        <a:p>
          <a:endParaRPr lang="en-US"/>
        </a:p>
      </dgm:t>
    </dgm:pt>
    <dgm:pt modelId="{296C0D82-9EBA-4C0A-916B-C24610745889}" type="sibTrans" cxnId="{9CFD202B-7825-4388-ADA3-621EBA551A0F}">
      <dgm:prSet/>
      <dgm:spPr/>
      <dgm:t>
        <a:bodyPr/>
        <a:lstStyle/>
        <a:p>
          <a:endParaRPr lang="en-US"/>
        </a:p>
      </dgm:t>
    </dgm:pt>
    <dgm:pt modelId="{E9271352-7886-48B3-93CF-12C442F779CD}">
      <dgm:prSet phldrT="[Text]"/>
      <dgm:spPr/>
      <dgm:t>
        <a:bodyPr/>
        <a:lstStyle/>
        <a:p>
          <a:r>
            <a:rPr lang="en-US" dirty="0"/>
            <a:t>Joint Response against military aggression</a:t>
          </a:r>
        </a:p>
      </dgm:t>
    </dgm:pt>
    <dgm:pt modelId="{C4C9E82F-2381-4E2F-B05D-3096E79D654D}" type="parTrans" cxnId="{896839B1-541A-4C62-84A1-48381159386E}">
      <dgm:prSet/>
      <dgm:spPr/>
      <dgm:t>
        <a:bodyPr/>
        <a:lstStyle/>
        <a:p>
          <a:endParaRPr lang="en-US"/>
        </a:p>
      </dgm:t>
    </dgm:pt>
    <dgm:pt modelId="{38782919-391A-4CD3-A4AE-1ED59AAAFBDD}" type="sibTrans" cxnId="{896839B1-541A-4C62-84A1-48381159386E}">
      <dgm:prSet/>
      <dgm:spPr/>
      <dgm:t>
        <a:bodyPr/>
        <a:lstStyle/>
        <a:p>
          <a:endParaRPr lang="en-US"/>
        </a:p>
      </dgm:t>
    </dgm:pt>
    <dgm:pt modelId="{0030B004-E23A-4876-B497-FA81CF0508DD}">
      <dgm:prSet phldrT="[Text]" custT="1"/>
      <dgm:spPr/>
      <dgm:t>
        <a:bodyPr/>
        <a:lstStyle/>
        <a:p>
          <a:r>
            <a:rPr lang="en-US" sz="2400" dirty="0"/>
            <a:t>Establishing a central bank </a:t>
          </a:r>
        </a:p>
      </dgm:t>
    </dgm:pt>
    <dgm:pt modelId="{4F01F37E-3132-42E4-8A1C-AA9D87D7CE66}" type="parTrans" cxnId="{83E0250F-75A5-4F59-BAB9-CB1B750F477F}">
      <dgm:prSet/>
      <dgm:spPr/>
      <dgm:t>
        <a:bodyPr/>
        <a:lstStyle/>
        <a:p>
          <a:endParaRPr lang="en-US"/>
        </a:p>
      </dgm:t>
    </dgm:pt>
    <dgm:pt modelId="{8124F310-005C-4B02-84EA-C05C3CDC5ABC}" type="sibTrans" cxnId="{83E0250F-75A5-4F59-BAB9-CB1B750F477F}">
      <dgm:prSet/>
      <dgm:spPr/>
      <dgm:t>
        <a:bodyPr/>
        <a:lstStyle/>
        <a:p>
          <a:endParaRPr lang="en-US"/>
        </a:p>
      </dgm:t>
    </dgm:pt>
    <dgm:pt modelId="{822AE532-D419-41A6-9D1A-E6150891248B}">
      <dgm:prSet phldrT="[Text]" custT="1"/>
      <dgm:spPr/>
      <dgm:t>
        <a:bodyPr/>
        <a:lstStyle/>
        <a:p>
          <a:r>
            <a:rPr lang="en-US" sz="2400" dirty="0"/>
            <a:t>Choosing a currency regime</a:t>
          </a:r>
        </a:p>
      </dgm:t>
    </dgm:pt>
    <dgm:pt modelId="{75A266AC-B4F8-44AB-9690-71DC09AA1AF0}" type="parTrans" cxnId="{2E384878-BD71-4B9C-A41F-4A723E9E8948}">
      <dgm:prSet/>
      <dgm:spPr/>
      <dgm:t>
        <a:bodyPr/>
        <a:lstStyle/>
        <a:p>
          <a:endParaRPr lang="en-US"/>
        </a:p>
      </dgm:t>
    </dgm:pt>
    <dgm:pt modelId="{D34DECE2-E3F8-4F0B-89A4-8F0B33DB9AEA}" type="sibTrans" cxnId="{2E384878-BD71-4B9C-A41F-4A723E9E8948}">
      <dgm:prSet/>
      <dgm:spPr/>
      <dgm:t>
        <a:bodyPr/>
        <a:lstStyle/>
        <a:p>
          <a:endParaRPr lang="en-US"/>
        </a:p>
      </dgm:t>
    </dgm:pt>
    <dgm:pt modelId="{3EB9FACE-E2A5-47D2-A795-B1F4750DAB2F}">
      <dgm:prSet phldrT="[Text]"/>
      <dgm:spPr/>
      <dgm:t>
        <a:bodyPr/>
        <a:lstStyle/>
        <a:p>
          <a:r>
            <a:rPr lang="en-US" b="0" i="0" dirty="0"/>
            <a:t>Any intervention by the force must include all member states</a:t>
          </a:r>
          <a:endParaRPr lang="en-US" dirty="0"/>
        </a:p>
      </dgm:t>
    </dgm:pt>
    <dgm:pt modelId="{5D4843E5-7CCB-45F7-B9C6-7C53F325BBA6}" type="parTrans" cxnId="{B0422325-482F-43DA-8BA5-513D7217D4C0}">
      <dgm:prSet/>
      <dgm:spPr/>
      <dgm:t>
        <a:bodyPr/>
        <a:lstStyle/>
        <a:p>
          <a:endParaRPr lang="en-PK"/>
        </a:p>
      </dgm:t>
    </dgm:pt>
    <dgm:pt modelId="{E5BE79A7-EEDA-44B7-A987-8A4F8FA82C2E}" type="sibTrans" cxnId="{B0422325-482F-43DA-8BA5-513D7217D4C0}">
      <dgm:prSet/>
      <dgm:spPr/>
      <dgm:t>
        <a:bodyPr/>
        <a:lstStyle/>
        <a:p>
          <a:endParaRPr lang="en-PK"/>
        </a:p>
      </dgm:t>
    </dgm:pt>
    <dgm:pt modelId="{B4DF4272-F3B4-4BB9-BD7A-A92261576B50}" type="pres">
      <dgm:prSet presAssocID="{4E202FA7-9D82-49E4-BAE1-CDC6397F8064}" presName="linearFlow" presStyleCnt="0">
        <dgm:presLayoutVars>
          <dgm:dir/>
          <dgm:animLvl val="lvl"/>
          <dgm:resizeHandles/>
        </dgm:presLayoutVars>
      </dgm:prSet>
      <dgm:spPr/>
    </dgm:pt>
    <dgm:pt modelId="{04441654-65C3-4D17-894C-7A79C6259EDA}" type="pres">
      <dgm:prSet presAssocID="{B76B8A77-F133-4E09-A018-66F87514E38B}" presName="compositeNode" presStyleCnt="0">
        <dgm:presLayoutVars>
          <dgm:bulletEnabled val="1"/>
        </dgm:presLayoutVars>
      </dgm:prSet>
      <dgm:spPr/>
    </dgm:pt>
    <dgm:pt modelId="{E29096EC-91E6-4B7E-BC20-BF24558CB132}" type="pres">
      <dgm:prSet presAssocID="{B76B8A77-F133-4E09-A018-66F87514E38B}" presName="image" presStyleLbl="fgImgPlace1" presStyleIdx="0" presStyleCnt="2" custScaleX="60262" custScaleY="57061" custLinFactNeighborX="-16693" custLinFactNeighborY="-18318"/>
      <dgm:spPr/>
    </dgm:pt>
    <dgm:pt modelId="{D18C020A-E7AF-4009-B321-EC54544101D9}" type="pres">
      <dgm:prSet presAssocID="{B76B8A77-F133-4E09-A018-66F87514E38B}" presName="childNode" presStyleLbl="node1" presStyleIdx="0" presStyleCnt="2" custScaleX="79872" custScaleY="128205" custLinFactNeighborX="5737">
        <dgm:presLayoutVars>
          <dgm:bulletEnabled val="1"/>
        </dgm:presLayoutVars>
      </dgm:prSet>
      <dgm:spPr/>
    </dgm:pt>
    <dgm:pt modelId="{85762804-6980-43E9-8BBD-15ABEFD3F0F5}" type="pres">
      <dgm:prSet presAssocID="{B76B8A77-F133-4E09-A018-66F87514E38B}" presName="parentNode" presStyleLbl="revTx" presStyleIdx="0" presStyleCnt="2" custLinFactNeighborX="77834" custLinFactNeighborY="3878">
        <dgm:presLayoutVars>
          <dgm:chMax val="0"/>
          <dgm:bulletEnabled val="1"/>
        </dgm:presLayoutVars>
      </dgm:prSet>
      <dgm:spPr/>
    </dgm:pt>
    <dgm:pt modelId="{2901462B-EC88-49C6-9F62-0A825D0AC870}" type="pres">
      <dgm:prSet presAssocID="{BA777CCE-2A88-40B5-90EC-15D5C99F6CD2}" presName="sibTrans" presStyleCnt="0"/>
      <dgm:spPr/>
    </dgm:pt>
    <dgm:pt modelId="{DE95CF21-2A84-4BD2-84F4-9E661FA9B960}" type="pres">
      <dgm:prSet presAssocID="{9BCF4A42-3926-4757-8FBB-3DF76A2180C4}" presName="compositeNode" presStyleCnt="0">
        <dgm:presLayoutVars>
          <dgm:bulletEnabled val="1"/>
        </dgm:presLayoutVars>
      </dgm:prSet>
      <dgm:spPr/>
    </dgm:pt>
    <dgm:pt modelId="{CF294A69-51CF-440D-A0E1-4FF9E2B82F72}" type="pres">
      <dgm:prSet presAssocID="{9BCF4A42-3926-4757-8FBB-3DF76A2180C4}" presName="image" presStyleLbl="fgImgPlace1" presStyleIdx="1" presStyleCnt="2"/>
      <dgm:spPr/>
    </dgm:pt>
    <dgm:pt modelId="{A392F6AE-2AB6-48AE-817B-9BB543476C49}" type="pres">
      <dgm:prSet presAssocID="{9BCF4A42-3926-4757-8FBB-3DF76A2180C4}" presName="childNode" presStyleLbl="node1" presStyleIdx="1" presStyleCnt="2" custScaleY="128205" custLinFactNeighborY="-4913">
        <dgm:presLayoutVars>
          <dgm:bulletEnabled val="1"/>
        </dgm:presLayoutVars>
      </dgm:prSet>
      <dgm:spPr/>
    </dgm:pt>
    <dgm:pt modelId="{39ED4B47-348D-40F6-9896-65E84079D2C4}" type="pres">
      <dgm:prSet presAssocID="{9BCF4A42-3926-4757-8FBB-3DF76A2180C4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3E0250F-75A5-4F59-BAB9-CB1B750F477F}" srcId="{B76B8A77-F133-4E09-A018-66F87514E38B}" destId="{0030B004-E23A-4876-B497-FA81CF0508DD}" srcOrd="1" destOrd="0" parTransId="{4F01F37E-3132-42E4-8A1C-AA9D87D7CE66}" sibTransId="{8124F310-005C-4B02-84EA-C05C3CDC5ABC}"/>
    <dgm:cxn modelId="{AD4D3814-7AC2-4B5C-8553-376597718DFB}" type="presOf" srcId="{3EB9FACE-E2A5-47D2-A795-B1F4750DAB2F}" destId="{A392F6AE-2AB6-48AE-817B-9BB543476C49}" srcOrd="0" destOrd="2" presId="urn:microsoft.com/office/officeart/2005/8/layout/hList2"/>
    <dgm:cxn modelId="{1902F019-5859-4F7E-A059-850888D630DF}" type="presOf" srcId="{822AE532-D419-41A6-9D1A-E6150891248B}" destId="{D18C020A-E7AF-4009-B321-EC54544101D9}" srcOrd="0" destOrd="2" presId="urn:microsoft.com/office/officeart/2005/8/layout/hList2"/>
    <dgm:cxn modelId="{812B2822-31F2-4B83-885A-AECD6D1FEEB1}" srcId="{4E202FA7-9D82-49E4-BAE1-CDC6397F8064}" destId="{9BCF4A42-3926-4757-8FBB-3DF76A2180C4}" srcOrd="1" destOrd="0" parTransId="{06AD2FA3-21C5-4DA4-B3E3-1C3AAFCDF018}" sibTransId="{20CFE59B-B3B3-4F04-B954-C25BFE8B2ECC}"/>
    <dgm:cxn modelId="{B0422325-482F-43DA-8BA5-513D7217D4C0}" srcId="{9BCF4A42-3926-4757-8FBB-3DF76A2180C4}" destId="{3EB9FACE-E2A5-47D2-A795-B1F4750DAB2F}" srcOrd="2" destOrd="0" parTransId="{5D4843E5-7CCB-45F7-B9C6-7C53F325BBA6}" sibTransId="{E5BE79A7-EEDA-44B7-A987-8A4F8FA82C2E}"/>
    <dgm:cxn modelId="{9CFD202B-7825-4388-ADA3-621EBA551A0F}" srcId="{9BCF4A42-3926-4757-8FBB-3DF76A2180C4}" destId="{644BC88C-86BB-41CC-A5D9-BE64DB8703B5}" srcOrd="0" destOrd="0" parTransId="{5CEAED53-43D0-4BEA-8AF0-C5EBFD950DC6}" sibTransId="{296C0D82-9EBA-4C0A-916B-C24610745889}"/>
    <dgm:cxn modelId="{61137733-0FC3-470C-AA7D-228E86FDFCDE}" type="presOf" srcId="{9BCF4A42-3926-4757-8FBB-3DF76A2180C4}" destId="{39ED4B47-348D-40F6-9896-65E84079D2C4}" srcOrd="0" destOrd="0" presId="urn:microsoft.com/office/officeart/2005/8/layout/hList2"/>
    <dgm:cxn modelId="{51F8244C-1CBB-4AA4-9A3D-47135ACAB453}" type="presOf" srcId="{B76B8A77-F133-4E09-A018-66F87514E38B}" destId="{85762804-6980-43E9-8BBD-15ABEFD3F0F5}" srcOrd="0" destOrd="0" presId="urn:microsoft.com/office/officeart/2005/8/layout/hList2"/>
    <dgm:cxn modelId="{2AAC0170-9DF2-47A2-AA45-C582F867BB5C}" type="presOf" srcId="{4E202FA7-9D82-49E4-BAE1-CDC6397F8064}" destId="{B4DF4272-F3B4-4BB9-BD7A-A92261576B50}" srcOrd="0" destOrd="0" presId="urn:microsoft.com/office/officeart/2005/8/layout/hList2"/>
    <dgm:cxn modelId="{32DA5675-82D7-48C0-BB6F-FAA5504A044E}" srcId="{4E202FA7-9D82-49E4-BAE1-CDC6397F8064}" destId="{B76B8A77-F133-4E09-A018-66F87514E38B}" srcOrd="0" destOrd="0" parTransId="{01FB2598-CB27-4265-8581-2260DC5C0A2E}" sibTransId="{BA777CCE-2A88-40B5-90EC-15D5C99F6CD2}"/>
    <dgm:cxn modelId="{2E384878-BD71-4B9C-A41F-4A723E9E8948}" srcId="{B76B8A77-F133-4E09-A018-66F87514E38B}" destId="{822AE532-D419-41A6-9D1A-E6150891248B}" srcOrd="2" destOrd="0" parTransId="{75A266AC-B4F8-44AB-9690-71DC09AA1AF0}" sibTransId="{D34DECE2-E3F8-4F0B-89A4-8F0B33DB9AEA}"/>
    <dgm:cxn modelId="{4641AF9F-E1A1-4C73-B7AD-4591B5D51669}" type="presOf" srcId="{C8DB7D18-BE67-4261-A1F1-3FF81393D9BA}" destId="{D18C020A-E7AF-4009-B321-EC54544101D9}" srcOrd="0" destOrd="0" presId="urn:microsoft.com/office/officeart/2005/8/layout/hList2"/>
    <dgm:cxn modelId="{26843BA3-889A-40DA-B0B9-DBD3E24D0EFD}" srcId="{B76B8A77-F133-4E09-A018-66F87514E38B}" destId="{C8DB7D18-BE67-4261-A1F1-3FF81393D9BA}" srcOrd="0" destOrd="0" parTransId="{0B9EBA72-A9B7-44AC-B46D-9B9837E3B465}" sibTransId="{D90FE84E-448E-4935-A140-ECA0E2E63D00}"/>
    <dgm:cxn modelId="{1EA405AC-4B73-4E89-8254-3F9E92E77EB3}" type="presOf" srcId="{644BC88C-86BB-41CC-A5D9-BE64DB8703B5}" destId="{A392F6AE-2AB6-48AE-817B-9BB543476C49}" srcOrd="0" destOrd="0" presId="urn:microsoft.com/office/officeart/2005/8/layout/hList2"/>
    <dgm:cxn modelId="{896839B1-541A-4C62-84A1-48381159386E}" srcId="{9BCF4A42-3926-4757-8FBB-3DF76A2180C4}" destId="{E9271352-7886-48B3-93CF-12C442F779CD}" srcOrd="1" destOrd="0" parTransId="{C4C9E82F-2381-4E2F-B05D-3096E79D654D}" sibTransId="{38782919-391A-4CD3-A4AE-1ED59AAAFBDD}"/>
    <dgm:cxn modelId="{81CB6CC4-E6E7-4952-AA8E-CCD9E14512A3}" type="presOf" srcId="{0030B004-E23A-4876-B497-FA81CF0508DD}" destId="{D18C020A-E7AF-4009-B321-EC54544101D9}" srcOrd="0" destOrd="1" presId="urn:microsoft.com/office/officeart/2005/8/layout/hList2"/>
    <dgm:cxn modelId="{8CA32ED7-15B8-4B22-A34A-4455FCC7839A}" type="presOf" srcId="{E9271352-7886-48B3-93CF-12C442F779CD}" destId="{A392F6AE-2AB6-48AE-817B-9BB543476C49}" srcOrd="0" destOrd="1" presId="urn:microsoft.com/office/officeart/2005/8/layout/hList2"/>
    <dgm:cxn modelId="{BF46DBA1-A5A9-461E-808C-E139D1B2457F}" type="presParOf" srcId="{B4DF4272-F3B4-4BB9-BD7A-A92261576B50}" destId="{04441654-65C3-4D17-894C-7A79C6259EDA}" srcOrd="0" destOrd="0" presId="urn:microsoft.com/office/officeart/2005/8/layout/hList2"/>
    <dgm:cxn modelId="{C06071B4-41B4-448F-9108-15F135E5F60A}" type="presParOf" srcId="{04441654-65C3-4D17-894C-7A79C6259EDA}" destId="{E29096EC-91E6-4B7E-BC20-BF24558CB132}" srcOrd="0" destOrd="0" presId="urn:microsoft.com/office/officeart/2005/8/layout/hList2"/>
    <dgm:cxn modelId="{0109DA91-10F3-477E-9279-47AB6F4B91A6}" type="presParOf" srcId="{04441654-65C3-4D17-894C-7A79C6259EDA}" destId="{D18C020A-E7AF-4009-B321-EC54544101D9}" srcOrd="1" destOrd="0" presId="urn:microsoft.com/office/officeart/2005/8/layout/hList2"/>
    <dgm:cxn modelId="{2E8464CB-1039-47BE-93DF-6FDFB1D2DE4A}" type="presParOf" srcId="{04441654-65C3-4D17-894C-7A79C6259EDA}" destId="{85762804-6980-43E9-8BBD-15ABEFD3F0F5}" srcOrd="2" destOrd="0" presId="urn:microsoft.com/office/officeart/2005/8/layout/hList2"/>
    <dgm:cxn modelId="{D09B49FA-E33B-4FAD-8DF0-BB3C99C6D885}" type="presParOf" srcId="{B4DF4272-F3B4-4BB9-BD7A-A92261576B50}" destId="{2901462B-EC88-49C6-9F62-0A825D0AC870}" srcOrd="1" destOrd="0" presId="urn:microsoft.com/office/officeart/2005/8/layout/hList2"/>
    <dgm:cxn modelId="{E5ADC489-7028-4914-8756-7D10B4333085}" type="presParOf" srcId="{B4DF4272-F3B4-4BB9-BD7A-A92261576B50}" destId="{DE95CF21-2A84-4BD2-84F4-9E661FA9B960}" srcOrd="2" destOrd="0" presId="urn:microsoft.com/office/officeart/2005/8/layout/hList2"/>
    <dgm:cxn modelId="{A65946E0-A39D-4401-AF71-7945E83EB874}" type="presParOf" srcId="{DE95CF21-2A84-4BD2-84F4-9E661FA9B960}" destId="{CF294A69-51CF-440D-A0E1-4FF9E2B82F72}" srcOrd="0" destOrd="0" presId="urn:microsoft.com/office/officeart/2005/8/layout/hList2"/>
    <dgm:cxn modelId="{ABB0A3F5-629C-467A-98F8-320D08B9F755}" type="presParOf" srcId="{DE95CF21-2A84-4BD2-84F4-9E661FA9B960}" destId="{A392F6AE-2AB6-48AE-817B-9BB543476C49}" srcOrd="1" destOrd="0" presId="urn:microsoft.com/office/officeart/2005/8/layout/hList2"/>
    <dgm:cxn modelId="{42A34CF7-004C-4B94-B041-00F218FCDE0B}" type="presParOf" srcId="{DE95CF21-2A84-4BD2-84F4-9E661FA9B960}" destId="{39ED4B47-348D-40F6-9896-65E84079D2C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9626-6ABE-447B-AA6B-5A27E8523FB4}">
      <dsp:nvSpPr>
        <dsp:cNvPr id="0" name=""/>
        <dsp:cNvSpPr/>
      </dsp:nvSpPr>
      <dsp:spPr>
        <a:xfrm>
          <a:off x="0" y="382484"/>
          <a:ext cx="83820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374904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Apex body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heads of states and governments of the member states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convenes every two  years</a:t>
          </a:r>
        </a:p>
      </dsp:txBody>
      <dsp:txXfrm>
        <a:off x="0" y="382484"/>
        <a:ext cx="8382000" cy="1360800"/>
      </dsp:txXfrm>
    </dsp:sp>
    <dsp:sp modelId="{66B30BBA-A96F-476C-9A37-98445174D3D6}">
      <dsp:nvSpPr>
        <dsp:cNvPr id="0" name=""/>
        <dsp:cNvSpPr/>
      </dsp:nvSpPr>
      <dsp:spPr>
        <a:xfrm>
          <a:off x="419100" y="116804"/>
          <a:ext cx="58674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Islamic Summit</a:t>
          </a:r>
          <a:endParaRPr lang="en-US" sz="2800" kern="1200" dirty="0"/>
        </a:p>
      </dsp:txBody>
      <dsp:txXfrm>
        <a:off x="445039" y="142743"/>
        <a:ext cx="5815522" cy="479482"/>
      </dsp:txXfrm>
    </dsp:sp>
    <dsp:sp modelId="{54CF6368-ABCD-49C1-977E-ED97CE52A62B}">
      <dsp:nvSpPr>
        <dsp:cNvPr id="0" name=""/>
        <dsp:cNvSpPr/>
      </dsp:nvSpPr>
      <dsp:spPr>
        <a:xfrm>
          <a:off x="0" y="2055480"/>
          <a:ext cx="83820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374904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Meets once a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Monitor and review progress of Summit’s decisions and programs</a:t>
          </a:r>
        </a:p>
      </dsp:txBody>
      <dsp:txXfrm>
        <a:off x="0" y="2055480"/>
        <a:ext cx="8382000" cy="1048950"/>
      </dsp:txXfrm>
    </dsp:sp>
    <dsp:sp modelId="{BE550FC5-4ACC-46F8-96EA-910F4AE0729A}">
      <dsp:nvSpPr>
        <dsp:cNvPr id="0" name=""/>
        <dsp:cNvSpPr/>
      </dsp:nvSpPr>
      <dsp:spPr>
        <a:xfrm>
          <a:off x="419100" y="1789798"/>
          <a:ext cx="58674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Islamic Conference of Foreign Ministers</a:t>
          </a:r>
          <a:endParaRPr lang="en-US" sz="2400" kern="1200" dirty="0"/>
        </a:p>
      </dsp:txBody>
      <dsp:txXfrm>
        <a:off x="445039" y="1815737"/>
        <a:ext cx="5815522" cy="479482"/>
      </dsp:txXfrm>
    </dsp:sp>
    <dsp:sp modelId="{1FB18B67-B8E8-4DB0-AF53-E87E8C7CA7FE}">
      <dsp:nvSpPr>
        <dsp:cNvPr id="0" name=""/>
        <dsp:cNvSpPr/>
      </dsp:nvSpPr>
      <dsp:spPr>
        <a:xfrm>
          <a:off x="0" y="3517995"/>
          <a:ext cx="83820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374904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Elected by the Council of Foreign Ministers for five years, renewable once.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Administrative functions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the administrative organ of the Organization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entrusted with the implementation of the decisions of the two preceding bodies</a:t>
          </a:r>
          <a:endParaRPr lang="en-US" sz="1800" kern="1200" dirty="0"/>
        </a:p>
      </dsp:txBody>
      <dsp:txXfrm>
        <a:off x="0" y="3517995"/>
        <a:ext cx="8382000" cy="1927800"/>
      </dsp:txXfrm>
    </dsp:sp>
    <dsp:sp modelId="{AF78DA27-0280-46E1-8E4A-A01198BC6FF0}">
      <dsp:nvSpPr>
        <dsp:cNvPr id="0" name=""/>
        <dsp:cNvSpPr/>
      </dsp:nvSpPr>
      <dsp:spPr>
        <a:xfrm>
          <a:off x="419100" y="3252315"/>
          <a:ext cx="58674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Permanent Secretariat &amp; the Secretary General</a:t>
          </a:r>
          <a:endParaRPr lang="en-US" sz="2000" kern="1200" dirty="0"/>
        </a:p>
      </dsp:txBody>
      <dsp:txXfrm>
        <a:off x="445039" y="3278254"/>
        <a:ext cx="58155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9626-6ABE-447B-AA6B-5A27E8523FB4}">
      <dsp:nvSpPr>
        <dsp:cNvPr id="0" name=""/>
        <dsp:cNvSpPr/>
      </dsp:nvSpPr>
      <dsp:spPr>
        <a:xfrm>
          <a:off x="0" y="2869350"/>
          <a:ext cx="8382000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624840" rIns="65053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/>
            <a:t>IIUs</a:t>
          </a:r>
          <a:r>
            <a:rPr lang="en-US" sz="3000" kern="1200" dirty="0"/>
            <a:t>, </a:t>
          </a:r>
          <a:r>
            <a:rPr lang="en-US" sz="3000" kern="1200" dirty="0" err="1"/>
            <a:t>IU</a:t>
          </a:r>
          <a:r>
            <a:rPr lang="en-US" sz="3000" kern="1200" dirty="0"/>
            <a:t> of Technology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/>
            <a:t>The Islamic Centre for the Development of Trade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/>
            <a:t>World Islamic Economic Forum</a:t>
          </a:r>
          <a:endParaRPr lang="en-US" sz="3000" kern="1200" dirty="0"/>
        </a:p>
      </dsp:txBody>
      <dsp:txXfrm>
        <a:off x="0" y="2869350"/>
        <a:ext cx="8382000" cy="2693250"/>
      </dsp:txXfrm>
    </dsp:sp>
    <dsp:sp modelId="{66B30BBA-A96F-476C-9A37-98445174D3D6}">
      <dsp:nvSpPr>
        <dsp:cNvPr id="0" name=""/>
        <dsp:cNvSpPr/>
      </dsp:nvSpPr>
      <dsp:spPr>
        <a:xfrm>
          <a:off x="0" y="2541589"/>
          <a:ext cx="58674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Other Organizations</a:t>
          </a:r>
          <a:endParaRPr lang="en-US" sz="2800" kern="1200" dirty="0"/>
        </a:p>
      </dsp:txBody>
      <dsp:txXfrm>
        <a:off x="43231" y="2584820"/>
        <a:ext cx="5780938" cy="799138"/>
      </dsp:txXfrm>
    </dsp:sp>
    <dsp:sp modelId="{54CF6368-ABCD-49C1-977E-ED97CE52A62B}">
      <dsp:nvSpPr>
        <dsp:cNvPr id="0" name=""/>
        <dsp:cNvSpPr/>
      </dsp:nvSpPr>
      <dsp:spPr>
        <a:xfrm>
          <a:off x="0" y="503243"/>
          <a:ext cx="83820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624840" rIns="65053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Islamic Development Bank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the Al-Quds Committee </a:t>
          </a:r>
        </a:p>
      </dsp:txBody>
      <dsp:txXfrm>
        <a:off x="0" y="503243"/>
        <a:ext cx="8382000" cy="1748250"/>
      </dsp:txXfrm>
    </dsp:sp>
    <dsp:sp modelId="{BE550FC5-4ACC-46F8-96EA-910F4AE0729A}">
      <dsp:nvSpPr>
        <dsp:cNvPr id="0" name=""/>
        <dsp:cNvSpPr/>
      </dsp:nvSpPr>
      <dsp:spPr>
        <a:xfrm>
          <a:off x="0" y="4758"/>
          <a:ext cx="58674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Specialized Institutions</a:t>
          </a:r>
          <a:endParaRPr lang="en-US" sz="2800" kern="1200" dirty="0"/>
        </a:p>
      </dsp:txBody>
      <dsp:txXfrm>
        <a:off x="43231" y="47989"/>
        <a:ext cx="5780938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2804-6980-43E9-8BBD-15ABEFD3F0F5}">
      <dsp:nvSpPr>
        <dsp:cNvPr id="0" name=""/>
        <dsp:cNvSpPr/>
      </dsp:nvSpPr>
      <dsp:spPr>
        <a:xfrm rot="16200000">
          <a:off x="-1858625" y="2519217"/>
          <a:ext cx="4219956" cy="37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7876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 Supreme Council(SC)</a:t>
          </a:r>
          <a:endParaRPr lang="en-US" sz="2400" kern="1200" dirty="0"/>
        </a:p>
      </dsp:txBody>
      <dsp:txXfrm>
        <a:off x="-1858625" y="2519217"/>
        <a:ext cx="4219956" cy="371764"/>
      </dsp:txXfrm>
    </dsp:sp>
    <dsp:sp modelId="{D18C020A-E7AF-4009-B321-EC54544101D9}">
      <dsp:nvSpPr>
        <dsp:cNvPr id="0" name=""/>
        <dsp:cNvSpPr/>
      </dsp:nvSpPr>
      <dsp:spPr>
        <a:xfrm>
          <a:off x="472733" y="2"/>
          <a:ext cx="2162696" cy="541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2787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heads of states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Highest decision making body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Sets objectives and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Decisions on substantial issues unanimously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Procedural matters require a majority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Each member state has one vote</a:t>
          </a:r>
        </a:p>
      </dsp:txBody>
      <dsp:txXfrm>
        <a:off x="472733" y="2"/>
        <a:ext cx="2162696" cy="5410194"/>
      </dsp:txXfrm>
    </dsp:sp>
    <dsp:sp modelId="{E29096EC-91E6-4B7E-BC20-BF24558CB132}">
      <dsp:nvSpPr>
        <dsp:cNvPr id="0" name=""/>
        <dsp:cNvSpPr/>
      </dsp:nvSpPr>
      <dsp:spPr>
        <a:xfrm>
          <a:off x="96538" y="1"/>
          <a:ext cx="436860" cy="3412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7CA11-965C-45D2-A1DB-4C0E5752D94E}">
      <dsp:nvSpPr>
        <dsp:cNvPr id="0" name=""/>
        <dsp:cNvSpPr/>
      </dsp:nvSpPr>
      <dsp:spPr>
        <a:xfrm rot="16200000">
          <a:off x="899697" y="2434523"/>
          <a:ext cx="4219956" cy="37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7876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 Ministerial Council(MC)</a:t>
          </a:r>
          <a:endParaRPr lang="en-US" sz="2400" kern="1200" dirty="0"/>
        </a:p>
      </dsp:txBody>
      <dsp:txXfrm>
        <a:off x="899697" y="2434523"/>
        <a:ext cx="4219956" cy="371764"/>
      </dsp:txXfrm>
    </dsp:sp>
    <dsp:sp modelId="{847514D3-3129-48EB-9B95-AF5FBDDF3EE4}">
      <dsp:nvSpPr>
        <dsp:cNvPr id="0" name=""/>
        <dsp:cNvSpPr/>
      </dsp:nvSpPr>
      <dsp:spPr>
        <a:xfrm>
          <a:off x="3162650" y="2"/>
          <a:ext cx="2099254" cy="531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787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Composed of the Foreign Ministers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Meets every three months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Formulates policies and promote cooperation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Implement  projects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It’s decisions are subject to approval by the SC</a:t>
          </a:r>
        </a:p>
      </dsp:txBody>
      <dsp:txXfrm>
        <a:off x="3162650" y="2"/>
        <a:ext cx="2099254" cy="5311025"/>
      </dsp:txXfrm>
    </dsp:sp>
    <dsp:sp modelId="{EE35B9BE-AB89-4BBC-914A-761215F3D96E}">
      <dsp:nvSpPr>
        <dsp:cNvPr id="0" name=""/>
        <dsp:cNvSpPr/>
      </dsp:nvSpPr>
      <dsp:spPr>
        <a:xfrm>
          <a:off x="2872601" y="0"/>
          <a:ext cx="303159" cy="4237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D4B47-348D-40F6-9896-65E84079D2C4}">
      <dsp:nvSpPr>
        <dsp:cNvPr id="0" name=""/>
        <dsp:cNvSpPr/>
      </dsp:nvSpPr>
      <dsp:spPr>
        <a:xfrm rot="16200000">
          <a:off x="3714704" y="2381288"/>
          <a:ext cx="4219956" cy="37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7876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The Secretariat and secretary  General</a:t>
          </a:r>
          <a:endParaRPr lang="en-US" sz="1800" kern="1200" dirty="0"/>
        </a:p>
      </dsp:txBody>
      <dsp:txXfrm>
        <a:off x="3714704" y="2381288"/>
        <a:ext cx="4219956" cy="371764"/>
      </dsp:txXfrm>
    </dsp:sp>
    <dsp:sp modelId="{A392F6AE-2AB6-48AE-817B-9BB543476C49}">
      <dsp:nvSpPr>
        <dsp:cNvPr id="0" name=""/>
        <dsp:cNvSpPr/>
      </dsp:nvSpPr>
      <dsp:spPr>
        <a:xfrm>
          <a:off x="5895289" y="2"/>
          <a:ext cx="2268840" cy="5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2787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administrative arm of the </a:t>
          </a:r>
          <a:r>
            <a:rPr lang="en-US" sz="1900" kern="1200" dirty="0" err="1"/>
            <a:t>GCC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Implements decisions approved by the Supreme or Ministerial Council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Compiles studies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Prepares reports</a:t>
          </a:r>
        </a:p>
      </dsp:txBody>
      <dsp:txXfrm>
        <a:off x="5895289" y="2"/>
        <a:ext cx="2268840" cy="5238400"/>
      </dsp:txXfrm>
    </dsp:sp>
    <dsp:sp modelId="{CF294A69-51CF-440D-A0E1-4FF9E2B82F72}">
      <dsp:nvSpPr>
        <dsp:cNvPr id="0" name=""/>
        <dsp:cNvSpPr/>
      </dsp:nvSpPr>
      <dsp:spPr>
        <a:xfrm>
          <a:off x="5854341" y="0"/>
          <a:ext cx="296177" cy="3009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2804-6980-43E9-8BBD-15ABEFD3F0F5}">
      <dsp:nvSpPr>
        <dsp:cNvPr id="0" name=""/>
        <dsp:cNvSpPr/>
      </dsp:nvSpPr>
      <dsp:spPr>
        <a:xfrm rot="16200000">
          <a:off x="-911748" y="1978559"/>
          <a:ext cx="3530251" cy="63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4407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5. Monetary Council(MC)</a:t>
          </a:r>
          <a:endParaRPr lang="en-US" sz="2200" kern="1200" dirty="0"/>
        </a:p>
      </dsp:txBody>
      <dsp:txXfrm>
        <a:off x="-911748" y="1978559"/>
        <a:ext cx="3530251" cy="639957"/>
      </dsp:txXfrm>
    </dsp:sp>
    <dsp:sp modelId="{D18C020A-E7AF-4009-B321-EC54544101D9}">
      <dsp:nvSpPr>
        <dsp:cNvPr id="0" name=""/>
        <dsp:cNvSpPr/>
      </dsp:nvSpPr>
      <dsp:spPr>
        <a:xfrm>
          <a:off x="1178934" y="-101343"/>
          <a:ext cx="2546054" cy="4525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64407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 introduce a single currency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Establishing a central bank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Choosing a currency regime</a:t>
          </a:r>
        </a:p>
      </dsp:txBody>
      <dsp:txXfrm>
        <a:off x="1178934" y="-101343"/>
        <a:ext cx="2546054" cy="4525958"/>
      </dsp:txXfrm>
    </dsp:sp>
    <dsp:sp modelId="{E29096EC-91E6-4B7E-BC20-BF24558CB132}">
      <dsp:nvSpPr>
        <dsp:cNvPr id="0" name=""/>
        <dsp:cNvSpPr/>
      </dsp:nvSpPr>
      <dsp:spPr>
        <a:xfrm>
          <a:off x="75943" y="-173443"/>
          <a:ext cx="771302" cy="7303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D4B47-348D-40F6-9896-65E84079D2C4}">
      <dsp:nvSpPr>
        <dsp:cNvPr id="0" name=""/>
        <dsp:cNvSpPr/>
      </dsp:nvSpPr>
      <dsp:spPr>
        <a:xfrm rot="16200000">
          <a:off x="2921533" y="2116447"/>
          <a:ext cx="3530251" cy="63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4407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7. Peninsula Shield Force</a:t>
          </a:r>
          <a:endParaRPr lang="en-US" sz="2200" kern="1200" dirty="0"/>
        </a:p>
      </dsp:txBody>
      <dsp:txXfrm>
        <a:off x="2921533" y="2116447"/>
        <a:ext cx="3530251" cy="639957"/>
      </dsp:txXfrm>
    </dsp:sp>
    <dsp:sp modelId="{A392F6AE-2AB6-48AE-817B-9BB543476C49}">
      <dsp:nvSpPr>
        <dsp:cNvPr id="0" name=""/>
        <dsp:cNvSpPr/>
      </dsp:nvSpPr>
      <dsp:spPr>
        <a:xfrm>
          <a:off x="5006638" y="6"/>
          <a:ext cx="3187668" cy="4525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64407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Military arm of the </a:t>
          </a:r>
          <a:r>
            <a:rPr lang="en-US" sz="2700" kern="1200" dirty="0" err="1"/>
            <a:t>GCC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Joint Response against military aggression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/>
            <a:t>Any intervention by the force must include all member states</a:t>
          </a:r>
          <a:endParaRPr lang="en-US" sz="2700" kern="1200" dirty="0"/>
        </a:p>
      </dsp:txBody>
      <dsp:txXfrm>
        <a:off x="5006638" y="6"/>
        <a:ext cx="3187668" cy="4525958"/>
      </dsp:txXfrm>
    </dsp:sp>
    <dsp:sp modelId="{CF294A69-51CF-440D-A0E1-4FF9E2B82F72}">
      <dsp:nvSpPr>
        <dsp:cNvPr id="0" name=""/>
        <dsp:cNvSpPr/>
      </dsp:nvSpPr>
      <dsp:spPr>
        <a:xfrm>
          <a:off x="4366680" y="-173443"/>
          <a:ext cx="1279915" cy="12799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154E-82A3-40E6-9399-36E722B029CE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66AD4-BCD2-451C-AD44-1155985B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status that entitles them to express their opinion and give advice but denies them voting and decision making rights.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</a:rPr>
              <a:t>Egypt</a:t>
            </a:r>
            <a:r>
              <a:rPr lang="en-US" sz="900" b="1" dirty="0">
                <a:effectLst/>
              </a:rPr>
              <a:t>26 March 1979,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October 1994,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UAE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and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dirty="0">
                <a:effectLst/>
              </a:rPr>
              <a:t>Bahrain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September 2020. Turkey has diplomatic relations since 1949.</a:t>
            </a:r>
            <a:endParaRPr lang="en-US" sz="900" dirty="0"/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11 September 2020, 163 of the 193 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member states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recognize Israel.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dobe-caslon-pro"/>
              </a:rPr>
              <a:t>to destroy Hamas as a military force: to remove the group from power in Gaza: how deep Israeli forces will go into the enclave and how long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Atlas Grotesk Web"/>
              </a:rPr>
            </a:b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Dakar-Capital of Senegal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Dialogue and Outreach Department at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GCC 44</a:t>
            </a:r>
            <a:r>
              <a:rPr lang="en-US" baseline="30000" dirty="0"/>
              <a:t>th</a:t>
            </a:r>
            <a:r>
              <a:rPr lang="en-US" dirty="0"/>
              <a:t> Summit 5</a:t>
            </a:r>
            <a:r>
              <a:rPr lang="en-US" baseline="30000" dirty="0"/>
              <a:t>th</a:t>
            </a:r>
            <a:r>
              <a:rPr lang="en-US" dirty="0"/>
              <a:t> Dec. 2023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66AD4-BCD2-451C-AD44-1155985BCA3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6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3BB2-9DEE-4BE6-A976-480961098A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B776-C293-4A81-933F-74267CE7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Yom-Kippur-War" TargetMode="External"/><Relationship Id="rId2" Type="http://schemas.openxmlformats.org/officeDocument/2006/relationships/hyperlink" Target="https://www.britannica.com/event/Six-Day-W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5986"/>
            <a:ext cx="7772400" cy="2767013"/>
          </a:xfrm>
        </p:spPr>
        <p:txBody>
          <a:bodyPr>
            <a:normAutofit/>
          </a:bodyPr>
          <a:lstStyle/>
          <a:p>
            <a:r>
              <a:rPr lang="en-US" dirty="0"/>
              <a:t>Arab league</a:t>
            </a:r>
            <a:br>
              <a:rPr lang="en-US" dirty="0"/>
            </a:br>
            <a:r>
              <a:rPr lang="en-US" dirty="0" err="1"/>
              <a:t>GCC</a:t>
            </a:r>
            <a:br>
              <a:rPr lang="en-US" dirty="0"/>
            </a:br>
            <a:r>
              <a:rPr lang="en-US" dirty="0" err="1"/>
              <a:t>OIC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1500187"/>
          </a:xfrm>
        </p:spPr>
        <p:txBody>
          <a:bodyPr>
            <a:normAutofit/>
          </a:bodyPr>
          <a:lstStyle/>
          <a:p>
            <a:r>
              <a:rPr lang="en-US" sz="4000" dirty="0"/>
              <a:t>The Middle East and North Africa</a:t>
            </a:r>
          </a:p>
        </p:txBody>
      </p:sp>
    </p:spTree>
    <p:extLst>
      <p:ext uri="{BB962C8B-B14F-4D97-AF65-F5344CB8AC3E}">
        <p14:creationId xmlns:p14="http://schemas.microsoft.com/office/powerpoint/2010/main" val="329915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OA-Misc\download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9099"/>
            <a:ext cx="5562600" cy="65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OA-Misc\israel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34400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2F21655D-2F47-4362-9160-16695D323E06}"/>
              </a:ext>
            </a:extLst>
          </p:cNvPr>
          <p:cNvSpPr/>
          <p:nvPr/>
        </p:nvSpPr>
        <p:spPr>
          <a:xfrm rot="4075298">
            <a:off x="-371864" y="4707765"/>
            <a:ext cx="2769255" cy="9906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Suez Canal</a:t>
            </a:r>
            <a:endParaRPr lang="en-P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NOA-Misc\1+greater-israel-map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Arab-Israeli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51718"/>
            <a:ext cx="7086600" cy="51966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series of military conflicts between Israeli and various Arab forces;</a:t>
            </a:r>
          </a:p>
          <a:p>
            <a:pPr lvl="1" latinLnBrk="1"/>
            <a:r>
              <a:rPr lang="en-US" b="1" dirty="0"/>
              <a:t>1948–49: Israel’s War Of Independence And The Palestinian </a:t>
            </a:r>
            <a:r>
              <a:rPr lang="en-US" b="1" dirty="0" err="1"/>
              <a:t>Nakbah</a:t>
            </a:r>
            <a:endParaRPr lang="en-US" b="1" dirty="0"/>
          </a:p>
          <a:p>
            <a:pPr lvl="1"/>
            <a:r>
              <a:rPr lang="en-US" b="1" dirty="0"/>
              <a:t>1956: Suez Crisis</a:t>
            </a:r>
          </a:p>
          <a:p>
            <a:pPr lvl="1" latinLnBrk="1"/>
            <a:r>
              <a:rPr lang="en-US" b="1" dirty="0"/>
              <a:t>1967: </a:t>
            </a:r>
            <a:r>
              <a:rPr lang="en-US" b="1" dirty="0">
                <a:hlinkClick r:id="rId2"/>
              </a:rPr>
              <a:t>Six-Day War</a:t>
            </a:r>
            <a:endParaRPr lang="en-US" b="1" dirty="0"/>
          </a:p>
          <a:p>
            <a:pPr lvl="1" latinLnBrk="1"/>
            <a:r>
              <a:rPr lang="en-US" b="1" dirty="0"/>
              <a:t>1973: </a:t>
            </a:r>
            <a:r>
              <a:rPr lang="en-US" b="1" dirty="0">
                <a:hlinkClick r:id="rId3"/>
              </a:rPr>
              <a:t>Yom Kippur War</a:t>
            </a:r>
            <a:endParaRPr lang="en-US" b="1" dirty="0"/>
          </a:p>
          <a:p>
            <a:pPr lvl="1" latinLnBrk="1"/>
            <a:r>
              <a:rPr lang="en-US" b="1" dirty="0"/>
              <a:t>1982: Lebanon War</a:t>
            </a:r>
          </a:p>
          <a:p>
            <a:pPr lvl="1" latinLnBrk="1"/>
            <a:r>
              <a:rPr lang="en-US" b="1" dirty="0"/>
              <a:t>2006: Second Lebanon War</a:t>
            </a:r>
          </a:p>
          <a:p>
            <a:pPr lvl="1" latinLnBrk="1"/>
            <a:r>
              <a:rPr lang="en-US" b="1" dirty="0"/>
              <a:t>Israel-Hamas War-2023</a:t>
            </a:r>
          </a:p>
          <a:p>
            <a:pPr latinLnBrk="1"/>
            <a:r>
              <a:rPr lang="en-US" b="1" dirty="0"/>
              <a:t>The Two-States Solution </a:t>
            </a:r>
            <a:r>
              <a:rPr lang="en-US" b="1" dirty="0" err="1"/>
              <a:t>Vs</a:t>
            </a:r>
            <a:r>
              <a:rPr lang="en-US" b="1" dirty="0"/>
              <a:t> Greater Israel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2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arab</a:t>
            </a:r>
            <a:r>
              <a:rPr lang="en-US" dirty="0"/>
              <a:t> league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The Arab League-Map</a:t>
            </a:r>
          </a:p>
        </p:txBody>
      </p:sp>
      <p:pic>
        <p:nvPicPr>
          <p:cNvPr id="1026" name="Picture 2" descr="E:\NOA-Misc\220px-Arab_League_member_states_(orthographic_projection)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190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1945: six founding members. </a:t>
            </a:r>
          </a:p>
          <a:p>
            <a:endParaRPr lang="en-US" sz="2400" dirty="0"/>
          </a:p>
          <a:p>
            <a:r>
              <a:rPr lang="en-US" sz="2400" dirty="0"/>
              <a:t>Today: 22 members</a:t>
            </a:r>
          </a:p>
          <a:p>
            <a:endParaRPr lang="en-US" sz="2400" dirty="0"/>
          </a:p>
          <a:p>
            <a:r>
              <a:rPr lang="en-US" sz="2400" dirty="0"/>
              <a:t>Middle East and N. Africa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3979" y="1447800"/>
            <a:ext cx="175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Member States stretch geographically from the far west of northern Africa to the Middle East and the Gulf region.</a:t>
            </a:r>
          </a:p>
        </p:txBody>
      </p:sp>
    </p:spTree>
    <p:extLst>
      <p:ext uri="{BB962C8B-B14F-4D97-AF65-F5344CB8AC3E}">
        <p14:creationId xmlns:p14="http://schemas.microsoft.com/office/powerpoint/2010/main" val="55460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Arab League: Raison </a:t>
            </a:r>
            <a:r>
              <a:rPr lang="en-US" sz="3200" dirty="0" err="1"/>
              <a:t>d’eter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086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The Arab League was created to; </a:t>
            </a:r>
          </a:p>
          <a:p>
            <a:pPr marL="971550" lvl="1" indent="-514350">
              <a:buAutoNum type="arabicPeriod"/>
            </a:pPr>
            <a:r>
              <a:rPr lang="en-US" sz="3200" dirty="0"/>
              <a:t>Raise joint concerns over postwar colonial divisions of Arab territories</a:t>
            </a:r>
          </a:p>
          <a:p>
            <a:pPr marL="971550" lvl="1" indent="-514350">
              <a:buAutoNum type="arabicPeriod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2. Oppose the creation of a Jewish state on Palestinian territory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3. integrate the member countries in political, economic, military, and cultural fields.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072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934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The Ottoman Empire </a:t>
            </a:r>
            <a:r>
              <a:rPr lang="en-US" dirty="0"/>
              <a:t>called ‘the Sick Man of Europe’ -after WW-I</a:t>
            </a:r>
          </a:p>
          <a:p>
            <a:pPr lvl="1"/>
            <a:r>
              <a:rPr lang="en-US" dirty="0"/>
              <a:t>The fall of Ottoman Empire and end to ‘Khilafat’</a:t>
            </a:r>
          </a:p>
          <a:p>
            <a:pPr lvl="1"/>
            <a:r>
              <a:rPr lang="en-US" dirty="0"/>
              <a:t>The rise of Arab nationalism to unify the Arab world</a:t>
            </a:r>
          </a:p>
          <a:p>
            <a:r>
              <a:rPr lang="en-US" dirty="0"/>
              <a:t>During World War-I, </a:t>
            </a:r>
            <a:r>
              <a:rPr lang="en-US" dirty="0">
                <a:solidFill>
                  <a:srgbClr val="0070C0"/>
                </a:solidFill>
              </a:rPr>
              <a:t>the Sharif of Mecca</a:t>
            </a:r>
            <a:r>
              <a:rPr lang="en-US" dirty="0"/>
              <a:t>, backed by the British forces, led an Arab revolt. </a:t>
            </a:r>
          </a:p>
          <a:p>
            <a:pPr lvl="1"/>
            <a:r>
              <a:rPr lang="en-US" dirty="0"/>
              <a:t>The British government assured Arabs the establishment of an independent state. </a:t>
            </a:r>
          </a:p>
          <a:p>
            <a:pPr marL="742950" lvl="2" indent="-342900"/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the Sykes-Picot Agreement</a:t>
            </a:r>
            <a:r>
              <a:rPr lang="en-US" dirty="0"/>
              <a:t> signed in 1916 between UK &amp; France, and </a:t>
            </a:r>
          </a:p>
          <a:p>
            <a:pPr marL="742950" lvl="2" indent="-342900"/>
            <a:r>
              <a:rPr lang="en-US" dirty="0">
                <a:solidFill>
                  <a:srgbClr val="002060"/>
                </a:solidFill>
              </a:rPr>
              <a:t>The Balfour Declaration-1917</a:t>
            </a:r>
            <a:r>
              <a:rPr lang="en-US" dirty="0"/>
              <a:t> betrayed this plan</a:t>
            </a:r>
          </a:p>
          <a:p>
            <a:pPr marL="742950" lvl="2" indent="-342900"/>
            <a:r>
              <a:rPr lang="en-US" dirty="0"/>
              <a:t>They carved up Arab lands into their respective spheres of influence </a:t>
            </a:r>
          </a:p>
          <a:p>
            <a:pPr marL="742950" lvl="2" indent="-342900"/>
            <a:r>
              <a:rPr lang="en-US" dirty="0"/>
              <a:t>the Creation of Jewish State </a:t>
            </a:r>
          </a:p>
          <a:p>
            <a:r>
              <a:rPr lang="en-US" dirty="0"/>
              <a:t>The devastation of the WW-II and decolonization </a:t>
            </a:r>
          </a:p>
          <a:p>
            <a:pPr lvl="1"/>
            <a:r>
              <a:rPr lang="en-US" dirty="0"/>
              <a:t>The USA and Russian involvement since the end of WW-II</a:t>
            </a:r>
          </a:p>
          <a:p>
            <a:pPr lvl="1"/>
            <a:r>
              <a:rPr lang="en-US" dirty="0"/>
              <a:t>Creation of Israel and Arab-Israel Wars</a:t>
            </a:r>
          </a:p>
        </p:txBody>
      </p:sp>
    </p:spTree>
    <p:extLst>
      <p:ext uri="{BB962C8B-B14F-4D97-AF65-F5344CB8AC3E}">
        <p14:creationId xmlns:p14="http://schemas.microsoft.com/office/powerpoint/2010/main" val="63279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8580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March 1945 at Cairo under </a:t>
            </a:r>
            <a:r>
              <a:rPr lang="en-US" dirty="0">
                <a:solidFill>
                  <a:srgbClr val="0070C0"/>
                </a:solidFill>
              </a:rPr>
              <a:t>the Alexandria Protocol.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6 founder States </a:t>
            </a:r>
            <a:r>
              <a:rPr lang="en-US" dirty="0"/>
              <a:t>are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Egypt, Lebanon, Iraq, Jordan, Syria, Saudi Arabia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and Yemen joined subsequently in May, 1945</a:t>
            </a:r>
          </a:p>
          <a:p>
            <a:r>
              <a:rPr lang="en-US" dirty="0"/>
              <a:t>Currently, the League has 22 members</a:t>
            </a:r>
          </a:p>
          <a:p>
            <a:r>
              <a:rPr lang="en-US" dirty="0"/>
              <a:t>Six countries are </a:t>
            </a:r>
            <a:r>
              <a:rPr lang="en-US" dirty="0">
                <a:solidFill>
                  <a:srgbClr val="FF0000"/>
                </a:solidFill>
              </a:rPr>
              <a:t>observer states</a:t>
            </a:r>
            <a:r>
              <a:rPr lang="en-US" dirty="0"/>
              <a:t>—</a:t>
            </a:r>
          </a:p>
          <a:p>
            <a:pPr lvl="1"/>
            <a:r>
              <a:rPr lang="en-US" dirty="0"/>
              <a:t>Eritrea,  Brazil, Venezuela, India,  Armenia, Chad</a:t>
            </a:r>
          </a:p>
        </p:txBody>
      </p:sp>
    </p:spTree>
    <p:extLst>
      <p:ext uri="{BB962C8B-B14F-4D97-AF65-F5344CB8AC3E}">
        <p14:creationId xmlns:p14="http://schemas.microsoft.com/office/powerpoint/2010/main" val="293993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Charter of Arab League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6781800" cy="4906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Charter;</a:t>
            </a:r>
          </a:p>
          <a:p>
            <a:pPr lvl="1"/>
            <a:r>
              <a:rPr lang="en-US" dirty="0"/>
              <a:t>Consists of </a:t>
            </a:r>
            <a:r>
              <a:rPr lang="en-US" dirty="0">
                <a:solidFill>
                  <a:srgbClr val="00B050"/>
                </a:solidFill>
              </a:rPr>
              <a:t>20 articles </a:t>
            </a:r>
            <a:r>
              <a:rPr lang="en-US" dirty="0"/>
              <a:t>that defines the aims of the League</a:t>
            </a:r>
          </a:p>
          <a:p>
            <a:pPr lvl="1"/>
            <a:r>
              <a:rPr lang="en-US" dirty="0"/>
              <a:t>The charter is amendable by a 2/3rd majority</a:t>
            </a:r>
          </a:p>
          <a:p>
            <a:r>
              <a:rPr lang="en-US" dirty="0"/>
              <a:t>The Arab League is a regional political organization that aims to secure the interest of Arab countries.</a:t>
            </a:r>
          </a:p>
          <a:p>
            <a:r>
              <a:rPr lang="en-US" dirty="0"/>
              <a:t>But, most importantly, we have to see;</a:t>
            </a:r>
          </a:p>
          <a:p>
            <a:pPr lvl="1"/>
            <a:r>
              <a:rPr lang="en-US" dirty="0"/>
              <a:t> “What are the interests of Arabs?”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629400" cy="6953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Middle east conundrum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43000"/>
            <a:ext cx="6629400" cy="4419600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The Centuries Old Religious Wars in 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</a:rPr>
              <a:t>Islam Vs Other Religions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</a:rPr>
              <a:t>Islam vs Judaism </a:t>
            </a:r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The Crusades and the Ottoman Empire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/>
                </a:solidFill>
              </a:rPr>
              <a:t>WW-I and disintegration of Ottoman Empire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/>
                </a:solidFill>
              </a:rPr>
              <a:t>Creation of Israel &amp; Rise of Arab Nationalism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The Cold War in the Islamic World Since 1979: Sectarian Divide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9/11-War on Terror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</a:rPr>
              <a:t>Islamophobia in the West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</a:rPr>
              <a:t>Radical Islam, Terrorism, &amp; Extremism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Civil Wars in the ME</a:t>
            </a: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15024-A978-41B6-9559-F30A7FB1AE4F}"/>
              </a:ext>
            </a:extLst>
          </p:cNvPr>
          <p:cNvSpPr txBox="1"/>
          <p:nvPr/>
        </p:nvSpPr>
        <p:spPr>
          <a:xfrm>
            <a:off x="457200" y="563880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2400" dirty="0"/>
              <a:t>Islam under siege: radical Islam and reaction of the Modern World</a:t>
            </a:r>
          </a:p>
        </p:txBody>
      </p:sp>
    </p:spTree>
    <p:extLst>
      <p:ext uri="{BB962C8B-B14F-4D97-AF65-F5344CB8AC3E}">
        <p14:creationId xmlns:p14="http://schemas.microsoft.com/office/powerpoint/2010/main" val="42516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Article 1.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Arab States that have signed this Pact.</a:t>
            </a:r>
          </a:p>
          <a:p>
            <a:pPr lvl="1"/>
            <a:r>
              <a:rPr lang="en-US" dirty="0"/>
              <a:t>Founding members</a:t>
            </a:r>
          </a:p>
          <a:p>
            <a:pPr lvl="1"/>
            <a:r>
              <a:rPr lang="en-US" dirty="0"/>
              <a:t>Subsequent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Article 2.</a:t>
            </a:r>
            <a:r>
              <a:rPr lang="en-US" dirty="0"/>
              <a:t> The purpose of the League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draw close relations between member States </a:t>
            </a:r>
          </a:p>
          <a:p>
            <a:r>
              <a:rPr lang="en-US" dirty="0"/>
              <a:t>to safeguard their independence and sovereignty</a:t>
            </a:r>
          </a:p>
          <a:p>
            <a:r>
              <a:rPr lang="en-US" dirty="0"/>
              <a:t>To Protect and promote  interests of the Arab countries.</a:t>
            </a:r>
          </a:p>
          <a:p>
            <a:r>
              <a:rPr lang="en-US" dirty="0"/>
              <a:t>close co-operation in the following areas:</a:t>
            </a:r>
          </a:p>
          <a:p>
            <a:pPr lvl="1"/>
            <a:r>
              <a:rPr lang="en-US" dirty="0"/>
              <a:t>Economic and financial, trade, customs, and industry;</a:t>
            </a:r>
          </a:p>
          <a:p>
            <a:pPr lvl="1"/>
            <a:r>
              <a:rPr lang="en-US" dirty="0"/>
              <a:t>Development of Communications infrastructure</a:t>
            </a:r>
          </a:p>
          <a:p>
            <a:pPr lvl="1"/>
            <a:r>
              <a:rPr lang="en-US" dirty="0"/>
              <a:t>Social and cultural welfare and health.</a:t>
            </a:r>
          </a:p>
          <a:p>
            <a:pPr lvl="1"/>
            <a:r>
              <a:rPr lang="en-US" dirty="0"/>
              <a:t>Matters connected with nationality, passports, visas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Council (Article-3)</a:t>
            </a:r>
          </a:p>
          <a:p>
            <a:pPr lvl="1"/>
            <a:r>
              <a:rPr lang="en-US" dirty="0"/>
              <a:t>Composed of the representatives of the member States. </a:t>
            </a:r>
          </a:p>
          <a:p>
            <a:pPr lvl="1"/>
            <a:r>
              <a:rPr lang="en-US" dirty="0"/>
              <a:t>Each State shall have one vote</a:t>
            </a:r>
          </a:p>
          <a:p>
            <a:pPr lvl="1"/>
            <a:r>
              <a:rPr lang="en-US" dirty="0"/>
              <a:t>Enforce the Charter</a:t>
            </a:r>
          </a:p>
          <a:p>
            <a:pPr lvl="1"/>
            <a:r>
              <a:rPr lang="en-US" dirty="0"/>
              <a:t>The function is to realize the purpose of the League </a:t>
            </a:r>
          </a:p>
          <a:p>
            <a:pPr lvl="1"/>
            <a:r>
              <a:rPr lang="en-US" dirty="0"/>
              <a:t>Supervise the execution of the agreements concluded between the member States</a:t>
            </a:r>
          </a:p>
          <a:p>
            <a:pPr lvl="1"/>
            <a:r>
              <a:rPr lang="en-US" dirty="0"/>
              <a:t>Collaborate with the international organizations</a:t>
            </a:r>
          </a:p>
          <a:p>
            <a:pPr lvl="1"/>
            <a:r>
              <a:rPr lang="en-US" dirty="0"/>
              <a:t>The Council of the League shall meet twice a year.</a:t>
            </a:r>
          </a:p>
          <a:p>
            <a:r>
              <a:rPr lang="en-US" dirty="0"/>
              <a:t>Permanent Secretariat and Secretary General at Cairo</a:t>
            </a:r>
          </a:p>
          <a:p>
            <a:r>
              <a:rPr lang="en-US" dirty="0"/>
              <a:t>Special Committees (Article-4)</a:t>
            </a:r>
          </a:p>
          <a:p>
            <a:pPr lvl="1"/>
            <a:r>
              <a:rPr lang="en-US" dirty="0"/>
              <a:t>In certain specialized areas of mutual interest for technical cooperation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Non Use of Force among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95400"/>
            <a:ext cx="7696200" cy="4754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Article 5.</a:t>
            </a:r>
            <a:r>
              <a:rPr lang="en-US" dirty="0"/>
              <a:t> Use of force for the settlement of disputes between member States not allowed.</a:t>
            </a:r>
          </a:p>
          <a:p>
            <a:r>
              <a:rPr lang="en-US" dirty="0">
                <a:solidFill>
                  <a:srgbClr val="FF0000"/>
                </a:solidFill>
              </a:rPr>
              <a:t>Article 6.</a:t>
            </a:r>
            <a:r>
              <a:rPr lang="en-US" dirty="0"/>
              <a:t> In case of aggression or threat of aggression</a:t>
            </a:r>
          </a:p>
          <a:p>
            <a:pPr lvl="1"/>
            <a:r>
              <a:rPr lang="en-US" dirty="0"/>
              <a:t>The Council shall determine the necessary measures to repel this aggression. </a:t>
            </a:r>
          </a:p>
          <a:p>
            <a:pPr lvl="1"/>
            <a:r>
              <a:rPr lang="en-US" dirty="0"/>
              <a:t>Its decision shall be taken unanimously.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1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Decisions of the League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0866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Article 7. </a:t>
            </a:r>
            <a:r>
              <a:rPr lang="en-US" dirty="0"/>
              <a:t>The decisions of the Council taken by a unanimous vote are binding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982662"/>
            <a:ext cx="7239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Arab League: disunity, mutual distrusts, and non-cooperation </a:t>
            </a:r>
          </a:p>
          <a:p>
            <a:r>
              <a:rPr lang="en-US" dirty="0"/>
              <a:t>Involvement of the Western Powers in the ME</a:t>
            </a:r>
          </a:p>
          <a:p>
            <a:r>
              <a:rPr lang="en-US" dirty="0"/>
              <a:t>Regional power politics resulting from conflicts between its members: Proxy wars</a:t>
            </a:r>
          </a:p>
          <a:p>
            <a:r>
              <a:rPr lang="en-US" sz="3600" dirty="0"/>
              <a:t>Not able to play a role in;</a:t>
            </a:r>
          </a:p>
          <a:p>
            <a:pPr lvl="2"/>
            <a:r>
              <a:rPr lang="en-US" sz="2800" dirty="0"/>
              <a:t>fighting terrorism and radicalism</a:t>
            </a:r>
          </a:p>
          <a:p>
            <a:pPr lvl="2"/>
            <a:r>
              <a:rPr lang="en-US" sz="2800" dirty="0"/>
              <a:t>Provision of basic human rights in the Arab world</a:t>
            </a:r>
          </a:p>
          <a:p>
            <a:pPr lvl="2"/>
            <a:r>
              <a:rPr lang="en-US" sz="2800" dirty="0"/>
              <a:t>Managing refugees </a:t>
            </a:r>
          </a:p>
          <a:p>
            <a:pPr lvl="2"/>
            <a:r>
              <a:rPr lang="en-US" sz="2800" dirty="0"/>
              <a:t>to stop wars taking place in the Middle East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Arab League and Arab Peace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47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Arab League in </a:t>
            </a:r>
            <a:r>
              <a:rPr lang="en-US" dirty="0">
                <a:solidFill>
                  <a:srgbClr val="00B050"/>
                </a:solidFill>
              </a:rPr>
              <a:t>The Beirut Summit of 2002</a:t>
            </a:r>
            <a:r>
              <a:rPr lang="en-US" dirty="0"/>
              <a:t> offered</a:t>
            </a:r>
            <a:r>
              <a:rPr lang="en-US" dirty="0">
                <a:highlight>
                  <a:srgbClr val="FFFF00"/>
                </a:highlight>
              </a:rPr>
              <a:t>: “the Land for Peace” initiative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Israel to withdraw from Palestinian lands and recede to pre-1967 borders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Return of Palestinian Refugees back to their homeland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Peaceful co-existence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Recognition of Israel by Arab States</a:t>
            </a:r>
          </a:p>
          <a:p>
            <a:r>
              <a:rPr lang="en-US" dirty="0"/>
              <a:t>Israel called it a non-starter</a:t>
            </a:r>
          </a:p>
        </p:txBody>
      </p:sp>
    </p:spTree>
    <p:extLst>
      <p:ext uri="{BB962C8B-B14F-4D97-AF65-F5344CB8AC3E}">
        <p14:creationId xmlns:p14="http://schemas.microsoft.com/office/powerpoint/2010/main" val="18445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Failures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6294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 of the failures are related to the decision-making process </a:t>
            </a:r>
          </a:p>
          <a:p>
            <a:pPr lvl="1"/>
            <a:r>
              <a:rPr lang="en-US" dirty="0"/>
              <a:t>The charter states that decisions reached by a majority “shall bind only those states that accept them,” </a:t>
            </a:r>
          </a:p>
          <a:p>
            <a:pPr lvl="1"/>
            <a:r>
              <a:rPr lang="en-US" dirty="0"/>
              <a:t>It limits the league’s ability to take collective action.</a:t>
            </a:r>
          </a:p>
          <a:p>
            <a:r>
              <a:rPr lang="en-US" dirty="0"/>
              <a:t>others are due to power politics resulting from conflicts between its members. </a:t>
            </a:r>
          </a:p>
          <a:p>
            <a:r>
              <a:rPr lang="en-US" dirty="0"/>
              <a:t>Despotic regimes working for their vested interests</a:t>
            </a:r>
          </a:p>
          <a:p>
            <a:r>
              <a:rPr lang="en-US" dirty="0"/>
              <a:t>Puppets installed by the world powers </a:t>
            </a:r>
          </a:p>
          <a:p>
            <a:r>
              <a:rPr lang="en-US" dirty="0"/>
              <a:t>Territorial anomalies and the Proxy wars </a:t>
            </a:r>
          </a:p>
        </p:txBody>
      </p:sp>
    </p:spTree>
    <p:extLst>
      <p:ext uri="{BB962C8B-B14F-4D97-AF65-F5344CB8AC3E}">
        <p14:creationId xmlns:p14="http://schemas.microsoft.com/office/powerpoint/2010/main" val="393159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Arab Spring-2011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The Arab League and the “Arab Spring” </a:t>
            </a:r>
          </a:p>
          <a:p>
            <a:pPr lvl="1"/>
            <a:r>
              <a:rPr lang="en-US" dirty="0"/>
              <a:t>Arab League showed an indifference towards the popular rising taking place since 2011 </a:t>
            </a:r>
          </a:p>
          <a:p>
            <a:pPr lvl="1"/>
            <a:r>
              <a:rPr lang="en-US" dirty="0"/>
              <a:t>Led to the outbreak of internal wars and conflicts in Syria, Yemen, and Libya</a:t>
            </a:r>
          </a:p>
          <a:p>
            <a:pPr lvl="1"/>
            <a:r>
              <a:rPr lang="en-US" dirty="0"/>
              <a:t>Unrest in Egypt</a:t>
            </a:r>
          </a:p>
          <a:p>
            <a:pPr lvl="1"/>
            <a:r>
              <a:rPr lang="en-US" dirty="0"/>
              <a:t>Destruction of Iraq</a:t>
            </a:r>
          </a:p>
          <a:p>
            <a:pPr lvl="1"/>
            <a:r>
              <a:rPr lang="en-US" dirty="0"/>
              <a:t>Rise and fall of </a:t>
            </a:r>
            <a:r>
              <a:rPr lang="en-US" dirty="0" err="1"/>
              <a:t>ISIL</a:t>
            </a:r>
            <a:r>
              <a:rPr lang="en-US" dirty="0"/>
              <a:t>, ISIS, AL Qaida, </a:t>
            </a:r>
            <a:r>
              <a:rPr lang="en-US" dirty="0" err="1"/>
              <a:t>Ikhwanul</a:t>
            </a:r>
            <a:r>
              <a:rPr lang="en-US" dirty="0"/>
              <a:t> </a:t>
            </a:r>
            <a:r>
              <a:rPr lang="en-US" dirty="0" err="1"/>
              <a:t>Muslemoon</a:t>
            </a:r>
            <a:r>
              <a:rPr lang="en-US" dirty="0"/>
              <a:t> and other ‘Islamist’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77535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B156E-3DB1-4F00-A63A-EE096C86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Turkey's WW1 Territorial Losses">
            <a:extLst>
              <a:ext uri="{FF2B5EF4-FFF2-40B4-BE49-F238E27FC236}">
                <a16:creationId xmlns:a16="http://schemas.microsoft.com/office/drawing/2014/main" id="{A1E8629C-0A06-41A6-93BC-CB09E7CAA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973"/>
            <a:ext cx="8382000" cy="65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59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Middle East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4830763"/>
          </a:xfrm>
        </p:spPr>
        <p:txBody>
          <a:bodyPr>
            <a:normAutofit/>
          </a:bodyPr>
          <a:lstStyle/>
          <a:p>
            <a:r>
              <a:rPr lang="en-US" dirty="0"/>
              <a:t>Civil wars in Libya, Syrian and Yemen</a:t>
            </a:r>
          </a:p>
          <a:p>
            <a:r>
              <a:rPr lang="en-US" dirty="0" err="1"/>
              <a:t>UAE</a:t>
            </a:r>
            <a:r>
              <a:rPr lang="en-US" dirty="0"/>
              <a:t> and Bahrain have accepted Israel-</a:t>
            </a:r>
            <a:r>
              <a:rPr lang="en-US" dirty="0">
                <a:solidFill>
                  <a:srgbClr val="FF0000"/>
                </a:solidFill>
              </a:rPr>
              <a:t>the Abraham Accords</a:t>
            </a:r>
          </a:p>
          <a:p>
            <a:r>
              <a:rPr lang="en-US" dirty="0"/>
              <a:t>US involvement in Middle East for Israel’s recognition by Arab countries</a:t>
            </a:r>
          </a:p>
          <a:p>
            <a:pPr lvl="1"/>
            <a:r>
              <a:rPr lang="en-US" dirty="0"/>
              <a:t>MBS and </a:t>
            </a:r>
            <a:r>
              <a:rPr lang="en-US" dirty="0" err="1"/>
              <a:t>Netanyaho</a:t>
            </a:r>
            <a:r>
              <a:rPr lang="en-US" dirty="0"/>
              <a:t> reportedly met </a:t>
            </a:r>
          </a:p>
          <a:p>
            <a:r>
              <a:rPr lang="en-US" dirty="0"/>
              <a:t>Pakistan issued statement demanding just and peaceful solution of Palestine issue according to the wishes of the Palestinians</a:t>
            </a:r>
          </a:p>
        </p:txBody>
      </p:sp>
    </p:spTree>
    <p:extLst>
      <p:ext uri="{BB962C8B-B14F-4D97-AF65-F5344CB8AC3E}">
        <p14:creationId xmlns:p14="http://schemas.microsoft.com/office/powerpoint/2010/main" val="160173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Rise of 'New Ottomans‘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008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'New Ottomans‘-Turkey getting more assertive in Eastern Mediterranean</a:t>
            </a:r>
          </a:p>
          <a:p>
            <a:pPr lvl="1"/>
            <a:r>
              <a:rPr lang="en-US" dirty="0"/>
              <a:t>Oil exploration in The Mediterranean</a:t>
            </a:r>
          </a:p>
          <a:p>
            <a:pPr lvl="1"/>
            <a:r>
              <a:rPr lang="en-US" dirty="0"/>
              <a:t>The Black Sea  </a:t>
            </a:r>
          </a:p>
          <a:p>
            <a:pPr lvl="1"/>
            <a:r>
              <a:rPr lang="en-US" dirty="0"/>
              <a:t>Recent row between Turkey and </a:t>
            </a:r>
            <a:r>
              <a:rPr lang="en-US" dirty="0" err="1"/>
              <a:t>UAE</a:t>
            </a:r>
            <a:endParaRPr lang="en-US" dirty="0"/>
          </a:p>
          <a:p>
            <a:r>
              <a:rPr lang="en-US" dirty="0"/>
              <a:t>Turkey has intervened heavily on the side of the UN-backed Libyan government while the </a:t>
            </a:r>
            <a:r>
              <a:rPr lang="en-US" dirty="0" err="1"/>
              <a:t>UAE</a:t>
            </a:r>
            <a:r>
              <a:rPr lang="en-US" dirty="0"/>
              <a:t> and Egypt back the eastern militias of Gen </a:t>
            </a:r>
            <a:r>
              <a:rPr lang="en-US" dirty="0" err="1"/>
              <a:t>Khalifa</a:t>
            </a:r>
            <a:r>
              <a:rPr lang="en-US" dirty="0"/>
              <a:t> </a:t>
            </a:r>
            <a:r>
              <a:rPr lang="en-US" dirty="0" err="1"/>
              <a:t>Haftar</a:t>
            </a:r>
            <a:r>
              <a:rPr lang="en-US" dirty="0"/>
              <a:t>.</a:t>
            </a:r>
          </a:p>
          <a:p>
            <a:r>
              <a:rPr lang="en-US" dirty="0"/>
              <a:t>The Arab countries are facing both internal and external crises….</a:t>
            </a:r>
          </a:p>
          <a:p>
            <a:r>
              <a:rPr lang="en-US" dirty="0"/>
              <a:t>The Arab League is accused of its inaction, disunity, and divided over the very aims it was founded for.</a:t>
            </a:r>
          </a:p>
        </p:txBody>
      </p:sp>
    </p:spTree>
    <p:extLst>
      <p:ext uri="{BB962C8B-B14F-4D97-AF65-F5344CB8AC3E}">
        <p14:creationId xmlns:p14="http://schemas.microsoft.com/office/powerpoint/2010/main" val="2129458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3A6A-781D-47D8-A635-3FB61900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 rtl="0" fontAlgn="auto"/>
            <a:r>
              <a:rPr lang="en-US" sz="2800" b="1" i="0" dirty="0">
                <a:effectLst/>
                <a:latin typeface="var(--artdeco-reset-typography-font-family-sans)"/>
              </a:rPr>
              <a:t>The May 16, 2024, Bahrain Arab League Summit</a:t>
            </a:r>
            <a:endParaRPr lang="en-US" sz="2800" b="1" i="0" dirty="0">
              <a:effectLst/>
              <a:latin typeface="-apple-syste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A8EB-BC92-49F5-A3F1-B3FED8BE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90600"/>
            <a:ext cx="69342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-apple-system"/>
              </a:rPr>
              <a:t>All 22 Arab leaders attended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-apple-system"/>
              </a:rPr>
              <a:t>UN Secretary-General Antonio Guterres</a:t>
            </a:r>
            <a:r>
              <a:rPr lang="en-US" b="1" dirty="0">
                <a:latin typeface="-apple-system"/>
              </a:rPr>
              <a:t> </a:t>
            </a:r>
            <a:r>
              <a:rPr lang="en-US" sz="3100" dirty="0">
                <a:latin typeface="-apple-system"/>
              </a:rPr>
              <a:t>also addressed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-apple-system"/>
              </a:rPr>
              <a:t>the summit was dominated by the Israel-Hamas war.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-apple-system"/>
              </a:rPr>
              <a:t>leaders condemned Israeli forces' "barbaric" actions in Gaza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-apple-system"/>
              </a:rPr>
              <a:t>On May 16, 2024, The Arab League issued a "Manama Declaration"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effectLst/>
                <a:latin typeface="-apple-system"/>
              </a:rPr>
              <a:t>end to forced displacement in the Palestinian territory </a:t>
            </a:r>
            <a:r>
              <a:rPr lang="en-US" b="0" i="0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&amp; immediate cease-fire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peacekeeping forces of the UN until a two-state solution 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Consideration of the Palestine Liberation Organization (PLO) as the sole legitimate representative of the Palestinian people. 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Urging all Palestinian factions to join under the umbrella of the PLO.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civil wars and unrest in Sudan and Yemen, Syria, Iraq, Lebanon, and Libya </a:t>
            </a:r>
          </a:p>
        </p:txBody>
      </p:sp>
    </p:spTree>
    <p:extLst>
      <p:ext uri="{BB962C8B-B14F-4D97-AF65-F5344CB8AC3E}">
        <p14:creationId xmlns:p14="http://schemas.microsoft.com/office/powerpoint/2010/main" val="347662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4D0C-9C5A-42BC-A428-A86F3DD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East Redefined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92EE-E9F9-41F8-A580-B067F3E0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95400"/>
            <a:ext cx="6781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China Trying to bring Muslim countries closer, particularly KSA, Iran, and Syria</a:t>
            </a:r>
          </a:p>
          <a:p>
            <a:pPr lvl="1"/>
            <a:r>
              <a:rPr lang="en-US" dirty="0"/>
              <a:t>Iran-Saudi Relations improving</a:t>
            </a:r>
          </a:p>
          <a:p>
            <a:pPr lvl="1"/>
            <a:r>
              <a:rPr lang="en-US" dirty="0"/>
              <a:t>Syria participated in Arab League Council meetings this year</a:t>
            </a:r>
          </a:p>
          <a:p>
            <a:r>
              <a:rPr lang="en-US" dirty="0"/>
              <a:t>Hope for a Two-Nation solution of Israel-Palestine conflict</a:t>
            </a:r>
          </a:p>
          <a:p>
            <a:r>
              <a:rPr lang="en-US" dirty="0"/>
              <a:t>Recent ‘Intifada’ ---attack by Hamas and declaration of war by Israel</a:t>
            </a:r>
          </a:p>
          <a:p>
            <a:pPr lvl="1"/>
            <a:r>
              <a:rPr lang="en-US" dirty="0"/>
              <a:t>07.10.23</a:t>
            </a:r>
          </a:p>
          <a:p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3A4E7-0779-478E-842E-0561C417BCC3}"/>
              </a:ext>
            </a:extLst>
          </p:cNvPr>
          <p:cNvSpPr txBox="1"/>
          <p:nvPr/>
        </p:nvSpPr>
        <p:spPr>
          <a:xfrm>
            <a:off x="3886200" y="5572125"/>
            <a:ext cx="5098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dobe-caslon-pro"/>
              </a:rPr>
              <a:t>Invading Gaza Is the Least Bad Option for Israel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dobe-caslon-pro"/>
              </a:rPr>
              <a:t>All the Other Options Have Already Failed</a:t>
            </a:r>
          </a:p>
        </p:txBody>
      </p:sp>
    </p:spTree>
    <p:extLst>
      <p:ext uri="{BB962C8B-B14F-4D97-AF65-F5344CB8AC3E}">
        <p14:creationId xmlns:p14="http://schemas.microsoft.com/office/powerpoint/2010/main" val="145623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le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8537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20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4" y="1414029"/>
            <a:ext cx="7772400" cy="82954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Organization of Islamic Cooperation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543800" cy="304800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 err="1"/>
              <a:t>OIC</a:t>
            </a:r>
            <a:endParaRPr lang="en-US" sz="2800" dirty="0"/>
          </a:p>
          <a:p>
            <a:r>
              <a:rPr lang="en-US" sz="2800" dirty="0"/>
              <a:t>"the collective voice of the Muslim world" </a:t>
            </a:r>
          </a:p>
          <a:p>
            <a:endParaRPr lang="en-US" sz="2800" dirty="0"/>
          </a:p>
          <a:p>
            <a:r>
              <a:rPr lang="en-US" sz="2800" dirty="0"/>
              <a:t>But it seldom speaks.</a:t>
            </a:r>
          </a:p>
          <a:p>
            <a:r>
              <a:rPr lang="en-US" sz="2800" dirty="0"/>
              <a:t>None pays heed of if hardly ever do so.</a:t>
            </a:r>
          </a:p>
        </p:txBody>
      </p:sp>
      <p:pic>
        <p:nvPicPr>
          <p:cNvPr id="2050" name="Picture 2" descr="E:\NOA-Misc\download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71450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0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arson of Al-Aqsa Mosque in occupied Jerusalem on 21 August 1969</a:t>
            </a:r>
          </a:p>
          <a:p>
            <a:pPr lvl="1"/>
            <a:r>
              <a:rPr lang="en-US" dirty="0"/>
              <a:t>Amin al-</a:t>
            </a:r>
            <a:r>
              <a:rPr lang="en-US" dirty="0" err="1"/>
              <a:t>Husseini</a:t>
            </a:r>
            <a:r>
              <a:rPr lang="en-US" dirty="0"/>
              <a:t>, the former Mufti of Jerusalem called for all Muslim heads of states to convene a summit.</a:t>
            </a:r>
          </a:p>
          <a:p>
            <a:pPr lvl="1"/>
            <a:r>
              <a:rPr lang="en-US" dirty="0"/>
              <a:t>The Islamic Conference-was established in Rabat, Morocco on 25 September 1969</a:t>
            </a:r>
          </a:p>
          <a:p>
            <a:r>
              <a:rPr lang="en-US" dirty="0"/>
              <a:t>A resolution was passed stating that;</a:t>
            </a:r>
          </a:p>
          <a:p>
            <a:pPr lvl="1"/>
            <a:r>
              <a:rPr lang="en-US" dirty="0">
                <a:effectLst/>
              </a:rPr>
              <a:t>Muslim governments to  promote </a:t>
            </a:r>
            <a:r>
              <a:rPr lang="en-US" dirty="0">
                <a:solidFill>
                  <a:srgbClr val="FF0000"/>
                </a:solidFill>
                <a:effectLst/>
              </a:rPr>
              <a:t>close cooperation </a:t>
            </a:r>
            <a:r>
              <a:rPr lang="en-US" dirty="0">
                <a:effectLst/>
              </a:rPr>
              <a:t>and </a:t>
            </a:r>
            <a:r>
              <a:rPr lang="en-US" dirty="0">
                <a:solidFill>
                  <a:srgbClr val="002060"/>
                </a:solidFill>
                <a:effectLst/>
              </a:rPr>
              <a:t>mutual assistance </a:t>
            </a:r>
            <a:r>
              <a:rPr lang="en-US" dirty="0">
                <a:effectLst/>
              </a:rPr>
              <a:t>in the </a:t>
            </a:r>
          </a:p>
          <a:p>
            <a:pPr lvl="2"/>
            <a:r>
              <a:rPr lang="en-US" dirty="0">
                <a:effectLst/>
              </a:rPr>
              <a:t>economic </a:t>
            </a:r>
          </a:p>
          <a:p>
            <a:pPr lvl="2"/>
            <a:r>
              <a:rPr lang="en-US" dirty="0"/>
              <a:t>Political</a:t>
            </a:r>
            <a:r>
              <a:rPr lang="en-US" dirty="0">
                <a:effectLst/>
              </a:rPr>
              <a:t> </a:t>
            </a:r>
          </a:p>
          <a:p>
            <a:pPr lvl="2"/>
            <a:r>
              <a:rPr lang="en-US" dirty="0">
                <a:effectLst/>
              </a:rPr>
              <a:t>cultural and spiritual fields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ffectLst/>
              </a:rPr>
              <a:t>inspired by the teachings of Islam.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93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1970 the first meeting of Islamic Conference of Foreign Ministers (</a:t>
            </a:r>
            <a:r>
              <a:rPr lang="en-US" dirty="0" err="1"/>
              <a:t>ICFM</a:t>
            </a:r>
            <a:r>
              <a:rPr lang="en-US" dirty="0"/>
              <a:t>) held in Jeddah</a:t>
            </a:r>
          </a:p>
          <a:p>
            <a:pPr lvl="1"/>
            <a:r>
              <a:rPr lang="en-US" dirty="0"/>
              <a:t>to establish a permanent secretariat in Jeddah</a:t>
            </a:r>
          </a:p>
          <a:p>
            <a:r>
              <a:rPr lang="en-US" dirty="0"/>
              <a:t>In Feb.1972, the Organization of the Islamic Conference </a:t>
            </a:r>
            <a:r>
              <a:rPr lang="en-US" sz="2400" dirty="0"/>
              <a:t>(now the Organization of Islamic Cooperation)</a:t>
            </a:r>
            <a:r>
              <a:rPr lang="en-US" dirty="0"/>
              <a:t> was founded during the 3rd </a:t>
            </a:r>
            <a:r>
              <a:rPr lang="en-US" dirty="0" err="1"/>
              <a:t>ICFM</a:t>
            </a:r>
            <a:r>
              <a:rPr lang="en-US" dirty="0"/>
              <a:t> Session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The first </a:t>
            </a:r>
            <a:r>
              <a:rPr lang="en-US" b="1" dirty="0" err="1">
                <a:solidFill>
                  <a:srgbClr val="0070C0"/>
                </a:solidFill>
              </a:rPr>
              <a:t>OIC</a:t>
            </a:r>
            <a:r>
              <a:rPr lang="en-US" b="1" dirty="0">
                <a:solidFill>
                  <a:srgbClr val="0070C0"/>
                </a:solidFill>
              </a:rPr>
              <a:t> Charter </a:t>
            </a:r>
            <a:r>
              <a:rPr lang="en-US" dirty="0"/>
              <a:t>was adopted</a:t>
            </a:r>
          </a:p>
          <a:p>
            <a:pPr lvl="1"/>
            <a:r>
              <a:rPr lang="en-US" dirty="0"/>
              <a:t>It laid down the objectives, principles and structure, functions of the organization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87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086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second largest inter-governmental political organization </a:t>
            </a:r>
          </a:p>
          <a:p>
            <a:r>
              <a:rPr lang="en-US" dirty="0"/>
              <a:t>57 member states, across four continents, with 1.9 billion people (2019). </a:t>
            </a:r>
          </a:p>
          <a:p>
            <a:r>
              <a:rPr lang="en-US" dirty="0"/>
              <a:t>To Promote international peace and harmony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OIC</a:t>
            </a:r>
            <a:r>
              <a:rPr lang="en-US" dirty="0"/>
              <a:t> has permanent delegations to the UN and the EU. </a:t>
            </a:r>
          </a:p>
          <a:p>
            <a:r>
              <a:rPr lang="en-US" dirty="0"/>
              <a:t>The official languages are- Arabic, English, and French.</a:t>
            </a:r>
          </a:p>
        </p:txBody>
      </p:sp>
      <p:pic>
        <p:nvPicPr>
          <p:cNvPr id="4098" name="Picture 2" descr="E:\NOA-Misc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3733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74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OIC</a:t>
            </a:r>
            <a:r>
              <a:rPr lang="en-US" dirty="0"/>
              <a:t> Charter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010400" cy="4906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present revised Charter </a:t>
            </a:r>
            <a:r>
              <a:rPr lang="en-US" dirty="0"/>
              <a:t>of the OIC was adopted in March 2008</a:t>
            </a:r>
          </a:p>
          <a:p>
            <a:r>
              <a:rPr lang="en-US" dirty="0"/>
              <a:t>It has 18 Chapters and 39 Articles</a:t>
            </a:r>
          </a:p>
          <a:p>
            <a:r>
              <a:rPr lang="en-US" dirty="0"/>
              <a:t>The revised charter </a:t>
            </a:r>
            <a:r>
              <a:rPr lang="en-US" dirty="0">
                <a:solidFill>
                  <a:srgbClr val="FF0000"/>
                </a:solidFill>
              </a:rPr>
              <a:t>promotes</a:t>
            </a:r>
          </a:p>
          <a:p>
            <a:pPr lvl="1"/>
            <a:r>
              <a:rPr lang="en-US" dirty="0"/>
              <a:t>Democracy &amp; Human rights</a:t>
            </a:r>
          </a:p>
          <a:p>
            <a:pPr lvl="1"/>
            <a:r>
              <a:rPr lang="en-US" dirty="0"/>
              <a:t>Good governance in all member states.</a:t>
            </a:r>
          </a:p>
          <a:p>
            <a:pPr lvl="1"/>
            <a:r>
              <a:rPr lang="en-US" dirty="0"/>
              <a:t>Peace and Prosperity</a:t>
            </a:r>
          </a:p>
          <a:p>
            <a:pPr lvl="1"/>
            <a:r>
              <a:rPr lang="en-US" dirty="0"/>
              <a:t>Inter-faith harmony and inter religious dialogue </a:t>
            </a:r>
          </a:p>
        </p:txBody>
      </p:sp>
    </p:spTree>
    <p:extLst>
      <p:ext uri="{BB962C8B-B14F-4D97-AF65-F5344CB8AC3E}">
        <p14:creationId xmlns:p14="http://schemas.microsoft.com/office/powerpoint/2010/main" val="426511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41B83-0302-4A06-826D-0F0821DD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A702A1-7837-42C3-BA0D-B41B1EB4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42" y="813990"/>
            <a:ext cx="7966915" cy="5230019"/>
          </a:xfrm>
        </p:spPr>
      </p:pic>
    </p:spTree>
    <p:extLst>
      <p:ext uri="{BB962C8B-B14F-4D97-AF65-F5344CB8AC3E}">
        <p14:creationId xmlns:p14="http://schemas.microsoft.com/office/powerpoint/2010/main" val="1176439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OIC</a:t>
            </a:r>
            <a:r>
              <a:rPr lang="en-US" dirty="0"/>
              <a:t>: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Promotion of Islamic Solidarity</a:t>
            </a:r>
          </a:p>
          <a:p>
            <a:r>
              <a:rPr lang="en-US" dirty="0"/>
              <a:t>Enhance cooperation among Muslim countries in economic, social, cultural and scientific fields</a:t>
            </a:r>
          </a:p>
          <a:p>
            <a:r>
              <a:rPr lang="en-US" dirty="0"/>
              <a:t>To coordinate among members for protection of Holy places</a:t>
            </a:r>
          </a:p>
          <a:p>
            <a:r>
              <a:rPr lang="en-US" dirty="0"/>
              <a:t>To promote unity and the image of </a:t>
            </a:r>
            <a:r>
              <a:rPr lang="en-US" dirty="0" err="1"/>
              <a:t>Ummah</a:t>
            </a:r>
            <a:r>
              <a:rPr lang="en-US" dirty="0"/>
              <a:t> through strengthening ties with other regional and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925560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Articles-I &amp; II: Objectives &amp;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dirty="0"/>
              <a:t>According to its Charter (Article –I), the </a:t>
            </a:r>
            <a:r>
              <a:rPr lang="en-US" dirty="0" err="1"/>
              <a:t>OIC</a:t>
            </a:r>
            <a:r>
              <a:rPr lang="en-US" dirty="0"/>
              <a:t> aims to; </a:t>
            </a:r>
          </a:p>
          <a:p>
            <a:pPr lvl="1"/>
            <a:r>
              <a:rPr lang="en-US" dirty="0"/>
              <a:t>Promote Islamic social and economic values; </a:t>
            </a:r>
          </a:p>
          <a:p>
            <a:pPr lvl="2"/>
            <a:r>
              <a:rPr lang="en-US" dirty="0"/>
              <a:t>increase cooperation in social, economic and political areas;</a:t>
            </a:r>
          </a:p>
          <a:p>
            <a:pPr lvl="2"/>
            <a:r>
              <a:rPr lang="en-US" dirty="0"/>
              <a:t>To strengthen intra-Islamic economic and trade cooperation</a:t>
            </a:r>
          </a:p>
          <a:p>
            <a:pPr lvl="1"/>
            <a:r>
              <a:rPr lang="en-US" dirty="0"/>
              <a:t>uphold international peace and security; and </a:t>
            </a:r>
          </a:p>
          <a:p>
            <a:pPr lvl="1"/>
            <a:r>
              <a:rPr lang="en-US" dirty="0"/>
              <a:t>Respect independence, territorial integrity, equality and sovereignty of member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5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Objectives &amp;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10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To protect and defend </a:t>
            </a:r>
          </a:p>
          <a:p>
            <a:pPr lvl="2"/>
            <a:r>
              <a:rPr lang="en-US" dirty="0"/>
              <a:t>the true image of Islam, </a:t>
            </a:r>
          </a:p>
          <a:p>
            <a:pPr lvl="2"/>
            <a:r>
              <a:rPr lang="en-US" dirty="0"/>
              <a:t>combat defamation of Islam and </a:t>
            </a:r>
          </a:p>
          <a:p>
            <a:pPr lvl="2"/>
            <a:r>
              <a:rPr lang="en-US" dirty="0"/>
              <a:t>encourage dialogue among civilizations and religions</a:t>
            </a:r>
          </a:p>
          <a:p>
            <a:pPr lvl="1"/>
            <a:r>
              <a:rPr lang="en-US" dirty="0"/>
              <a:t>To protect human rights and the rights of women and minorities.</a:t>
            </a:r>
          </a:p>
          <a:p>
            <a:pPr lvl="1"/>
            <a:r>
              <a:rPr lang="en-US" dirty="0"/>
              <a:t>combating terrorism in all its forms and manifestations </a:t>
            </a:r>
          </a:p>
          <a:p>
            <a:pPr lvl="1"/>
            <a:r>
              <a:rPr lang="en-US" dirty="0"/>
              <a:t>To support and empower the Palestinian people</a:t>
            </a:r>
          </a:p>
          <a:p>
            <a:pPr lvl="1"/>
            <a:r>
              <a:rPr lang="en-US" dirty="0"/>
              <a:t>settle disputes through peaceful means and refrain from use of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72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Article-III: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17638"/>
            <a:ext cx="7696200" cy="4525963"/>
          </a:xfrm>
        </p:spPr>
        <p:txBody>
          <a:bodyPr/>
          <a:lstStyle/>
          <a:p>
            <a:r>
              <a:rPr lang="en-US" dirty="0"/>
              <a:t>Any State, member of the United Nations, </a:t>
            </a:r>
            <a:r>
              <a:rPr lang="en-US" dirty="0">
                <a:solidFill>
                  <a:srgbClr val="00B050"/>
                </a:solidFill>
              </a:rPr>
              <a:t>having Muslim majority </a:t>
            </a:r>
            <a:r>
              <a:rPr lang="en-US" dirty="0"/>
              <a:t>and abiding by the Charter, may join the Organization </a:t>
            </a:r>
            <a:r>
              <a:rPr lang="en-US" dirty="0">
                <a:solidFill>
                  <a:srgbClr val="FF0000"/>
                </a:solidFill>
              </a:rPr>
              <a:t>if approved by consensus </a:t>
            </a:r>
            <a:r>
              <a:rPr lang="en-US" dirty="0"/>
              <a:t>by the Council of Foreign Ministers</a:t>
            </a:r>
          </a:p>
        </p:txBody>
      </p:sp>
    </p:spTree>
    <p:extLst>
      <p:ext uri="{BB962C8B-B14F-4D97-AF65-F5344CB8AC3E}">
        <p14:creationId xmlns:p14="http://schemas.microsoft.com/office/powerpoint/2010/main" val="6465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 Structure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7456136"/>
              </p:ext>
            </p:extLst>
          </p:nvPr>
        </p:nvGraphicFramePr>
        <p:xfrm>
          <a:off x="381000" y="9144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419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Organization Structure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0035663"/>
              </p:ext>
            </p:extLst>
          </p:nvPr>
        </p:nvGraphicFramePr>
        <p:xfrm>
          <a:off x="457200" y="868362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786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OA-Misc\lectrs-org\Mid-East\oic-sm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OA-Misc\lectrs-org\Mid-East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095196"/>
            <a:ext cx="4543425" cy="35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11EDA-4BDB-4070-8D12-BE6A76F94BA1}"/>
              </a:ext>
            </a:extLst>
          </p:cNvPr>
          <p:cNvSpPr txBox="1"/>
          <p:nvPr/>
        </p:nvSpPr>
        <p:spPr>
          <a:xfrm>
            <a:off x="528636" y="4828996"/>
            <a:ext cx="8386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THE 15TH SESSION OF THE ISLAMIC SUMMIT </a:t>
            </a:r>
          </a:p>
          <a:p>
            <a:pPr algn="just"/>
            <a:r>
              <a:rPr lang="en-US" sz="2400" b="0" i="0" dirty="0">
                <a:solidFill>
                  <a:srgbClr val="222222"/>
                </a:solidFill>
                <a:effectLst/>
                <a:latin typeface="system-ui"/>
              </a:rPr>
              <a:t>BANJUL, REPUBLIC OF THE GAMBIA (May 04-05, 2024 )</a:t>
            </a:r>
          </a:p>
        </p:txBody>
      </p:sp>
    </p:spTree>
    <p:extLst>
      <p:ext uri="{BB962C8B-B14F-4D97-AF65-F5344CB8AC3E}">
        <p14:creationId xmlns:p14="http://schemas.microsoft.com/office/powerpoint/2010/main" val="1159463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OIC</a:t>
            </a:r>
            <a:r>
              <a:rPr lang="en-US" dirty="0"/>
              <a:t>- Issues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Member States of the </a:t>
            </a:r>
            <a:r>
              <a:rPr lang="en-US" dirty="0" err="1"/>
              <a:t>OIC</a:t>
            </a:r>
            <a:r>
              <a:rPr lang="en-US" dirty="0"/>
              <a:t> face many challenges in the 21st century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413F4-3B7A-4057-A837-890A60E1CB56}"/>
              </a:ext>
            </a:extLst>
          </p:cNvPr>
          <p:cNvSpPr txBox="1"/>
          <p:nvPr/>
        </p:nvSpPr>
        <p:spPr>
          <a:xfrm>
            <a:off x="4419600" y="510363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dirty="0"/>
              <a:t>the noble Islamic values of unity and fraternity, peace, solidarity, tolerance, equality, justice, moderation, balance and human dignity</a:t>
            </a:r>
          </a:p>
        </p:txBody>
      </p:sp>
    </p:spTree>
    <p:extLst>
      <p:ext uri="{BB962C8B-B14F-4D97-AF65-F5344CB8AC3E}">
        <p14:creationId xmlns:p14="http://schemas.microsoft.com/office/powerpoint/2010/main" val="2626946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OIC</a:t>
            </a:r>
            <a:r>
              <a:rPr lang="en-US" dirty="0"/>
              <a:t> has taken steps to remove misperceptions and has strongly advocated elimination of discrimination against Muslims in all forms and manifestations.</a:t>
            </a:r>
          </a:p>
        </p:txBody>
      </p:sp>
    </p:spTree>
    <p:extLst>
      <p:ext uri="{BB962C8B-B14F-4D97-AF65-F5344CB8AC3E}">
        <p14:creationId xmlns:p14="http://schemas.microsoft.com/office/powerpoint/2010/main" val="4281000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OIC</a:t>
            </a:r>
            <a:r>
              <a:rPr lang="en-US" dirty="0"/>
              <a:t>- Issues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934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OIC Leadership Crisis over The Middle-East Issues;</a:t>
            </a:r>
          </a:p>
          <a:p>
            <a:pPr lvl="1"/>
            <a:r>
              <a:rPr lang="en-US" b="1" dirty="0"/>
              <a:t>Israel-Palestine</a:t>
            </a:r>
          </a:p>
          <a:p>
            <a:pPr lvl="1"/>
            <a:r>
              <a:rPr lang="en-US" dirty="0"/>
              <a:t>The Yemen Crisis</a:t>
            </a:r>
          </a:p>
          <a:p>
            <a:pPr lvl="1"/>
            <a:r>
              <a:rPr lang="en-US" dirty="0"/>
              <a:t>The Syrian Civil War</a:t>
            </a:r>
          </a:p>
          <a:p>
            <a:r>
              <a:rPr lang="en-US" b="1" dirty="0"/>
              <a:t>Shia-Sunni Divide in the Muslim world</a:t>
            </a:r>
          </a:p>
          <a:p>
            <a:r>
              <a:rPr lang="en-US" b="1" dirty="0"/>
              <a:t>Democracy &amp; Human Rights, Economic Dev</a:t>
            </a:r>
          </a:p>
          <a:p>
            <a:r>
              <a:rPr lang="en-US" sz="3300" b="1" dirty="0"/>
              <a:t>Islamophobia and the Role of OIC</a:t>
            </a:r>
          </a:p>
          <a:p>
            <a:r>
              <a:rPr lang="en-US" b="1" dirty="0"/>
              <a:t>Combating three menaces</a:t>
            </a:r>
            <a:r>
              <a:rPr lang="en-US" dirty="0"/>
              <a:t>-</a:t>
            </a:r>
            <a:r>
              <a:rPr lang="en-US" sz="2600" dirty="0"/>
              <a:t>Terrorism, extremism and Radicalism</a:t>
            </a:r>
          </a:p>
        </p:txBody>
      </p:sp>
    </p:spTree>
    <p:extLst>
      <p:ext uri="{BB962C8B-B14F-4D97-AF65-F5344CB8AC3E}">
        <p14:creationId xmlns:p14="http://schemas.microsoft.com/office/powerpoint/2010/main" val="108634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Israel-Palestine:1919-48</a:t>
            </a:r>
          </a:p>
        </p:txBody>
      </p:sp>
      <p:pic>
        <p:nvPicPr>
          <p:cNvPr id="1026" name="Picture 2" descr="C:\Users\Smile\Downloads\150px-Proposals_for_the_Mandate_of_Palestine_1916-19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91440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Three proposals </a:t>
            </a:r>
            <a:r>
              <a:rPr lang="en-US" sz="2400" dirty="0"/>
              <a:t>for Palestine Territory.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red line proposed in the </a:t>
            </a:r>
            <a:r>
              <a:rPr lang="en-US" sz="2400" u="sng" dirty="0"/>
              <a:t>1916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C00000"/>
                </a:solidFill>
              </a:rPr>
              <a:t>Sykes–Picot Agreement </a:t>
            </a:r>
            <a:r>
              <a:rPr lang="en-US" sz="2400" dirty="0"/>
              <a:t>between UK &amp; France for Israel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the thin blue line </a:t>
            </a:r>
            <a:r>
              <a:rPr lang="en-US" sz="2400" dirty="0"/>
              <a:t>refers to the </a:t>
            </a:r>
            <a:r>
              <a:rPr lang="en-US" sz="2400" u="sng" dirty="0"/>
              <a:t>1923–48</a:t>
            </a:r>
            <a:r>
              <a:rPr lang="en-US" sz="2400" dirty="0"/>
              <a:t> Mandatory Palestine Territory under UK.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dashed blue line is the </a:t>
            </a:r>
            <a:r>
              <a:rPr lang="en-US" sz="2400" u="sng" dirty="0"/>
              <a:t>1919</a:t>
            </a:r>
            <a:r>
              <a:rPr lang="en-US" sz="2400" dirty="0"/>
              <a:t> Zionist demand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3401-A174-4B73-B678-3F405711AE71}"/>
              </a:ext>
            </a:extLst>
          </p:cNvPr>
          <p:cNvSpPr/>
          <p:nvPr/>
        </p:nvSpPr>
        <p:spPr>
          <a:xfrm>
            <a:off x="2133600" y="2590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P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B8B30-5B3F-405F-8524-2D616BD8D0AB}"/>
              </a:ext>
            </a:extLst>
          </p:cNvPr>
          <p:cNvSpPr/>
          <p:nvPr/>
        </p:nvSpPr>
        <p:spPr>
          <a:xfrm>
            <a:off x="1676400" y="386715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P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620D50-92AC-46D8-A9EF-2F9069EB2ADC}"/>
              </a:ext>
            </a:extLst>
          </p:cNvPr>
          <p:cNvSpPr/>
          <p:nvPr/>
        </p:nvSpPr>
        <p:spPr>
          <a:xfrm>
            <a:off x="2981325" y="367665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P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8D8EF-E4EE-4FD2-8E8F-136985EC8D30}"/>
              </a:ext>
            </a:extLst>
          </p:cNvPr>
          <p:cNvSpPr/>
          <p:nvPr/>
        </p:nvSpPr>
        <p:spPr>
          <a:xfrm>
            <a:off x="152400" y="5867400"/>
            <a:ext cx="4800600" cy="588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UK’s Balfour Declaration-1917</a:t>
            </a:r>
            <a:endParaRPr lang="en-P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03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OIC</a:t>
            </a:r>
            <a:r>
              <a:rPr lang="en-US" dirty="0"/>
              <a:t>- Issues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086600" cy="5334000"/>
          </a:xfrm>
        </p:spPr>
        <p:txBody>
          <a:bodyPr>
            <a:normAutofit/>
          </a:bodyPr>
          <a:lstStyle/>
          <a:p>
            <a:r>
              <a:rPr lang="en-US" dirty="0" err="1"/>
              <a:t>OIC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Muslim Renaissance- </a:t>
            </a:r>
            <a:r>
              <a:rPr lang="en-US" dirty="0"/>
              <a:t>a remote possibility or a reality in near future?</a:t>
            </a:r>
          </a:p>
          <a:p>
            <a:r>
              <a:rPr lang="en-US" dirty="0">
                <a:solidFill>
                  <a:srgbClr val="002060"/>
                </a:solidFill>
              </a:rPr>
              <a:t>Pan-Islamism</a:t>
            </a:r>
            <a:r>
              <a:rPr lang="en-US" dirty="0"/>
              <a:t> and the Unity of ‘</a:t>
            </a:r>
            <a:r>
              <a:rPr lang="en-US" dirty="0" err="1"/>
              <a:t>Ummah</a:t>
            </a:r>
            <a:r>
              <a:rPr lang="en-US" dirty="0"/>
              <a:t>’- a gigantic challenge</a:t>
            </a:r>
          </a:p>
          <a:p>
            <a:r>
              <a:rPr lang="en-US" dirty="0"/>
              <a:t>Establishing a single economic and political entity as of EU???----seems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3059723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/>
              <a:t>Islamic Military Counter Terrorism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military intervention against </a:t>
            </a:r>
            <a:r>
              <a:rPr lang="en-US" dirty="0" err="1"/>
              <a:t>ISIL</a:t>
            </a:r>
            <a:r>
              <a:rPr lang="en-US" dirty="0"/>
              <a:t>, Yemen and fro other counter-terrorist activities</a:t>
            </a:r>
          </a:p>
          <a:p>
            <a:pPr lvl="1"/>
            <a:r>
              <a:rPr lang="en-US" dirty="0"/>
              <a:t>Original 34 members.</a:t>
            </a:r>
          </a:p>
          <a:p>
            <a:pPr lvl="1"/>
            <a:r>
              <a:rPr lang="en-US" dirty="0"/>
              <a:t>countries joined and the number reached to 41 </a:t>
            </a:r>
          </a:p>
          <a:p>
            <a:r>
              <a:rPr lang="en-US" dirty="0"/>
              <a:t>Most of its participants are members of the </a:t>
            </a:r>
            <a:r>
              <a:rPr lang="en-US" dirty="0" err="1"/>
              <a:t>OIC</a:t>
            </a:r>
            <a:endParaRPr lang="en-US" dirty="0"/>
          </a:p>
          <a:p>
            <a:r>
              <a:rPr lang="en-US" dirty="0"/>
              <a:t>Coalition having majority Sunni Muslim populations</a:t>
            </a:r>
          </a:p>
          <a:p>
            <a:pPr lvl="1"/>
            <a:r>
              <a:rPr lang="en-US" dirty="0"/>
              <a:t>it has been called "a sectarian coalition" by Hakeem </a:t>
            </a:r>
            <a:r>
              <a:rPr lang="en-US" dirty="0" err="1"/>
              <a:t>Azameli</a:t>
            </a:r>
            <a:r>
              <a:rPr lang="en-US" dirty="0"/>
              <a:t>, a member of the Security and Defense Commission in the Iraqi parliament</a:t>
            </a:r>
          </a:p>
          <a:p>
            <a:pPr lvl="1"/>
            <a:r>
              <a:rPr lang="en-US" dirty="0"/>
              <a:t>Iran has expressed strong reservations</a:t>
            </a:r>
          </a:p>
          <a:p>
            <a:pPr lvl="1"/>
            <a:r>
              <a:rPr lang="en-US" dirty="0"/>
              <a:t>Turkey is apprehensive</a:t>
            </a:r>
          </a:p>
        </p:txBody>
      </p:sp>
    </p:spTree>
    <p:extLst>
      <p:ext uri="{BB962C8B-B14F-4D97-AF65-F5344CB8AC3E}">
        <p14:creationId xmlns:p14="http://schemas.microsoft.com/office/powerpoint/2010/main" val="152301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Pakistan and the </a:t>
            </a:r>
            <a:r>
              <a:rPr lang="en-US" dirty="0" err="1"/>
              <a:t>OIC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Pakistan</a:t>
            </a:r>
            <a:r>
              <a:rPr lang="en-US" dirty="0"/>
              <a:t> continues to enjoy a prominent status in the </a:t>
            </a:r>
            <a:r>
              <a:rPr lang="en-US" b="1" dirty="0"/>
              <a:t>OIC</a:t>
            </a:r>
          </a:p>
          <a:p>
            <a:r>
              <a:rPr lang="en-US" dirty="0"/>
              <a:t>Pakistan is one of the most powerful members of </a:t>
            </a:r>
            <a:r>
              <a:rPr lang="en-US" dirty="0" err="1"/>
              <a:t>OIC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population. </a:t>
            </a:r>
          </a:p>
          <a:p>
            <a:pPr lvl="1"/>
            <a:r>
              <a:rPr lang="en-US" dirty="0"/>
              <a:t>nuclear weapons</a:t>
            </a:r>
          </a:p>
          <a:p>
            <a:pPr lvl="1"/>
            <a:r>
              <a:rPr lang="en-US" dirty="0"/>
              <a:t>seventh-largest standing military force</a:t>
            </a:r>
          </a:p>
          <a:p>
            <a:pPr lvl="1"/>
            <a:r>
              <a:rPr lang="en-US" dirty="0"/>
              <a:t> research, education and economy</a:t>
            </a:r>
          </a:p>
          <a:p>
            <a:pPr lvl="1"/>
            <a:r>
              <a:rPr lang="en-US" dirty="0"/>
              <a:t>large labor  force working in various Muslim countries</a:t>
            </a:r>
          </a:p>
          <a:p>
            <a:pPr lvl="1"/>
            <a:r>
              <a:rPr lang="en-US" dirty="0"/>
              <a:t>Counter-terrorism achievements</a:t>
            </a:r>
          </a:p>
          <a:p>
            <a:r>
              <a:rPr lang="en-US" dirty="0"/>
              <a:t>the 2nd summit of </a:t>
            </a:r>
            <a:r>
              <a:rPr lang="en-US" dirty="0" err="1"/>
              <a:t>OIC</a:t>
            </a:r>
            <a:r>
              <a:rPr lang="en-US" dirty="0"/>
              <a:t> held in Lahore between 22–24 February 1974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 and </a:t>
            </a:r>
            <a:r>
              <a:rPr lang="en-US" dirty="0" err="1"/>
              <a:t>OIC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6705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Support for Palestine and Middle East issues</a:t>
            </a:r>
          </a:p>
          <a:p>
            <a:r>
              <a:rPr lang="en-US" dirty="0"/>
              <a:t>Islamic Military Counter Terrorism Coalition</a:t>
            </a:r>
          </a:p>
          <a:p>
            <a:r>
              <a:rPr lang="en-US" dirty="0"/>
              <a:t>Pakistan’s Relations with Iran and Saudi Arabia- how to strike a balance???</a:t>
            </a:r>
          </a:p>
          <a:p>
            <a:r>
              <a:rPr lang="en-US" dirty="0"/>
              <a:t>Saudi Arab and Gulf States’ tilt towards India and the India’s increasing role in the Middle East</a:t>
            </a:r>
          </a:p>
          <a:p>
            <a:r>
              <a:rPr lang="en-US" dirty="0"/>
              <a:t>OIC Contact Group on Kashmir</a:t>
            </a:r>
          </a:p>
          <a:p>
            <a:r>
              <a:rPr lang="en-US" dirty="0"/>
              <a:t>China's representation in OIC through Pakistan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066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NOA-Misc\images (2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9" y="2362200"/>
            <a:ext cx="307736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NOA-Misc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124691"/>
            <a:ext cx="3048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NOA-Misc\images (2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691"/>
            <a:ext cx="3048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NOA-Misc\Copy-of-NAT_190301_OIC1_AD-(Read-Only)_resource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17764"/>
            <a:ext cx="3009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NOA-Misc\images (2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9537"/>
            <a:ext cx="3048000" cy="16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NOA-Misc\images (2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4805362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691" y="1984664"/>
            <a:ext cx="32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OIC</a:t>
            </a:r>
            <a:r>
              <a:rPr lang="en-US" b="1" dirty="0"/>
              <a:t> invite India in Muslim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55" y="2384214"/>
            <a:ext cx="3110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the first time by </a:t>
            </a:r>
            <a:r>
              <a:rPr lang="en-US" dirty="0" err="1"/>
              <a:t>OIC</a:t>
            </a:r>
            <a:r>
              <a:rPr lang="en-US" dirty="0"/>
              <a:t> to invite India in five decades. </a:t>
            </a:r>
          </a:p>
          <a:p>
            <a:endParaRPr lang="en-US" dirty="0"/>
          </a:p>
          <a:p>
            <a:r>
              <a:rPr lang="en-US" dirty="0" err="1"/>
              <a:t>Sushma</a:t>
            </a:r>
            <a:r>
              <a:rPr lang="en-US" dirty="0"/>
              <a:t> as the “Guest of </a:t>
            </a:r>
            <a:r>
              <a:rPr lang="en-US" dirty="0" err="1"/>
              <a:t>Honour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dirty="0"/>
              <a:t>at the 46th meeting of </a:t>
            </a:r>
            <a:r>
              <a:rPr lang="en-US" dirty="0" err="1"/>
              <a:t>OIC</a:t>
            </a:r>
            <a:r>
              <a:rPr lang="en-US" dirty="0"/>
              <a:t> Foreign Ministers (1-2 Mar 2019.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8075" y="4038600"/>
            <a:ext cx="240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Pakistan did not attend the </a:t>
            </a:r>
            <a:r>
              <a:rPr lang="en-US" dirty="0" err="1"/>
              <a:t>OIC’s</a:t>
            </a:r>
            <a:r>
              <a:rPr lang="en-US" dirty="0"/>
              <a:t> </a:t>
            </a:r>
            <a:r>
              <a:rPr lang="en-US" dirty="0" err="1"/>
              <a:t>FMs</a:t>
            </a:r>
            <a:r>
              <a:rPr lang="en-US" dirty="0"/>
              <a:t> meeting</a:t>
            </a:r>
          </a:p>
        </p:txBody>
      </p:sp>
      <p:pic>
        <p:nvPicPr>
          <p:cNvPr id="1026" name="Picture 2" descr="E:\NOA-Misc\downlo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07" y="4805362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51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/>
              <a:t>The OIC FMs Council Meetings in Islamabad-2021 &amp;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76337"/>
            <a:ext cx="71628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Council meeting held on 18-19 Dec. 2021 &amp; March 2022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to devise a mechanism for the international community to deliver aid to Afghanistan, despite sanctions.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Post-Taliban Afghanistan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efforts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India held conference on Afghanistan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The Delhi Regional Security Dialogue on Afghanistan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representatives from India, Iran, Russia, Kazakhstan, Kyrgyzstan, Tajikistan, Turkmenistan and Uzbekistan.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Pakistan accusing India of being a 'spoiler' in the region.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12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362075"/>
          </a:xfrm>
        </p:spPr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oic</a:t>
            </a:r>
            <a:r>
              <a:rPr lang="en-US" dirty="0"/>
              <a:t> effective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81201"/>
            <a:ext cx="7772400" cy="24257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Peace and Security: </a:t>
            </a:r>
            <a:r>
              <a:rPr lang="en-US" sz="2400" dirty="0" err="1"/>
              <a:t>OIC</a:t>
            </a:r>
            <a:r>
              <a:rPr lang="en-US" sz="2400" dirty="0"/>
              <a:t> Need to work for both internal as well as world peace and security.</a:t>
            </a:r>
          </a:p>
          <a:p>
            <a:pPr marL="457200" indent="-457200">
              <a:buAutoNum type="arabicPeriod"/>
            </a:pPr>
            <a:r>
              <a:rPr lang="en-US" sz="2400" dirty="0"/>
              <a:t>Cultural Revolution: Political and Social Reforms</a:t>
            </a:r>
          </a:p>
          <a:p>
            <a:pPr marL="457200" indent="-457200">
              <a:buAutoNum type="arabicPeriod"/>
            </a:pPr>
            <a:r>
              <a:rPr lang="en-US" sz="2400" dirty="0"/>
              <a:t>Economic Reforms in the Muslim World</a:t>
            </a:r>
          </a:p>
        </p:txBody>
      </p:sp>
    </p:spTree>
    <p:extLst>
      <p:ext uri="{BB962C8B-B14F-4D97-AF65-F5344CB8AC3E}">
        <p14:creationId xmlns:p14="http://schemas.microsoft.com/office/powerpoint/2010/main" val="3589687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/>
              <a:t>The Future:  </a:t>
            </a:r>
            <a:r>
              <a:rPr lang="en-US" sz="3600" dirty="0" err="1"/>
              <a:t>OIC</a:t>
            </a:r>
            <a:r>
              <a:rPr lang="en-US" sz="3600" dirty="0"/>
              <a:t>- Vision 2025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91000" cy="503985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Peace and Security, Dialogue</a:t>
            </a:r>
          </a:p>
          <a:p>
            <a:pPr lvl="1"/>
            <a:r>
              <a:rPr lang="en-US" dirty="0"/>
              <a:t>Palestine and Al-Quds </a:t>
            </a:r>
          </a:p>
          <a:p>
            <a:pPr lvl="1"/>
            <a:r>
              <a:rPr lang="en-US" dirty="0"/>
              <a:t>Counter-terrorism</a:t>
            </a:r>
          </a:p>
          <a:p>
            <a:pPr lvl="1"/>
            <a:r>
              <a:rPr lang="en-US" dirty="0"/>
              <a:t>Joint Islamic Humanitarian Action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/>
              <a:t>Investment and Finance, </a:t>
            </a:r>
          </a:p>
          <a:p>
            <a:pPr lvl="1"/>
            <a:r>
              <a:rPr lang="en-US" dirty="0"/>
              <a:t>Poverty Alleviation, </a:t>
            </a:r>
          </a:p>
          <a:p>
            <a:pPr lvl="1"/>
            <a:r>
              <a:rPr lang="en-US" dirty="0"/>
              <a:t>Food Security </a:t>
            </a:r>
          </a:p>
          <a:p>
            <a:pPr lvl="1"/>
            <a:r>
              <a:rPr lang="en-US" dirty="0"/>
              <a:t>Climate Change and Sustainability</a:t>
            </a:r>
          </a:p>
          <a:p>
            <a:pPr lvl="1"/>
            <a:r>
              <a:rPr lang="en-US" dirty="0"/>
              <a:t>Science &amp; Technology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914400"/>
            <a:ext cx="701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focuses on following priority areas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1676400"/>
            <a:ext cx="3529084" cy="2542947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901" y="4114800"/>
            <a:ext cx="3779861" cy="2677656"/>
          </a:xfrm>
          <a:prstGeom prst="rect">
            <a:avLst/>
          </a:prstGeom>
          <a:ln w="444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Moderation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Culture and Interfaith Harmony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Empowerment of Women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Human Rights and Good Governance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339" y="1447800"/>
            <a:ext cx="377986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0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914400"/>
          </a:xfrm>
        </p:spPr>
        <p:txBody>
          <a:bodyPr/>
          <a:lstStyle/>
          <a:p>
            <a:r>
              <a:rPr lang="en-US" dirty="0"/>
              <a:t>Gulf Cooperation Council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GCC</a:t>
            </a:r>
            <a:endParaRPr lang="en-US" dirty="0"/>
          </a:p>
        </p:txBody>
      </p:sp>
      <p:pic>
        <p:nvPicPr>
          <p:cNvPr id="1027" name="Picture 3" descr="E:\NOA-Misc\logo-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809625"/>
            <a:ext cx="2095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30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Persian Gulf</a:t>
            </a:r>
          </a:p>
        </p:txBody>
      </p:sp>
      <p:pic>
        <p:nvPicPr>
          <p:cNvPr id="5122" name="Picture 2" descr="E:\NOA-Misc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10600" cy="55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3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OA-Misc\Balfour_declaration_unmark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9681"/>
            <a:ext cx="6629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28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UK's Foreign Secretary Arthur Balfour’s letter to Lord Rothschild, a leader of the British Jewish community 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944504"/>
            <a:ext cx="6019800" cy="1856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2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NOA-Misc\250px-Persian_Gulf_Arab_States_englis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63691" cy="54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88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Agreement of the Gulf Cooperation Council was signed on 11 November 1981 in Abu Dhabi.</a:t>
            </a:r>
          </a:p>
        </p:txBody>
      </p:sp>
      <p:pic>
        <p:nvPicPr>
          <p:cNvPr id="1026" name="Picture 2" descr="E:\NOA-Misc\300px-GCC_heads_of_states_meeting_1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65281"/>
            <a:ext cx="3886200" cy="23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501676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Heads of States of the Gulf region met in Abu Dhabi on 25 May 1981</a:t>
            </a:r>
          </a:p>
        </p:txBody>
      </p:sp>
    </p:spTree>
    <p:extLst>
      <p:ext uri="{BB962C8B-B14F-4D97-AF65-F5344CB8AC3E}">
        <p14:creationId xmlns:p14="http://schemas.microsoft.com/office/powerpoint/2010/main" val="642365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/>
              <a:t>The </a:t>
            </a:r>
            <a:r>
              <a:rPr lang="en-US" sz="2800" b="1" dirty="0"/>
              <a:t>Cooperation Council for the Arab States of the Gulf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315200" cy="4830763"/>
          </a:xfrm>
        </p:spPr>
        <p:txBody>
          <a:bodyPr>
            <a:normAutofit/>
          </a:bodyPr>
          <a:lstStyle/>
          <a:p>
            <a:r>
              <a:rPr lang="en-US" dirty="0"/>
              <a:t>Known as the </a:t>
            </a:r>
            <a:r>
              <a:rPr lang="en-US" b="1" dirty="0"/>
              <a:t>Gulf Cooperation Council</a:t>
            </a:r>
            <a:r>
              <a:rPr lang="en-US" dirty="0"/>
              <a:t> (</a:t>
            </a:r>
            <a:r>
              <a:rPr lang="en-US" b="1" dirty="0" err="1"/>
              <a:t>GCC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A regional intergovernmental political and economic union </a:t>
            </a:r>
          </a:p>
          <a:p>
            <a:pPr lvl="1"/>
            <a:r>
              <a:rPr lang="en-US" dirty="0"/>
              <a:t>consisting of all Arab states of the Persian Gulf except Iraq</a:t>
            </a:r>
          </a:p>
          <a:p>
            <a:r>
              <a:rPr lang="en-US" dirty="0"/>
              <a:t>The Charter of the Gulf Cooperation Council was signed on 25 May 1981</a:t>
            </a:r>
          </a:p>
          <a:p>
            <a:r>
              <a:rPr lang="en-US" dirty="0"/>
              <a:t>Its headquarters in Riyadh, Saudi Arabia</a:t>
            </a:r>
          </a:p>
        </p:txBody>
      </p:sp>
    </p:spTree>
    <p:extLst>
      <p:ext uri="{BB962C8B-B14F-4D97-AF65-F5344CB8AC3E}">
        <p14:creationId xmlns:p14="http://schemas.microsoft.com/office/powerpoint/2010/main" val="29547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current member states are monarchies </a:t>
            </a:r>
          </a:p>
          <a:p>
            <a:endParaRPr lang="en-US" sz="2400" dirty="0"/>
          </a:p>
          <a:p>
            <a:r>
              <a:rPr lang="en-US" dirty="0"/>
              <a:t>This area has some of the fastest-growing economies in the world</a:t>
            </a:r>
          </a:p>
          <a:p>
            <a:endParaRPr lang="en-US" dirty="0"/>
          </a:p>
          <a:p>
            <a:r>
              <a:rPr lang="en-US" dirty="0"/>
              <a:t>There have been discussions regarding the future membership of Jordan, Morocco, and Yemen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390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marL="0" indent="0" fontAlgn="base"/>
            <a:r>
              <a:rPr lang="en-US" sz="3200" dirty="0"/>
              <a:t>The objectives of the </a:t>
            </a:r>
            <a:r>
              <a:rPr lang="en-US" sz="3200" dirty="0" err="1"/>
              <a:t>GCC</a:t>
            </a:r>
            <a:r>
              <a:rPr lang="en-US" sz="3200" dirty="0"/>
              <a:t> (Article-IV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67600" cy="5410200"/>
          </a:xfrm>
        </p:spPr>
        <p:txBody>
          <a:bodyPr>
            <a:noAutofit/>
          </a:bodyPr>
          <a:lstStyle/>
          <a:p>
            <a:pPr fontAlgn="base"/>
            <a:r>
              <a:rPr lang="en-US" sz="2700" dirty="0"/>
              <a:t>Regional integration between Member States</a:t>
            </a:r>
          </a:p>
          <a:p>
            <a:pPr fontAlgn="base"/>
            <a:r>
              <a:rPr lang="en-US" sz="2700" dirty="0"/>
              <a:t>To strengthen cooperation among them in various fields, </a:t>
            </a:r>
            <a:r>
              <a:rPr lang="en-US" sz="2300" dirty="0"/>
              <a:t>including the following: </a:t>
            </a:r>
          </a:p>
          <a:p>
            <a:pPr lvl="1" fontAlgn="base"/>
            <a:r>
              <a:rPr lang="en-US" sz="2700" dirty="0"/>
              <a:t>Economic and financial affairs </a:t>
            </a:r>
          </a:p>
          <a:p>
            <a:pPr lvl="1" fontAlgn="base"/>
            <a:r>
              <a:rPr lang="en-US" sz="2700" dirty="0"/>
              <a:t>Commerce, customs and communications , and</a:t>
            </a:r>
          </a:p>
          <a:p>
            <a:pPr lvl="1" fontAlgn="base"/>
            <a:r>
              <a:rPr lang="en-US" sz="2700" dirty="0"/>
              <a:t>Education and culture </a:t>
            </a:r>
          </a:p>
          <a:p>
            <a:pPr fontAlgn="base"/>
            <a:r>
              <a:rPr lang="en-US" sz="2700" dirty="0"/>
              <a:t>To stimulate scientific and technological progress </a:t>
            </a:r>
          </a:p>
          <a:p>
            <a:pPr fontAlgn="base"/>
            <a:r>
              <a:rPr lang="en-US" sz="2700" dirty="0"/>
              <a:t> To establish joint ventures and encourage cooperation by the private sector</a:t>
            </a:r>
          </a:p>
          <a:p>
            <a:pPr fontAlgn="base"/>
            <a:r>
              <a:rPr lang="en-US" sz="2700" dirty="0"/>
              <a:t>Ensure peace, stability and security of the region</a:t>
            </a:r>
          </a:p>
        </p:txBody>
      </p:sp>
    </p:spTree>
    <p:extLst>
      <p:ext uri="{BB962C8B-B14F-4D97-AF65-F5344CB8AC3E}">
        <p14:creationId xmlns:p14="http://schemas.microsoft.com/office/powerpoint/2010/main" val="2251702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73951"/>
              </p:ext>
            </p:extLst>
          </p:nvPr>
        </p:nvGraphicFramePr>
        <p:xfrm>
          <a:off x="457200" y="1066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009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774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696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Geo-economics &amp; Geo-politics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GCC</a:t>
            </a:r>
            <a:r>
              <a:rPr lang="en-US" sz="2400" dirty="0"/>
              <a:t>-CRITICAL ANALYSIS</a:t>
            </a:r>
          </a:p>
        </p:txBody>
      </p:sp>
    </p:spTree>
    <p:extLst>
      <p:ext uri="{BB962C8B-B14F-4D97-AF65-F5344CB8AC3E}">
        <p14:creationId xmlns:p14="http://schemas.microsoft.com/office/powerpoint/2010/main" val="2976204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Steps towards a Monetary Union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2001, the </a:t>
            </a:r>
            <a:r>
              <a:rPr lang="en-US" dirty="0" err="1"/>
              <a:t>GCC</a:t>
            </a:r>
            <a:r>
              <a:rPr lang="en-US" dirty="0"/>
              <a:t> Supreme Council set the following goals:</a:t>
            </a:r>
          </a:p>
          <a:p>
            <a:pPr lvl="1"/>
            <a:r>
              <a:rPr lang="en-US" dirty="0"/>
              <a:t>A common Customs Union until January 2003</a:t>
            </a:r>
          </a:p>
          <a:p>
            <a:pPr lvl="1"/>
            <a:r>
              <a:rPr lang="en-US" dirty="0"/>
              <a:t>Common market be established by 2007</a:t>
            </a:r>
          </a:p>
          <a:p>
            <a:pPr lvl="1"/>
            <a:r>
              <a:rPr lang="en-US" dirty="0"/>
              <a:t>Common currency be introduced by 2010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name ’</a:t>
            </a:r>
            <a:r>
              <a:rPr lang="en-US" dirty="0" err="1"/>
              <a:t>Khaleeji</a:t>
            </a:r>
            <a:r>
              <a:rPr lang="en-US" dirty="0"/>
              <a:t>’ has been proposed for this currency. </a:t>
            </a:r>
          </a:p>
          <a:p>
            <a:endParaRPr lang="en-US" dirty="0"/>
          </a:p>
          <a:p>
            <a:r>
              <a:rPr lang="en-US" dirty="0"/>
              <a:t>If realized, the GCC monetary union would be the second-largest monetary union in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441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Monetary Council: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5518"/>
            <a:ext cx="7620000" cy="4906963"/>
          </a:xfrm>
        </p:spPr>
        <p:txBody>
          <a:bodyPr>
            <a:noAutofit/>
          </a:bodyPr>
          <a:lstStyle/>
          <a:p>
            <a:r>
              <a:rPr lang="en-US" sz="2800" dirty="0"/>
              <a:t>On 15 December 2009, GCC created a Monetary Council </a:t>
            </a:r>
          </a:p>
          <a:p>
            <a:pPr lvl="1"/>
            <a:r>
              <a:rPr lang="en-US" dirty="0"/>
              <a:t>To introduce a single currency for the union.</a:t>
            </a:r>
          </a:p>
          <a:p>
            <a:pPr lvl="1"/>
            <a:r>
              <a:rPr lang="en-US" dirty="0"/>
              <a:t>Establishing a central bank, and</a:t>
            </a:r>
          </a:p>
          <a:p>
            <a:pPr lvl="1"/>
            <a:r>
              <a:rPr lang="en-US" dirty="0"/>
              <a:t>Choosing a currency regime</a:t>
            </a:r>
          </a:p>
          <a:p>
            <a:r>
              <a:rPr lang="en-US" sz="2800" dirty="0"/>
              <a:t>The Council met for the first time on 30 March 2010.</a:t>
            </a:r>
          </a:p>
          <a:p>
            <a:r>
              <a:rPr lang="en-US" sz="2800" dirty="0"/>
              <a:t>Kuwait said that a single currency may take up to ten years to establish. </a:t>
            </a:r>
          </a:p>
        </p:txBody>
      </p:sp>
    </p:spTree>
    <p:extLst>
      <p:ext uri="{BB962C8B-B14F-4D97-AF65-F5344CB8AC3E}">
        <p14:creationId xmlns:p14="http://schemas.microsoft.com/office/powerpoint/2010/main" val="254426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UN partition plan for Palestine adopted in 1947.</a:t>
            </a:r>
            <a:br>
              <a:rPr lang="en-US" sz="2400" dirty="0"/>
            </a:br>
            <a:r>
              <a:rPr lang="en-US" sz="2400" i="1" dirty="0"/>
              <a:t>Encyclopedia Britannica, Inc.</a:t>
            </a:r>
            <a:endParaRPr lang="en-US" sz="2400" dirty="0"/>
          </a:p>
        </p:txBody>
      </p:sp>
      <p:pic>
        <p:nvPicPr>
          <p:cNvPr id="7170" name="Picture 2" descr="E:\NOA-Misc\UN-partition-plan-Palestine-19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72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28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GCC’s</a:t>
            </a:r>
            <a:r>
              <a:rPr lang="en-US" dirty="0"/>
              <a:t> Internal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953000"/>
          </a:xfrm>
        </p:spPr>
        <p:txBody>
          <a:bodyPr>
            <a:noAutofit/>
          </a:bodyPr>
          <a:lstStyle/>
          <a:p>
            <a:r>
              <a:rPr lang="en-US" sz="2800" dirty="0"/>
              <a:t>Oman announced that it would not be able to meet the target date for a common currency. 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 err="1"/>
              <a:t>UAE</a:t>
            </a:r>
            <a:r>
              <a:rPr lang="en-US" sz="2800" dirty="0"/>
              <a:t> announced withdrawal from the monetary union scheme</a:t>
            </a:r>
          </a:p>
          <a:p>
            <a:pPr lvl="1"/>
            <a:r>
              <a:rPr lang="en-US" sz="2400" dirty="0"/>
              <a:t>It wanted </a:t>
            </a:r>
            <a:r>
              <a:rPr lang="en-US" sz="2400" dirty="0" err="1"/>
              <a:t>GCC</a:t>
            </a:r>
            <a:r>
              <a:rPr lang="en-US" sz="2400" dirty="0"/>
              <a:t> Central Bank in </a:t>
            </a:r>
            <a:r>
              <a:rPr lang="en-US" sz="2400" dirty="0" err="1"/>
              <a:t>UAE</a:t>
            </a:r>
            <a:r>
              <a:rPr lang="en-US" sz="2400" dirty="0"/>
              <a:t> not </a:t>
            </a:r>
            <a:r>
              <a:rPr lang="en-US" sz="2400" dirty="0" err="1"/>
              <a:t>KSA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Saudi Arabia and Kuwait: disputes over shared oilfields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3710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The Row with Qatar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705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Saudi Arabia, Bahrain and </a:t>
            </a:r>
            <a:r>
              <a:rPr lang="en-US" dirty="0" err="1"/>
              <a:t>UAE</a:t>
            </a:r>
            <a:r>
              <a:rPr lang="en-US" dirty="0"/>
              <a:t> pressuring Qatar-serious row among the three</a:t>
            </a:r>
          </a:p>
          <a:p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Qatar’s support to the Muslim Brotherhood, Hamas, and Islamists in Libya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They have reservations on Al Jazeera’s coverage of Middle Eastern issues- demanded its closure </a:t>
            </a:r>
          </a:p>
          <a:p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Qatar’s exit from OPEC after 57 years to focus on natural gas market.</a:t>
            </a:r>
          </a:p>
          <a:p>
            <a:endParaRPr lang="en-US" dirty="0"/>
          </a:p>
          <a:p>
            <a:r>
              <a:rPr lang="en-US" dirty="0"/>
              <a:t>In June 2017, Saudi Arabia, the United Arab Emirates, and Bahrain put a ban on Qataris and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30441927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GCC</a:t>
            </a:r>
            <a:r>
              <a:rPr lang="en-US" dirty="0"/>
              <a:t> Summit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17650"/>
            <a:ext cx="685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Since 2017, blockade of Qatar ended in 2021</a:t>
            </a:r>
          </a:p>
          <a:p>
            <a:r>
              <a:rPr lang="en-US" dirty="0" err="1"/>
              <a:t>GCC</a:t>
            </a:r>
            <a:r>
              <a:rPr lang="en-US" dirty="0"/>
              <a:t> countries agreed to end it on 05/01/2021</a:t>
            </a:r>
          </a:p>
          <a:p>
            <a:pPr lvl="1"/>
            <a:r>
              <a:rPr lang="en-US" dirty="0"/>
              <a:t>Signed a “Solidarity and Stability” deal</a:t>
            </a:r>
          </a:p>
          <a:p>
            <a:pPr lvl="1"/>
            <a:r>
              <a:rPr lang="en-US" dirty="0"/>
              <a:t>Called the Al Ula Agreement</a:t>
            </a:r>
          </a:p>
          <a:p>
            <a:r>
              <a:rPr lang="en-US" dirty="0"/>
              <a:t>Trump Administration brokered the deal</a:t>
            </a:r>
          </a:p>
          <a:p>
            <a:r>
              <a:rPr lang="en-US" dirty="0"/>
              <a:t>Kuwaiti Emir also played his role</a:t>
            </a:r>
          </a:p>
          <a:p>
            <a:r>
              <a:rPr lang="en-US" dirty="0"/>
              <a:t>It is to further isolate and pressurize Iran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45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324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GCC</a:t>
            </a:r>
            <a:r>
              <a:rPr lang="en-US" dirty="0"/>
              <a:t> — set up in 1980 as a fortification against Iran and Iraq</a:t>
            </a:r>
          </a:p>
          <a:p>
            <a:r>
              <a:rPr lang="en-US" dirty="0"/>
              <a:t>Iraq is the only Arab country bordering the Persian Gulf that is not a member of the </a:t>
            </a:r>
            <a:r>
              <a:rPr lang="en-US" dirty="0" err="1"/>
              <a:t>GCC</a:t>
            </a:r>
            <a:r>
              <a:rPr lang="en-US" dirty="0"/>
              <a:t>. </a:t>
            </a:r>
          </a:p>
          <a:p>
            <a:r>
              <a:rPr lang="en-US" dirty="0"/>
              <a:t>In 2012, Iraq stated that it wanted to join the </a:t>
            </a:r>
            <a:r>
              <a:rPr lang="en-US" dirty="0" err="1"/>
              <a:t>GCC</a:t>
            </a:r>
            <a:endParaRPr lang="en-US" dirty="0"/>
          </a:p>
          <a:p>
            <a:r>
              <a:rPr lang="en-US" dirty="0"/>
              <a:t>The lack of membership of Iraq is widely believed to be due to </a:t>
            </a:r>
          </a:p>
          <a:p>
            <a:pPr lvl="1"/>
            <a:r>
              <a:rPr lang="en-US" dirty="0"/>
              <a:t>Low-income economy</a:t>
            </a:r>
          </a:p>
          <a:p>
            <a:pPr lvl="1"/>
            <a:r>
              <a:rPr lang="en-US" dirty="0"/>
              <a:t>Its substantial Shia population</a:t>
            </a:r>
          </a:p>
          <a:p>
            <a:pPr lvl="1"/>
            <a:r>
              <a:rPr lang="en-US" dirty="0"/>
              <a:t>Its political system, and </a:t>
            </a:r>
          </a:p>
          <a:p>
            <a:pPr lvl="1"/>
            <a:r>
              <a:rPr lang="en-US" dirty="0"/>
              <a:t>Its invasion of member state Kuwait during the gulf war</a:t>
            </a:r>
          </a:p>
          <a:p>
            <a:pPr lvl="1"/>
            <a:r>
              <a:rPr lang="en-US" dirty="0"/>
              <a:t>Iraq under turmoil since the fall of Saddam Hussain</a:t>
            </a:r>
          </a:p>
          <a:p>
            <a:r>
              <a:rPr lang="en-US" dirty="0"/>
              <a:t>Yemen was also negotiating for membership</a:t>
            </a:r>
          </a:p>
          <a:p>
            <a:pPr lvl="1"/>
            <a:r>
              <a:rPr lang="en-US" dirty="0"/>
              <a:t>Yemen War and Humanitarian Crisis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GCC</a:t>
            </a:r>
            <a:r>
              <a:rPr lang="en-US" dirty="0"/>
              <a:t> and Regional Dynamics</a:t>
            </a:r>
          </a:p>
        </p:txBody>
      </p:sp>
    </p:spTree>
    <p:extLst>
      <p:ext uri="{BB962C8B-B14F-4D97-AF65-F5344CB8AC3E}">
        <p14:creationId xmlns:p14="http://schemas.microsoft.com/office/powerpoint/2010/main" val="39213952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The Oil Politics is on the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Oil politics in the region on the decline</a:t>
            </a:r>
          </a:p>
          <a:p>
            <a:r>
              <a:rPr lang="en-US" dirty="0"/>
              <a:t>the GCC states are pursuing wider economic structural reforms</a:t>
            </a:r>
          </a:p>
          <a:p>
            <a:r>
              <a:rPr lang="en-US" dirty="0"/>
              <a:t>In 2011, Saudi Arabia proposed to transform the GCC into a "Gulf Union“</a:t>
            </a:r>
          </a:p>
          <a:p>
            <a:pPr lvl="1"/>
            <a:r>
              <a:rPr lang="en-US" dirty="0"/>
              <a:t>With greater economic, political and military coordination</a:t>
            </a:r>
          </a:p>
          <a:p>
            <a:pPr lvl="1"/>
            <a:r>
              <a:rPr lang="en-US" dirty="0"/>
              <a:t>To counterbalance the Iranian influence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124432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Pakistan and </a:t>
            </a:r>
            <a:r>
              <a:rPr lang="en-US" dirty="0" err="1"/>
              <a:t>GCC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858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Pakistan-</a:t>
            </a:r>
            <a:r>
              <a:rPr lang="en-US" dirty="0" err="1"/>
              <a:t>GCC</a:t>
            </a:r>
            <a:r>
              <a:rPr lang="en-US" dirty="0"/>
              <a:t> Free Trade Agreement negotiations since March 2017</a:t>
            </a:r>
          </a:p>
          <a:p>
            <a:pPr lvl="1"/>
            <a:r>
              <a:rPr lang="en-US" dirty="0"/>
              <a:t>Joint ventures and business opportunities- a source of </a:t>
            </a:r>
            <a:r>
              <a:rPr lang="en-US" dirty="0" err="1"/>
              <a:t>FDI</a:t>
            </a:r>
            <a:r>
              <a:rPr lang="en-US" dirty="0"/>
              <a:t> for Pakistan</a:t>
            </a:r>
          </a:p>
          <a:p>
            <a:pPr lvl="1"/>
            <a:r>
              <a:rPr lang="en-US" dirty="0"/>
              <a:t>Pakistan’s manpower in Gulf countries</a:t>
            </a:r>
          </a:p>
          <a:p>
            <a:pPr lvl="1"/>
            <a:r>
              <a:rPr lang="en-US" dirty="0"/>
              <a:t>It is on the decline</a:t>
            </a:r>
          </a:p>
          <a:p>
            <a:r>
              <a:rPr lang="en-US" dirty="0"/>
              <a:t>Rising Indian influence in Gulf region and Middle East-a challenge for Pakistan</a:t>
            </a:r>
          </a:p>
          <a:p>
            <a:r>
              <a:rPr lang="en-US" dirty="0"/>
              <a:t>Pakistan trying to strike a balance for its relations with</a:t>
            </a:r>
          </a:p>
          <a:p>
            <a:pPr lvl="1"/>
            <a:r>
              <a:rPr lang="en-US" dirty="0"/>
              <a:t>Saudi Arabia and Qatar</a:t>
            </a:r>
          </a:p>
          <a:p>
            <a:pPr lvl="1"/>
            <a:r>
              <a:rPr lang="en-US" dirty="0"/>
              <a:t>Saudi Arabia &amp; Iran</a:t>
            </a:r>
          </a:p>
          <a:p>
            <a:r>
              <a:rPr lang="en-US" dirty="0"/>
              <a:t>Islamic Force and Pakistan's role</a:t>
            </a:r>
          </a:p>
          <a:p>
            <a:pPr lvl="1"/>
            <a:r>
              <a:rPr lang="en-US" dirty="0"/>
              <a:t>Pros and Cons for Pakistan</a:t>
            </a:r>
          </a:p>
        </p:txBody>
      </p:sp>
    </p:spTree>
    <p:extLst>
      <p:ext uri="{BB962C8B-B14F-4D97-AF65-F5344CB8AC3E}">
        <p14:creationId xmlns:p14="http://schemas.microsoft.com/office/powerpoint/2010/main" val="31414484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Iran-Saudi Normalization and GCC</a:t>
            </a:r>
          </a:p>
        </p:txBody>
      </p:sp>
      <p:pic>
        <p:nvPicPr>
          <p:cNvPr id="3074" name="Picture 2" descr="E:\NOA-Misc\250px-Iran_Saudi_Arabia_Locator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31" y="1417638"/>
            <a:ext cx="6423538" cy="43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432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EB2D-3620-49A7-8A1C-96AF2EAD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China’s Increasing Interest in ME</a:t>
            </a:r>
            <a:endParaRPr lang="en-PK" dirty="0"/>
          </a:p>
        </p:txBody>
      </p:sp>
      <p:pic>
        <p:nvPicPr>
          <p:cNvPr id="2050" name="Picture 2" descr="Xi Jinping receives a royal welcome in Saudi Arabia">
            <a:extLst>
              <a:ext uri="{FF2B5EF4-FFF2-40B4-BE49-F238E27FC236}">
                <a16:creationId xmlns:a16="http://schemas.microsoft.com/office/drawing/2014/main" id="{5CEFAA22-B84D-4677-AC56-1C5F566844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850" y="1446214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3FEC3-B662-40E9-8513-99078BBBC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4953000" cy="5334000"/>
          </a:xfrm>
        </p:spPr>
        <p:txBody>
          <a:bodyPr>
            <a:normAutofit/>
          </a:bodyPr>
          <a:lstStyle/>
          <a:p>
            <a:r>
              <a:rPr lang="en-US" dirty="0"/>
              <a:t>Counterbalancing US influence in ME</a:t>
            </a:r>
          </a:p>
          <a:p>
            <a:pPr lvl="1"/>
            <a:r>
              <a:rPr lang="en-US" dirty="0"/>
              <a:t>Trade &amp; Economic Cooperation</a:t>
            </a:r>
          </a:p>
          <a:p>
            <a:pPr lvl="1"/>
            <a:r>
              <a:rPr lang="en-US" dirty="0"/>
              <a:t>Infrastructure Dev</a:t>
            </a:r>
          </a:p>
          <a:p>
            <a:r>
              <a:rPr lang="en-US" dirty="0"/>
              <a:t>Strategic Cooperation </a:t>
            </a:r>
          </a:p>
          <a:p>
            <a:pPr lvl="1"/>
            <a:r>
              <a:rPr lang="en-US" dirty="0"/>
              <a:t>Nuclear &amp; Missile Cooperation</a:t>
            </a:r>
          </a:p>
          <a:p>
            <a:r>
              <a:rPr lang="en-US" dirty="0"/>
              <a:t>In distant future, bringing SA &amp; Iran closer</a:t>
            </a:r>
          </a:p>
          <a:p>
            <a:pPr lvl="1"/>
            <a:r>
              <a:rPr lang="en-US" dirty="0"/>
              <a:t>Dual advantage for Pakistan</a:t>
            </a:r>
          </a:p>
          <a:p>
            <a:pPr lvl="1"/>
            <a:r>
              <a:rPr lang="en-US" dirty="0"/>
              <a:t>US &amp; India apprehensive </a:t>
            </a:r>
            <a:endParaRPr lang="en-PK" dirty="0"/>
          </a:p>
        </p:txBody>
      </p:sp>
      <p:pic>
        <p:nvPicPr>
          <p:cNvPr id="2052" name="Picture 4" descr="Xi begins 'epoch-making' visit to Saudi Arabia as Riyadh chafes at U.S.  censure | The Japan Times">
            <a:extLst>
              <a:ext uri="{FF2B5EF4-FFF2-40B4-BE49-F238E27FC236}">
                <a16:creationId xmlns:a16="http://schemas.microsoft.com/office/drawing/2014/main" id="{E56F915D-1453-4313-BB58-B5A801A1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8757"/>
            <a:ext cx="2703309" cy="16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ident Xi Jinping Attends First China-GCC Summit and Delivers Keynote  Speech">
            <a:extLst>
              <a:ext uri="{FF2B5EF4-FFF2-40B4-BE49-F238E27FC236}">
                <a16:creationId xmlns:a16="http://schemas.microsoft.com/office/drawing/2014/main" id="{D0C3C18E-FDBA-44D6-9B70-8F98531D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4649786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970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6962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GCC Economic union and monetary union seem remote possibilities</a:t>
            </a:r>
          </a:p>
          <a:p>
            <a:r>
              <a:rPr lang="en-US" dirty="0"/>
              <a:t>Peninsula Shield Force has been eclipsed by the Islamic Military Counter Terrorism Coalition Force</a:t>
            </a:r>
          </a:p>
          <a:p>
            <a:r>
              <a:rPr lang="en-US" dirty="0"/>
              <a:t>US involvement in the region and rising pressure on Saudi Arabia</a:t>
            </a:r>
          </a:p>
          <a:p>
            <a:pPr lvl="1"/>
            <a:r>
              <a:rPr lang="en-US" dirty="0"/>
              <a:t>Saudi Arabia has always looked to the United States for protection against </a:t>
            </a:r>
            <a:r>
              <a:rPr lang="en-US" b="1" dirty="0"/>
              <a:t>Iran</a:t>
            </a:r>
          </a:p>
          <a:p>
            <a:pPr lvl="1"/>
            <a:r>
              <a:rPr lang="en-US" dirty="0"/>
              <a:t>US-Iran rivalry</a:t>
            </a:r>
          </a:p>
          <a:p>
            <a:r>
              <a:rPr lang="en-US" dirty="0"/>
              <a:t>Iran’s involvement in the ME and Gulf would remain a serious concern for the </a:t>
            </a:r>
            <a:r>
              <a:rPr lang="en-US" dirty="0" err="1"/>
              <a:t>GCC</a:t>
            </a:r>
            <a:endParaRPr lang="en-US" dirty="0"/>
          </a:p>
          <a:p>
            <a:r>
              <a:rPr lang="en-US" dirty="0"/>
              <a:t>Future expansion or disintegration of </a:t>
            </a:r>
            <a:r>
              <a:rPr lang="en-US" dirty="0" err="1"/>
              <a:t>GCC</a:t>
            </a:r>
            <a:r>
              <a:rPr lang="en-US" dirty="0"/>
              <a:t>??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602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OA-Misc\d9qhc0p-fd86d6a3-461b-444b-878d-cc77e43113e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90" y="1600200"/>
            <a:ext cx="67148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6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OA-Misc\lectrs-org\Mid-East\Captur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7" y="274638"/>
            <a:ext cx="7091286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291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Q. No. 7. Discuss in detail the role of OIC, Arab league and GCC in the Middle East crises and conflicts.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06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1041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/>
              <a:t>The Middle East: 1979  ‘Afghan Jihad’ &amp; Iranian Revolution</a:t>
            </a:r>
          </a:p>
        </p:txBody>
      </p:sp>
      <p:pic>
        <p:nvPicPr>
          <p:cNvPr id="1026" name="Picture 2" descr="E:\NOA-Misc\map-of-middle-ea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7165"/>
            <a:ext cx="8153400" cy="53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E01A02D-37DA-486A-A13F-5A1F5DA4F098}"/>
              </a:ext>
            </a:extLst>
          </p:cNvPr>
          <p:cNvSpPr/>
          <p:nvPr/>
        </p:nvSpPr>
        <p:spPr>
          <a:xfrm rot="19287031">
            <a:off x="3765839" y="2780632"/>
            <a:ext cx="2797148" cy="946753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Cold War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Proxies</a:t>
            </a:r>
            <a:endParaRPr lang="en-PK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10D423-DD29-4006-B091-6140D646528D}"/>
              </a:ext>
            </a:extLst>
          </p:cNvPr>
          <p:cNvSpPr/>
          <p:nvPr/>
        </p:nvSpPr>
        <p:spPr>
          <a:xfrm>
            <a:off x="6324600" y="327660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C5BFE9-6C58-455D-8B8D-BDADA04BC722}"/>
              </a:ext>
            </a:extLst>
          </p:cNvPr>
          <p:cNvSpPr/>
          <p:nvPr/>
        </p:nvSpPr>
        <p:spPr>
          <a:xfrm>
            <a:off x="3013626" y="5473270"/>
            <a:ext cx="762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868602-57AD-4FF4-BEBD-168A81BC1034}"/>
              </a:ext>
            </a:extLst>
          </p:cNvPr>
          <p:cNvSpPr/>
          <p:nvPr/>
        </p:nvSpPr>
        <p:spPr>
          <a:xfrm>
            <a:off x="381000" y="2743200"/>
            <a:ext cx="1000125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9A237-62EF-40F4-BA1A-72E6F40BD14B}"/>
              </a:ext>
            </a:extLst>
          </p:cNvPr>
          <p:cNvSpPr/>
          <p:nvPr/>
        </p:nvSpPr>
        <p:spPr>
          <a:xfrm>
            <a:off x="3048000" y="5638800"/>
            <a:ext cx="2286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Bab ul Mandab</a:t>
            </a:r>
            <a:endParaRPr lang="en-PK" sz="2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612DE6-2DE0-46F6-AE9B-CE1C154EB967}"/>
              </a:ext>
            </a:extLst>
          </p:cNvPr>
          <p:cNvSpPr/>
          <p:nvPr/>
        </p:nvSpPr>
        <p:spPr>
          <a:xfrm>
            <a:off x="6781800" y="2744357"/>
            <a:ext cx="2286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Strait of Hormuz</a:t>
            </a:r>
            <a:endParaRPr lang="en-PK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65F01-73AC-4A88-8ED3-D0793A3A3F4B}"/>
              </a:ext>
            </a:extLst>
          </p:cNvPr>
          <p:cNvSpPr/>
          <p:nvPr/>
        </p:nvSpPr>
        <p:spPr>
          <a:xfrm>
            <a:off x="-161926" y="1946699"/>
            <a:ext cx="1000126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Suez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Canal</a:t>
            </a:r>
            <a:endParaRPr lang="en-PK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D622FB-C33D-4C56-B662-8AA68570ACF4}"/>
              </a:ext>
            </a:extLst>
          </p:cNvPr>
          <p:cNvSpPr/>
          <p:nvPr/>
        </p:nvSpPr>
        <p:spPr>
          <a:xfrm>
            <a:off x="8153400" y="3732643"/>
            <a:ext cx="381000" cy="305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023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3753</Words>
  <Application>Microsoft Office PowerPoint</Application>
  <PresentationFormat>On-screen Show (4:3)</PresentationFormat>
  <Paragraphs>509</Paragraphs>
  <Slides>81</Slides>
  <Notes>6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adobe-caslon-pro</vt:lpstr>
      <vt:lpstr>-apple-system</vt:lpstr>
      <vt:lpstr>Arial</vt:lpstr>
      <vt:lpstr>Atlas Grotesk Web</vt:lpstr>
      <vt:lpstr>Calibri</vt:lpstr>
      <vt:lpstr>playfair display</vt:lpstr>
      <vt:lpstr>Segoe UI</vt:lpstr>
      <vt:lpstr>system-ui</vt:lpstr>
      <vt:lpstr>Times New Roman</vt:lpstr>
      <vt:lpstr>var(--artdeco-reset-typography-font-family-sans)</vt:lpstr>
      <vt:lpstr>Office Theme</vt:lpstr>
      <vt:lpstr>Arab league GCC OIC</vt:lpstr>
      <vt:lpstr>The Middle east conundrum </vt:lpstr>
      <vt:lpstr>PowerPoint Presentation</vt:lpstr>
      <vt:lpstr>PowerPoint Presentation</vt:lpstr>
      <vt:lpstr>Israel-Palestine:1919-48</vt:lpstr>
      <vt:lpstr>PowerPoint Presentation</vt:lpstr>
      <vt:lpstr>UN partition plan for Palestine adopted in 1947. Encyclopedia Britannica, Inc.</vt:lpstr>
      <vt:lpstr>PowerPoint Presentation</vt:lpstr>
      <vt:lpstr>The Middle East: 1979  ‘Afghan Jihad’ &amp; Iranian Revolution</vt:lpstr>
      <vt:lpstr>PowerPoint Presentation</vt:lpstr>
      <vt:lpstr>PowerPoint Presentation</vt:lpstr>
      <vt:lpstr>PowerPoint Presentation</vt:lpstr>
      <vt:lpstr>Arab-Israeli wars</vt:lpstr>
      <vt:lpstr>The arab league</vt:lpstr>
      <vt:lpstr>The Arab League-Map</vt:lpstr>
      <vt:lpstr>Arab League: Raison d’eter </vt:lpstr>
      <vt:lpstr>Background </vt:lpstr>
      <vt:lpstr>Genesis</vt:lpstr>
      <vt:lpstr>The Charter of Arab League</vt:lpstr>
      <vt:lpstr>Article 1. Members</vt:lpstr>
      <vt:lpstr> Article 2. The purpose of the League  </vt:lpstr>
      <vt:lpstr>Structure</vt:lpstr>
      <vt:lpstr>Non Use of Force among Members</vt:lpstr>
      <vt:lpstr>The Decisions of the League</vt:lpstr>
      <vt:lpstr>Critical analysis</vt:lpstr>
      <vt:lpstr>PowerPoint Presentation</vt:lpstr>
      <vt:lpstr>The Arab League and Arab Peace Initiative</vt:lpstr>
      <vt:lpstr>Failures </vt:lpstr>
      <vt:lpstr>The Arab Spring-2011</vt:lpstr>
      <vt:lpstr>the Middle East Today</vt:lpstr>
      <vt:lpstr>The Rise of 'New Ottomans‘</vt:lpstr>
      <vt:lpstr>The May 16, 2024, Bahrain Arab League Summit</vt:lpstr>
      <vt:lpstr>Middle East Redefined</vt:lpstr>
      <vt:lpstr>PowerPoint Presentation</vt:lpstr>
      <vt:lpstr> Organization of Islamic Cooperation</vt:lpstr>
      <vt:lpstr>History</vt:lpstr>
      <vt:lpstr>PowerPoint Presentation</vt:lpstr>
      <vt:lpstr>PowerPoint Presentation</vt:lpstr>
      <vt:lpstr>The OIC Charter </vt:lpstr>
      <vt:lpstr>OIC: Objectives</vt:lpstr>
      <vt:lpstr>Articles-I &amp; II: Objectives &amp; Principles</vt:lpstr>
      <vt:lpstr>Objectives &amp; Principles</vt:lpstr>
      <vt:lpstr>Article-III: Membership</vt:lpstr>
      <vt:lpstr>Organization Structure</vt:lpstr>
      <vt:lpstr>Organization Structure</vt:lpstr>
      <vt:lpstr>PowerPoint Presentation</vt:lpstr>
      <vt:lpstr>OIC- Issues and Challenges</vt:lpstr>
      <vt:lpstr>PowerPoint Presentation</vt:lpstr>
      <vt:lpstr>OIC- Issues and Challenges</vt:lpstr>
      <vt:lpstr>OIC- Issues and Challenges</vt:lpstr>
      <vt:lpstr>Islamic Military Counter Terrorism Coalition</vt:lpstr>
      <vt:lpstr>Pakistan and the OIC</vt:lpstr>
      <vt:lpstr>Pakistan and OIC</vt:lpstr>
      <vt:lpstr>PowerPoint Presentation</vt:lpstr>
      <vt:lpstr>The OIC FMs Council Meetings in Islamabad-2021 &amp; 2022</vt:lpstr>
      <vt:lpstr>Making oic effective</vt:lpstr>
      <vt:lpstr>The Future:  OIC- Vision 2025 </vt:lpstr>
      <vt:lpstr>Gulf Cooperation Council </vt:lpstr>
      <vt:lpstr>Persian Gulf</vt:lpstr>
      <vt:lpstr>PowerPoint Presentation</vt:lpstr>
      <vt:lpstr>Historical Background</vt:lpstr>
      <vt:lpstr>The Cooperation Council for the Arab States of the Gulf</vt:lpstr>
      <vt:lpstr>Introduction</vt:lpstr>
      <vt:lpstr>The objectives of the GCC (Article-IV )</vt:lpstr>
      <vt:lpstr>Structure </vt:lpstr>
      <vt:lpstr>PowerPoint Presentation</vt:lpstr>
      <vt:lpstr>Geo-economics &amp; Geo-politics</vt:lpstr>
      <vt:lpstr>Steps towards a Monetary Union</vt:lpstr>
      <vt:lpstr>Monetary Council: Bottlenecks</vt:lpstr>
      <vt:lpstr>GCC’s Internal Dynamics</vt:lpstr>
      <vt:lpstr>The Row with Qatar</vt:lpstr>
      <vt:lpstr>GCC Summit 2021</vt:lpstr>
      <vt:lpstr>GCC and Regional Dynamics</vt:lpstr>
      <vt:lpstr>The Oil Politics is on the Decline</vt:lpstr>
      <vt:lpstr>Pakistan and GCC</vt:lpstr>
      <vt:lpstr>Iran-Saudi Normalization and GCC</vt:lpstr>
      <vt:lpstr>China’s Increasing Interest in ME</vt:lpstr>
      <vt:lpstr>Conclusion </vt:lpstr>
      <vt:lpstr>PowerPoint Presentation</vt:lpstr>
      <vt:lpstr>CSS-2020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Islamic Cooperation</dc:title>
  <dc:creator>sarfraz ansari</dc:creator>
  <cp:lastModifiedBy>Sarfraz Ansari</cp:lastModifiedBy>
  <cp:revision>241</cp:revision>
  <dcterms:created xsi:type="dcterms:W3CDTF">2019-03-29T18:09:15Z</dcterms:created>
  <dcterms:modified xsi:type="dcterms:W3CDTF">2024-08-01T14:38:28Z</dcterms:modified>
</cp:coreProperties>
</file>