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3" r:id="rId3"/>
    <p:sldId id="259" r:id="rId4"/>
    <p:sldId id="258" r:id="rId5"/>
    <p:sldId id="257" r:id="rId6"/>
    <p:sldId id="260" r:id="rId7"/>
    <p:sldId id="274" r:id="rId8"/>
    <p:sldId id="276" r:id="rId9"/>
    <p:sldId id="261" r:id="rId10"/>
    <p:sldId id="277" r:id="rId11"/>
    <p:sldId id="275" r:id="rId12"/>
    <p:sldId id="272" r:id="rId13"/>
    <p:sldId id="263" r:id="rId14"/>
    <p:sldId id="266" r:id="rId15"/>
    <p:sldId id="279" r:id="rId16"/>
    <p:sldId id="278" r:id="rId17"/>
    <p:sldId id="268" r:id="rId18"/>
    <p:sldId id="269" r:id="rId19"/>
    <p:sldId id="270" r:id="rId20"/>
    <p:sldId id="264" r:id="rId21"/>
    <p:sldId id="265" r:id="rId22"/>
    <p:sldId id="267" r:id="rId23"/>
    <p:sldId id="281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DCB55-54BE-4A7F-8F4D-DFDA12B1AEAB}" type="datetimeFigureOut">
              <a:rPr lang="en-PK" smtClean="0"/>
              <a:t>09/04/2024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64FF7-7FC1-429C-9618-304FA1A55ED5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341992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five countries together account for 43 percent of the world’s population, 46 percent of the global </a:t>
            </a:r>
            <a:r>
              <a:rPr lang="en-US" dirty="0" err="1"/>
              <a:t>labour</a:t>
            </a:r>
            <a:r>
              <a:rPr lang="en-US" dirty="0"/>
              <a:t> force, 30 percent of the earth’s landmass and 25 percent of the world’s share of global gross domestic product (GDP). 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964FF7-7FC1-429C-9618-304FA1A55ED5}" type="slidenum">
              <a:rPr lang="en-PK" smtClean="0"/>
              <a:t>13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6896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8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4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5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8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5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4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4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4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0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6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B617F-2445-446C-946B-36EC868F2CB8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F12CC-011F-4AF9-BFEE-28EF9EA27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Brazil, Russia, India, China, South Africa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4E046F6-E3B0-4F84-8D72-5006484543AF}"/>
              </a:ext>
            </a:extLst>
          </p:cNvPr>
          <p:cNvSpPr txBox="1">
            <a:spLocks/>
          </p:cNvSpPr>
          <p:nvPr/>
        </p:nvSpPr>
        <p:spPr>
          <a:xfrm>
            <a:off x="990600" y="4724400"/>
            <a:ext cx="7162800" cy="5111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BRICS: acronym was coined by Goldman Sachs’ Chief Economist Jim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O’Niell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2001</a:t>
            </a:r>
          </a:p>
        </p:txBody>
      </p:sp>
      <p:sp>
        <p:nvSpPr>
          <p:cNvPr id="5" name="Rectangle 4"/>
          <p:cNvSpPr/>
          <p:nvPr/>
        </p:nvSpPr>
        <p:spPr>
          <a:xfrm>
            <a:off x="2667000" y="523557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600" b="1" dirty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600" b="1" dirty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fast-growing economies expected to dominate global growth.</a:t>
            </a:r>
          </a:p>
        </p:txBody>
      </p:sp>
    </p:spTree>
    <p:extLst>
      <p:ext uri="{BB962C8B-B14F-4D97-AF65-F5344CB8AC3E}">
        <p14:creationId xmlns:p14="http://schemas.microsoft.com/office/powerpoint/2010/main" val="3084473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71055" y="1488504"/>
            <a:ext cx="7772400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fontAlgn="base">
              <a:lnSpc>
                <a:spcPct val="90000"/>
              </a:lnSpc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en-US" sz="3000" b="1" dirty="0"/>
              <a:t>Influence in Global Economy</a:t>
            </a:r>
          </a:p>
          <a:p>
            <a:pPr marL="400050" lvl="1" indent="0" fontAlgn="base">
              <a:lnSpc>
                <a:spcPct val="90000"/>
              </a:lnSpc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2600" b="1" dirty="0"/>
              <a:t>BRICS countries are key players in global trade, investment, and manufacturing.</a:t>
            </a:r>
          </a:p>
          <a:p>
            <a:pPr marL="0" marR="0" lvl="0" indent="0" fontAlgn="base">
              <a:lnSpc>
                <a:spcPct val="90000"/>
              </a:lnSpc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en-US" sz="3000" b="1" dirty="0"/>
              <a:t>Political Clout</a:t>
            </a:r>
          </a:p>
          <a:p>
            <a:pPr marL="400050" lvl="1" indent="0" fontAlgn="base">
              <a:lnSpc>
                <a:spcPct val="90000"/>
              </a:lnSpc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2600" b="1" dirty="0"/>
              <a:t>Increasing influence in international organizations such as the UN, IMF, and World Bank.</a:t>
            </a:r>
          </a:p>
          <a:p>
            <a:pPr marL="0" marR="0" lvl="0" indent="0" fontAlgn="base">
              <a:lnSpc>
                <a:spcPct val="90000"/>
              </a:lnSpc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en-US" sz="3000" b="1" dirty="0"/>
              <a:t>Strategic Alliances</a:t>
            </a:r>
          </a:p>
          <a:p>
            <a:pPr marL="400050" lvl="1" indent="0" fontAlgn="base">
              <a:lnSpc>
                <a:spcPct val="90000"/>
              </a:lnSpc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2600" b="1" dirty="0"/>
              <a:t>Potential to form strategic alliances with other emerging economies.</a:t>
            </a:r>
          </a:p>
          <a:p>
            <a:pPr marL="0" marR="0" lvl="0" indent="0" fontAlgn="base">
              <a:lnSpc>
                <a:spcPct val="90000"/>
              </a:lnSpc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lang="en-US" alt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199787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&amp;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Annual Summits</a:t>
            </a:r>
            <a:endParaRPr lang="en-US" dirty="0"/>
          </a:p>
          <a:p>
            <a:pPr lvl="1"/>
            <a:r>
              <a:rPr lang="en-US" dirty="0"/>
              <a:t>Key decision-making events, rotating among member countries.</a:t>
            </a:r>
          </a:p>
          <a:p>
            <a:r>
              <a:rPr lang="en-US" b="1" dirty="0"/>
              <a:t>Working Groups</a:t>
            </a:r>
            <a:endParaRPr lang="en-US" dirty="0"/>
          </a:p>
          <a:p>
            <a:pPr lvl="1"/>
            <a:r>
              <a:rPr lang="en-US" dirty="0"/>
              <a:t>Various sectors such as health, finance, science, and technology.</a:t>
            </a:r>
          </a:p>
          <a:p>
            <a:r>
              <a:rPr lang="en-US" b="1" dirty="0"/>
              <a:t>New Development Bank (NDB)</a:t>
            </a:r>
            <a:endParaRPr lang="en-US" dirty="0"/>
          </a:p>
          <a:p>
            <a:pPr lvl="1"/>
            <a:r>
              <a:rPr lang="en-US" dirty="0"/>
              <a:t>Established in 2014 to finance infrastructure and sustainable development projects.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825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6A1F4-1A63-4233-9F63-F540A2347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BRICS 15</a:t>
            </a:r>
            <a:r>
              <a:rPr lang="en-US" baseline="30000" dirty="0"/>
              <a:t>th</a:t>
            </a:r>
            <a:r>
              <a:rPr lang="en-US" dirty="0"/>
              <a:t> Summit-2023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24ACD-815C-4C13-95D8-2713EEC1E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Held under the theme:</a:t>
            </a:r>
          </a:p>
          <a:p>
            <a:pPr lvl="1"/>
            <a:r>
              <a:rPr lang="en-US" dirty="0"/>
              <a:t> “BRICS and Africa: Partnership for Mutually Accelerated Growth, Sustainable Development and Inclusive Multilateralism”.</a:t>
            </a:r>
          </a:p>
          <a:p>
            <a:pPr lvl="1"/>
            <a:endParaRPr lang="en-US" dirty="0">
              <a:solidFill>
                <a:srgbClr val="54595F"/>
              </a:solidFill>
              <a:latin typeface="Arial" panose="020B0604020202020204" pitchFamily="34" charset="0"/>
            </a:endParaRPr>
          </a:p>
          <a:p>
            <a:pPr lvl="1"/>
            <a:r>
              <a:rPr lang="en-US" dirty="0"/>
              <a:t>Johannesburg, S.A, 22-24 August, 2023</a:t>
            </a:r>
          </a:p>
          <a:p>
            <a:pPr lvl="1"/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289786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5D440-0C4A-4CAD-9BF0-2CD804D5C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 fontScale="90000"/>
          </a:bodyPr>
          <a:lstStyle/>
          <a:p>
            <a:r>
              <a:rPr lang="en-US" dirty="0"/>
              <a:t>BRICS 15</a:t>
            </a:r>
            <a:r>
              <a:rPr lang="en-US" baseline="30000" dirty="0"/>
              <a:t>th</a:t>
            </a:r>
            <a:r>
              <a:rPr lang="en-US" dirty="0"/>
              <a:t> Summit-2023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A89CB-BD71-425F-A5F8-5150813AA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036638"/>
            <a:ext cx="6934200" cy="5211762"/>
          </a:xfrm>
        </p:spPr>
        <p:txBody>
          <a:bodyPr>
            <a:normAutofit fontScale="92500"/>
          </a:bodyPr>
          <a:lstStyle/>
          <a:p>
            <a:r>
              <a:rPr lang="en-US" dirty="0"/>
              <a:t>Agreed to admit 6 new countries from January, 2024</a:t>
            </a:r>
          </a:p>
          <a:p>
            <a:pPr lvl="1"/>
            <a:r>
              <a:rPr lang="en-US" sz="2400" dirty="0"/>
              <a:t>Iran, Saudi Arabia, Egypt, UAE, Ethiopia, and Argentina</a:t>
            </a:r>
          </a:p>
          <a:p>
            <a:r>
              <a:rPr lang="en-US" sz="2800" dirty="0"/>
              <a:t>Xi Jinping called it historic expansion</a:t>
            </a:r>
          </a:p>
          <a:p>
            <a:r>
              <a:rPr lang="en-US" sz="2800" dirty="0"/>
              <a:t>Senator </a:t>
            </a:r>
            <a:r>
              <a:rPr lang="en-US" sz="2800" dirty="0" err="1"/>
              <a:t>Mushahid</a:t>
            </a:r>
            <a:r>
              <a:rPr lang="en-US" sz="2800" dirty="0"/>
              <a:t> Hussain Syed from Pakistan also addressed the Summit</a:t>
            </a:r>
          </a:p>
          <a:p>
            <a:r>
              <a:rPr lang="en-US" sz="2800" dirty="0"/>
              <a:t>With 6 new members, the bloc would represent </a:t>
            </a:r>
          </a:p>
          <a:p>
            <a:pPr lvl="1"/>
            <a:r>
              <a:rPr lang="en-US" sz="2400" dirty="0"/>
              <a:t>46% of the world’s population</a:t>
            </a:r>
          </a:p>
          <a:p>
            <a:pPr lvl="1"/>
            <a:r>
              <a:rPr lang="en-US" sz="2400" dirty="0"/>
              <a:t>31.5% of the global Gross Domestic Product (GDP)</a:t>
            </a:r>
          </a:p>
          <a:p>
            <a:pPr lvl="1"/>
            <a:r>
              <a:rPr lang="en-US" sz="2400" dirty="0"/>
              <a:t>functions as a check on Western geopolitical influence.</a:t>
            </a:r>
          </a:p>
          <a:p>
            <a:endParaRPr lang="en-US" sz="2800" dirty="0"/>
          </a:p>
          <a:p>
            <a:endParaRPr lang="en-PK" sz="2800" dirty="0"/>
          </a:p>
        </p:txBody>
      </p:sp>
    </p:spTree>
    <p:extLst>
      <p:ext uri="{BB962C8B-B14F-4D97-AF65-F5344CB8AC3E}">
        <p14:creationId xmlns:p14="http://schemas.microsoft.com/office/powerpoint/2010/main" val="798034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69E58-9F62-47C6-AC79-87C48AFBA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03890-3A50-4EB7-A469-0669CDDD9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00200"/>
            <a:ext cx="7010400" cy="4525963"/>
          </a:xfrm>
        </p:spPr>
        <p:txBody>
          <a:bodyPr>
            <a:normAutofit fontScale="92500"/>
          </a:bodyPr>
          <a:lstStyle/>
          <a:p>
            <a:r>
              <a:rPr lang="en-US" b="0" i="0" dirty="0">
                <a:solidFill>
                  <a:srgbClr val="6D6F73"/>
                </a:solidFill>
                <a:effectLst/>
                <a:latin typeface="Lato" panose="020F0502020204030203" pitchFamily="34" charset="0"/>
              </a:rPr>
              <a:t>China and Russia want expansion to boost their global influence.</a:t>
            </a:r>
          </a:p>
          <a:p>
            <a:r>
              <a:rPr lang="en-US" b="0" i="0" dirty="0">
                <a:solidFill>
                  <a:srgbClr val="6D6F73"/>
                </a:solidFill>
                <a:effectLst/>
                <a:latin typeface="Lato" panose="020F0502020204030203" pitchFamily="34" charset="0"/>
              </a:rPr>
              <a:t>India and Brazil remain skeptical. </a:t>
            </a:r>
          </a:p>
          <a:p>
            <a:pPr lvl="1"/>
            <a:r>
              <a:rPr lang="en-US" b="0" i="0" dirty="0">
                <a:solidFill>
                  <a:srgbClr val="6D6F73"/>
                </a:solidFill>
                <a:effectLst/>
                <a:latin typeface="Lato" panose="020F0502020204030203" pitchFamily="34" charset="0"/>
              </a:rPr>
              <a:t>India fears that their influence will be diluted </a:t>
            </a:r>
          </a:p>
          <a:p>
            <a:pPr lvl="1"/>
            <a:r>
              <a:rPr lang="en-US" b="0" i="0" dirty="0">
                <a:solidFill>
                  <a:srgbClr val="6D6F73"/>
                </a:solidFill>
                <a:effectLst/>
                <a:latin typeface="Lato" panose="020F0502020204030203" pitchFamily="34" charset="0"/>
              </a:rPr>
              <a:t>and the bloc will become China-dominated.</a:t>
            </a:r>
          </a:p>
          <a:p>
            <a:r>
              <a:rPr lang="en-US" b="0" i="0" dirty="0">
                <a:solidFill>
                  <a:srgbClr val="6D6F73"/>
                </a:solidFill>
                <a:effectLst/>
                <a:latin typeface="Lato" panose="020F0502020204030203" pitchFamily="34" charset="0"/>
              </a:rPr>
              <a:t>Brazil </a:t>
            </a:r>
          </a:p>
          <a:p>
            <a:pPr lvl="1"/>
            <a:r>
              <a:rPr lang="en-US" b="0" i="0" dirty="0">
                <a:solidFill>
                  <a:srgbClr val="6D6F73"/>
                </a:solidFill>
                <a:effectLst/>
                <a:latin typeface="Lato" panose="020F0502020204030203" pitchFamily="34" charset="0"/>
              </a:rPr>
              <a:t>new members should be admitted transparently and based on a consensus.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027962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b="1" dirty="0"/>
              <a:t>BRICS as a Threat to International Monetary </a:t>
            </a:r>
            <a:r>
              <a:rPr lang="en-US" sz="2800" b="1" dirty="0" smtClean="0"/>
              <a:t>System</a:t>
            </a:r>
            <a:endParaRPr lang="en-US" sz="28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43000" y="1117735"/>
            <a:ext cx="7086600" cy="463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fontAlgn="base">
              <a:lnSpc>
                <a:spcPct val="100000"/>
              </a:lnSpc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en-US" sz="2400" b="1" dirty="0"/>
              <a:t>Potential for Currency Wars</a:t>
            </a:r>
          </a:p>
          <a:p>
            <a:pPr marL="400050" lvl="1" indent="0" fontAlgn="base"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2000" b="1" dirty="0"/>
              <a:t>Efforts to reduce the dominance of the US dollar could lead to tensions in global currency markets</a:t>
            </a:r>
            <a:r>
              <a:rPr lang="en-US" altLang="en-US" sz="2000" b="1" dirty="0" smtClean="0"/>
              <a:t>.</a:t>
            </a:r>
          </a:p>
          <a:p>
            <a:pPr marL="400050" lvl="1" indent="0" fontAlgn="base">
              <a:spcAft>
                <a:spcPct val="0"/>
              </a:spcAft>
              <a:buFont typeface="Arial" pitchFamily="34" charset="0"/>
              <a:buChar char="•"/>
            </a:pPr>
            <a:endParaRPr lang="en-US" altLang="en-US" sz="2000" b="1" dirty="0"/>
          </a:p>
          <a:p>
            <a:pPr marL="0" marR="0" lvl="0" indent="0" fontAlgn="base">
              <a:lnSpc>
                <a:spcPct val="100000"/>
              </a:lnSpc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en-US" sz="2400" b="1" dirty="0"/>
              <a:t>Impact on Global Trade</a:t>
            </a:r>
          </a:p>
          <a:p>
            <a:pPr marL="400050" lvl="1" indent="0" fontAlgn="base"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2000" b="1" dirty="0"/>
              <a:t>Shifting trade patterns and alliances could disrupt existing global trade systems.</a:t>
            </a:r>
          </a:p>
          <a:p>
            <a:pPr marL="0" marR="0" lvl="0" indent="0" fontAlgn="base">
              <a:lnSpc>
                <a:spcPct val="100000"/>
              </a:lnSpc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US" altLang="en-US" sz="2400" b="1" dirty="0" smtClean="0"/>
          </a:p>
          <a:p>
            <a:pPr marL="0" marR="0" lvl="0" indent="0" fontAlgn="base">
              <a:lnSpc>
                <a:spcPct val="100000"/>
              </a:lnSpc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en-US" sz="2400" b="1" dirty="0" smtClean="0"/>
              <a:t>Financial </a:t>
            </a:r>
            <a:r>
              <a:rPr lang="en-US" altLang="en-US" sz="2400" b="1" dirty="0"/>
              <a:t>Market Disruption</a:t>
            </a:r>
          </a:p>
          <a:p>
            <a:pPr marL="400050" lvl="1" indent="0" fontAlgn="base"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2000" b="1" dirty="0"/>
              <a:t>Alternative financial institutions and reserve arrangements may challenge the existing global financial order.</a:t>
            </a:r>
          </a:p>
          <a:p>
            <a:pPr marL="0" marR="0" lvl="0" indent="0" fontAlgn="base">
              <a:lnSpc>
                <a:spcPct val="100000"/>
              </a:lnSpc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45415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BRICS and Global Financial </a:t>
            </a:r>
            <a:r>
              <a:rPr lang="en-US" b="1" dirty="0" smtClean="0"/>
              <a:t>System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90600" y="1524000"/>
            <a:ext cx="7010400" cy="4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fontAlgn="base">
              <a:lnSpc>
                <a:spcPct val="100000"/>
              </a:lnSpc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en-US" sz="2400" dirty="0"/>
              <a:t>Challenge to US Dollar Hegemony</a:t>
            </a:r>
          </a:p>
          <a:p>
            <a:pPr marL="400050" lvl="1" indent="0" fontAlgn="base"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2400" dirty="0"/>
              <a:t>Efforts to use local currencies in trade to reduce dependence on the US dollar.</a:t>
            </a:r>
          </a:p>
          <a:p>
            <a:pPr marL="0" marR="0" lvl="0" indent="0" fontAlgn="base">
              <a:lnSpc>
                <a:spcPct val="100000"/>
              </a:lnSpc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en-US" sz="2400" dirty="0"/>
              <a:t>New Development Bank (NDB)</a:t>
            </a:r>
          </a:p>
          <a:p>
            <a:pPr marL="400050" lvl="1" indent="0" fontAlgn="base"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2400" dirty="0"/>
              <a:t>Providing an alternative to Western-dominated financial institutions like the IMF and World Bank.</a:t>
            </a:r>
          </a:p>
          <a:p>
            <a:pPr marL="0" marR="0" lvl="0" indent="0" fontAlgn="base">
              <a:lnSpc>
                <a:spcPct val="100000"/>
              </a:lnSpc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altLang="en-US" sz="2400" dirty="0"/>
              <a:t>BRICS Contingent Reserve Arrangement (CRA)</a:t>
            </a:r>
          </a:p>
          <a:p>
            <a:pPr marL="400050" lvl="1" indent="0" fontAlgn="base"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2400" dirty="0"/>
              <a:t>A safety net for members in case of financial crises, reducing reliance on Western financial systems.</a:t>
            </a:r>
          </a:p>
          <a:p>
            <a:pPr marL="0" marR="0" lvl="0" indent="0" fontAlgn="base">
              <a:lnSpc>
                <a:spcPct val="100000"/>
              </a:lnSpc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755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D2E2F-E82E-4E7E-838F-54555050E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BRICS-Prospects and Challenges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58BA8-C410-405F-AF11-96E4F75F2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00200"/>
            <a:ext cx="6858000" cy="4525963"/>
          </a:xfrm>
        </p:spPr>
        <p:txBody>
          <a:bodyPr/>
          <a:lstStyle/>
          <a:p>
            <a:r>
              <a:rPr lang="en-US" dirty="0"/>
              <a:t>BRICS Bank</a:t>
            </a:r>
          </a:p>
          <a:p>
            <a:r>
              <a:rPr lang="en-US" dirty="0"/>
              <a:t>BRICS Expansion</a:t>
            </a:r>
          </a:p>
          <a:p>
            <a:r>
              <a:rPr lang="en-US" dirty="0"/>
              <a:t>De-Dollarization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608221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CAC21-6CC9-4F26-A12E-8EAB87A0A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BRICS Bank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8C891-69C3-4140-8919-6C68DBF5B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1295400"/>
            <a:ext cx="7239000" cy="4525963"/>
          </a:xfrm>
        </p:spPr>
        <p:txBody>
          <a:bodyPr/>
          <a:lstStyle/>
          <a:p>
            <a:r>
              <a:rPr lang="en-US" dirty="0"/>
              <a:t>New Development Bank, Shanghai, China</a:t>
            </a:r>
          </a:p>
          <a:p>
            <a:r>
              <a:rPr lang="en-US" dirty="0"/>
              <a:t>Established in 2015 by BRICS </a:t>
            </a:r>
          </a:p>
          <a:p>
            <a:r>
              <a:rPr lang="en-US" dirty="0"/>
              <a:t>the New Development Bank is a multilateral development bank </a:t>
            </a:r>
          </a:p>
          <a:p>
            <a:r>
              <a:rPr lang="en-US" dirty="0"/>
              <a:t>To mobilizing resources for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infrastructure and sustainable development projects</a:t>
            </a:r>
            <a:endParaRPr lang="en-PK" sz="3200" dirty="0"/>
          </a:p>
        </p:txBody>
      </p:sp>
    </p:spTree>
    <p:extLst>
      <p:ext uri="{BB962C8B-B14F-4D97-AF65-F5344CB8AC3E}">
        <p14:creationId xmlns:p14="http://schemas.microsoft.com/office/powerpoint/2010/main" val="2492825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F3BE1-C10B-454E-B23F-E0FC5408A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BRICS Expansion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31456-ED69-4262-87AF-12CD98802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19366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1752600"/>
            <a:ext cx="75438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fontAlgn="base">
              <a:lnSpc>
                <a:spcPct val="80000"/>
              </a:lnSpc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BRICS</a:t>
            </a:r>
            <a:r>
              <a:rPr lang="en-US" altLang="en-US" sz="2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An Emerging Power </a:t>
            </a:r>
            <a:r>
              <a:rPr lang="en-US" altLang="en-US" sz="2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Bloc</a:t>
            </a:r>
          </a:p>
          <a:p>
            <a:pPr marL="457200" marR="0" lvl="1" indent="0" fontAlgn="base">
              <a:lnSpc>
                <a:spcPct val="80000"/>
              </a:lnSpc>
              <a:spcAft>
                <a:spcPct val="0"/>
              </a:spcAft>
              <a:buClrTx/>
              <a:buSzTx/>
              <a:buNone/>
              <a:tabLst/>
            </a:pPr>
            <a:endParaRPr lang="en-US" altLang="en-US" sz="26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marR="0" lvl="1" indent="0" fontAlgn="base">
              <a:lnSpc>
                <a:spcPct val="80000"/>
              </a:lnSpc>
              <a:spcAft>
                <a:spcPct val="0"/>
              </a:spcAft>
              <a:buClrTx/>
              <a:buSzTx/>
              <a:buNone/>
              <a:tabLst/>
            </a:pPr>
            <a:endParaRPr lang="en-US" altLang="en-US" sz="2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marR="0" lvl="1" indent="0" fontAlgn="base">
              <a:lnSpc>
                <a:spcPct val="80000"/>
              </a:lnSpc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Understanding the Origins, Members, and Global Impact </a:t>
            </a:r>
          </a:p>
          <a:p>
            <a:pPr marL="457200" marR="0" lvl="1" indent="0" fontAlgn="base">
              <a:lnSpc>
                <a:spcPct val="80000"/>
              </a:lnSpc>
              <a:spcAft>
                <a:spcPct val="0"/>
              </a:spcAft>
              <a:buClrTx/>
              <a:buSzTx/>
              <a:buNone/>
              <a:tabLst/>
            </a:pPr>
            <a:endParaRPr lang="en-US" altLang="en-US" sz="2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marR="0" lvl="1" indent="0" fontAlgn="base">
              <a:lnSpc>
                <a:spcPct val="80000"/>
              </a:lnSpc>
              <a:spcAft>
                <a:spcPct val="0"/>
              </a:spcAft>
              <a:buClrTx/>
              <a:buSzTx/>
              <a:buNone/>
              <a:tabLst/>
            </a:pPr>
            <a:r>
              <a:rPr lang="en-US" sz="2400" dirty="0"/>
              <a:t>A geopolitical and economic grouping of five major emerging economies: Brazil, Russia, India, China, and South Africa.</a:t>
            </a:r>
            <a:endParaRPr lang="en-US" altLang="en-US" sz="2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45147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6FB2-5F1A-446C-B265-C8B5B818C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613E4-D68A-41FF-8A12-154B0306F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Nearly </a:t>
            </a:r>
            <a:r>
              <a:rPr lang="en-US" dirty="0" smtClean="0"/>
              <a:t>a dozen </a:t>
            </a:r>
            <a:r>
              <a:rPr lang="en-US" dirty="0"/>
              <a:t>countries from “global south” have applied</a:t>
            </a:r>
          </a:p>
          <a:p>
            <a:pPr marL="742950" lvl="2" indent="-342900"/>
            <a:r>
              <a:rPr lang="en-US" sz="2800" dirty="0"/>
              <a:t>Global South are non-western nations.</a:t>
            </a:r>
          </a:p>
          <a:p>
            <a:r>
              <a:rPr lang="en-US" dirty="0"/>
              <a:t>US played down the likelihood of BRICS emerging as a geopolitical rival</a:t>
            </a:r>
          </a:p>
          <a:p>
            <a:pPr marL="742950" lvl="2" indent="-342900"/>
            <a:r>
              <a:rPr lang="en-US" sz="2800" dirty="0"/>
              <a:t>describing it as a highly diverse block containing both friends and rivals.</a:t>
            </a:r>
          </a:p>
          <a:p>
            <a:pPr marL="742950" lvl="2" indent="-342900"/>
            <a:r>
              <a:rPr lang="en-US" sz="2800" dirty="0"/>
              <a:t>of big and small economies, democratic and authoritarian states</a:t>
            </a:r>
          </a:p>
          <a:p>
            <a:pPr lvl="1"/>
            <a:endParaRPr lang="en-US" b="0" i="0" dirty="0">
              <a:solidFill>
                <a:srgbClr val="6D6F73"/>
              </a:solidFill>
              <a:effectLst/>
              <a:latin typeface="Lato" panose="020F0502020204030203" pitchFamily="34" charset="0"/>
            </a:endParaRP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60444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1CA9-995D-4758-8E69-6C410369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BB632-2831-4DC4-A5AC-803A54349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despite differences, BRICS leaders believe that the international system is dominated by the West</a:t>
            </a:r>
          </a:p>
          <a:p>
            <a:r>
              <a:rPr lang="en-US" dirty="0"/>
              <a:t>Existing World Order not serving the interests of developing nations.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85899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5B9CC-60AB-45DE-B063-43C0C9674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De-dollarization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by which countries reduce their reliance on the U.S. dollar in international trade, finance, and reserves. </a:t>
            </a:r>
            <a:endParaRPr lang="en-P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E1712-33E2-4773-8D80-2D9DD2DFC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BRICS has embarked on a new road of global economic </a:t>
            </a:r>
            <a:r>
              <a:rPr lang="en-US" dirty="0" smtClean="0"/>
              <a:t>order</a:t>
            </a:r>
          </a:p>
          <a:p>
            <a:endParaRPr lang="en-US" dirty="0"/>
          </a:p>
          <a:p>
            <a:r>
              <a:rPr lang="en-US" b="1" dirty="0"/>
              <a:t>Diversifying Reserve Currencies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Central banks reduce their holdings of U.S. dollars in favor of other currencies like the Euro, Japanese Yen, Chinese Yuan, or gold.</a:t>
            </a:r>
          </a:p>
          <a:p>
            <a:r>
              <a:rPr lang="en-US" b="1" dirty="0"/>
              <a:t>Conducting Trade in Local Currencies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Countries negotiate bilateral or multilateral trade agreements to settle transactions in their own currencies rather than the U.S. dollar.</a:t>
            </a:r>
          </a:p>
          <a:p>
            <a:r>
              <a:rPr lang="en-US" b="1" dirty="0"/>
              <a:t>Developing Alternative Financial Systems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Establishing financial institutions and payment systems that bypass the traditional U.S.-dominated systems, such as the SWIFT network, to avoid reliance on the dollar.</a:t>
            </a:r>
          </a:p>
          <a:p>
            <a:r>
              <a:rPr lang="en-US" b="1" dirty="0"/>
              <a:t>Issuing Bonds in Local Currencies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Governments and corporations issue debt in currencies other than the U.S. dollar, reducing exposure to dollar-denominated liabilities.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44090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400" b="1" dirty="0"/>
              <a:t>Implications of </a:t>
            </a:r>
            <a:r>
              <a:rPr lang="en-US" sz="2400" b="1" dirty="0" smtClean="0"/>
              <a:t>De-dollarization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7315200" cy="50593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Shift </a:t>
            </a:r>
            <a:r>
              <a:rPr lang="en-US" b="1" dirty="0"/>
              <a:t>in Global Power</a:t>
            </a:r>
            <a:r>
              <a:rPr lang="en-US" dirty="0"/>
              <a:t>: Reduced dominance of the U.S. dollar could signal a shift in global economic power, potentially leading to a more multipolar world.</a:t>
            </a:r>
          </a:p>
          <a:p>
            <a:endParaRPr lang="en-US" b="1" dirty="0" smtClean="0"/>
          </a:p>
          <a:p>
            <a:r>
              <a:rPr lang="en-US" b="1" dirty="0" smtClean="0"/>
              <a:t>Impact </a:t>
            </a:r>
            <a:r>
              <a:rPr lang="en-US" b="1" dirty="0"/>
              <a:t>on U.S. Economy</a:t>
            </a:r>
            <a:r>
              <a:rPr lang="en-US" dirty="0"/>
              <a:t>: A decline in global demand for the U.S. dollar could lead to higher borrowing costs and inflation in the U.S.</a:t>
            </a:r>
          </a:p>
          <a:p>
            <a:endParaRPr lang="en-US" b="1" dirty="0" smtClean="0"/>
          </a:p>
          <a:p>
            <a:r>
              <a:rPr lang="en-US" b="1" dirty="0" smtClean="0"/>
              <a:t>Global </a:t>
            </a:r>
            <a:r>
              <a:rPr lang="en-US" b="1" dirty="0"/>
              <a:t>Trade Dynamics</a:t>
            </a:r>
            <a:r>
              <a:rPr lang="en-US" dirty="0"/>
              <a:t>: As more countries adopt de-dollarization strategies, international trade dynamics could change, with new currency alliances forming and altering traditional trade patterns.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Overall</a:t>
            </a:r>
            <a:r>
              <a:rPr lang="en-US" dirty="0"/>
              <a:t>, de-dollarization is a significant trend in global economics, reflecting changing power dynamics and the desire for greater financial independence among nations.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BRICS: Issues </a:t>
            </a:r>
            <a:r>
              <a:rPr lang="en-US" dirty="0" smtClean="0"/>
              <a:t>&amp; Challenges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52500" y="1636216"/>
            <a:ext cx="72390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Internal Differences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Diverse economic and political systems pose challenges to deeper integration.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Slow Progress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Critics argue that BRICS has yet to achieve its full potential in influencing global affairs.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Geopolitical Tensions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Conflicting interests among members (e.g., India-China border issues) could hinder cooperation.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867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33400"/>
            <a:ext cx="70104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In 2006</a:t>
            </a:r>
            <a:endParaRPr lang="en-US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en-US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oreign ministers of Brazil, Russia, India, and China first met on the sidelines of the UN General Assembly,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In June 2009</a:t>
            </a:r>
            <a:endParaRPr lang="en-US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BRIC leaders held their first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Summit in Russia</a:t>
            </a:r>
            <a:endParaRPr lang="en-US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In 2010</a:t>
            </a:r>
          </a:p>
          <a:p>
            <a:pPr lvl="1"/>
            <a:r>
              <a:rPr lang="en-US" b="0" i="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South Africa joined and became member in 2010. </a:t>
            </a: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the </a:t>
            </a:r>
            <a:r>
              <a:rPr lang="en-US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BRIC leaders have convened 14 formal meetings and 9 informal meetings.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7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Major Emerging Economies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17638"/>
            <a:ext cx="7086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BRICS exercise significant influence on regional as well as global affairs</a:t>
            </a:r>
          </a:p>
          <a:p>
            <a:endParaRPr lang="en-US" dirty="0"/>
          </a:p>
          <a:p>
            <a:pPr fontAlgn="base"/>
            <a:r>
              <a:rPr lang="en-US" sz="2800" dirty="0"/>
              <a:t>BRICS is an economic bloc of the world’s leading emerging market economies,	</a:t>
            </a:r>
          </a:p>
          <a:p>
            <a:pPr lvl="1" fontAlgn="base"/>
            <a:r>
              <a:rPr lang="en-US" dirty="0"/>
              <a:t>Brazil, Russia, India, China and South Africa.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6063"/>
            <a:ext cx="8229600" cy="592137"/>
          </a:xfrm>
        </p:spPr>
        <p:txBody>
          <a:bodyPr>
            <a:normAutofit fontScale="90000"/>
          </a:bodyPr>
          <a:lstStyle/>
          <a:p>
            <a:r>
              <a:rPr lang="en-US" dirty="0"/>
              <a:t>It’s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90800"/>
            <a:ext cx="7162800" cy="335280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endParaRPr lang="en-US" sz="2800" dirty="0"/>
          </a:p>
          <a:p>
            <a:pPr lvl="1" fontAlgn="base"/>
            <a:r>
              <a:rPr lang="en-US" dirty="0"/>
              <a:t> to promote peace, </a:t>
            </a:r>
            <a:r>
              <a:rPr lang="en-US" dirty="0" smtClean="0"/>
              <a:t>prosperity, </a:t>
            </a:r>
            <a:r>
              <a:rPr lang="en-US" dirty="0"/>
              <a:t>development and cooperation.</a:t>
            </a:r>
          </a:p>
          <a:p>
            <a:pPr lvl="1" fontAlgn="base"/>
            <a:r>
              <a:rPr lang="en-US" dirty="0"/>
              <a:t>to develop a more equitable and fair world order.</a:t>
            </a:r>
          </a:p>
          <a:p>
            <a:pPr lvl="1" fontAlgn="base"/>
            <a:r>
              <a:rPr lang="en-US" dirty="0"/>
              <a:t>To replace US dollar and use national currencies or introduce a common currency for trade within the block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62000" y="1000035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enhance cooperation among member countries in various sectors, influence global economic policies, and promote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multi-polarity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global governance.</a:t>
            </a:r>
          </a:p>
        </p:txBody>
      </p:sp>
    </p:spTree>
    <p:extLst>
      <p:ext uri="{BB962C8B-B14F-4D97-AF65-F5344CB8AC3E}">
        <p14:creationId xmlns:p14="http://schemas.microsoft.com/office/powerpoint/2010/main" val="145144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BRICS cooperation has been recognized by developing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countries </a:t>
            </a:r>
            <a:endParaRPr lang="en-US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its role and influence at multilateral forums </a:t>
            </a:r>
            <a:r>
              <a:rPr 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is</a:t>
            </a:r>
            <a:r>
              <a:rPr lang="en-US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growing. 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75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Brazil</a:t>
            </a:r>
            <a:endParaRPr lang="en-US" dirty="0"/>
          </a:p>
          <a:p>
            <a:pPr lvl="1"/>
            <a:r>
              <a:rPr lang="en-US" dirty="0"/>
              <a:t>Largest economy in South America; rich in natural resources.</a:t>
            </a:r>
          </a:p>
          <a:p>
            <a:r>
              <a:rPr lang="en-US" b="1" dirty="0"/>
              <a:t>Russia</a:t>
            </a:r>
            <a:endParaRPr lang="en-US" dirty="0"/>
          </a:p>
          <a:p>
            <a:pPr lvl="1"/>
            <a:r>
              <a:rPr lang="en-US" dirty="0"/>
              <a:t>World’s largest country by area; significant energy exporter.</a:t>
            </a:r>
          </a:p>
          <a:p>
            <a:r>
              <a:rPr lang="en-US" b="1" dirty="0"/>
              <a:t>India</a:t>
            </a:r>
            <a:endParaRPr lang="en-US" dirty="0"/>
          </a:p>
          <a:p>
            <a:pPr lvl="1"/>
            <a:r>
              <a:rPr lang="en-US" dirty="0"/>
              <a:t>Fast-growing economy with a large population; major player in technology and services.</a:t>
            </a:r>
          </a:p>
          <a:p>
            <a:r>
              <a:rPr lang="en-US" b="1" dirty="0"/>
              <a:t>China</a:t>
            </a:r>
            <a:endParaRPr lang="en-US" dirty="0"/>
          </a:p>
          <a:p>
            <a:pPr lvl="1"/>
            <a:r>
              <a:rPr lang="en-US" dirty="0"/>
              <a:t>World’s second-largest economy; key player in global manufacturing and trade.</a:t>
            </a:r>
          </a:p>
          <a:p>
            <a:r>
              <a:rPr lang="en-US" b="1" dirty="0"/>
              <a:t>South Africa</a:t>
            </a:r>
            <a:endParaRPr lang="en-US" dirty="0"/>
          </a:p>
          <a:p>
            <a:pPr lvl="1"/>
            <a:r>
              <a:rPr lang="en-US" dirty="0"/>
              <a:t>Largest African economy; gateway to Africa for trade and investment.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74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Population</a:t>
            </a:r>
            <a:endParaRPr lang="en-US" dirty="0"/>
          </a:p>
          <a:p>
            <a:pPr lvl="1"/>
            <a:r>
              <a:rPr lang="en-US" dirty="0"/>
              <a:t>Combined population of over 3 billion, representing about 40% of the world’s population.</a:t>
            </a:r>
          </a:p>
          <a:p>
            <a:r>
              <a:rPr lang="en-US" b="1" dirty="0"/>
              <a:t>GDP</a:t>
            </a:r>
            <a:endParaRPr lang="en-US" dirty="0"/>
          </a:p>
          <a:p>
            <a:pPr lvl="1"/>
            <a:r>
              <a:rPr lang="en-US" dirty="0"/>
              <a:t>Combined GDP accounts for approximately 25% of global GDP.</a:t>
            </a:r>
          </a:p>
          <a:p>
            <a:r>
              <a:rPr lang="en-US" b="1" dirty="0"/>
              <a:t>Trade</a:t>
            </a:r>
            <a:endParaRPr lang="en-US" dirty="0"/>
          </a:p>
          <a:p>
            <a:pPr lvl="1"/>
            <a:r>
              <a:rPr lang="en-US" dirty="0"/>
              <a:t>Significant share of global trade, with increasing intra-BRICS trade.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84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B457B-A4A7-4532-A09A-191103BE5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BRICS: Three Pillars Cooperation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E7FC7-435F-405F-AC2A-1BDE11529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010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Economic Cooperation</a:t>
            </a:r>
            <a:endParaRPr lang="en-US" dirty="0"/>
          </a:p>
          <a:p>
            <a:pPr lvl="1"/>
            <a:r>
              <a:rPr lang="en-US" dirty="0"/>
              <a:t>Promote trade and investment among member countries.</a:t>
            </a:r>
          </a:p>
          <a:p>
            <a:r>
              <a:rPr lang="en-US" b="1" dirty="0"/>
              <a:t>Political Influence</a:t>
            </a:r>
            <a:endParaRPr lang="en-US" dirty="0"/>
          </a:p>
          <a:p>
            <a:pPr lvl="1"/>
            <a:r>
              <a:rPr lang="en-US" dirty="0"/>
              <a:t>Strengthen collective voice in global affairs, challenging Western dominance in international institutions.</a:t>
            </a:r>
          </a:p>
          <a:p>
            <a:r>
              <a:rPr lang="en-US" b="1" dirty="0"/>
              <a:t>Developmental Goals</a:t>
            </a:r>
            <a:endParaRPr lang="en-US" dirty="0"/>
          </a:p>
          <a:p>
            <a:pPr lvl="1"/>
            <a:r>
              <a:rPr lang="en-US" dirty="0"/>
              <a:t>Focus on sustainable development, poverty reduction, and inclusive growth.</a:t>
            </a:r>
          </a:p>
        </p:txBody>
      </p:sp>
    </p:spTree>
    <p:extLst>
      <p:ext uri="{BB962C8B-B14F-4D97-AF65-F5344CB8AC3E}">
        <p14:creationId xmlns:p14="http://schemas.microsoft.com/office/powerpoint/2010/main" val="4149127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</TotalTime>
  <Words>1237</Words>
  <Application>Microsoft Office PowerPoint</Application>
  <PresentationFormat>On-screen Show (4:3)</PresentationFormat>
  <Paragraphs>151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微软雅黑</vt:lpstr>
      <vt:lpstr>Arial</vt:lpstr>
      <vt:lpstr>Calibri</vt:lpstr>
      <vt:lpstr>Lato</vt:lpstr>
      <vt:lpstr>Times New Roman</vt:lpstr>
      <vt:lpstr>Office Theme</vt:lpstr>
      <vt:lpstr>BRICS</vt:lpstr>
      <vt:lpstr>PowerPoint Presentation</vt:lpstr>
      <vt:lpstr>PowerPoint Presentation</vt:lpstr>
      <vt:lpstr>5 Major Emerging Economies</vt:lpstr>
      <vt:lpstr>It’s Purpose</vt:lpstr>
      <vt:lpstr>PowerPoint Presentation</vt:lpstr>
      <vt:lpstr>PowerPoint Presentation</vt:lpstr>
      <vt:lpstr>PowerPoint Presentation</vt:lpstr>
      <vt:lpstr>BRICS: Three Pillars Cooperation</vt:lpstr>
      <vt:lpstr>PowerPoint Presentation</vt:lpstr>
      <vt:lpstr>Structure &amp; Governance</vt:lpstr>
      <vt:lpstr>BRICS 15th Summit-2023</vt:lpstr>
      <vt:lpstr>BRICS 15th Summit-2023</vt:lpstr>
      <vt:lpstr>PowerPoint Presentation</vt:lpstr>
      <vt:lpstr>BRICS as a Threat to International Monetary System</vt:lpstr>
      <vt:lpstr>BRICS and Global Financial System</vt:lpstr>
      <vt:lpstr>BRICS-Prospects and Challenges</vt:lpstr>
      <vt:lpstr>BRICS Bank</vt:lpstr>
      <vt:lpstr>BRICS Expansion</vt:lpstr>
      <vt:lpstr>PowerPoint Presentation</vt:lpstr>
      <vt:lpstr>PowerPoint Presentation</vt:lpstr>
      <vt:lpstr>De-dollarization  The process by which countries reduce their reliance on the U.S. dollar in international trade, finance, and reserves. </vt:lpstr>
      <vt:lpstr>Implications of De-dollarization</vt:lpstr>
      <vt:lpstr>BRICS: Issues &amp; Challenges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sarfraz ansari</dc:creator>
  <cp:lastModifiedBy>DELL</cp:lastModifiedBy>
  <cp:revision>43</cp:revision>
  <dcterms:created xsi:type="dcterms:W3CDTF">2021-06-11T22:37:49Z</dcterms:created>
  <dcterms:modified xsi:type="dcterms:W3CDTF">2024-09-04T19:22:28Z</dcterms:modified>
</cp:coreProperties>
</file>