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99" r:id="rId2"/>
    <p:sldId id="392" r:id="rId3"/>
    <p:sldId id="397" r:id="rId4"/>
    <p:sldId id="393" r:id="rId5"/>
    <p:sldId id="403" r:id="rId6"/>
    <p:sldId id="400" r:id="rId7"/>
    <p:sldId id="398" r:id="rId8"/>
    <p:sldId id="399" r:id="rId9"/>
    <p:sldId id="380" r:id="rId10"/>
    <p:sldId id="401" r:id="rId11"/>
    <p:sldId id="321" r:id="rId12"/>
    <p:sldId id="404" r:id="rId13"/>
    <p:sldId id="283" r:id="rId14"/>
    <p:sldId id="402" r:id="rId15"/>
    <p:sldId id="285" r:id="rId16"/>
    <p:sldId id="300" r:id="rId17"/>
    <p:sldId id="286" r:id="rId18"/>
    <p:sldId id="287" r:id="rId19"/>
    <p:sldId id="282" r:id="rId20"/>
    <p:sldId id="289" r:id="rId21"/>
    <p:sldId id="291" r:id="rId22"/>
    <p:sldId id="318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6/13/2024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8029C-77B2-44AC-8CD0-6CF9ECC48965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FDFE3-0D49-4C70-AA7E-AF478920BC85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7676C-51F5-4B6C-83F3-33FB75B6D2C9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FB29F-C286-4066-AF2E-C61BBCD5EA79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A730B-225B-4BB9-A142-128304B3D213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BEE8-30A8-4870-96FD-772725F489E4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4FB12-939A-4857-A136-232F0B2E1D2A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B6568-0643-444F-862F-F655833D5640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3FB4-1BD8-45C9-AA29-04B8DCAD9769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1C192-43DD-4A06-BD3F-C17FBD355223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B7027-E63E-4AA4-B827-4C6C471C3D5E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2938D-5FF0-46AF-8C50-ECBE6728485F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5196A-0578-43E1-840E-088C12CC6D94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5523A0-8D62-4BC1-99AD-CF691D0E8DF9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0F05F-3792-4C1E-BBB9-6193EE0052C6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2AD6-7D09-4D01-9879-39A9AD26918A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0346B-A23D-4E32-8455-3FF119241CCB}" type="datetime1">
              <a:rPr lang="en-US" smtClean="0"/>
              <a:t>6/13/2024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Foreign Policy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C298-94EF-4FCC-9E4A-8F2B9B1E8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29" y="624110"/>
            <a:ext cx="9545183" cy="769261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achievements under Putin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5BF7A-9135-4811-BF49-0FADAD32CD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9429" y="1393371"/>
            <a:ext cx="9545183" cy="5225143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Preservation of territorial integrity.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Regained status as great power.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Russians’ pride &amp; self-confidence.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Resistance to the regime change efforts by US in Russian neighborhood.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Restoration of lost influence in ME, Afghanistan, and East Europe (wars – Georgia/Ukraine).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Nationalism.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2684BA-D00E-4231-BAB7-70076C71B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80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345" y="624110"/>
            <a:ext cx="9537268" cy="549597"/>
          </a:xfrm>
        </p:spPr>
        <p:txBody>
          <a:bodyPr>
            <a:normAutofit fontScale="90000"/>
          </a:bodyPr>
          <a:lstStyle/>
          <a:p>
            <a:r>
              <a:rPr lang="en-AU" b="1" dirty="0">
                <a:solidFill>
                  <a:schemeClr val="tx1"/>
                </a:solidFill>
              </a:rPr>
              <a:t>F.P Challenges Russia faces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09" y="1296537"/>
            <a:ext cx="9730403" cy="5561463"/>
          </a:xfrm>
        </p:spPr>
        <p:txBody>
          <a:bodyPr>
            <a:noAutofit/>
          </a:bodyPr>
          <a:lstStyle/>
          <a:p>
            <a:pPr algn="just"/>
            <a:r>
              <a:rPr lang="en-AU" sz="2800" dirty="0">
                <a:solidFill>
                  <a:schemeClr val="tx1"/>
                </a:solidFill>
              </a:rPr>
              <a:t>Weak economy. 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Limited revenue sources – Energy &amp; arms sale.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NATO &amp; Liberal Ideology at its borders,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Human resource (labour) shortages, unable to have immigration policy.</a:t>
            </a:r>
          </a:p>
          <a:p>
            <a:pPr algn="just"/>
            <a:r>
              <a:rPr lang="en-AU" sz="2800" dirty="0">
                <a:solidFill>
                  <a:srgbClr val="FF0000"/>
                </a:solidFill>
              </a:rPr>
              <a:t>Threat of Islamization from CA &amp; Afghanistan,</a:t>
            </a:r>
            <a:endParaRPr lang="en-AU" sz="2800" dirty="0">
              <a:solidFill>
                <a:schemeClr val="tx1"/>
              </a:solidFill>
            </a:endParaRP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Lacks economic resources for infrastructure modernization.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3B759-8604-4A76-B849-77EC852F2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834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95E2E-314A-F485-9D73-7C7821633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8091" y="624110"/>
            <a:ext cx="9526522" cy="71949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70724-E0D2-751A-1AE6-79BC32060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8090" y="1520891"/>
            <a:ext cx="9526522" cy="508518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Pak-Russia Relations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4DB60F-B099-8732-6BDD-81F048F35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2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Background: a Legacy of Cold War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Cold War geopolitics in South Asia.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Framework was </a:t>
            </a:r>
            <a:r>
              <a:rPr lang="en-US" sz="2800" u="sng" dirty="0">
                <a:solidFill>
                  <a:schemeClr val="tx1"/>
                </a:solidFill>
              </a:rPr>
              <a:t>ideological</a:t>
            </a:r>
            <a:r>
              <a:rPr lang="en-US" sz="2800" dirty="0">
                <a:solidFill>
                  <a:schemeClr val="tx1"/>
                </a:solidFill>
              </a:rPr>
              <a:t> &amp; </a:t>
            </a:r>
            <a:r>
              <a:rPr lang="en-US" sz="2800" u="sng" dirty="0">
                <a:solidFill>
                  <a:schemeClr val="tx1"/>
                </a:solidFill>
              </a:rPr>
              <a:t>context</a:t>
            </a:r>
            <a:r>
              <a:rPr lang="en-US" sz="2800" dirty="0">
                <a:solidFill>
                  <a:schemeClr val="tx1"/>
                </a:solidFill>
              </a:rPr>
              <a:t> was global. 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Stalin regarded Indo-Pak independence as ‘</a:t>
            </a:r>
            <a:r>
              <a:rPr lang="en-US" sz="2800" u="sng" dirty="0">
                <a:solidFill>
                  <a:srgbClr val="FF0000"/>
                </a:solidFill>
              </a:rPr>
              <a:t>illusionary</a:t>
            </a:r>
            <a:r>
              <a:rPr lang="en-US" sz="2800" dirty="0">
                <a:solidFill>
                  <a:srgbClr val="FF0000"/>
                </a:solidFill>
              </a:rPr>
              <a:t>’ &amp; part of the policy of ‘</a:t>
            </a:r>
            <a:r>
              <a:rPr lang="en-US" sz="2800" u="sng" dirty="0">
                <a:solidFill>
                  <a:srgbClr val="FF0000"/>
                </a:solidFill>
              </a:rPr>
              <a:t>divide and rule</a:t>
            </a:r>
            <a:r>
              <a:rPr lang="en-US" sz="2800" dirty="0">
                <a:solidFill>
                  <a:srgbClr val="FF0000"/>
                </a:solidFill>
              </a:rPr>
              <a:t>’ to perpetuate British control over India &amp; acting as arbiter.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Nationalist leaders were seen as ‘</a:t>
            </a:r>
            <a:r>
              <a:rPr lang="en-US" sz="2800" u="sng" dirty="0">
                <a:solidFill>
                  <a:schemeClr val="tx1"/>
                </a:solidFill>
              </a:rPr>
              <a:t>stooges of British Imperialism.</a:t>
            </a:r>
            <a:r>
              <a:rPr lang="en-US" sz="2800" dirty="0">
                <a:solidFill>
                  <a:schemeClr val="tx1"/>
                </a:solidFill>
              </a:rPr>
              <a:t>’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 The creation of Pakistan with its religious rationale was seen as even worse than India. </a:t>
            </a: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862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/>
                </a:solidFill>
              </a:rPr>
              <a:t>However, US inclinations towards India prompted Moscow to look towards Pakistan (Cold War geopolitics).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Pakistan used this as a bargaining chip &amp; chose the USA.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 Soviets, in reaction supported </a:t>
            </a:r>
            <a:r>
              <a:rPr lang="en-US" sz="2600" b="1" u="sng" dirty="0">
                <a:solidFill>
                  <a:schemeClr val="tx1"/>
                </a:solidFill>
              </a:rPr>
              <a:t>India</a:t>
            </a:r>
            <a:r>
              <a:rPr lang="en-US" sz="2600" dirty="0">
                <a:solidFill>
                  <a:schemeClr val="tx1"/>
                </a:solidFill>
              </a:rPr>
              <a:t> over Kashmir.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Also supported Afghanistan’s “</a:t>
            </a:r>
            <a:r>
              <a:rPr lang="en-US" sz="2600" dirty="0" err="1">
                <a:solidFill>
                  <a:schemeClr val="tx1"/>
                </a:solidFill>
              </a:rPr>
              <a:t>Pashtunistan</a:t>
            </a:r>
            <a:r>
              <a:rPr lang="en-US" sz="2600" dirty="0">
                <a:solidFill>
                  <a:schemeClr val="tx1"/>
                </a:solidFill>
              </a:rPr>
              <a:t>” Idea.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Relations hit rock bottom – U2 plane incident 1960.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Zahid Mehmood Zahid, Politics &amp; IR, UCP, Lahore.</a:t>
            </a:r>
          </a:p>
        </p:txBody>
      </p:sp>
    </p:spTree>
    <p:extLst>
      <p:ext uri="{BB962C8B-B14F-4D97-AF65-F5344CB8AC3E}">
        <p14:creationId xmlns:p14="http://schemas.microsoft.com/office/powerpoint/2010/main" val="13233817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rgbClr val="FF0000"/>
                </a:solidFill>
              </a:rPr>
              <a:t>Soviet threats &amp; US disenchanted relations (Sino-India) Pakistan sought to normalize with Soviets </a:t>
            </a:r>
            <a:r>
              <a:rPr lang="en-US" sz="2800" u="sng" dirty="0">
                <a:solidFill>
                  <a:srgbClr val="FF0000"/>
                </a:solidFill>
              </a:rPr>
              <a:t>(oil trade </a:t>
            </a:r>
            <a:r>
              <a:rPr lang="en-US" sz="2800" i="1" dirty="0">
                <a:solidFill>
                  <a:srgbClr val="FF0000"/>
                </a:solidFill>
              </a:rPr>
              <a:t>agreement with Soviet 1960, &amp; </a:t>
            </a:r>
            <a:r>
              <a:rPr lang="en-US" sz="2800" u="sng" dirty="0">
                <a:solidFill>
                  <a:srgbClr val="FF0000"/>
                </a:solidFill>
              </a:rPr>
              <a:t>Pak-China border settlement 1963)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Moscow mediated Tashkent agreement (1966).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However, Pakistan’s facilitation b/w US &amp; China pushed Moscow towards India (Indo-Soviet treaty1971).</a:t>
            </a:r>
          </a:p>
          <a:p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113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Technical Assistance: </a:t>
            </a:r>
            <a:r>
              <a:rPr lang="en-US" sz="2800" dirty="0">
                <a:solidFill>
                  <a:schemeClr val="tx1"/>
                </a:solidFill>
              </a:rPr>
              <a:t>Steel Mill Karachi (offered funding to revive)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Non-Aligned Pakistan: </a:t>
            </a:r>
            <a:r>
              <a:rPr lang="en-US" sz="2800" dirty="0">
                <a:solidFill>
                  <a:schemeClr val="tx1"/>
                </a:solidFill>
              </a:rPr>
              <a:t>Bhutto visited Moscow in 1972, and 1974, and withdrew from SEATO in 1973. </a:t>
            </a:r>
          </a:p>
          <a:p>
            <a:pPr algn="just"/>
            <a:r>
              <a:rPr lang="en-US" sz="2800" b="1" dirty="0">
                <a:solidFill>
                  <a:schemeClr val="tx1"/>
                </a:solidFill>
              </a:rPr>
              <a:t>Soviet Intervention in Afghanistan</a:t>
            </a:r>
            <a:r>
              <a:rPr lang="en-US" sz="2800" dirty="0">
                <a:solidFill>
                  <a:schemeClr val="tx1"/>
                </a:solidFill>
              </a:rPr>
              <a:t>, once again put Pakistan on the Western side.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containment of </a:t>
            </a:r>
            <a:r>
              <a:rPr lang="en-US" sz="2800" dirty="0">
                <a:solidFill>
                  <a:srgbClr val="FF0000"/>
                </a:solidFill>
              </a:rPr>
              <a:t>‘red menace’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became the </a:t>
            </a:r>
            <a:r>
              <a:rPr lang="en-US" sz="2800" dirty="0">
                <a:solidFill>
                  <a:schemeClr val="tx1"/>
                </a:solidFill>
              </a:rPr>
              <a:t>focus of policies.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feared Soviet expansionism towards Indian Ocean and lent full support to US &amp; Mujahedeen.</a:t>
            </a: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96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Post Cold War: Ideological contest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</a:t>
            </a: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over.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South Asia, a lower priority (Terrorism, Drug Trafficking)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Religious extremism became the concern for Russia (Taliban &amp; Chechenia).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allayed Russian concerns during 1990s. 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Still Pak-Russia could not improve as Russia maintained a strategic partnership with India – permanent seat at UN.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Raising concerns in Pakistan over strategic stability in South Asia.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713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 After 9/11:</a:t>
            </a:r>
            <a:b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US invasion removed major irritant b/w Russia &amp; Pakistan.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In 2003, Musharraf visited Moscow &amp; regarded Chechnya as Russia’s internal problem.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Ukrainian crisis 2006 and US EU sanctions prompted Russia to pursue ‘</a:t>
            </a:r>
            <a:r>
              <a:rPr lang="en-US" sz="2800" u="sng" dirty="0">
                <a:solidFill>
                  <a:schemeClr val="tx1"/>
                </a:solidFill>
              </a:rPr>
              <a:t>reaching East</a:t>
            </a:r>
            <a:r>
              <a:rPr lang="en-US" sz="2800" dirty="0">
                <a:solidFill>
                  <a:schemeClr val="tx1"/>
                </a:solidFill>
              </a:rPr>
              <a:t>’ strategy.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Diplomatic Ties: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Russian PM visited Pakistan April 2007.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Pakistan helped Russia gain the observer status of OIC, and Russia helped Pakistan gain SCO membership.</a:t>
            </a:r>
          </a:p>
          <a:p>
            <a:pPr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65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Russia gave (exported)150 engines of JF-17 to Pakistan.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Putin’s visit was planned in October 2012, which was cancelled &amp; widely interpreted as </a:t>
            </a:r>
            <a:r>
              <a:rPr lang="en-US" sz="2800" dirty="0">
                <a:solidFill>
                  <a:srgbClr val="FF0000"/>
                </a:solidFill>
              </a:rPr>
              <a:t>‘set back’.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Reflecting the absence of a solid basis for relationship.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Comes the Strategic Convergence: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Afghan end game ‘common goal’ was the new strategic convergence.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Russia &amp; Pakistan wish to build a defense capacity around Afghanistan to prevent the spread of unrest.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Shared interest in promoting an inclusive govt in Kabul.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Zahid Mehmood Zahid, Politics &amp; IR, UCP, Lahore.</a:t>
            </a:r>
          </a:p>
        </p:txBody>
      </p:sp>
    </p:spTree>
    <p:extLst>
      <p:ext uri="{BB962C8B-B14F-4D97-AF65-F5344CB8AC3E}">
        <p14:creationId xmlns:p14="http://schemas.microsoft.com/office/powerpoint/2010/main" val="2002811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3967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Russia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311564"/>
            <a:ext cx="9549203" cy="543098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More than 1000 years independent statehood,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culture, ability to co-exist with different people, ethnic, religious, and lingual groups,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Eurasian and Euro-pacific power,</a:t>
            </a:r>
          </a:p>
          <a:p>
            <a:pPr algn="just">
              <a:lnSpc>
                <a:spcPct val="150000"/>
              </a:lnSpc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place in the world is determined by its </a:t>
            </a:r>
            <a:r>
              <a:rPr lang="en-US" sz="2800" dirty="0">
                <a:solidFill>
                  <a:srgbClr val="FF0000"/>
                </a:solidFill>
              </a:rPr>
              <a:t>resources, permanent membership, participation in leading organizations, VETO, Weapons production.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4292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457739"/>
            <a:ext cx="9622803" cy="516834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For Pakistan, Russia is guarantor for Pakistani interests in the region and beyond in Central Asia. </a:t>
            </a:r>
            <a:r>
              <a:rPr lang="en-US" sz="2800" b="1" dirty="0">
                <a:solidFill>
                  <a:schemeClr val="tx1"/>
                </a:solidFill>
              </a:rPr>
              <a:t>How?</a:t>
            </a:r>
          </a:p>
          <a:p>
            <a:pPr algn="just"/>
            <a:r>
              <a:rPr lang="en-US" sz="2800" dirty="0">
                <a:solidFill>
                  <a:srgbClr val="FF0000"/>
                </a:solidFill>
              </a:rPr>
              <a:t>Pakistan’s participation in Beijing Winter Olympics, Refusal to join Democracy Summit, and Finally the visit of Moscow …..!!!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Economic Relations: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Bilateral trade around 920 Million US$ in 2023(Pakistan Business Council).</a:t>
            </a:r>
          </a:p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Future Potential: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Energy, bilateral trade, Afghanistan, Cyber, military, SCO platform. </a:t>
            </a: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Pakistan Stream Gas Pipeline (2.5 Billion US$, 1100 KM)  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18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687855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8557" y="1457739"/>
            <a:ext cx="9528313" cy="5168348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Relationship b/w Russia and Pakistan is improving in the fluid global order. 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convergence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Afghanistan, IS, Terrorism, regional instability. </a:t>
            </a:r>
          </a:p>
          <a:p>
            <a:pPr algn="just"/>
            <a:r>
              <a:rPr lang="en-US" sz="2600" dirty="0">
                <a:solidFill>
                  <a:srgbClr val="FF0000"/>
                </a:solidFill>
              </a:rPr>
              <a:t>Pakistan’s new </a:t>
            </a:r>
            <a:r>
              <a:rPr lang="en-US" sz="2600" b="1" dirty="0">
                <a:solidFill>
                  <a:srgbClr val="FF0000"/>
                </a:solidFill>
              </a:rPr>
              <a:t>geo-economic vision</a:t>
            </a:r>
            <a:r>
              <a:rPr lang="en-US" sz="2600" dirty="0">
                <a:solidFill>
                  <a:srgbClr val="FF0000"/>
                </a:solidFill>
              </a:rPr>
              <a:t> hinges on largely Russia. Just as Moscow’s political and security guardianship helping China’s economic inroads in the region.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China, Russia, Pakistan, and Iran ‘coalition of convenience’, not happy over the ongoing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POLITICAL ORDER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and politics.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Zahid Mehmood Zahid, Politics &amp; IR, UCP, Lahore.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351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chemeClr val="tx1"/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1"/>
            <a:ext cx="9549203" cy="502726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237673"/>
            <a:ext cx="9549203" cy="5504872"/>
          </a:xfrm>
        </p:spPr>
        <p:txBody>
          <a:bodyPr>
            <a:noAutofit/>
          </a:bodyPr>
          <a:lstStyle/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Multipolar order based on sovereign equality and choices of the states.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Opposes hegemony in international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 Cooperation-based balance of interest system.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Non-interference in internal affairs.</a:t>
            </a:r>
          </a:p>
          <a:p>
            <a:pPr algn="just" fontAlgn="base">
              <a:lnSpc>
                <a:spcPct val="150000"/>
              </a:lnSpc>
            </a:pPr>
            <a:r>
              <a:rPr lang="en-US" sz="2700" dirty="0">
                <a:solidFill>
                  <a:schemeClr val="tx1"/>
                </a:solidFill>
              </a:rPr>
              <a:t>Rule of I. law in regulating state-to-state relations.</a:t>
            </a:r>
          </a:p>
          <a:p>
            <a:pPr marL="0" indent="0" algn="just">
              <a:lnSpc>
                <a:spcPct val="150000"/>
              </a:lnSpc>
              <a:buNone/>
            </a:pPr>
            <a:br>
              <a:rPr lang="en-US" sz="2700" dirty="0">
                <a:solidFill>
                  <a:schemeClr val="tx1"/>
                </a:solidFill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307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Russian FP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96291"/>
            <a:ext cx="9549203" cy="5227781"/>
          </a:xfrm>
        </p:spPr>
        <p:txBody>
          <a:bodyPr>
            <a:normAutofit/>
          </a:bodyPr>
          <a:lstStyle/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Ensure security, sovereignty (in all domains), and territorial integrity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Create a favorable external environment for the sustainable development of Russia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 fontAlgn="base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Consolidate Russia’s position as a great power.</a:t>
            </a:r>
          </a:p>
          <a:p>
            <a:pPr algn="just" fontAlgn="base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75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B8CD-4204-F1B0-A462-984AC5C88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7" y="624110"/>
            <a:ext cx="9741126" cy="71949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Russian National Interests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4B2AF-BF93-4A53-EF47-6C70D7459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27585"/>
            <a:ext cx="9741126" cy="520648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Sovereignty/Territorial Integrity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Strategic Stability in the Eurasian Region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(NATO/US specific) </a:t>
            </a:r>
          </a:p>
          <a:p>
            <a:pPr algn="just">
              <a:lnSpc>
                <a:spcPct val="200000"/>
              </a:lnSpc>
            </a:pPr>
            <a:r>
              <a:rPr lang="en-US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 development </a:t>
            </a:r>
            <a:r>
              <a:rPr lang="en-US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(to reduce dependence on Western markets, develop relations with ‘Majority World’ – global south, diversification – from energy to other sectors)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398467-FD7B-0353-D194-6BEACADFC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Professor, SS, Air University , Islamabad.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676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3DE3C-7C53-4871-80D6-D80DD879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1169" y="624110"/>
            <a:ext cx="9183443" cy="6560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   Russia’s three-pronged strategy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ACAA6-653B-4240-9174-37D5EC0C8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169" y="1463039"/>
            <a:ext cx="9183443" cy="5078437"/>
          </a:xfrm>
        </p:spPr>
        <p:txBody>
          <a:bodyPr>
            <a:normAutofit/>
          </a:bodyPr>
          <a:lstStyle/>
          <a:p>
            <a:pPr algn="just"/>
            <a:r>
              <a:rPr lang="en-US" sz="2800" dirty="0">
                <a:solidFill>
                  <a:schemeClr val="tx1"/>
                </a:solidFill>
              </a:rPr>
              <a:t>1- Weakening of US-led liberal order, and creating space for multipolarity. 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2- Intimidation to US/EU in Eastern Europe - Georgia, Ukraine, and Middle East and Afghanistan.</a:t>
            </a:r>
          </a:p>
          <a:p>
            <a:pPr algn="just"/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3- Creating markets for arms and energy sales.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B462D7-77CC-4A88-9221-6BC70D36D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73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8AF81-FAD6-4EBE-86F7-AF5A6D2B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5409" y="624110"/>
            <a:ext cx="9549203" cy="782659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Russia after Soviet demise.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F152C-2D72-49AA-81ED-3BA8F426F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55409" y="1406769"/>
            <a:ext cx="9549203" cy="50941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1"/>
                </a:solidFill>
              </a:rPr>
              <a:t>Russia is the successor of the Soviet Union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/>
                </a:solidFill>
              </a:rPr>
              <a:t>Lost;</a:t>
            </a:r>
          </a:p>
          <a:p>
            <a:pPr lvl="1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collapse Soviet Union lost 24% territory,</a:t>
            </a:r>
          </a:p>
          <a:p>
            <a:pPr lvl="1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Population 50%,</a:t>
            </a:r>
          </a:p>
          <a:p>
            <a:pPr lvl="1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Military personnel 33%,</a:t>
            </a:r>
          </a:p>
          <a:p>
            <a:pPr lvl="1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Defense exports 3%,</a:t>
            </a:r>
          </a:p>
          <a:p>
            <a:pPr lvl="1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Soft power disappeared </a:t>
            </a:r>
          </a:p>
          <a:p>
            <a:pPr marL="0" indent="0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Retained;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Nuclear weapons &amp; VETO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A5035-C864-491A-9F10-56F823174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218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6763" y="624110"/>
            <a:ext cx="9267850" cy="658780"/>
          </a:xfrm>
        </p:spPr>
        <p:txBody>
          <a:bodyPr>
            <a:normAutofit/>
          </a:bodyPr>
          <a:lstStyle/>
          <a:p>
            <a:r>
              <a:rPr lang="en-AU" sz="3200" b="1" dirty="0">
                <a:solidFill>
                  <a:schemeClr val="tx1"/>
                </a:solidFill>
              </a:rPr>
              <a:t>  Resurgent Russia under Putin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762" y="1282890"/>
            <a:ext cx="9267850" cy="5363570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After Yeltsin, Putin emerged as a strong Leader. 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Coincided with the 2003, energy price hike.</a:t>
            </a:r>
          </a:p>
          <a:p>
            <a:pPr algn="just"/>
            <a:r>
              <a:rPr lang="en-AU" sz="2800" dirty="0">
                <a:solidFill>
                  <a:schemeClr val="tx1"/>
                </a:solidFill>
              </a:rPr>
              <a:t>FP is primarily security centric – based on Territorial integrity.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Opposed NATO’s eastward expansion.</a:t>
            </a:r>
          </a:p>
          <a:p>
            <a:pPr algn="just"/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Russian Nationalism: </a:t>
            </a:r>
            <a:r>
              <a:rPr lang="en-AU" sz="2800" dirty="0">
                <a:solidFill>
                  <a:srgbClr val="FF0000"/>
                </a:solidFill>
              </a:rPr>
              <a:t>‘Russian World’ – preserving cultural identity</a:t>
            </a:r>
            <a:r>
              <a:rPr lang="en-A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just">
              <a:buNone/>
            </a:pPr>
            <a:r>
              <a:rPr lang="en-AU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Priority areas: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Eastern Europe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Central Asia (sphere of influence)</a:t>
            </a:r>
          </a:p>
          <a:p>
            <a:pPr marL="914400" lvl="1" indent="-514350" algn="just">
              <a:buFont typeface="+mj-lt"/>
              <a:buAutoNum type="arabicPeriod"/>
            </a:pPr>
            <a:r>
              <a:rPr lang="en-AU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Afghanistan &amp; Middle East </a:t>
            </a:r>
          </a:p>
          <a:p>
            <a:pPr marL="400050" lvl="1" indent="0" algn="just">
              <a:buNone/>
            </a:pPr>
            <a:endParaRPr lang="en-AU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AU" sz="16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E4F4A-F45A-4112-B1C1-8AC22F379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306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15CC5-8EC4-46D6-8DB6-54080A1A5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7519" y="624110"/>
            <a:ext cx="9267094" cy="641982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Russia’s Relations with other key players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465EE-F061-4C30-AF9D-F874D49E60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7518" y="1266092"/>
            <a:ext cx="9267093" cy="54019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AU" sz="2400" b="1" dirty="0">
                <a:solidFill>
                  <a:schemeClr val="tx1"/>
                </a:solidFill>
              </a:rPr>
              <a:t>China: </a:t>
            </a:r>
            <a:r>
              <a:rPr lang="en-AU" sz="2400" dirty="0">
                <a:solidFill>
                  <a:schemeClr val="tx1"/>
                </a:solidFill>
              </a:rPr>
              <a:t>Strategic (US specific) and Economic (Energy).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‘friendship’ with ‘no limits’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May 2014 – 400 Billion US$ energy deal for 30 years.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Feb 2024 – signed energy deal for 30 years. 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Bilateral Trade: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240 Billion US$ in 2023, a total 294 billion with BRICS countries (41% of its total trade)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USA: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describes Russia as </a:t>
            </a: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“</a:t>
            </a:r>
            <a:r>
              <a:rPr lang="en-US" sz="2600" dirty="0">
                <a:solidFill>
                  <a:srgbClr val="FF0000"/>
                </a:solidFill>
              </a:rPr>
              <a:t>profoundly dangerous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state that poses an “</a:t>
            </a:r>
            <a:r>
              <a:rPr lang="en-US" sz="2600" dirty="0">
                <a:solidFill>
                  <a:srgbClr val="FF0000"/>
                </a:solidFill>
              </a:rPr>
              <a:t>immediate threat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and “</a:t>
            </a:r>
            <a:r>
              <a:rPr lang="en-US" sz="2600" dirty="0">
                <a:solidFill>
                  <a:srgbClr val="FF0000"/>
                </a:solidFill>
              </a:rPr>
              <a:t>Spoiler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 …..</a:t>
            </a:r>
          </a:p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India: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"special and privileged strategic partnership“ with a common purpose – multipolar world. (65 B US$ trade)</a:t>
            </a:r>
          </a:p>
          <a:p>
            <a:pPr marL="0" indent="0" algn="just">
              <a:buNone/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4BB6DE-9390-46B3-BF33-507F847F8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13337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4379</TotalTime>
  <Words>1594</Words>
  <Application>Microsoft Office PowerPoint</Application>
  <PresentationFormat>Widescreen</PresentationFormat>
  <Paragraphs>166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Wisp</vt:lpstr>
      <vt:lpstr>Lecture 3</vt:lpstr>
      <vt:lpstr>  Russia</vt:lpstr>
      <vt:lpstr>Russian FP Principles</vt:lpstr>
      <vt:lpstr>Russian FP Goals</vt:lpstr>
      <vt:lpstr>  Russian National Interests </vt:lpstr>
      <vt:lpstr>   Russia’s three-pronged strategy </vt:lpstr>
      <vt:lpstr>Russia after Soviet demise.</vt:lpstr>
      <vt:lpstr>  Resurgent Russia under Putin  </vt:lpstr>
      <vt:lpstr>Russia’s Relations with other key players</vt:lpstr>
      <vt:lpstr>  Russian achievements under Putin</vt:lpstr>
      <vt:lpstr>F.P Challenges Russia faces</vt:lpstr>
      <vt:lpstr>PowerPoint Presentation</vt:lpstr>
      <vt:lpstr>   Background: a Legacy of Cold War </vt:lpstr>
      <vt:lpstr>PowerPoint Presentation</vt:lpstr>
      <vt:lpstr>PowerPoint Presentation</vt:lpstr>
      <vt:lpstr>PowerPoint Presentation</vt:lpstr>
      <vt:lpstr> Post Cold War: Ideological contest is over. </vt:lpstr>
      <vt:lpstr>Relations After 9/11: </vt:lpstr>
      <vt:lpstr>PowerPoint Presentation</vt:lpstr>
      <vt:lpstr>PowerPoint Presentation</vt:lpstr>
      <vt:lpstr>   Conclusion: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470</cp:revision>
  <cp:lastPrinted>2022-11-28T11:55:32Z</cp:lastPrinted>
  <dcterms:created xsi:type="dcterms:W3CDTF">2016-02-14T04:35:29Z</dcterms:created>
  <dcterms:modified xsi:type="dcterms:W3CDTF">2024-06-13T14:41:02Z</dcterms:modified>
</cp:coreProperties>
</file>