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61" r:id="rId2"/>
    <p:sldId id="383" r:id="rId3"/>
    <p:sldId id="370" r:id="rId4"/>
    <p:sldId id="385" r:id="rId5"/>
    <p:sldId id="386" r:id="rId6"/>
    <p:sldId id="387" r:id="rId7"/>
    <p:sldId id="392" r:id="rId8"/>
    <p:sldId id="257" r:id="rId9"/>
    <p:sldId id="403" r:id="rId10"/>
    <p:sldId id="443" r:id="rId11"/>
    <p:sldId id="340" r:id="rId12"/>
    <p:sldId id="297" r:id="rId13"/>
    <p:sldId id="371" r:id="rId14"/>
    <p:sldId id="320" r:id="rId15"/>
    <p:sldId id="298" r:id="rId16"/>
    <p:sldId id="326" r:id="rId17"/>
    <p:sldId id="400" r:id="rId18"/>
    <p:sldId id="301" r:id="rId19"/>
    <p:sldId id="300" r:id="rId20"/>
    <p:sldId id="369" r:id="rId21"/>
    <p:sldId id="310" r:id="rId22"/>
    <p:sldId id="303" r:id="rId23"/>
    <p:sldId id="305" r:id="rId24"/>
    <p:sldId id="401" r:id="rId25"/>
    <p:sldId id="323" r:id="rId26"/>
    <p:sldId id="349" r:id="rId27"/>
    <p:sldId id="317" r:id="rId28"/>
    <p:sldId id="322" r:id="rId29"/>
    <p:sldId id="348" r:id="rId30"/>
    <p:sldId id="375" r:id="rId31"/>
    <p:sldId id="350" r:id="rId32"/>
    <p:sldId id="377" r:id="rId33"/>
    <p:sldId id="379" r:id="rId34"/>
    <p:sldId id="345" r:id="rId35"/>
    <p:sldId id="374" r:id="rId36"/>
    <p:sldId id="325" r:id="rId37"/>
    <p:sldId id="346" r:id="rId38"/>
    <p:sldId id="384" r:id="rId39"/>
    <p:sldId id="407" r:id="rId40"/>
    <p:sldId id="318" r:id="rId41"/>
    <p:sldId id="263" r:id="rId42"/>
    <p:sldId id="262" r:id="rId43"/>
    <p:sldId id="264" r:id="rId44"/>
    <p:sldId id="267" r:id="rId45"/>
    <p:sldId id="265" r:id="rId46"/>
    <p:sldId id="268" r:id="rId47"/>
    <p:sldId id="269" r:id="rId48"/>
    <p:sldId id="404" r:id="rId49"/>
    <p:sldId id="397" r:id="rId50"/>
    <p:sldId id="368" r:id="rId51"/>
    <p:sldId id="337" r:id="rId52"/>
    <p:sldId id="272" r:id="rId53"/>
    <p:sldId id="382" r:id="rId54"/>
    <p:sldId id="273" r:id="rId55"/>
    <p:sldId id="274" r:id="rId56"/>
    <p:sldId id="276" r:id="rId57"/>
    <p:sldId id="399" r:id="rId58"/>
    <p:sldId id="338" r:id="rId59"/>
    <p:sldId id="275" r:id="rId60"/>
    <p:sldId id="388" r:id="rId61"/>
    <p:sldId id="393" r:id="rId62"/>
    <p:sldId id="395" r:id="rId63"/>
    <p:sldId id="402" r:id="rId64"/>
    <p:sldId id="406" r:id="rId65"/>
    <p:sldId id="394" r:id="rId66"/>
    <p:sldId id="277" r:id="rId67"/>
    <p:sldId id="278" r:id="rId68"/>
    <p:sldId id="405" r:id="rId69"/>
    <p:sldId id="279" r:id="rId70"/>
    <p:sldId id="281" r:id="rId71"/>
    <p:sldId id="381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96" r:id="rId86"/>
    <p:sldId id="366" r:id="rId87"/>
    <p:sldId id="367" r:id="rId88"/>
    <p:sldId id="398" r:id="rId89"/>
    <p:sldId id="373" r:id="rId90"/>
    <p:sldId id="372" r:id="rId91"/>
    <p:sldId id="389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9DBD3-EF6F-4FDD-9B84-E40780516D3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846FB2B2-6225-42DA-95BC-66F659CE5E33}">
      <dgm:prSet phldrT="[Text]"/>
      <dgm:spPr/>
      <dgm:t>
        <a:bodyPr/>
        <a:lstStyle/>
        <a:p>
          <a:r>
            <a:rPr lang="en-US" dirty="0"/>
            <a:t>Trade Cooperation</a:t>
          </a:r>
          <a:endParaRPr lang="en-PK" dirty="0"/>
        </a:p>
      </dgm:t>
    </dgm:pt>
    <dgm:pt modelId="{68FCB419-2DAE-45D1-ACF7-D3E4BD16504D}" type="parTrans" cxnId="{F4F6E998-C8DD-430F-AE10-E04B21BFF00B}">
      <dgm:prSet/>
      <dgm:spPr/>
      <dgm:t>
        <a:bodyPr/>
        <a:lstStyle/>
        <a:p>
          <a:endParaRPr lang="en-PK"/>
        </a:p>
      </dgm:t>
    </dgm:pt>
    <dgm:pt modelId="{5EE4BAFF-ADF2-4A07-B999-509177E7AACA}" type="sibTrans" cxnId="{F4F6E998-C8DD-430F-AE10-E04B21BFF00B}">
      <dgm:prSet/>
      <dgm:spPr/>
      <dgm:t>
        <a:bodyPr/>
        <a:lstStyle/>
        <a:p>
          <a:endParaRPr lang="en-PK"/>
        </a:p>
      </dgm:t>
    </dgm:pt>
    <dgm:pt modelId="{4CC14770-9ACA-44A3-A25E-9F5817400E67}">
      <dgm:prSet phldrT="[Text]"/>
      <dgm:spPr/>
      <dgm:t>
        <a:bodyPr/>
        <a:lstStyle/>
        <a:p>
          <a:r>
            <a:rPr lang="en-US" dirty="0"/>
            <a:t>Free trade of goods and commodities</a:t>
          </a:r>
          <a:endParaRPr lang="en-PK" dirty="0"/>
        </a:p>
      </dgm:t>
    </dgm:pt>
    <dgm:pt modelId="{D517D756-E592-4E28-A6A9-2BF08F8B9DB0}" type="parTrans" cxnId="{3670CB0A-535F-46EB-B9E1-B85FEE788494}">
      <dgm:prSet/>
      <dgm:spPr/>
      <dgm:t>
        <a:bodyPr/>
        <a:lstStyle/>
        <a:p>
          <a:endParaRPr lang="en-PK"/>
        </a:p>
      </dgm:t>
    </dgm:pt>
    <dgm:pt modelId="{DC8A504D-91B7-4B77-AE75-D98CD91E04AF}" type="sibTrans" cxnId="{3670CB0A-535F-46EB-B9E1-B85FEE788494}">
      <dgm:prSet/>
      <dgm:spPr/>
      <dgm:t>
        <a:bodyPr/>
        <a:lstStyle/>
        <a:p>
          <a:endParaRPr lang="en-PK"/>
        </a:p>
      </dgm:t>
    </dgm:pt>
    <dgm:pt modelId="{726F2259-094E-48D7-9709-14BE321A7D85}">
      <dgm:prSet phldrT="[Text]"/>
      <dgm:spPr/>
      <dgm:t>
        <a:bodyPr/>
        <a:lstStyle/>
        <a:p>
          <a:r>
            <a:rPr lang="en-US" dirty="0"/>
            <a:t> Trade laws and rules uniform</a:t>
          </a:r>
          <a:endParaRPr lang="en-PK" dirty="0"/>
        </a:p>
      </dgm:t>
    </dgm:pt>
    <dgm:pt modelId="{17404983-4EC4-4044-A0FF-D699E720CF6A}" type="parTrans" cxnId="{B1E18A9C-A784-44A9-AEAE-71F092D2A9B3}">
      <dgm:prSet/>
      <dgm:spPr/>
      <dgm:t>
        <a:bodyPr/>
        <a:lstStyle/>
        <a:p>
          <a:endParaRPr lang="en-PK"/>
        </a:p>
      </dgm:t>
    </dgm:pt>
    <dgm:pt modelId="{F32C7A4A-580A-469B-94A0-BB3B7F19EA95}" type="sibTrans" cxnId="{B1E18A9C-A784-44A9-AEAE-71F092D2A9B3}">
      <dgm:prSet/>
      <dgm:spPr/>
      <dgm:t>
        <a:bodyPr/>
        <a:lstStyle/>
        <a:p>
          <a:endParaRPr lang="en-PK"/>
        </a:p>
      </dgm:t>
    </dgm:pt>
    <dgm:pt modelId="{709557A3-0D34-476B-BBF9-50163B45D8EF}">
      <dgm:prSet phldrT="[Text]"/>
      <dgm:spPr/>
      <dgm:t>
        <a:bodyPr/>
        <a:lstStyle/>
        <a:p>
          <a:r>
            <a:rPr lang="en-US" dirty="0"/>
            <a:t>Economic Cooperation</a:t>
          </a:r>
          <a:endParaRPr lang="en-PK" dirty="0"/>
        </a:p>
      </dgm:t>
    </dgm:pt>
    <dgm:pt modelId="{9722EFB1-51C2-45B9-BD16-E1499AB75071}" type="parTrans" cxnId="{DBBCB7F3-AFAB-4249-854A-D07D4339A021}">
      <dgm:prSet/>
      <dgm:spPr/>
      <dgm:t>
        <a:bodyPr/>
        <a:lstStyle/>
        <a:p>
          <a:endParaRPr lang="en-PK"/>
        </a:p>
      </dgm:t>
    </dgm:pt>
    <dgm:pt modelId="{CE55475E-22F6-4260-B7C6-18B6EFCA74EB}" type="sibTrans" cxnId="{DBBCB7F3-AFAB-4249-854A-D07D4339A021}">
      <dgm:prSet/>
      <dgm:spPr/>
      <dgm:t>
        <a:bodyPr/>
        <a:lstStyle/>
        <a:p>
          <a:endParaRPr lang="en-PK"/>
        </a:p>
      </dgm:t>
    </dgm:pt>
    <dgm:pt modelId="{E20D50C7-680F-40B7-998D-4E0D334FCEC5}">
      <dgm:prSet phldrT="[Text]"/>
      <dgm:spPr/>
      <dgm:t>
        <a:bodyPr/>
        <a:lstStyle/>
        <a:p>
          <a:r>
            <a:rPr lang="en-US" dirty="0"/>
            <a:t> Trade of all economic goods and services</a:t>
          </a:r>
          <a:endParaRPr lang="en-PK" dirty="0"/>
        </a:p>
      </dgm:t>
    </dgm:pt>
    <dgm:pt modelId="{CCF56BA6-6A38-4DD1-99DB-BAD102B4C585}" type="parTrans" cxnId="{A464D42F-3E54-4D95-9335-7AA3B8459CBA}">
      <dgm:prSet/>
      <dgm:spPr/>
      <dgm:t>
        <a:bodyPr/>
        <a:lstStyle/>
        <a:p>
          <a:endParaRPr lang="en-PK"/>
        </a:p>
      </dgm:t>
    </dgm:pt>
    <dgm:pt modelId="{D1633CD5-088E-46F5-8BFF-434FE0B0D4F4}" type="sibTrans" cxnId="{A464D42F-3E54-4D95-9335-7AA3B8459CBA}">
      <dgm:prSet/>
      <dgm:spPr/>
      <dgm:t>
        <a:bodyPr/>
        <a:lstStyle/>
        <a:p>
          <a:endParaRPr lang="en-PK"/>
        </a:p>
      </dgm:t>
    </dgm:pt>
    <dgm:pt modelId="{26919274-0308-4C8C-993F-3FB91FD055D2}">
      <dgm:prSet phldrT="[Text]"/>
      <dgm:spPr/>
      <dgm:t>
        <a:bodyPr/>
        <a:lstStyle/>
        <a:p>
          <a:r>
            <a:rPr lang="en-US" dirty="0"/>
            <a:t>Common Market </a:t>
          </a:r>
          <a:endParaRPr lang="en-PK" dirty="0"/>
        </a:p>
      </dgm:t>
    </dgm:pt>
    <dgm:pt modelId="{7477648F-FDE1-44BE-AE04-BFAADE11F216}" type="parTrans" cxnId="{1084043A-39EC-4C5C-939F-2F911E0CDD97}">
      <dgm:prSet/>
      <dgm:spPr/>
      <dgm:t>
        <a:bodyPr/>
        <a:lstStyle/>
        <a:p>
          <a:endParaRPr lang="en-PK"/>
        </a:p>
      </dgm:t>
    </dgm:pt>
    <dgm:pt modelId="{BF874EB6-C43C-47F9-8600-B735DBF13EBE}" type="sibTrans" cxnId="{1084043A-39EC-4C5C-939F-2F911E0CDD97}">
      <dgm:prSet/>
      <dgm:spPr/>
      <dgm:t>
        <a:bodyPr/>
        <a:lstStyle/>
        <a:p>
          <a:endParaRPr lang="en-PK"/>
        </a:p>
      </dgm:t>
    </dgm:pt>
    <dgm:pt modelId="{5C38C32C-C44F-46CA-8C26-5ABE8E62545F}">
      <dgm:prSet phldrT="[Text]"/>
      <dgm:spPr/>
      <dgm:t>
        <a:bodyPr/>
        <a:lstStyle/>
        <a:p>
          <a:r>
            <a:rPr lang="en-US" dirty="0"/>
            <a:t>Political Union</a:t>
          </a:r>
          <a:endParaRPr lang="en-PK" dirty="0"/>
        </a:p>
      </dgm:t>
    </dgm:pt>
    <dgm:pt modelId="{BB2EFDB8-8B1B-4775-A967-7A896FF71DA7}" type="parTrans" cxnId="{D520308C-D8E3-4D6A-BD55-BFB06E0095B4}">
      <dgm:prSet/>
      <dgm:spPr/>
      <dgm:t>
        <a:bodyPr/>
        <a:lstStyle/>
        <a:p>
          <a:endParaRPr lang="en-PK"/>
        </a:p>
      </dgm:t>
    </dgm:pt>
    <dgm:pt modelId="{0D9F76FF-BF04-41B5-ADDF-794C403B84F3}" type="sibTrans" cxnId="{D520308C-D8E3-4D6A-BD55-BFB06E0095B4}">
      <dgm:prSet/>
      <dgm:spPr/>
      <dgm:t>
        <a:bodyPr/>
        <a:lstStyle/>
        <a:p>
          <a:endParaRPr lang="en-PK"/>
        </a:p>
      </dgm:t>
    </dgm:pt>
    <dgm:pt modelId="{BF982772-87E2-491D-A715-F439BF590CB1}">
      <dgm:prSet phldrT="[Text]"/>
      <dgm:spPr/>
      <dgm:t>
        <a:bodyPr/>
        <a:lstStyle/>
        <a:p>
          <a:r>
            <a:rPr lang="en-US" dirty="0"/>
            <a:t> Single Constitution</a:t>
          </a:r>
          <a:endParaRPr lang="en-PK" dirty="0"/>
        </a:p>
      </dgm:t>
    </dgm:pt>
    <dgm:pt modelId="{AB6F247D-A28C-4633-90EB-07E31DD684DB}" type="parTrans" cxnId="{4EE61C95-F6C2-4B01-B959-F2CB003614EB}">
      <dgm:prSet/>
      <dgm:spPr/>
      <dgm:t>
        <a:bodyPr/>
        <a:lstStyle/>
        <a:p>
          <a:endParaRPr lang="en-PK"/>
        </a:p>
      </dgm:t>
    </dgm:pt>
    <dgm:pt modelId="{F1DD6678-5115-41AD-BB5F-CE5A2E74E811}" type="sibTrans" cxnId="{4EE61C95-F6C2-4B01-B959-F2CB003614EB}">
      <dgm:prSet/>
      <dgm:spPr/>
      <dgm:t>
        <a:bodyPr/>
        <a:lstStyle/>
        <a:p>
          <a:endParaRPr lang="en-PK"/>
        </a:p>
      </dgm:t>
    </dgm:pt>
    <dgm:pt modelId="{DE7C5103-DE00-485E-A7AF-87440B6531B4}">
      <dgm:prSet phldrT="[Text]"/>
      <dgm:spPr/>
      <dgm:t>
        <a:bodyPr/>
        <a:lstStyle/>
        <a:p>
          <a:r>
            <a:rPr lang="en-US" dirty="0"/>
            <a:t> common Election</a:t>
          </a:r>
          <a:endParaRPr lang="en-PK" dirty="0"/>
        </a:p>
      </dgm:t>
    </dgm:pt>
    <dgm:pt modelId="{72747C9B-F229-49F0-AF71-8DF3AA4E4196}" type="parTrans" cxnId="{B10B5867-47C4-404D-AD48-11850FB7D1C9}">
      <dgm:prSet/>
      <dgm:spPr/>
      <dgm:t>
        <a:bodyPr/>
        <a:lstStyle/>
        <a:p>
          <a:endParaRPr lang="en-PK"/>
        </a:p>
      </dgm:t>
    </dgm:pt>
    <dgm:pt modelId="{6C9194CD-D68D-4B7E-A2B1-7552D5D536B5}" type="sibTrans" cxnId="{B10B5867-47C4-404D-AD48-11850FB7D1C9}">
      <dgm:prSet/>
      <dgm:spPr/>
      <dgm:t>
        <a:bodyPr/>
        <a:lstStyle/>
        <a:p>
          <a:endParaRPr lang="en-PK"/>
        </a:p>
      </dgm:t>
    </dgm:pt>
    <dgm:pt modelId="{DC1BD6AC-F302-4B40-BC8B-42F92700518A}">
      <dgm:prSet/>
      <dgm:spPr/>
      <dgm:t>
        <a:bodyPr/>
        <a:lstStyle/>
        <a:p>
          <a:r>
            <a:rPr lang="en-US" dirty="0"/>
            <a:t>Customs Union</a:t>
          </a:r>
          <a:endParaRPr lang="en-PK" dirty="0"/>
        </a:p>
      </dgm:t>
    </dgm:pt>
    <dgm:pt modelId="{8CCD6239-75DD-410C-B6D6-4EB8D49FC4C7}" type="parTrans" cxnId="{D9CFAE31-A997-424A-8553-94C20DFC8784}">
      <dgm:prSet/>
      <dgm:spPr/>
      <dgm:t>
        <a:bodyPr/>
        <a:lstStyle/>
        <a:p>
          <a:endParaRPr lang="en-PK"/>
        </a:p>
      </dgm:t>
    </dgm:pt>
    <dgm:pt modelId="{27969CDE-F998-4D30-BFBD-016AA6AF28C8}" type="sibTrans" cxnId="{D9CFAE31-A997-424A-8553-94C20DFC8784}">
      <dgm:prSet/>
      <dgm:spPr/>
      <dgm:t>
        <a:bodyPr/>
        <a:lstStyle/>
        <a:p>
          <a:endParaRPr lang="en-PK"/>
        </a:p>
      </dgm:t>
    </dgm:pt>
    <dgm:pt modelId="{DEEFAEBC-EC70-44AD-AC0D-CD414C1A13CA}">
      <dgm:prSet phldrT="[Text]"/>
      <dgm:spPr/>
      <dgm:t>
        <a:bodyPr/>
        <a:lstStyle/>
        <a:p>
          <a:r>
            <a:rPr lang="en-US" dirty="0"/>
            <a:t>Monetary Union</a:t>
          </a:r>
          <a:endParaRPr lang="en-PK" dirty="0"/>
        </a:p>
      </dgm:t>
    </dgm:pt>
    <dgm:pt modelId="{26BFC00B-F9D9-4EF4-B024-D2C828A41FAD}" type="parTrans" cxnId="{CF8ECDBB-FDF9-4D67-AE60-C5FDBDCB54A5}">
      <dgm:prSet/>
      <dgm:spPr/>
      <dgm:t>
        <a:bodyPr/>
        <a:lstStyle/>
        <a:p>
          <a:endParaRPr lang="en-PK"/>
        </a:p>
      </dgm:t>
    </dgm:pt>
    <dgm:pt modelId="{6E436083-A748-42B8-A277-32AEC3A9FC5C}" type="sibTrans" cxnId="{CF8ECDBB-FDF9-4D67-AE60-C5FDBDCB54A5}">
      <dgm:prSet/>
      <dgm:spPr/>
      <dgm:t>
        <a:bodyPr/>
        <a:lstStyle/>
        <a:p>
          <a:endParaRPr lang="en-PK"/>
        </a:p>
      </dgm:t>
    </dgm:pt>
    <dgm:pt modelId="{458E5CE1-4F22-4192-A7DE-15BA64965EAA}">
      <dgm:prSet phldrT="[Text]"/>
      <dgm:spPr/>
      <dgm:t>
        <a:bodyPr/>
        <a:lstStyle/>
        <a:p>
          <a:r>
            <a:rPr lang="en-US" dirty="0"/>
            <a:t> Single Currency</a:t>
          </a:r>
          <a:endParaRPr lang="en-PK" dirty="0"/>
        </a:p>
      </dgm:t>
    </dgm:pt>
    <dgm:pt modelId="{4C041B7A-3D10-4A07-88D0-E9CDE7BDD4CE}" type="parTrans" cxnId="{A295D134-882D-4B12-8286-E40A5945FA46}">
      <dgm:prSet/>
      <dgm:spPr/>
      <dgm:t>
        <a:bodyPr/>
        <a:lstStyle/>
        <a:p>
          <a:endParaRPr lang="en-PK"/>
        </a:p>
      </dgm:t>
    </dgm:pt>
    <dgm:pt modelId="{B1A83DBD-2B30-4989-BC64-A9F21D3084FE}" type="sibTrans" cxnId="{A295D134-882D-4B12-8286-E40A5945FA46}">
      <dgm:prSet/>
      <dgm:spPr/>
      <dgm:t>
        <a:bodyPr/>
        <a:lstStyle/>
        <a:p>
          <a:endParaRPr lang="en-PK"/>
        </a:p>
      </dgm:t>
    </dgm:pt>
    <dgm:pt modelId="{3D7811DE-2176-4379-AFA2-8E244B4C3082}">
      <dgm:prSet phldrT="[Text]"/>
      <dgm:spPr/>
      <dgm:t>
        <a:bodyPr/>
        <a:lstStyle/>
        <a:p>
          <a:endParaRPr lang="en-PK" dirty="0"/>
        </a:p>
      </dgm:t>
    </dgm:pt>
    <dgm:pt modelId="{6A16BF8A-FB4A-4146-AECC-3302FCE9DB2F}" type="parTrans" cxnId="{8829C642-B493-474E-B52B-9713C3108795}">
      <dgm:prSet/>
      <dgm:spPr/>
      <dgm:t>
        <a:bodyPr/>
        <a:lstStyle/>
        <a:p>
          <a:endParaRPr lang="en-PK"/>
        </a:p>
      </dgm:t>
    </dgm:pt>
    <dgm:pt modelId="{A878F2CC-489B-473C-93D5-097BAD04673A}" type="sibTrans" cxnId="{8829C642-B493-474E-B52B-9713C3108795}">
      <dgm:prSet/>
      <dgm:spPr/>
      <dgm:t>
        <a:bodyPr/>
        <a:lstStyle/>
        <a:p>
          <a:endParaRPr lang="en-PK"/>
        </a:p>
      </dgm:t>
    </dgm:pt>
    <dgm:pt modelId="{B491309C-4E7A-4B17-94BD-DA570FDE970E}">
      <dgm:prSet/>
      <dgm:spPr/>
      <dgm:t>
        <a:bodyPr/>
        <a:lstStyle/>
        <a:p>
          <a:r>
            <a:rPr lang="en-US" dirty="0"/>
            <a:t>Common Customs laws</a:t>
          </a:r>
          <a:endParaRPr lang="en-PK" dirty="0"/>
        </a:p>
      </dgm:t>
    </dgm:pt>
    <dgm:pt modelId="{F30EC3DA-04BF-403B-AEE2-4F52D9F69495}" type="parTrans" cxnId="{68795F89-37BE-4E9E-BEF4-52E8E526F7B1}">
      <dgm:prSet/>
      <dgm:spPr/>
      <dgm:t>
        <a:bodyPr/>
        <a:lstStyle/>
        <a:p>
          <a:endParaRPr lang="en-PK"/>
        </a:p>
      </dgm:t>
    </dgm:pt>
    <dgm:pt modelId="{52D3D055-A8BC-4AA5-85B3-E93BF89E5012}" type="sibTrans" cxnId="{68795F89-37BE-4E9E-BEF4-52E8E526F7B1}">
      <dgm:prSet/>
      <dgm:spPr/>
      <dgm:t>
        <a:bodyPr/>
        <a:lstStyle/>
        <a:p>
          <a:endParaRPr lang="en-PK"/>
        </a:p>
      </dgm:t>
    </dgm:pt>
    <dgm:pt modelId="{8BDAC943-8C13-4327-8FF1-53C96A2353DB}">
      <dgm:prSet/>
      <dgm:spPr/>
      <dgm:t>
        <a:bodyPr/>
        <a:lstStyle/>
        <a:p>
          <a:r>
            <a:rPr lang="en-US" dirty="0"/>
            <a:t>Imports export regime</a:t>
          </a:r>
          <a:endParaRPr lang="en-PK" dirty="0"/>
        </a:p>
      </dgm:t>
    </dgm:pt>
    <dgm:pt modelId="{380B60DA-3C1A-48DB-84BE-D9A6F11E7082}" type="parTrans" cxnId="{296F9E9F-7B54-44F8-BA05-E4906032D044}">
      <dgm:prSet/>
      <dgm:spPr/>
      <dgm:t>
        <a:bodyPr/>
        <a:lstStyle/>
        <a:p>
          <a:endParaRPr lang="en-PK"/>
        </a:p>
      </dgm:t>
    </dgm:pt>
    <dgm:pt modelId="{C6AC1467-F0B3-4A57-97B1-4526950F1C29}" type="sibTrans" cxnId="{296F9E9F-7B54-44F8-BA05-E4906032D044}">
      <dgm:prSet/>
      <dgm:spPr/>
      <dgm:t>
        <a:bodyPr/>
        <a:lstStyle/>
        <a:p>
          <a:endParaRPr lang="en-PK"/>
        </a:p>
      </dgm:t>
    </dgm:pt>
    <dgm:pt modelId="{07D96FC8-644C-44D9-A3E9-E5E89C0C3E07}">
      <dgm:prSet/>
      <dgm:spPr/>
      <dgm:t>
        <a:bodyPr/>
        <a:lstStyle/>
        <a:p>
          <a:r>
            <a:rPr lang="en-US" dirty="0"/>
            <a:t>TAX system </a:t>
          </a:r>
          <a:endParaRPr lang="en-PK" dirty="0"/>
        </a:p>
      </dgm:t>
    </dgm:pt>
    <dgm:pt modelId="{09C7C030-7413-4B65-BEE7-FAEC11162164}" type="parTrans" cxnId="{B7E114FA-3AC5-4FDB-B102-9027CB05AA41}">
      <dgm:prSet/>
      <dgm:spPr/>
      <dgm:t>
        <a:bodyPr/>
        <a:lstStyle/>
        <a:p>
          <a:endParaRPr lang="en-PK"/>
        </a:p>
      </dgm:t>
    </dgm:pt>
    <dgm:pt modelId="{396BAC4A-EA70-496E-A30B-FDFCEB5DB109}" type="sibTrans" cxnId="{B7E114FA-3AC5-4FDB-B102-9027CB05AA41}">
      <dgm:prSet/>
      <dgm:spPr/>
      <dgm:t>
        <a:bodyPr/>
        <a:lstStyle/>
        <a:p>
          <a:endParaRPr lang="en-PK"/>
        </a:p>
      </dgm:t>
    </dgm:pt>
    <dgm:pt modelId="{13905886-E1C4-4551-B233-99F1B2E2A743}">
      <dgm:prSet phldrT="[Text]"/>
      <dgm:spPr/>
      <dgm:t>
        <a:bodyPr/>
        <a:lstStyle/>
        <a:p>
          <a:r>
            <a:rPr lang="en-US" dirty="0"/>
            <a:t>Central Bank</a:t>
          </a:r>
          <a:endParaRPr lang="en-PK" dirty="0"/>
        </a:p>
      </dgm:t>
    </dgm:pt>
    <dgm:pt modelId="{79B37564-536D-48C6-B228-E6347CF1C1B8}" type="parTrans" cxnId="{0F17B735-F79C-4790-AF8D-439C3A67C9F8}">
      <dgm:prSet/>
      <dgm:spPr/>
      <dgm:t>
        <a:bodyPr/>
        <a:lstStyle/>
        <a:p>
          <a:endParaRPr lang="en-PK"/>
        </a:p>
      </dgm:t>
    </dgm:pt>
    <dgm:pt modelId="{39A4826A-93C8-41F3-B140-CE214B68CA39}" type="sibTrans" cxnId="{0F17B735-F79C-4790-AF8D-439C3A67C9F8}">
      <dgm:prSet/>
      <dgm:spPr/>
      <dgm:t>
        <a:bodyPr/>
        <a:lstStyle/>
        <a:p>
          <a:endParaRPr lang="en-PK"/>
        </a:p>
      </dgm:t>
    </dgm:pt>
    <dgm:pt modelId="{4F2D01DD-0291-4D8D-B0C4-59708F8FDE04}">
      <dgm:prSet phldrT="[Text]"/>
      <dgm:spPr/>
      <dgm:t>
        <a:bodyPr/>
        <a:lstStyle/>
        <a:p>
          <a:r>
            <a:rPr lang="en-US" dirty="0"/>
            <a:t>Credit system</a:t>
          </a:r>
          <a:endParaRPr lang="en-PK" dirty="0"/>
        </a:p>
      </dgm:t>
    </dgm:pt>
    <dgm:pt modelId="{C7971998-3C5B-4491-B27D-C7A4E938E49F}" type="parTrans" cxnId="{4947B9BC-1FAE-40D3-AEB5-0B141242FC5C}">
      <dgm:prSet/>
      <dgm:spPr/>
      <dgm:t>
        <a:bodyPr/>
        <a:lstStyle/>
        <a:p>
          <a:endParaRPr lang="en-PK"/>
        </a:p>
      </dgm:t>
    </dgm:pt>
    <dgm:pt modelId="{7D88E037-81CB-4F4E-BAF5-B4A21668CD71}" type="sibTrans" cxnId="{4947B9BC-1FAE-40D3-AEB5-0B141242FC5C}">
      <dgm:prSet/>
      <dgm:spPr/>
      <dgm:t>
        <a:bodyPr/>
        <a:lstStyle/>
        <a:p>
          <a:endParaRPr lang="en-PK"/>
        </a:p>
      </dgm:t>
    </dgm:pt>
    <dgm:pt modelId="{19AC7982-DDF4-42DD-989D-3DAD0C3E028C}">
      <dgm:prSet phldrT="[Text]"/>
      <dgm:spPr/>
      <dgm:t>
        <a:bodyPr/>
        <a:lstStyle/>
        <a:p>
          <a:r>
            <a:rPr lang="en-US" dirty="0"/>
            <a:t>Common financial system</a:t>
          </a:r>
          <a:endParaRPr lang="en-PK" dirty="0"/>
        </a:p>
      </dgm:t>
    </dgm:pt>
    <dgm:pt modelId="{1453E47E-BCBE-4DAE-903A-26BFEE2BF592}" type="parTrans" cxnId="{27578D9F-9C76-4AC5-B7EF-4227BF93C796}">
      <dgm:prSet/>
      <dgm:spPr/>
      <dgm:t>
        <a:bodyPr/>
        <a:lstStyle/>
        <a:p>
          <a:endParaRPr lang="en-PK"/>
        </a:p>
      </dgm:t>
    </dgm:pt>
    <dgm:pt modelId="{540AA6BF-93CD-4347-B2FE-C391FDCFDBA3}" type="sibTrans" cxnId="{27578D9F-9C76-4AC5-B7EF-4227BF93C796}">
      <dgm:prSet/>
      <dgm:spPr/>
      <dgm:t>
        <a:bodyPr/>
        <a:lstStyle/>
        <a:p>
          <a:endParaRPr lang="en-PK"/>
        </a:p>
      </dgm:t>
    </dgm:pt>
    <dgm:pt modelId="{0F393E3C-9661-491E-99C5-1AECBB11A27F}">
      <dgm:prSet phldrT="[Text]"/>
      <dgm:spPr/>
      <dgm:t>
        <a:bodyPr/>
        <a:lstStyle/>
        <a:p>
          <a:r>
            <a:rPr lang="en-US" dirty="0"/>
            <a:t>Sovereign Parliament</a:t>
          </a:r>
          <a:endParaRPr lang="en-PK" dirty="0"/>
        </a:p>
      </dgm:t>
    </dgm:pt>
    <dgm:pt modelId="{9E0558FA-87D7-4A3E-93C7-EC5139BA5594}" type="parTrans" cxnId="{D9DE986A-B733-4D47-A07C-763F41D26A3B}">
      <dgm:prSet/>
      <dgm:spPr/>
      <dgm:t>
        <a:bodyPr/>
        <a:lstStyle/>
        <a:p>
          <a:endParaRPr lang="en-PK"/>
        </a:p>
      </dgm:t>
    </dgm:pt>
    <dgm:pt modelId="{860E8714-F287-4A2D-A238-CCC65318FFB3}" type="sibTrans" cxnId="{D9DE986A-B733-4D47-A07C-763F41D26A3B}">
      <dgm:prSet/>
      <dgm:spPr/>
      <dgm:t>
        <a:bodyPr/>
        <a:lstStyle/>
        <a:p>
          <a:endParaRPr lang="en-PK"/>
        </a:p>
      </dgm:t>
    </dgm:pt>
    <dgm:pt modelId="{86325453-88D9-48F5-A580-622E3B0B0D8A}" type="pres">
      <dgm:prSet presAssocID="{D9E9DBD3-EF6F-4FDD-9B84-E40780516D3B}" presName="Name0" presStyleCnt="0">
        <dgm:presLayoutVars>
          <dgm:dir/>
          <dgm:animLvl val="lvl"/>
          <dgm:resizeHandles val="exact"/>
        </dgm:presLayoutVars>
      </dgm:prSet>
      <dgm:spPr/>
    </dgm:pt>
    <dgm:pt modelId="{94FF1C00-F993-4F6C-AF2D-3D357D48D80B}" type="pres">
      <dgm:prSet presAssocID="{D9E9DBD3-EF6F-4FDD-9B84-E40780516D3B}" presName="tSp" presStyleCnt="0"/>
      <dgm:spPr/>
    </dgm:pt>
    <dgm:pt modelId="{08592996-F921-4308-B007-80715DE45751}" type="pres">
      <dgm:prSet presAssocID="{D9E9DBD3-EF6F-4FDD-9B84-E40780516D3B}" presName="bSp" presStyleCnt="0"/>
      <dgm:spPr/>
    </dgm:pt>
    <dgm:pt modelId="{2835D1C5-81EC-4748-8131-DA7999BBEC5F}" type="pres">
      <dgm:prSet presAssocID="{D9E9DBD3-EF6F-4FDD-9B84-E40780516D3B}" presName="process" presStyleCnt="0"/>
      <dgm:spPr/>
    </dgm:pt>
    <dgm:pt modelId="{06253651-22DB-477E-8289-0A48FF0A2135}" type="pres">
      <dgm:prSet presAssocID="{846FB2B2-6225-42DA-95BC-66F659CE5E33}" presName="composite1" presStyleCnt="0"/>
      <dgm:spPr/>
    </dgm:pt>
    <dgm:pt modelId="{7C4C9185-4452-409C-B6A6-F0763A7A10F0}" type="pres">
      <dgm:prSet presAssocID="{846FB2B2-6225-42DA-95BC-66F659CE5E33}" presName="dummyNode1" presStyleLbl="node1" presStyleIdx="0" presStyleCnt="5"/>
      <dgm:spPr/>
    </dgm:pt>
    <dgm:pt modelId="{41BF2E04-A105-4858-B854-73917DA714CC}" type="pres">
      <dgm:prSet presAssocID="{846FB2B2-6225-42DA-95BC-66F659CE5E33}" presName="childNode1" presStyleLbl="bgAcc1" presStyleIdx="0" presStyleCnt="5">
        <dgm:presLayoutVars>
          <dgm:bulletEnabled val="1"/>
        </dgm:presLayoutVars>
      </dgm:prSet>
      <dgm:spPr/>
    </dgm:pt>
    <dgm:pt modelId="{147489AF-C02A-4EDA-AB32-76352B4ECB86}" type="pres">
      <dgm:prSet presAssocID="{846FB2B2-6225-42DA-95BC-66F659CE5E33}" presName="childNode1tx" presStyleLbl="bgAcc1" presStyleIdx="0" presStyleCnt="5">
        <dgm:presLayoutVars>
          <dgm:bulletEnabled val="1"/>
        </dgm:presLayoutVars>
      </dgm:prSet>
      <dgm:spPr/>
    </dgm:pt>
    <dgm:pt modelId="{45CCA51B-BFD7-4CDF-A605-7712BB59151B}" type="pres">
      <dgm:prSet presAssocID="{846FB2B2-6225-42DA-95BC-66F659CE5E33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4F8CE054-21E7-43DF-A7F7-07A075AF00B0}" type="pres">
      <dgm:prSet presAssocID="{846FB2B2-6225-42DA-95BC-66F659CE5E33}" presName="connSite1" presStyleCnt="0"/>
      <dgm:spPr/>
    </dgm:pt>
    <dgm:pt modelId="{7AF17F62-EEAC-4BB8-809A-EB3E439D62B0}" type="pres">
      <dgm:prSet presAssocID="{5EE4BAFF-ADF2-4A07-B999-509177E7AACA}" presName="Name9" presStyleLbl="sibTrans2D1" presStyleIdx="0" presStyleCnt="4"/>
      <dgm:spPr/>
    </dgm:pt>
    <dgm:pt modelId="{35D14DAD-C177-4F8F-9F55-6D9700B03F84}" type="pres">
      <dgm:prSet presAssocID="{709557A3-0D34-476B-BBF9-50163B45D8EF}" presName="composite2" presStyleCnt="0"/>
      <dgm:spPr/>
    </dgm:pt>
    <dgm:pt modelId="{AEA6F0E1-2C41-45FE-90FB-FEDB5EF95FAC}" type="pres">
      <dgm:prSet presAssocID="{709557A3-0D34-476B-BBF9-50163B45D8EF}" presName="dummyNode2" presStyleLbl="node1" presStyleIdx="0" presStyleCnt="5"/>
      <dgm:spPr/>
    </dgm:pt>
    <dgm:pt modelId="{8F5A0E22-7C85-4449-8151-B9F562815E3D}" type="pres">
      <dgm:prSet presAssocID="{709557A3-0D34-476B-BBF9-50163B45D8EF}" presName="childNode2" presStyleLbl="bgAcc1" presStyleIdx="1" presStyleCnt="5">
        <dgm:presLayoutVars>
          <dgm:bulletEnabled val="1"/>
        </dgm:presLayoutVars>
      </dgm:prSet>
      <dgm:spPr/>
    </dgm:pt>
    <dgm:pt modelId="{91813ADD-FD1F-48E3-8008-47B347DB1E39}" type="pres">
      <dgm:prSet presAssocID="{709557A3-0D34-476B-BBF9-50163B45D8EF}" presName="childNode2tx" presStyleLbl="bgAcc1" presStyleIdx="1" presStyleCnt="5">
        <dgm:presLayoutVars>
          <dgm:bulletEnabled val="1"/>
        </dgm:presLayoutVars>
      </dgm:prSet>
      <dgm:spPr/>
    </dgm:pt>
    <dgm:pt modelId="{041724CC-813C-498E-802C-51A4C74B37F4}" type="pres">
      <dgm:prSet presAssocID="{709557A3-0D34-476B-BBF9-50163B45D8E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572E34D-54B1-4455-B96F-1B57ABFED23B}" type="pres">
      <dgm:prSet presAssocID="{709557A3-0D34-476B-BBF9-50163B45D8EF}" presName="connSite2" presStyleCnt="0"/>
      <dgm:spPr/>
    </dgm:pt>
    <dgm:pt modelId="{11DDF27E-79A1-48C3-A245-C3EB43271D78}" type="pres">
      <dgm:prSet presAssocID="{CE55475E-22F6-4260-B7C6-18B6EFCA74EB}" presName="Name18" presStyleLbl="sibTrans2D1" presStyleIdx="1" presStyleCnt="4"/>
      <dgm:spPr/>
    </dgm:pt>
    <dgm:pt modelId="{7FAE2D1E-8E3A-430C-A289-36E40EC5BB54}" type="pres">
      <dgm:prSet presAssocID="{DC1BD6AC-F302-4B40-BC8B-42F92700518A}" presName="composite1" presStyleCnt="0"/>
      <dgm:spPr/>
    </dgm:pt>
    <dgm:pt modelId="{08C91FC0-1F61-4321-9689-7380138E01BC}" type="pres">
      <dgm:prSet presAssocID="{DC1BD6AC-F302-4B40-BC8B-42F92700518A}" presName="dummyNode1" presStyleLbl="node1" presStyleIdx="1" presStyleCnt="5"/>
      <dgm:spPr/>
    </dgm:pt>
    <dgm:pt modelId="{26EC5839-E740-40AC-AF0A-8A783974D5CF}" type="pres">
      <dgm:prSet presAssocID="{DC1BD6AC-F302-4B40-BC8B-42F92700518A}" presName="childNode1" presStyleLbl="bgAcc1" presStyleIdx="2" presStyleCnt="5">
        <dgm:presLayoutVars>
          <dgm:bulletEnabled val="1"/>
        </dgm:presLayoutVars>
      </dgm:prSet>
      <dgm:spPr/>
    </dgm:pt>
    <dgm:pt modelId="{D203AB75-1CE4-4E36-9EB7-7D646DE44C34}" type="pres">
      <dgm:prSet presAssocID="{DC1BD6AC-F302-4B40-BC8B-42F92700518A}" presName="childNode1tx" presStyleLbl="bgAcc1" presStyleIdx="2" presStyleCnt="5">
        <dgm:presLayoutVars>
          <dgm:bulletEnabled val="1"/>
        </dgm:presLayoutVars>
      </dgm:prSet>
      <dgm:spPr/>
    </dgm:pt>
    <dgm:pt modelId="{CB29AE85-633B-4D94-8BE9-08B4285782BA}" type="pres">
      <dgm:prSet presAssocID="{DC1BD6AC-F302-4B40-BC8B-42F92700518A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A2AAACFF-9149-4928-B660-9046D550118F}" type="pres">
      <dgm:prSet presAssocID="{DC1BD6AC-F302-4B40-BC8B-42F92700518A}" presName="connSite1" presStyleCnt="0"/>
      <dgm:spPr/>
    </dgm:pt>
    <dgm:pt modelId="{FE725F20-6C47-43B4-9591-90ECBE9B11BB}" type="pres">
      <dgm:prSet presAssocID="{27969CDE-F998-4D30-BFBD-016AA6AF28C8}" presName="Name9" presStyleLbl="sibTrans2D1" presStyleIdx="2" presStyleCnt="4"/>
      <dgm:spPr/>
    </dgm:pt>
    <dgm:pt modelId="{E43FA9D8-D7FB-4D06-B2AA-D6782BCB2456}" type="pres">
      <dgm:prSet presAssocID="{DEEFAEBC-EC70-44AD-AC0D-CD414C1A13CA}" presName="composite2" presStyleCnt="0"/>
      <dgm:spPr/>
    </dgm:pt>
    <dgm:pt modelId="{195D62CE-0C8D-41FB-BA0C-70BF3424A715}" type="pres">
      <dgm:prSet presAssocID="{DEEFAEBC-EC70-44AD-AC0D-CD414C1A13CA}" presName="dummyNode2" presStyleLbl="node1" presStyleIdx="2" presStyleCnt="5"/>
      <dgm:spPr/>
    </dgm:pt>
    <dgm:pt modelId="{2EF162A9-568A-45BF-BC5C-466C8EB2083A}" type="pres">
      <dgm:prSet presAssocID="{DEEFAEBC-EC70-44AD-AC0D-CD414C1A13CA}" presName="childNode2" presStyleLbl="bgAcc1" presStyleIdx="3" presStyleCnt="5">
        <dgm:presLayoutVars>
          <dgm:bulletEnabled val="1"/>
        </dgm:presLayoutVars>
      </dgm:prSet>
      <dgm:spPr/>
    </dgm:pt>
    <dgm:pt modelId="{1536CCBE-DE38-411B-BC48-938887B2D759}" type="pres">
      <dgm:prSet presAssocID="{DEEFAEBC-EC70-44AD-AC0D-CD414C1A13CA}" presName="childNode2tx" presStyleLbl="bgAcc1" presStyleIdx="3" presStyleCnt="5">
        <dgm:presLayoutVars>
          <dgm:bulletEnabled val="1"/>
        </dgm:presLayoutVars>
      </dgm:prSet>
      <dgm:spPr/>
    </dgm:pt>
    <dgm:pt modelId="{8771E3EA-78CF-4B2B-AF8E-CA0852C23CB5}" type="pres">
      <dgm:prSet presAssocID="{DEEFAEBC-EC70-44AD-AC0D-CD414C1A13CA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2FEDF10A-7F31-49BD-94E2-EDAE7C4ACB69}" type="pres">
      <dgm:prSet presAssocID="{DEEFAEBC-EC70-44AD-AC0D-CD414C1A13CA}" presName="connSite2" presStyleCnt="0"/>
      <dgm:spPr/>
    </dgm:pt>
    <dgm:pt modelId="{C8457B4E-DB40-4EF2-9B7E-1F9EC71A56A8}" type="pres">
      <dgm:prSet presAssocID="{6E436083-A748-42B8-A277-32AEC3A9FC5C}" presName="Name18" presStyleLbl="sibTrans2D1" presStyleIdx="3" presStyleCnt="4"/>
      <dgm:spPr/>
    </dgm:pt>
    <dgm:pt modelId="{C8C0127C-D3DD-4782-9250-404D1CDCA15D}" type="pres">
      <dgm:prSet presAssocID="{5C38C32C-C44F-46CA-8C26-5ABE8E62545F}" presName="composite1" presStyleCnt="0"/>
      <dgm:spPr/>
    </dgm:pt>
    <dgm:pt modelId="{AB322961-DA7E-4C37-A96A-6F380E1F96BB}" type="pres">
      <dgm:prSet presAssocID="{5C38C32C-C44F-46CA-8C26-5ABE8E62545F}" presName="dummyNode1" presStyleLbl="node1" presStyleIdx="3" presStyleCnt="5"/>
      <dgm:spPr/>
    </dgm:pt>
    <dgm:pt modelId="{1EE3F2C5-BEB0-43D5-B638-4DBDE87E12B7}" type="pres">
      <dgm:prSet presAssocID="{5C38C32C-C44F-46CA-8C26-5ABE8E62545F}" presName="childNode1" presStyleLbl="bgAcc1" presStyleIdx="4" presStyleCnt="5">
        <dgm:presLayoutVars>
          <dgm:bulletEnabled val="1"/>
        </dgm:presLayoutVars>
      </dgm:prSet>
      <dgm:spPr/>
    </dgm:pt>
    <dgm:pt modelId="{823CD5D7-459D-461C-A555-980DF709DE28}" type="pres">
      <dgm:prSet presAssocID="{5C38C32C-C44F-46CA-8C26-5ABE8E62545F}" presName="childNode1tx" presStyleLbl="bgAcc1" presStyleIdx="4" presStyleCnt="5">
        <dgm:presLayoutVars>
          <dgm:bulletEnabled val="1"/>
        </dgm:presLayoutVars>
      </dgm:prSet>
      <dgm:spPr/>
    </dgm:pt>
    <dgm:pt modelId="{20AB2FFE-6131-4179-A793-9F7EF86F0FFF}" type="pres">
      <dgm:prSet presAssocID="{5C38C32C-C44F-46CA-8C26-5ABE8E62545F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84968E86-E447-43E7-B97B-0F745484F5E2}" type="pres">
      <dgm:prSet presAssocID="{5C38C32C-C44F-46CA-8C26-5ABE8E62545F}" presName="connSite1" presStyleCnt="0"/>
      <dgm:spPr/>
    </dgm:pt>
  </dgm:ptLst>
  <dgm:cxnLst>
    <dgm:cxn modelId="{37F7D105-5392-456E-A17F-70E757130D76}" type="presOf" srcId="{8BDAC943-8C13-4327-8FF1-53C96A2353DB}" destId="{D203AB75-1CE4-4E36-9EB7-7D646DE44C34}" srcOrd="1" destOrd="1" presId="urn:microsoft.com/office/officeart/2005/8/layout/hProcess4"/>
    <dgm:cxn modelId="{3670CB0A-535F-46EB-B9E1-B85FEE788494}" srcId="{846FB2B2-6225-42DA-95BC-66F659CE5E33}" destId="{4CC14770-9ACA-44A3-A25E-9F5817400E67}" srcOrd="0" destOrd="0" parTransId="{D517D756-E592-4E28-A6A9-2BF08F8B9DB0}" sibTransId="{DC8A504D-91B7-4B77-AE75-D98CD91E04AF}"/>
    <dgm:cxn modelId="{49214E0C-087E-4DDA-8192-5CF2E0804F40}" type="presOf" srcId="{726F2259-094E-48D7-9709-14BE321A7D85}" destId="{147489AF-C02A-4EDA-AB32-76352B4ECB86}" srcOrd="1" destOrd="1" presId="urn:microsoft.com/office/officeart/2005/8/layout/hProcess4"/>
    <dgm:cxn modelId="{B91CB40E-5BB3-4A3B-A5AA-C8152C5C94AA}" type="presOf" srcId="{3D7811DE-2176-4379-AFA2-8E244B4C3082}" destId="{91813ADD-FD1F-48E3-8008-47B347DB1E39}" srcOrd="1" destOrd="2" presId="urn:microsoft.com/office/officeart/2005/8/layout/hProcess4"/>
    <dgm:cxn modelId="{95051328-6791-42D1-9768-597BD3E46262}" type="presOf" srcId="{13905886-E1C4-4551-B233-99F1B2E2A743}" destId="{2EF162A9-568A-45BF-BC5C-466C8EB2083A}" srcOrd="0" destOrd="1" presId="urn:microsoft.com/office/officeart/2005/8/layout/hProcess4"/>
    <dgm:cxn modelId="{A464D42F-3E54-4D95-9335-7AA3B8459CBA}" srcId="{709557A3-0D34-476B-BBF9-50163B45D8EF}" destId="{E20D50C7-680F-40B7-998D-4E0D334FCEC5}" srcOrd="0" destOrd="0" parTransId="{CCF56BA6-6A38-4DD1-99DB-BAD102B4C585}" sibTransId="{D1633CD5-088E-46F5-8BFF-434FE0B0D4F4}"/>
    <dgm:cxn modelId="{D9CFAE31-A997-424A-8553-94C20DFC8784}" srcId="{D9E9DBD3-EF6F-4FDD-9B84-E40780516D3B}" destId="{DC1BD6AC-F302-4B40-BC8B-42F92700518A}" srcOrd="2" destOrd="0" parTransId="{8CCD6239-75DD-410C-B6D6-4EB8D49FC4C7}" sibTransId="{27969CDE-F998-4D30-BFBD-016AA6AF28C8}"/>
    <dgm:cxn modelId="{4DB37333-5034-433B-8291-206548BA24CA}" type="presOf" srcId="{6E436083-A748-42B8-A277-32AEC3A9FC5C}" destId="{C8457B4E-DB40-4EF2-9B7E-1F9EC71A56A8}" srcOrd="0" destOrd="0" presId="urn:microsoft.com/office/officeart/2005/8/layout/hProcess4"/>
    <dgm:cxn modelId="{A295D134-882D-4B12-8286-E40A5945FA46}" srcId="{DEEFAEBC-EC70-44AD-AC0D-CD414C1A13CA}" destId="{458E5CE1-4F22-4192-A7DE-15BA64965EAA}" srcOrd="0" destOrd="0" parTransId="{4C041B7A-3D10-4A07-88D0-E9CDE7BDD4CE}" sibTransId="{B1A83DBD-2B30-4989-BC64-A9F21D3084FE}"/>
    <dgm:cxn modelId="{0F17B735-F79C-4790-AF8D-439C3A67C9F8}" srcId="{DEEFAEBC-EC70-44AD-AC0D-CD414C1A13CA}" destId="{13905886-E1C4-4551-B233-99F1B2E2A743}" srcOrd="1" destOrd="0" parTransId="{79B37564-536D-48C6-B228-E6347CF1C1B8}" sibTransId="{39A4826A-93C8-41F3-B140-CE214B68CA39}"/>
    <dgm:cxn modelId="{1084043A-39EC-4C5C-939F-2F911E0CDD97}" srcId="{709557A3-0D34-476B-BBF9-50163B45D8EF}" destId="{26919274-0308-4C8C-993F-3FB91FD055D2}" srcOrd="1" destOrd="0" parTransId="{7477648F-FDE1-44BE-AE04-BFAADE11F216}" sibTransId="{BF874EB6-C43C-47F9-8600-B735DBF13EBE}"/>
    <dgm:cxn modelId="{1E04583A-18B6-4658-9466-DD46762A046F}" type="presOf" srcId="{E20D50C7-680F-40B7-998D-4E0D334FCEC5}" destId="{91813ADD-FD1F-48E3-8008-47B347DB1E39}" srcOrd="1" destOrd="0" presId="urn:microsoft.com/office/officeart/2005/8/layout/hProcess4"/>
    <dgm:cxn modelId="{8829C642-B493-474E-B52B-9713C3108795}" srcId="{709557A3-0D34-476B-BBF9-50163B45D8EF}" destId="{3D7811DE-2176-4379-AFA2-8E244B4C3082}" srcOrd="2" destOrd="0" parTransId="{6A16BF8A-FB4A-4146-AECC-3302FCE9DB2F}" sibTransId="{A878F2CC-489B-473C-93D5-097BAD04673A}"/>
    <dgm:cxn modelId="{B10B5867-47C4-404D-AD48-11850FB7D1C9}" srcId="{5C38C32C-C44F-46CA-8C26-5ABE8E62545F}" destId="{DE7C5103-DE00-485E-A7AF-87440B6531B4}" srcOrd="2" destOrd="0" parTransId="{72747C9B-F229-49F0-AF71-8DF3AA4E4196}" sibTransId="{6C9194CD-D68D-4B7E-A2B1-7552D5D536B5}"/>
    <dgm:cxn modelId="{D9DE986A-B733-4D47-A07C-763F41D26A3B}" srcId="{5C38C32C-C44F-46CA-8C26-5ABE8E62545F}" destId="{0F393E3C-9661-491E-99C5-1AECBB11A27F}" srcOrd="1" destOrd="0" parTransId="{9E0558FA-87D7-4A3E-93C7-EC5139BA5594}" sibTransId="{860E8714-F287-4A2D-A238-CCC65318FFB3}"/>
    <dgm:cxn modelId="{FA2BE54E-B73B-49F3-994F-F321A1910F0D}" type="presOf" srcId="{0F393E3C-9661-491E-99C5-1AECBB11A27F}" destId="{1EE3F2C5-BEB0-43D5-B638-4DBDE87E12B7}" srcOrd="0" destOrd="1" presId="urn:microsoft.com/office/officeart/2005/8/layout/hProcess4"/>
    <dgm:cxn modelId="{26AFE16F-40A2-4822-9C40-3E4017D17287}" type="presOf" srcId="{726F2259-094E-48D7-9709-14BE321A7D85}" destId="{41BF2E04-A105-4858-B854-73917DA714CC}" srcOrd="0" destOrd="1" presId="urn:microsoft.com/office/officeart/2005/8/layout/hProcess4"/>
    <dgm:cxn modelId="{9252F84F-99E6-4660-AC64-C8419D90877B}" type="presOf" srcId="{26919274-0308-4C8C-993F-3FB91FD055D2}" destId="{8F5A0E22-7C85-4449-8151-B9F562815E3D}" srcOrd="0" destOrd="1" presId="urn:microsoft.com/office/officeart/2005/8/layout/hProcess4"/>
    <dgm:cxn modelId="{B377ED70-53FB-43B0-B8D3-72DC50566403}" type="presOf" srcId="{07D96FC8-644C-44D9-A3E9-E5E89C0C3E07}" destId="{D203AB75-1CE4-4E36-9EB7-7D646DE44C34}" srcOrd="1" destOrd="2" presId="urn:microsoft.com/office/officeart/2005/8/layout/hProcess4"/>
    <dgm:cxn modelId="{38D04055-AE79-4454-BCAB-01B4FE2AE510}" type="presOf" srcId="{458E5CE1-4F22-4192-A7DE-15BA64965EAA}" destId="{2EF162A9-568A-45BF-BC5C-466C8EB2083A}" srcOrd="0" destOrd="0" presId="urn:microsoft.com/office/officeart/2005/8/layout/hProcess4"/>
    <dgm:cxn modelId="{0E26C878-C84A-47F8-9067-7A542E0E91B8}" type="presOf" srcId="{DEEFAEBC-EC70-44AD-AC0D-CD414C1A13CA}" destId="{8771E3EA-78CF-4B2B-AF8E-CA0852C23CB5}" srcOrd="0" destOrd="0" presId="urn:microsoft.com/office/officeart/2005/8/layout/hProcess4"/>
    <dgm:cxn modelId="{9EB7D258-876A-480C-A80D-AB07A8B29381}" type="presOf" srcId="{19AC7982-DDF4-42DD-989D-3DAD0C3E028C}" destId="{2EF162A9-568A-45BF-BC5C-466C8EB2083A}" srcOrd="0" destOrd="3" presId="urn:microsoft.com/office/officeart/2005/8/layout/hProcess4"/>
    <dgm:cxn modelId="{98BE6C80-ABDA-414F-8EF9-665C46CFABA9}" type="presOf" srcId="{4CC14770-9ACA-44A3-A25E-9F5817400E67}" destId="{41BF2E04-A105-4858-B854-73917DA714CC}" srcOrd="0" destOrd="0" presId="urn:microsoft.com/office/officeart/2005/8/layout/hProcess4"/>
    <dgm:cxn modelId="{F1FC5386-7D32-47F1-ADD3-463A03371854}" type="presOf" srcId="{DC1BD6AC-F302-4B40-BC8B-42F92700518A}" destId="{CB29AE85-633B-4D94-8BE9-08B4285782BA}" srcOrd="0" destOrd="0" presId="urn:microsoft.com/office/officeart/2005/8/layout/hProcess4"/>
    <dgm:cxn modelId="{0BC05587-2DE1-48EA-8257-897B838634A4}" type="presOf" srcId="{5C38C32C-C44F-46CA-8C26-5ABE8E62545F}" destId="{20AB2FFE-6131-4179-A793-9F7EF86F0FFF}" srcOrd="0" destOrd="0" presId="urn:microsoft.com/office/officeart/2005/8/layout/hProcess4"/>
    <dgm:cxn modelId="{68795F89-37BE-4E9E-BEF4-52E8E526F7B1}" srcId="{DC1BD6AC-F302-4B40-BC8B-42F92700518A}" destId="{B491309C-4E7A-4B17-94BD-DA570FDE970E}" srcOrd="0" destOrd="0" parTransId="{F30EC3DA-04BF-403B-AEE2-4F52D9F69495}" sibTransId="{52D3D055-A8BC-4AA5-85B3-E93BF89E5012}"/>
    <dgm:cxn modelId="{D520308C-D8E3-4D6A-BD55-BFB06E0095B4}" srcId="{D9E9DBD3-EF6F-4FDD-9B84-E40780516D3B}" destId="{5C38C32C-C44F-46CA-8C26-5ABE8E62545F}" srcOrd="4" destOrd="0" parTransId="{BB2EFDB8-8B1B-4775-A967-7A896FF71DA7}" sibTransId="{0D9F76FF-BF04-41B5-ADDF-794C403B84F3}"/>
    <dgm:cxn modelId="{D79DA68D-352B-4B6E-81B6-0DB4F3EFEBEB}" type="presOf" srcId="{5EE4BAFF-ADF2-4A07-B999-509177E7AACA}" destId="{7AF17F62-EEAC-4BB8-809A-EB3E439D62B0}" srcOrd="0" destOrd="0" presId="urn:microsoft.com/office/officeart/2005/8/layout/hProcess4"/>
    <dgm:cxn modelId="{9C293091-902D-4C50-B453-194C79B46F33}" type="presOf" srcId="{4F2D01DD-0291-4D8D-B0C4-59708F8FDE04}" destId="{2EF162A9-568A-45BF-BC5C-466C8EB2083A}" srcOrd="0" destOrd="2" presId="urn:microsoft.com/office/officeart/2005/8/layout/hProcess4"/>
    <dgm:cxn modelId="{AF144494-CCC5-44AB-88EC-CC80B9920792}" type="presOf" srcId="{4CC14770-9ACA-44A3-A25E-9F5817400E67}" destId="{147489AF-C02A-4EDA-AB32-76352B4ECB86}" srcOrd="1" destOrd="0" presId="urn:microsoft.com/office/officeart/2005/8/layout/hProcess4"/>
    <dgm:cxn modelId="{49844494-B3A7-4C19-A7E6-41D48DA0F8A0}" type="presOf" srcId="{3D7811DE-2176-4379-AFA2-8E244B4C3082}" destId="{8F5A0E22-7C85-4449-8151-B9F562815E3D}" srcOrd="0" destOrd="2" presId="urn:microsoft.com/office/officeart/2005/8/layout/hProcess4"/>
    <dgm:cxn modelId="{187AEA94-CED1-4B82-A726-76CA75112487}" type="presOf" srcId="{BF982772-87E2-491D-A715-F439BF590CB1}" destId="{823CD5D7-459D-461C-A555-980DF709DE28}" srcOrd="1" destOrd="0" presId="urn:microsoft.com/office/officeart/2005/8/layout/hProcess4"/>
    <dgm:cxn modelId="{4EE61C95-F6C2-4B01-B959-F2CB003614EB}" srcId="{5C38C32C-C44F-46CA-8C26-5ABE8E62545F}" destId="{BF982772-87E2-491D-A715-F439BF590CB1}" srcOrd="0" destOrd="0" parTransId="{AB6F247D-A28C-4633-90EB-07E31DD684DB}" sibTransId="{F1DD6678-5115-41AD-BB5F-CE5A2E74E811}"/>
    <dgm:cxn modelId="{9DE58696-34C1-48F4-9ADC-993D8AE1A724}" type="presOf" srcId="{19AC7982-DDF4-42DD-989D-3DAD0C3E028C}" destId="{1536CCBE-DE38-411B-BC48-938887B2D759}" srcOrd="1" destOrd="3" presId="urn:microsoft.com/office/officeart/2005/8/layout/hProcess4"/>
    <dgm:cxn modelId="{F4F6E998-C8DD-430F-AE10-E04B21BFF00B}" srcId="{D9E9DBD3-EF6F-4FDD-9B84-E40780516D3B}" destId="{846FB2B2-6225-42DA-95BC-66F659CE5E33}" srcOrd="0" destOrd="0" parTransId="{68FCB419-2DAE-45D1-ACF7-D3E4BD16504D}" sibTransId="{5EE4BAFF-ADF2-4A07-B999-509177E7AACA}"/>
    <dgm:cxn modelId="{5CB3D999-1313-4C2B-A1C9-FDDBD99985A8}" type="presOf" srcId="{27969CDE-F998-4D30-BFBD-016AA6AF28C8}" destId="{FE725F20-6C47-43B4-9591-90ECBE9B11BB}" srcOrd="0" destOrd="0" presId="urn:microsoft.com/office/officeart/2005/8/layout/hProcess4"/>
    <dgm:cxn modelId="{60F7DE99-DDF3-4DF2-8D06-1E537FC9426E}" type="presOf" srcId="{E20D50C7-680F-40B7-998D-4E0D334FCEC5}" destId="{8F5A0E22-7C85-4449-8151-B9F562815E3D}" srcOrd="0" destOrd="0" presId="urn:microsoft.com/office/officeart/2005/8/layout/hProcess4"/>
    <dgm:cxn modelId="{B1E18A9C-A784-44A9-AEAE-71F092D2A9B3}" srcId="{846FB2B2-6225-42DA-95BC-66F659CE5E33}" destId="{726F2259-094E-48D7-9709-14BE321A7D85}" srcOrd="1" destOrd="0" parTransId="{17404983-4EC4-4044-A0FF-D699E720CF6A}" sibTransId="{F32C7A4A-580A-469B-94A0-BB3B7F19EA95}"/>
    <dgm:cxn modelId="{27578D9F-9C76-4AC5-B7EF-4227BF93C796}" srcId="{DEEFAEBC-EC70-44AD-AC0D-CD414C1A13CA}" destId="{19AC7982-DDF4-42DD-989D-3DAD0C3E028C}" srcOrd="3" destOrd="0" parTransId="{1453E47E-BCBE-4DAE-903A-26BFEE2BF592}" sibTransId="{540AA6BF-93CD-4347-B2FE-C391FDCFDBA3}"/>
    <dgm:cxn modelId="{296F9E9F-7B54-44F8-BA05-E4906032D044}" srcId="{DC1BD6AC-F302-4B40-BC8B-42F92700518A}" destId="{8BDAC943-8C13-4327-8FF1-53C96A2353DB}" srcOrd="1" destOrd="0" parTransId="{380B60DA-3C1A-48DB-84BE-D9A6F11E7082}" sibTransId="{C6AC1467-F0B3-4A57-97B1-4526950F1C29}"/>
    <dgm:cxn modelId="{06EBF8A1-E830-4086-9654-C9F97494F079}" type="presOf" srcId="{07D96FC8-644C-44D9-A3E9-E5E89C0C3E07}" destId="{26EC5839-E740-40AC-AF0A-8A783974D5CF}" srcOrd="0" destOrd="2" presId="urn:microsoft.com/office/officeart/2005/8/layout/hProcess4"/>
    <dgm:cxn modelId="{896702A5-8995-4B4C-8C56-EDD5B5767D4B}" type="presOf" srcId="{B491309C-4E7A-4B17-94BD-DA570FDE970E}" destId="{26EC5839-E740-40AC-AF0A-8A783974D5CF}" srcOrd="0" destOrd="0" presId="urn:microsoft.com/office/officeart/2005/8/layout/hProcess4"/>
    <dgm:cxn modelId="{08B751BA-077C-4375-A3BB-25F3BA5A78B3}" type="presOf" srcId="{4F2D01DD-0291-4D8D-B0C4-59708F8FDE04}" destId="{1536CCBE-DE38-411B-BC48-938887B2D759}" srcOrd="1" destOrd="2" presId="urn:microsoft.com/office/officeart/2005/8/layout/hProcess4"/>
    <dgm:cxn modelId="{CF8ECDBB-FDF9-4D67-AE60-C5FDBDCB54A5}" srcId="{D9E9DBD3-EF6F-4FDD-9B84-E40780516D3B}" destId="{DEEFAEBC-EC70-44AD-AC0D-CD414C1A13CA}" srcOrd="3" destOrd="0" parTransId="{26BFC00B-F9D9-4EF4-B024-D2C828A41FAD}" sibTransId="{6E436083-A748-42B8-A277-32AEC3A9FC5C}"/>
    <dgm:cxn modelId="{4947B9BC-1FAE-40D3-AEB5-0B141242FC5C}" srcId="{DEEFAEBC-EC70-44AD-AC0D-CD414C1A13CA}" destId="{4F2D01DD-0291-4D8D-B0C4-59708F8FDE04}" srcOrd="2" destOrd="0" parTransId="{C7971998-3C5B-4491-B27D-C7A4E938E49F}" sibTransId="{7D88E037-81CB-4F4E-BAF5-B4A21668CD71}"/>
    <dgm:cxn modelId="{4FB7FCC1-56C8-4385-8561-F57A91F8AB53}" type="presOf" srcId="{DE7C5103-DE00-485E-A7AF-87440B6531B4}" destId="{823CD5D7-459D-461C-A555-980DF709DE28}" srcOrd="1" destOrd="2" presId="urn:microsoft.com/office/officeart/2005/8/layout/hProcess4"/>
    <dgm:cxn modelId="{50A558C2-3C74-4E63-9C82-3F23298A0774}" type="presOf" srcId="{B491309C-4E7A-4B17-94BD-DA570FDE970E}" destId="{D203AB75-1CE4-4E36-9EB7-7D646DE44C34}" srcOrd="1" destOrd="0" presId="urn:microsoft.com/office/officeart/2005/8/layout/hProcess4"/>
    <dgm:cxn modelId="{139444C6-1965-42F7-8DE2-3383D2E0837B}" type="presOf" srcId="{BF982772-87E2-491D-A715-F439BF590CB1}" destId="{1EE3F2C5-BEB0-43D5-B638-4DBDE87E12B7}" srcOrd="0" destOrd="0" presId="urn:microsoft.com/office/officeart/2005/8/layout/hProcess4"/>
    <dgm:cxn modelId="{0F990BCB-4BA5-4999-A0B1-498B97A05A20}" type="presOf" srcId="{13905886-E1C4-4551-B233-99F1B2E2A743}" destId="{1536CCBE-DE38-411B-BC48-938887B2D759}" srcOrd="1" destOrd="1" presId="urn:microsoft.com/office/officeart/2005/8/layout/hProcess4"/>
    <dgm:cxn modelId="{C32F4FD6-2663-4AA3-BD83-6DF7B7642BF1}" type="presOf" srcId="{0F393E3C-9661-491E-99C5-1AECBB11A27F}" destId="{823CD5D7-459D-461C-A555-980DF709DE28}" srcOrd="1" destOrd="1" presId="urn:microsoft.com/office/officeart/2005/8/layout/hProcess4"/>
    <dgm:cxn modelId="{FAB67ADE-ED29-4F2D-A74B-99BD9791B2D9}" type="presOf" srcId="{709557A3-0D34-476B-BBF9-50163B45D8EF}" destId="{041724CC-813C-498E-802C-51A4C74B37F4}" srcOrd="0" destOrd="0" presId="urn:microsoft.com/office/officeart/2005/8/layout/hProcess4"/>
    <dgm:cxn modelId="{92C7F8E2-9415-40FD-BFA7-C74CD2D9F256}" type="presOf" srcId="{D9E9DBD3-EF6F-4FDD-9B84-E40780516D3B}" destId="{86325453-88D9-48F5-A580-622E3B0B0D8A}" srcOrd="0" destOrd="0" presId="urn:microsoft.com/office/officeart/2005/8/layout/hProcess4"/>
    <dgm:cxn modelId="{19F22FE3-EA7E-465D-95D3-F91F580F6B09}" type="presOf" srcId="{458E5CE1-4F22-4192-A7DE-15BA64965EAA}" destId="{1536CCBE-DE38-411B-BC48-938887B2D759}" srcOrd="1" destOrd="0" presId="urn:microsoft.com/office/officeart/2005/8/layout/hProcess4"/>
    <dgm:cxn modelId="{E112D6E8-5E72-4F2F-AC2D-0E381D520441}" type="presOf" srcId="{8BDAC943-8C13-4327-8FF1-53C96A2353DB}" destId="{26EC5839-E740-40AC-AF0A-8A783974D5CF}" srcOrd="0" destOrd="1" presId="urn:microsoft.com/office/officeart/2005/8/layout/hProcess4"/>
    <dgm:cxn modelId="{089D9CEC-96EF-4A45-B1F5-986A70284B03}" type="presOf" srcId="{CE55475E-22F6-4260-B7C6-18B6EFCA74EB}" destId="{11DDF27E-79A1-48C3-A245-C3EB43271D78}" srcOrd="0" destOrd="0" presId="urn:microsoft.com/office/officeart/2005/8/layout/hProcess4"/>
    <dgm:cxn modelId="{A82CDDEF-1C3A-4DCA-AE06-D666F71C28A0}" type="presOf" srcId="{DE7C5103-DE00-485E-A7AF-87440B6531B4}" destId="{1EE3F2C5-BEB0-43D5-B638-4DBDE87E12B7}" srcOrd="0" destOrd="2" presId="urn:microsoft.com/office/officeart/2005/8/layout/hProcess4"/>
    <dgm:cxn modelId="{DBBCB7F3-AFAB-4249-854A-D07D4339A021}" srcId="{D9E9DBD3-EF6F-4FDD-9B84-E40780516D3B}" destId="{709557A3-0D34-476B-BBF9-50163B45D8EF}" srcOrd="1" destOrd="0" parTransId="{9722EFB1-51C2-45B9-BD16-E1499AB75071}" sibTransId="{CE55475E-22F6-4260-B7C6-18B6EFCA74EB}"/>
    <dgm:cxn modelId="{68B6C1F9-4091-4B1A-83A6-961164FB174E}" type="presOf" srcId="{26919274-0308-4C8C-993F-3FB91FD055D2}" destId="{91813ADD-FD1F-48E3-8008-47B347DB1E39}" srcOrd="1" destOrd="1" presId="urn:microsoft.com/office/officeart/2005/8/layout/hProcess4"/>
    <dgm:cxn modelId="{912BC7F9-62A9-4E90-8DE8-0DA3ABEA00E3}" type="presOf" srcId="{846FB2B2-6225-42DA-95BC-66F659CE5E33}" destId="{45CCA51B-BFD7-4CDF-A605-7712BB59151B}" srcOrd="0" destOrd="0" presId="urn:microsoft.com/office/officeart/2005/8/layout/hProcess4"/>
    <dgm:cxn modelId="{B7E114FA-3AC5-4FDB-B102-9027CB05AA41}" srcId="{DC1BD6AC-F302-4B40-BC8B-42F92700518A}" destId="{07D96FC8-644C-44D9-A3E9-E5E89C0C3E07}" srcOrd="2" destOrd="0" parTransId="{09C7C030-7413-4B65-BEE7-FAEC11162164}" sibTransId="{396BAC4A-EA70-496E-A30B-FDFCEB5DB109}"/>
    <dgm:cxn modelId="{62474654-5F34-44E7-80F9-76BA55D54015}" type="presParOf" srcId="{86325453-88D9-48F5-A580-622E3B0B0D8A}" destId="{94FF1C00-F993-4F6C-AF2D-3D357D48D80B}" srcOrd="0" destOrd="0" presId="urn:microsoft.com/office/officeart/2005/8/layout/hProcess4"/>
    <dgm:cxn modelId="{ABDD5317-59DA-4BAE-9DA7-38522BE77C55}" type="presParOf" srcId="{86325453-88D9-48F5-A580-622E3B0B0D8A}" destId="{08592996-F921-4308-B007-80715DE45751}" srcOrd="1" destOrd="0" presId="urn:microsoft.com/office/officeart/2005/8/layout/hProcess4"/>
    <dgm:cxn modelId="{5E43F926-90E5-4774-B323-EF0328083414}" type="presParOf" srcId="{86325453-88D9-48F5-A580-622E3B0B0D8A}" destId="{2835D1C5-81EC-4748-8131-DA7999BBEC5F}" srcOrd="2" destOrd="0" presId="urn:microsoft.com/office/officeart/2005/8/layout/hProcess4"/>
    <dgm:cxn modelId="{5BB6E851-D9F6-4A62-9B62-B0AB48431EC9}" type="presParOf" srcId="{2835D1C5-81EC-4748-8131-DA7999BBEC5F}" destId="{06253651-22DB-477E-8289-0A48FF0A2135}" srcOrd="0" destOrd="0" presId="urn:microsoft.com/office/officeart/2005/8/layout/hProcess4"/>
    <dgm:cxn modelId="{E052E6FD-0754-4207-A1A0-1775F8A27BFF}" type="presParOf" srcId="{06253651-22DB-477E-8289-0A48FF0A2135}" destId="{7C4C9185-4452-409C-B6A6-F0763A7A10F0}" srcOrd="0" destOrd="0" presId="urn:microsoft.com/office/officeart/2005/8/layout/hProcess4"/>
    <dgm:cxn modelId="{0ACACABE-5E08-439F-8863-A294FB57266C}" type="presParOf" srcId="{06253651-22DB-477E-8289-0A48FF0A2135}" destId="{41BF2E04-A105-4858-B854-73917DA714CC}" srcOrd="1" destOrd="0" presId="urn:microsoft.com/office/officeart/2005/8/layout/hProcess4"/>
    <dgm:cxn modelId="{153F1FFC-9EF7-498E-92AA-0045DFDC1EF8}" type="presParOf" srcId="{06253651-22DB-477E-8289-0A48FF0A2135}" destId="{147489AF-C02A-4EDA-AB32-76352B4ECB86}" srcOrd="2" destOrd="0" presId="urn:microsoft.com/office/officeart/2005/8/layout/hProcess4"/>
    <dgm:cxn modelId="{C3031780-1AA6-40C4-B743-49573B11C72D}" type="presParOf" srcId="{06253651-22DB-477E-8289-0A48FF0A2135}" destId="{45CCA51B-BFD7-4CDF-A605-7712BB59151B}" srcOrd="3" destOrd="0" presId="urn:microsoft.com/office/officeart/2005/8/layout/hProcess4"/>
    <dgm:cxn modelId="{F132E80D-14C3-416B-ACE0-D1FC86B27BC3}" type="presParOf" srcId="{06253651-22DB-477E-8289-0A48FF0A2135}" destId="{4F8CE054-21E7-43DF-A7F7-07A075AF00B0}" srcOrd="4" destOrd="0" presId="urn:microsoft.com/office/officeart/2005/8/layout/hProcess4"/>
    <dgm:cxn modelId="{214F69EA-B99C-44DD-BA7F-3321EC0369E1}" type="presParOf" srcId="{2835D1C5-81EC-4748-8131-DA7999BBEC5F}" destId="{7AF17F62-EEAC-4BB8-809A-EB3E439D62B0}" srcOrd="1" destOrd="0" presId="urn:microsoft.com/office/officeart/2005/8/layout/hProcess4"/>
    <dgm:cxn modelId="{F0BABB26-0342-4F49-BCFE-EDD8986AA985}" type="presParOf" srcId="{2835D1C5-81EC-4748-8131-DA7999BBEC5F}" destId="{35D14DAD-C177-4F8F-9F55-6D9700B03F84}" srcOrd="2" destOrd="0" presId="urn:microsoft.com/office/officeart/2005/8/layout/hProcess4"/>
    <dgm:cxn modelId="{EB0237C4-B8A9-4186-94EF-676F5C2FC83E}" type="presParOf" srcId="{35D14DAD-C177-4F8F-9F55-6D9700B03F84}" destId="{AEA6F0E1-2C41-45FE-90FB-FEDB5EF95FAC}" srcOrd="0" destOrd="0" presId="urn:microsoft.com/office/officeart/2005/8/layout/hProcess4"/>
    <dgm:cxn modelId="{F3C722A7-B2A9-4ADE-8AA2-F0FF3A8E5CB3}" type="presParOf" srcId="{35D14DAD-C177-4F8F-9F55-6D9700B03F84}" destId="{8F5A0E22-7C85-4449-8151-B9F562815E3D}" srcOrd="1" destOrd="0" presId="urn:microsoft.com/office/officeart/2005/8/layout/hProcess4"/>
    <dgm:cxn modelId="{6390DD95-6762-48C4-BCE7-CE886344D285}" type="presParOf" srcId="{35D14DAD-C177-4F8F-9F55-6D9700B03F84}" destId="{91813ADD-FD1F-48E3-8008-47B347DB1E39}" srcOrd="2" destOrd="0" presId="urn:microsoft.com/office/officeart/2005/8/layout/hProcess4"/>
    <dgm:cxn modelId="{91E7540E-6E68-4D93-AF6D-8FC1672D4B4F}" type="presParOf" srcId="{35D14DAD-C177-4F8F-9F55-6D9700B03F84}" destId="{041724CC-813C-498E-802C-51A4C74B37F4}" srcOrd="3" destOrd="0" presId="urn:microsoft.com/office/officeart/2005/8/layout/hProcess4"/>
    <dgm:cxn modelId="{2DA58D48-0480-46B7-9B5A-A9060E98E3FE}" type="presParOf" srcId="{35D14DAD-C177-4F8F-9F55-6D9700B03F84}" destId="{C572E34D-54B1-4455-B96F-1B57ABFED23B}" srcOrd="4" destOrd="0" presId="urn:microsoft.com/office/officeart/2005/8/layout/hProcess4"/>
    <dgm:cxn modelId="{67595FA7-51AC-46BE-95DA-F057747A7F70}" type="presParOf" srcId="{2835D1C5-81EC-4748-8131-DA7999BBEC5F}" destId="{11DDF27E-79A1-48C3-A245-C3EB43271D78}" srcOrd="3" destOrd="0" presId="urn:microsoft.com/office/officeart/2005/8/layout/hProcess4"/>
    <dgm:cxn modelId="{4E543C04-5FC5-4538-8340-8C8A2C4DDE80}" type="presParOf" srcId="{2835D1C5-81EC-4748-8131-DA7999BBEC5F}" destId="{7FAE2D1E-8E3A-430C-A289-36E40EC5BB54}" srcOrd="4" destOrd="0" presId="urn:microsoft.com/office/officeart/2005/8/layout/hProcess4"/>
    <dgm:cxn modelId="{2D67F1EF-1799-4AF1-80E8-56D409F260FF}" type="presParOf" srcId="{7FAE2D1E-8E3A-430C-A289-36E40EC5BB54}" destId="{08C91FC0-1F61-4321-9689-7380138E01BC}" srcOrd="0" destOrd="0" presId="urn:microsoft.com/office/officeart/2005/8/layout/hProcess4"/>
    <dgm:cxn modelId="{115D223F-E467-4937-899E-879F9DCFD94B}" type="presParOf" srcId="{7FAE2D1E-8E3A-430C-A289-36E40EC5BB54}" destId="{26EC5839-E740-40AC-AF0A-8A783974D5CF}" srcOrd="1" destOrd="0" presId="urn:microsoft.com/office/officeart/2005/8/layout/hProcess4"/>
    <dgm:cxn modelId="{0735DB77-7DB3-4B10-A032-DB7C993E92AA}" type="presParOf" srcId="{7FAE2D1E-8E3A-430C-A289-36E40EC5BB54}" destId="{D203AB75-1CE4-4E36-9EB7-7D646DE44C34}" srcOrd="2" destOrd="0" presId="urn:microsoft.com/office/officeart/2005/8/layout/hProcess4"/>
    <dgm:cxn modelId="{CF326152-B025-4827-9DA6-2975551DE87F}" type="presParOf" srcId="{7FAE2D1E-8E3A-430C-A289-36E40EC5BB54}" destId="{CB29AE85-633B-4D94-8BE9-08B4285782BA}" srcOrd="3" destOrd="0" presId="urn:microsoft.com/office/officeart/2005/8/layout/hProcess4"/>
    <dgm:cxn modelId="{6E3C637B-BA73-45F3-93D6-2DC9F64D34CC}" type="presParOf" srcId="{7FAE2D1E-8E3A-430C-A289-36E40EC5BB54}" destId="{A2AAACFF-9149-4928-B660-9046D550118F}" srcOrd="4" destOrd="0" presId="urn:microsoft.com/office/officeart/2005/8/layout/hProcess4"/>
    <dgm:cxn modelId="{A2B53F85-2F70-454C-B81E-1996C3EC37B2}" type="presParOf" srcId="{2835D1C5-81EC-4748-8131-DA7999BBEC5F}" destId="{FE725F20-6C47-43B4-9591-90ECBE9B11BB}" srcOrd="5" destOrd="0" presId="urn:microsoft.com/office/officeart/2005/8/layout/hProcess4"/>
    <dgm:cxn modelId="{7C54773E-7951-4532-8DA3-EE12A8C7E936}" type="presParOf" srcId="{2835D1C5-81EC-4748-8131-DA7999BBEC5F}" destId="{E43FA9D8-D7FB-4D06-B2AA-D6782BCB2456}" srcOrd="6" destOrd="0" presId="urn:microsoft.com/office/officeart/2005/8/layout/hProcess4"/>
    <dgm:cxn modelId="{E3527E21-7815-41AA-AC1E-A62899D037A6}" type="presParOf" srcId="{E43FA9D8-D7FB-4D06-B2AA-D6782BCB2456}" destId="{195D62CE-0C8D-41FB-BA0C-70BF3424A715}" srcOrd="0" destOrd="0" presId="urn:microsoft.com/office/officeart/2005/8/layout/hProcess4"/>
    <dgm:cxn modelId="{96B76C67-9658-4AB3-AFB2-9570C221B85A}" type="presParOf" srcId="{E43FA9D8-D7FB-4D06-B2AA-D6782BCB2456}" destId="{2EF162A9-568A-45BF-BC5C-466C8EB2083A}" srcOrd="1" destOrd="0" presId="urn:microsoft.com/office/officeart/2005/8/layout/hProcess4"/>
    <dgm:cxn modelId="{E5818004-BC8A-4E5A-A832-379AB87617C2}" type="presParOf" srcId="{E43FA9D8-D7FB-4D06-B2AA-D6782BCB2456}" destId="{1536CCBE-DE38-411B-BC48-938887B2D759}" srcOrd="2" destOrd="0" presId="urn:microsoft.com/office/officeart/2005/8/layout/hProcess4"/>
    <dgm:cxn modelId="{94B245F3-FAE8-40A5-9FDB-7DBBD09352B5}" type="presParOf" srcId="{E43FA9D8-D7FB-4D06-B2AA-D6782BCB2456}" destId="{8771E3EA-78CF-4B2B-AF8E-CA0852C23CB5}" srcOrd="3" destOrd="0" presId="urn:microsoft.com/office/officeart/2005/8/layout/hProcess4"/>
    <dgm:cxn modelId="{323C945B-A7CE-49A7-AC13-4BC92D258E62}" type="presParOf" srcId="{E43FA9D8-D7FB-4D06-B2AA-D6782BCB2456}" destId="{2FEDF10A-7F31-49BD-94E2-EDAE7C4ACB69}" srcOrd="4" destOrd="0" presId="urn:microsoft.com/office/officeart/2005/8/layout/hProcess4"/>
    <dgm:cxn modelId="{D38BE6EE-7187-4941-A8A5-8528CFDCDDCE}" type="presParOf" srcId="{2835D1C5-81EC-4748-8131-DA7999BBEC5F}" destId="{C8457B4E-DB40-4EF2-9B7E-1F9EC71A56A8}" srcOrd="7" destOrd="0" presId="urn:microsoft.com/office/officeart/2005/8/layout/hProcess4"/>
    <dgm:cxn modelId="{50320356-F8C8-4110-A68D-18CF4827CF5E}" type="presParOf" srcId="{2835D1C5-81EC-4748-8131-DA7999BBEC5F}" destId="{C8C0127C-D3DD-4782-9250-404D1CDCA15D}" srcOrd="8" destOrd="0" presId="urn:microsoft.com/office/officeart/2005/8/layout/hProcess4"/>
    <dgm:cxn modelId="{961CE134-F59B-420E-85E0-84E633A43C20}" type="presParOf" srcId="{C8C0127C-D3DD-4782-9250-404D1CDCA15D}" destId="{AB322961-DA7E-4C37-A96A-6F380E1F96BB}" srcOrd="0" destOrd="0" presId="urn:microsoft.com/office/officeart/2005/8/layout/hProcess4"/>
    <dgm:cxn modelId="{5C60D306-549E-4326-95D4-FEC503714E1E}" type="presParOf" srcId="{C8C0127C-D3DD-4782-9250-404D1CDCA15D}" destId="{1EE3F2C5-BEB0-43D5-B638-4DBDE87E12B7}" srcOrd="1" destOrd="0" presId="urn:microsoft.com/office/officeart/2005/8/layout/hProcess4"/>
    <dgm:cxn modelId="{AD31F03A-E1BB-441E-87D0-90731B1AB9AB}" type="presParOf" srcId="{C8C0127C-D3DD-4782-9250-404D1CDCA15D}" destId="{823CD5D7-459D-461C-A555-980DF709DE28}" srcOrd="2" destOrd="0" presId="urn:microsoft.com/office/officeart/2005/8/layout/hProcess4"/>
    <dgm:cxn modelId="{DD8961C1-624B-400B-ACC1-2839EB0812E4}" type="presParOf" srcId="{C8C0127C-D3DD-4782-9250-404D1CDCA15D}" destId="{20AB2FFE-6131-4179-A793-9F7EF86F0FFF}" srcOrd="3" destOrd="0" presId="urn:microsoft.com/office/officeart/2005/8/layout/hProcess4"/>
    <dgm:cxn modelId="{48A14F7D-09C0-43F9-BA25-714127B262EA}" type="presParOf" srcId="{C8C0127C-D3DD-4782-9250-404D1CDCA15D}" destId="{84968E86-E447-43E7-B97B-0F745484F5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2B3F5-5E06-4B96-984A-8FA3AB2FC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4F25936-0A73-43BF-A80E-04CC2FBE49E2}">
      <dgm:prSet phldrT="[Text]"/>
      <dgm:spPr/>
      <dgm:t>
        <a:bodyPr/>
        <a:lstStyle/>
        <a:p>
          <a:r>
            <a:rPr lang="en-US" dirty="0"/>
            <a:t>Trade Union </a:t>
          </a:r>
          <a:endParaRPr lang="en-PK" dirty="0"/>
        </a:p>
      </dgm:t>
    </dgm:pt>
    <dgm:pt modelId="{E4D01444-7CCA-40A2-88DB-9CD55A892AE4}" type="parTrans" cxnId="{D91040BB-F9E7-4A51-910B-49BB3A4D4B31}">
      <dgm:prSet/>
      <dgm:spPr/>
      <dgm:t>
        <a:bodyPr/>
        <a:lstStyle/>
        <a:p>
          <a:endParaRPr lang="en-PK"/>
        </a:p>
      </dgm:t>
    </dgm:pt>
    <dgm:pt modelId="{10291450-2F50-4512-BDD2-7908A3EE3CF6}" type="sibTrans" cxnId="{D91040BB-F9E7-4A51-910B-49BB3A4D4B31}">
      <dgm:prSet/>
      <dgm:spPr/>
      <dgm:t>
        <a:bodyPr/>
        <a:lstStyle/>
        <a:p>
          <a:endParaRPr lang="en-PK"/>
        </a:p>
      </dgm:t>
    </dgm:pt>
    <dgm:pt modelId="{FF4EDAD5-A70B-4BBD-8874-062619FED7D4}">
      <dgm:prSet phldrT="[Text]"/>
      <dgm:spPr/>
      <dgm:t>
        <a:bodyPr/>
        <a:lstStyle/>
        <a:p>
          <a:r>
            <a:rPr lang="en-US" dirty="0"/>
            <a:t>Economic Union</a:t>
          </a:r>
          <a:endParaRPr lang="en-PK" dirty="0"/>
        </a:p>
      </dgm:t>
    </dgm:pt>
    <dgm:pt modelId="{4E500614-5823-4CC5-A6C6-557FDBD25DE9}" type="parTrans" cxnId="{22615D08-AF14-4405-82A6-D0AD445C9500}">
      <dgm:prSet/>
      <dgm:spPr/>
      <dgm:t>
        <a:bodyPr/>
        <a:lstStyle/>
        <a:p>
          <a:endParaRPr lang="en-PK"/>
        </a:p>
      </dgm:t>
    </dgm:pt>
    <dgm:pt modelId="{0EB6378F-4296-4CFD-AB34-800D753F2C15}" type="sibTrans" cxnId="{22615D08-AF14-4405-82A6-D0AD445C9500}">
      <dgm:prSet/>
      <dgm:spPr/>
      <dgm:t>
        <a:bodyPr/>
        <a:lstStyle/>
        <a:p>
          <a:endParaRPr lang="en-PK"/>
        </a:p>
      </dgm:t>
    </dgm:pt>
    <dgm:pt modelId="{81760DA3-AC2E-416B-BDB5-3B36C967F9E0}">
      <dgm:prSet phldrT="[Text]"/>
      <dgm:spPr/>
      <dgm:t>
        <a:bodyPr/>
        <a:lstStyle/>
        <a:p>
          <a:r>
            <a:rPr lang="en-US" dirty="0"/>
            <a:t>Customs Union</a:t>
          </a:r>
          <a:endParaRPr lang="en-PK" dirty="0"/>
        </a:p>
      </dgm:t>
    </dgm:pt>
    <dgm:pt modelId="{0FABF5CA-68EF-4E66-B3E8-C712433BABA4}" type="parTrans" cxnId="{CDE27EA8-13BE-437D-805C-39425E499B74}">
      <dgm:prSet/>
      <dgm:spPr/>
      <dgm:t>
        <a:bodyPr/>
        <a:lstStyle/>
        <a:p>
          <a:endParaRPr lang="en-PK"/>
        </a:p>
      </dgm:t>
    </dgm:pt>
    <dgm:pt modelId="{93EE31BE-1D31-41BB-9CAB-44C4C72E78CC}" type="sibTrans" cxnId="{CDE27EA8-13BE-437D-805C-39425E499B74}">
      <dgm:prSet/>
      <dgm:spPr/>
      <dgm:t>
        <a:bodyPr/>
        <a:lstStyle/>
        <a:p>
          <a:endParaRPr lang="en-PK"/>
        </a:p>
      </dgm:t>
    </dgm:pt>
    <dgm:pt modelId="{08E50BC6-DFCD-4D19-91C3-46A7727DC8AE}">
      <dgm:prSet phldrT="[Text]"/>
      <dgm:spPr/>
      <dgm:t>
        <a:bodyPr/>
        <a:lstStyle/>
        <a:p>
          <a:r>
            <a:rPr lang="en-US" dirty="0"/>
            <a:t>Monetary Union</a:t>
          </a:r>
          <a:endParaRPr lang="en-PK" dirty="0"/>
        </a:p>
      </dgm:t>
    </dgm:pt>
    <dgm:pt modelId="{9DDC2E72-5B1C-4D52-98DB-FE7DDCC78610}" type="parTrans" cxnId="{9424AB9D-F429-41CB-A7BF-D4C75E2EE41B}">
      <dgm:prSet/>
      <dgm:spPr/>
      <dgm:t>
        <a:bodyPr/>
        <a:lstStyle/>
        <a:p>
          <a:endParaRPr lang="en-PK"/>
        </a:p>
      </dgm:t>
    </dgm:pt>
    <dgm:pt modelId="{88D30D6B-578D-4806-BB1E-FC5F915695CD}" type="sibTrans" cxnId="{9424AB9D-F429-41CB-A7BF-D4C75E2EE41B}">
      <dgm:prSet/>
      <dgm:spPr/>
      <dgm:t>
        <a:bodyPr/>
        <a:lstStyle/>
        <a:p>
          <a:endParaRPr lang="en-PK"/>
        </a:p>
      </dgm:t>
    </dgm:pt>
    <dgm:pt modelId="{CDA52EB5-6DBB-4C40-BA1F-48BFF1AAA9BA}">
      <dgm:prSet phldrT="[Text]"/>
      <dgm:spPr/>
      <dgm:t>
        <a:bodyPr/>
        <a:lstStyle/>
        <a:p>
          <a:r>
            <a:rPr lang="en-US" dirty="0"/>
            <a:t>Political Union</a:t>
          </a:r>
          <a:endParaRPr lang="en-PK" dirty="0"/>
        </a:p>
      </dgm:t>
    </dgm:pt>
    <dgm:pt modelId="{0EF2A42C-400F-4C40-9D71-D7F3AD0A7C3C}" type="parTrans" cxnId="{0B6866FC-930B-4709-B63C-0A95AB25EA2C}">
      <dgm:prSet/>
      <dgm:spPr/>
      <dgm:t>
        <a:bodyPr/>
        <a:lstStyle/>
        <a:p>
          <a:endParaRPr lang="en-PK"/>
        </a:p>
      </dgm:t>
    </dgm:pt>
    <dgm:pt modelId="{6167D637-A3A4-4A43-8F62-FA020F162825}" type="sibTrans" cxnId="{0B6866FC-930B-4709-B63C-0A95AB25EA2C}">
      <dgm:prSet/>
      <dgm:spPr/>
      <dgm:t>
        <a:bodyPr/>
        <a:lstStyle/>
        <a:p>
          <a:endParaRPr lang="en-PK"/>
        </a:p>
      </dgm:t>
    </dgm:pt>
    <dgm:pt modelId="{C325584A-B024-46F1-BF74-1B8FE0ACD7F3}" type="pres">
      <dgm:prSet presAssocID="{86A2B3F5-5E06-4B96-984A-8FA3AB2FC4EB}" presName="CompostProcess" presStyleCnt="0">
        <dgm:presLayoutVars>
          <dgm:dir/>
          <dgm:resizeHandles val="exact"/>
        </dgm:presLayoutVars>
      </dgm:prSet>
      <dgm:spPr/>
    </dgm:pt>
    <dgm:pt modelId="{37942BB3-A6AA-4547-A6A8-E70D1B78E9C7}" type="pres">
      <dgm:prSet presAssocID="{86A2B3F5-5E06-4B96-984A-8FA3AB2FC4EB}" presName="arrow" presStyleLbl="bgShp" presStyleIdx="0" presStyleCnt="1" custScaleX="117647"/>
      <dgm:spPr/>
    </dgm:pt>
    <dgm:pt modelId="{290B4B84-A42D-4C32-8F47-FA14A0882839}" type="pres">
      <dgm:prSet presAssocID="{86A2B3F5-5E06-4B96-984A-8FA3AB2FC4EB}" presName="linearProcess" presStyleCnt="0"/>
      <dgm:spPr/>
    </dgm:pt>
    <dgm:pt modelId="{9646D36B-AD92-4EB5-8C64-3B6DD4E8BBE2}" type="pres">
      <dgm:prSet presAssocID="{E4F25936-0A73-43BF-A80E-04CC2FBE49E2}" presName="textNode" presStyleLbl="node1" presStyleIdx="0" presStyleCnt="5" custScaleX="90427" custLinFactNeighborX="-66960">
        <dgm:presLayoutVars>
          <dgm:bulletEnabled val="1"/>
        </dgm:presLayoutVars>
      </dgm:prSet>
      <dgm:spPr/>
    </dgm:pt>
    <dgm:pt modelId="{6091E95C-4FD9-4ADE-AF54-6AA8723DA65F}" type="pres">
      <dgm:prSet presAssocID="{10291450-2F50-4512-BDD2-7908A3EE3CF6}" presName="sibTrans" presStyleCnt="0"/>
      <dgm:spPr/>
    </dgm:pt>
    <dgm:pt modelId="{06F15552-2853-4C8D-BE16-C3BE8CAB1B78}" type="pres">
      <dgm:prSet presAssocID="{FF4EDAD5-A70B-4BBD-8874-062619FED7D4}" presName="textNode" presStyleLbl="node1" presStyleIdx="1" presStyleCnt="5" custScaleX="84162" custLinFactX="-1897" custLinFactNeighborX="-100000">
        <dgm:presLayoutVars>
          <dgm:bulletEnabled val="1"/>
        </dgm:presLayoutVars>
      </dgm:prSet>
      <dgm:spPr/>
    </dgm:pt>
    <dgm:pt modelId="{3F947A6C-401F-4B31-B49D-F0D9052188EC}" type="pres">
      <dgm:prSet presAssocID="{0EB6378F-4296-4CFD-AB34-800D753F2C15}" presName="sibTrans" presStyleCnt="0"/>
      <dgm:spPr/>
    </dgm:pt>
    <dgm:pt modelId="{073D7AEE-2B4A-4FAC-A273-85B08FC743BD}" type="pres">
      <dgm:prSet presAssocID="{81760DA3-AC2E-416B-BDB5-3B36C967F9E0}" presName="textNode" presStyleLbl="node1" presStyleIdx="2" presStyleCnt="5" custScaleX="85801" custLinFactX="-1337" custLinFactNeighborX="-100000">
        <dgm:presLayoutVars>
          <dgm:bulletEnabled val="1"/>
        </dgm:presLayoutVars>
      </dgm:prSet>
      <dgm:spPr/>
    </dgm:pt>
    <dgm:pt modelId="{AC028B89-18E8-4C25-8C08-838F6709E528}" type="pres">
      <dgm:prSet presAssocID="{93EE31BE-1D31-41BB-9CAB-44C4C72E78CC}" presName="sibTrans" presStyleCnt="0"/>
      <dgm:spPr/>
    </dgm:pt>
    <dgm:pt modelId="{E402B5A9-32C4-43C5-BBCA-3AF82F2DDC30}" type="pres">
      <dgm:prSet presAssocID="{08E50BC6-DFCD-4D19-91C3-46A7727DC8AE}" presName="textNode" presStyleLbl="node1" presStyleIdx="3" presStyleCnt="5" custScaleX="60655" custLinFactX="-3575" custLinFactNeighborX="-100000">
        <dgm:presLayoutVars>
          <dgm:bulletEnabled val="1"/>
        </dgm:presLayoutVars>
      </dgm:prSet>
      <dgm:spPr/>
    </dgm:pt>
    <dgm:pt modelId="{C9F4B0B8-38C2-4BB8-B8F2-DBC65EC1979A}" type="pres">
      <dgm:prSet presAssocID="{88D30D6B-578D-4806-BB1E-FC5F915695CD}" presName="sibTrans" presStyleCnt="0"/>
      <dgm:spPr/>
    </dgm:pt>
    <dgm:pt modelId="{EC827C0C-96B8-4CE6-BD91-52884CCB73DB}" type="pres">
      <dgm:prSet presAssocID="{CDA52EB5-6DBB-4C40-BA1F-48BFF1AAA9BA}" presName="textNode" presStyleLbl="node1" presStyleIdx="4" presStyleCnt="5" custScaleX="73020" custLinFactX="-5262" custLinFactNeighborX="-100000">
        <dgm:presLayoutVars>
          <dgm:bulletEnabled val="1"/>
        </dgm:presLayoutVars>
      </dgm:prSet>
      <dgm:spPr/>
    </dgm:pt>
  </dgm:ptLst>
  <dgm:cxnLst>
    <dgm:cxn modelId="{22615D08-AF14-4405-82A6-D0AD445C9500}" srcId="{86A2B3F5-5E06-4B96-984A-8FA3AB2FC4EB}" destId="{FF4EDAD5-A70B-4BBD-8874-062619FED7D4}" srcOrd="1" destOrd="0" parTransId="{4E500614-5823-4CC5-A6C6-557FDBD25DE9}" sibTransId="{0EB6378F-4296-4CFD-AB34-800D753F2C15}"/>
    <dgm:cxn modelId="{FA226C74-31D2-4638-9373-E739CE6DEA06}" type="presOf" srcId="{CDA52EB5-6DBB-4C40-BA1F-48BFF1AAA9BA}" destId="{EC827C0C-96B8-4CE6-BD91-52884CCB73DB}" srcOrd="0" destOrd="0" presId="urn:microsoft.com/office/officeart/2005/8/layout/hProcess9"/>
    <dgm:cxn modelId="{0AAF5879-BE7C-497B-A4B6-4C9888FFAC42}" type="presOf" srcId="{E4F25936-0A73-43BF-A80E-04CC2FBE49E2}" destId="{9646D36B-AD92-4EB5-8C64-3B6DD4E8BBE2}" srcOrd="0" destOrd="0" presId="urn:microsoft.com/office/officeart/2005/8/layout/hProcess9"/>
    <dgm:cxn modelId="{9424AB9D-F429-41CB-A7BF-D4C75E2EE41B}" srcId="{86A2B3F5-5E06-4B96-984A-8FA3AB2FC4EB}" destId="{08E50BC6-DFCD-4D19-91C3-46A7727DC8AE}" srcOrd="3" destOrd="0" parTransId="{9DDC2E72-5B1C-4D52-98DB-FE7DDCC78610}" sibTransId="{88D30D6B-578D-4806-BB1E-FC5F915695CD}"/>
    <dgm:cxn modelId="{CDE27EA8-13BE-437D-805C-39425E499B74}" srcId="{86A2B3F5-5E06-4B96-984A-8FA3AB2FC4EB}" destId="{81760DA3-AC2E-416B-BDB5-3B36C967F9E0}" srcOrd="2" destOrd="0" parTransId="{0FABF5CA-68EF-4E66-B3E8-C712433BABA4}" sibTransId="{93EE31BE-1D31-41BB-9CAB-44C4C72E78CC}"/>
    <dgm:cxn modelId="{D91040BB-F9E7-4A51-910B-49BB3A4D4B31}" srcId="{86A2B3F5-5E06-4B96-984A-8FA3AB2FC4EB}" destId="{E4F25936-0A73-43BF-A80E-04CC2FBE49E2}" srcOrd="0" destOrd="0" parTransId="{E4D01444-7CCA-40A2-88DB-9CD55A892AE4}" sibTransId="{10291450-2F50-4512-BDD2-7908A3EE3CF6}"/>
    <dgm:cxn modelId="{CB14F3BD-8C94-44EC-AF04-177E51524381}" type="presOf" srcId="{FF4EDAD5-A70B-4BBD-8874-062619FED7D4}" destId="{06F15552-2853-4C8D-BE16-C3BE8CAB1B78}" srcOrd="0" destOrd="0" presId="urn:microsoft.com/office/officeart/2005/8/layout/hProcess9"/>
    <dgm:cxn modelId="{44FF21D6-B839-4EF5-B08A-F797AF5CBCAC}" type="presOf" srcId="{81760DA3-AC2E-416B-BDB5-3B36C967F9E0}" destId="{073D7AEE-2B4A-4FAC-A273-85B08FC743BD}" srcOrd="0" destOrd="0" presId="urn:microsoft.com/office/officeart/2005/8/layout/hProcess9"/>
    <dgm:cxn modelId="{6AC938EC-9138-4659-9438-3A7A52CD1AF4}" type="presOf" srcId="{08E50BC6-DFCD-4D19-91C3-46A7727DC8AE}" destId="{E402B5A9-32C4-43C5-BBCA-3AF82F2DDC30}" srcOrd="0" destOrd="0" presId="urn:microsoft.com/office/officeart/2005/8/layout/hProcess9"/>
    <dgm:cxn modelId="{CB79F6F7-0EFF-476D-89A3-8430082AE6EE}" type="presOf" srcId="{86A2B3F5-5E06-4B96-984A-8FA3AB2FC4EB}" destId="{C325584A-B024-46F1-BF74-1B8FE0ACD7F3}" srcOrd="0" destOrd="0" presId="urn:microsoft.com/office/officeart/2005/8/layout/hProcess9"/>
    <dgm:cxn modelId="{0B6866FC-930B-4709-B63C-0A95AB25EA2C}" srcId="{86A2B3F5-5E06-4B96-984A-8FA3AB2FC4EB}" destId="{CDA52EB5-6DBB-4C40-BA1F-48BFF1AAA9BA}" srcOrd="4" destOrd="0" parTransId="{0EF2A42C-400F-4C40-9D71-D7F3AD0A7C3C}" sibTransId="{6167D637-A3A4-4A43-8F62-FA020F162825}"/>
    <dgm:cxn modelId="{C2A05FD2-2EB2-4902-85FB-DB45D737D7A7}" type="presParOf" srcId="{C325584A-B024-46F1-BF74-1B8FE0ACD7F3}" destId="{37942BB3-A6AA-4547-A6A8-E70D1B78E9C7}" srcOrd="0" destOrd="0" presId="urn:microsoft.com/office/officeart/2005/8/layout/hProcess9"/>
    <dgm:cxn modelId="{4015BE15-23CE-46F9-9CB4-761AB8B20365}" type="presParOf" srcId="{C325584A-B024-46F1-BF74-1B8FE0ACD7F3}" destId="{290B4B84-A42D-4C32-8F47-FA14A0882839}" srcOrd="1" destOrd="0" presId="urn:microsoft.com/office/officeart/2005/8/layout/hProcess9"/>
    <dgm:cxn modelId="{EFF6F64F-72F8-49DF-A200-610E996F82BB}" type="presParOf" srcId="{290B4B84-A42D-4C32-8F47-FA14A0882839}" destId="{9646D36B-AD92-4EB5-8C64-3B6DD4E8BBE2}" srcOrd="0" destOrd="0" presId="urn:microsoft.com/office/officeart/2005/8/layout/hProcess9"/>
    <dgm:cxn modelId="{19FDF905-C350-489B-B5D1-F5611DF99A81}" type="presParOf" srcId="{290B4B84-A42D-4C32-8F47-FA14A0882839}" destId="{6091E95C-4FD9-4ADE-AF54-6AA8723DA65F}" srcOrd="1" destOrd="0" presId="urn:microsoft.com/office/officeart/2005/8/layout/hProcess9"/>
    <dgm:cxn modelId="{1B159E9D-BDE3-4DB3-92BA-BAC4D7D6F937}" type="presParOf" srcId="{290B4B84-A42D-4C32-8F47-FA14A0882839}" destId="{06F15552-2853-4C8D-BE16-C3BE8CAB1B78}" srcOrd="2" destOrd="0" presId="urn:microsoft.com/office/officeart/2005/8/layout/hProcess9"/>
    <dgm:cxn modelId="{D3AFD015-1548-4A24-AB6E-482B20598FBE}" type="presParOf" srcId="{290B4B84-A42D-4C32-8F47-FA14A0882839}" destId="{3F947A6C-401F-4B31-B49D-F0D9052188EC}" srcOrd="3" destOrd="0" presId="urn:microsoft.com/office/officeart/2005/8/layout/hProcess9"/>
    <dgm:cxn modelId="{14C52BF8-E98E-4FA1-86BF-D74F3EE4EB43}" type="presParOf" srcId="{290B4B84-A42D-4C32-8F47-FA14A0882839}" destId="{073D7AEE-2B4A-4FAC-A273-85B08FC743BD}" srcOrd="4" destOrd="0" presId="urn:microsoft.com/office/officeart/2005/8/layout/hProcess9"/>
    <dgm:cxn modelId="{D5366470-E576-48DC-A5B4-CBEF25DC269C}" type="presParOf" srcId="{290B4B84-A42D-4C32-8F47-FA14A0882839}" destId="{AC028B89-18E8-4C25-8C08-838F6709E528}" srcOrd="5" destOrd="0" presId="urn:microsoft.com/office/officeart/2005/8/layout/hProcess9"/>
    <dgm:cxn modelId="{0F684C38-143A-4409-88AA-E259C618BA87}" type="presParOf" srcId="{290B4B84-A42D-4C32-8F47-FA14A0882839}" destId="{E402B5A9-32C4-43C5-BBCA-3AF82F2DDC30}" srcOrd="6" destOrd="0" presId="urn:microsoft.com/office/officeart/2005/8/layout/hProcess9"/>
    <dgm:cxn modelId="{47F95B3D-10A4-4A28-9B4E-7DFA02A1D6EB}" type="presParOf" srcId="{290B4B84-A42D-4C32-8F47-FA14A0882839}" destId="{C9F4B0B8-38C2-4BB8-B8F2-DBC65EC1979A}" srcOrd="7" destOrd="0" presId="urn:microsoft.com/office/officeart/2005/8/layout/hProcess9"/>
    <dgm:cxn modelId="{2981BF39-8049-4DC0-8CCA-9FD1330CB681}" type="presParOf" srcId="{290B4B84-A42D-4C32-8F47-FA14A0882839}" destId="{EC827C0C-96B8-4CE6-BD91-52884CCB73D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E2E0B-5C32-4873-BC28-1D234B22C51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DF2E2-BF4A-4CEC-8024-D94AD62FC2C0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SAARC</a:t>
          </a:r>
          <a:r>
            <a:rPr lang="en-US" dirty="0"/>
            <a:t> Summit</a:t>
          </a:r>
        </a:p>
      </dgm:t>
    </dgm:pt>
    <dgm:pt modelId="{523C5397-72BA-4063-B1C8-ADB5792D5A55}" type="parTrans" cxnId="{01A643F9-A02E-4E22-A8D2-CDB86AC2CF66}">
      <dgm:prSet/>
      <dgm:spPr/>
      <dgm:t>
        <a:bodyPr/>
        <a:lstStyle/>
        <a:p>
          <a:endParaRPr lang="en-US"/>
        </a:p>
      </dgm:t>
    </dgm:pt>
    <dgm:pt modelId="{3B23CD4E-3476-4838-8856-ED413A98FE86}" type="sibTrans" cxnId="{01A643F9-A02E-4E22-A8D2-CDB86AC2CF66}">
      <dgm:prSet/>
      <dgm:spPr/>
      <dgm:t>
        <a:bodyPr/>
        <a:lstStyle/>
        <a:p>
          <a:r>
            <a:rPr lang="en-US" dirty="0"/>
            <a:t>Total 18 Summits held. 19</a:t>
          </a:r>
          <a:r>
            <a:rPr lang="en-US" baseline="30000" dirty="0"/>
            <a:t>th</a:t>
          </a:r>
          <a:r>
            <a:rPr lang="en-US" dirty="0"/>
            <a:t> Summit was cancelled in 2016</a:t>
          </a:r>
        </a:p>
      </dgm:t>
    </dgm:pt>
    <dgm:pt modelId="{85EDDC01-4609-4DA5-B7C9-8126993B933D}">
      <dgm:prSet phldrT="[Text]" custT="1"/>
      <dgm:spPr/>
      <dgm:t>
        <a:bodyPr/>
        <a:lstStyle/>
        <a:p>
          <a:r>
            <a:rPr lang="en-US" sz="2000" dirty="0"/>
            <a:t>Once a year</a:t>
          </a:r>
        </a:p>
      </dgm:t>
    </dgm:pt>
    <dgm:pt modelId="{54BC831C-844A-49E6-A3FF-354C18CCCCA8}" type="parTrans" cxnId="{B431ECDE-41A2-4FBF-88F2-7FD2C1EA23CB}">
      <dgm:prSet/>
      <dgm:spPr/>
      <dgm:t>
        <a:bodyPr/>
        <a:lstStyle/>
        <a:p>
          <a:endParaRPr lang="en-US"/>
        </a:p>
      </dgm:t>
    </dgm:pt>
    <dgm:pt modelId="{2DE8DF87-6184-4A1C-B63E-38889981851F}" type="sibTrans" cxnId="{B431ECDE-41A2-4FBF-88F2-7FD2C1EA23CB}">
      <dgm:prSet/>
      <dgm:spPr/>
      <dgm:t>
        <a:bodyPr/>
        <a:lstStyle/>
        <a:p>
          <a:endParaRPr lang="en-US"/>
        </a:p>
      </dgm:t>
    </dgm:pt>
    <dgm:pt modelId="{16EABD69-6DA9-4B04-A25A-1D071F7DE4E4}">
      <dgm:prSet phldrT="[Text]" custT="1"/>
      <dgm:spPr/>
      <dgm:t>
        <a:bodyPr/>
        <a:lstStyle/>
        <a:p>
          <a:r>
            <a:rPr lang="en-US" sz="1600" dirty="0"/>
            <a:t>4. Secretariat </a:t>
          </a:r>
        </a:p>
      </dgm:t>
    </dgm:pt>
    <dgm:pt modelId="{C509329C-55E6-4F43-88B3-D4D1F6A47637}" type="parTrans" cxnId="{8AFFCFC8-9C85-4C4B-95E6-4B58CC8F5E3F}">
      <dgm:prSet/>
      <dgm:spPr/>
      <dgm:t>
        <a:bodyPr/>
        <a:lstStyle/>
        <a:p>
          <a:endParaRPr lang="en-US"/>
        </a:p>
      </dgm:t>
    </dgm:pt>
    <dgm:pt modelId="{236B9C27-578F-482E-A98E-E19336FAAF58}" type="sibTrans" cxnId="{8AFFCFC8-9C85-4C4B-95E6-4B58CC8F5E3F}">
      <dgm:prSet/>
      <dgm:spPr/>
      <dgm:t>
        <a:bodyPr/>
        <a:lstStyle/>
        <a:p>
          <a:r>
            <a:rPr lang="en-US" dirty="0"/>
            <a:t>5. Programming Committee</a:t>
          </a:r>
        </a:p>
      </dgm:t>
    </dgm:pt>
    <dgm:pt modelId="{E37C0CF6-C9EF-4AC0-BD6E-C9E3D3F1CD3D}">
      <dgm:prSet phldrT="[Text]" custT="1"/>
      <dgm:spPr/>
      <dgm:t>
        <a:bodyPr/>
        <a:lstStyle/>
        <a:p>
          <a:r>
            <a:rPr lang="en-US" sz="1800" dirty="0"/>
            <a:t>Kathmandu. Sec Gen</a:t>
          </a:r>
        </a:p>
        <a:p>
          <a:r>
            <a:rPr lang="en-US" sz="1800" dirty="0"/>
            <a:t>3-year Term of Office</a:t>
          </a:r>
        </a:p>
      </dgm:t>
    </dgm:pt>
    <dgm:pt modelId="{3594BB33-6B70-4799-8403-E243B4BEF405}" type="parTrans" cxnId="{AE38586C-538D-483B-A46D-AA399E768AA0}">
      <dgm:prSet/>
      <dgm:spPr/>
      <dgm:t>
        <a:bodyPr/>
        <a:lstStyle/>
        <a:p>
          <a:endParaRPr lang="en-US"/>
        </a:p>
      </dgm:t>
    </dgm:pt>
    <dgm:pt modelId="{836FFDD5-144C-44B3-871C-4EC6846D9515}" type="sibTrans" cxnId="{AE38586C-538D-483B-A46D-AA399E768AA0}">
      <dgm:prSet/>
      <dgm:spPr/>
      <dgm:t>
        <a:bodyPr/>
        <a:lstStyle/>
        <a:p>
          <a:endParaRPr lang="en-US"/>
        </a:p>
      </dgm:t>
    </dgm:pt>
    <dgm:pt modelId="{14D74836-77AC-4631-9A2C-9313B1EB42F6}">
      <dgm:prSet phldrT="[Text]"/>
      <dgm:spPr/>
      <dgm:t>
        <a:bodyPr/>
        <a:lstStyle/>
        <a:p>
          <a:r>
            <a:rPr lang="en-US" dirty="0"/>
            <a:t>6. Technical Committees</a:t>
          </a:r>
        </a:p>
      </dgm:t>
    </dgm:pt>
    <dgm:pt modelId="{70AAB55A-AC59-440D-B684-AB78736BB2EC}" type="parTrans" cxnId="{4418FABF-1936-48CF-92B7-A7DD598E5CE1}">
      <dgm:prSet/>
      <dgm:spPr/>
      <dgm:t>
        <a:bodyPr/>
        <a:lstStyle/>
        <a:p>
          <a:endParaRPr lang="en-US"/>
        </a:p>
      </dgm:t>
    </dgm:pt>
    <dgm:pt modelId="{E6F4ABED-0F1F-4D48-B29E-1881D8ADDFB7}" type="sibTrans" cxnId="{4418FABF-1936-48CF-92B7-A7DD598E5CE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7. Committee on Economic Cooperation</a:t>
          </a:r>
        </a:p>
      </dgm:t>
    </dgm:pt>
    <dgm:pt modelId="{27E116E4-AE78-461C-9F31-1047C1F6F7C8}">
      <dgm:prSet phldrT="[Text]" custT="1"/>
      <dgm:spPr/>
      <dgm:t>
        <a:bodyPr/>
        <a:lstStyle/>
        <a:p>
          <a:r>
            <a:rPr lang="en-US" sz="1600" dirty="0"/>
            <a:t>For particular fields</a:t>
          </a:r>
        </a:p>
        <a:p>
          <a:endParaRPr lang="en-US" sz="1600" dirty="0"/>
        </a:p>
      </dgm:t>
    </dgm:pt>
    <dgm:pt modelId="{D0740B9B-74B6-4249-B6D3-9675BC2432AA}" type="parTrans" cxnId="{64DF9682-5C94-4AD7-A3DE-B5400AC23F98}">
      <dgm:prSet/>
      <dgm:spPr/>
      <dgm:t>
        <a:bodyPr/>
        <a:lstStyle/>
        <a:p>
          <a:endParaRPr lang="en-US"/>
        </a:p>
      </dgm:t>
    </dgm:pt>
    <dgm:pt modelId="{BDE2418E-8004-4BA7-832E-C915C91F05DF}" type="sibTrans" cxnId="{64DF9682-5C94-4AD7-A3DE-B5400AC23F98}">
      <dgm:prSet/>
      <dgm:spPr/>
      <dgm:t>
        <a:bodyPr/>
        <a:lstStyle/>
        <a:p>
          <a:endParaRPr lang="en-US"/>
        </a:p>
      </dgm:t>
    </dgm:pt>
    <dgm:pt modelId="{312E72BA-803E-48CB-85A8-4D81240027C7}">
      <dgm:prSet phldrT="[Text]" custT="1"/>
      <dgm:spPr/>
      <dgm:t>
        <a:bodyPr/>
        <a:lstStyle/>
        <a:p>
          <a:r>
            <a:rPr lang="en-US" sz="1600" dirty="0"/>
            <a:t>2. Council of Foreign Ministers</a:t>
          </a:r>
        </a:p>
      </dgm:t>
    </dgm:pt>
    <dgm:pt modelId="{9D85BC5E-1D06-4549-92AB-9029B01797FE}" type="parTrans" cxnId="{AA752C3D-E5C4-4E32-AEAF-6F66B60AEB99}">
      <dgm:prSet/>
      <dgm:spPr/>
      <dgm:t>
        <a:bodyPr/>
        <a:lstStyle/>
        <a:p>
          <a:endParaRPr lang="en-US"/>
        </a:p>
      </dgm:t>
    </dgm:pt>
    <dgm:pt modelId="{A8CE7260-95DB-4AD2-9723-27D9B4F61D96}" type="sibTrans" cxnId="{AA752C3D-E5C4-4E32-AEAF-6F66B60AEB99}">
      <dgm:prSet/>
      <dgm:spPr/>
      <dgm:t>
        <a:bodyPr/>
        <a:lstStyle/>
        <a:p>
          <a:r>
            <a:rPr lang="en-US" dirty="0"/>
            <a:t>3. Standing Committee</a:t>
          </a:r>
        </a:p>
      </dgm:t>
    </dgm:pt>
    <dgm:pt modelId="{7125837E-2783-4498-B6A4-54924EC8B68D}" type="pres">
      <dgm:prSet presAssocID="{E4CE2E0B-5C32-4873-BC28-1D234B22C51B}" presName="Name0" presStyleCnt="0">
        <dgm:presLayoutVars>
          <dgm:chMax/>
          <dgm:chPref/>
          <dgm:dir/>
          <dgm:animLvl val="lvl"/>
        </dgm:presLayoutVars>
      </dgm:prSet>
      <dgm:spPr/>
    </dgm:pt>
    <dgm:pt modelId="{C184AE53-8205-48C5-B625-770D24EEA99A}" type="pres">
      <dgm:prSet presAssocID="{50ADF2E2-BF4A-4CEC-8024-D94AD62FC2C0}" presName="composite" presStyleCnt="0"/>
      <dgm:spPr/>
    </dgm:pt>
    <dgm:pt modelId="{8C547D7A-8F75-41EE-AA08-F0653250B1EF}" type="pres">
      <dgm:prSet presAssocID="{50ADF2E2-BF4A-4CEC-8024-D94AD62FC2C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A59CD45-8F91-4B72-9162-D7EF368E0374}" type="pres">
      <dgm:prSet presAssocID="{50ADF2E2-BF4A-4CEC-8024-D94AD62FC2C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9F119A2-838D-4011-B1CE-FC1E4829D928}" type="pres">
      <dgm:prSet presAssocID="{50ADF2E2-BF4A-4CEC-8024-D94AD62FC2C0}" presName="BalanceSpacing" presStyleCnt="0"/>
      <dgm:spPr/>
    </dgm:pt>
    <dgm:pt modelId="{0B5A89F8-FB2C-455B-93F1-91F6E6DF5E1A}" type="pres">
      <dgm:prSet presAssocID="{50ADF2E2-BF4A-4CEC-8024-D94AD62FC2C0}" presName="BalanceSpacing1" presStyleCnt="0"/>
      <dgm:spPr/>
    </dgm:pt>
    <dgm:pt modelId="{B96C5315-01EC-4C7E-BB0C-688549568A30}" type="pres">
      <dgm:prSet presAssocID="{3B23CD4E-3476-4838-8856-ED413A98FE86}" presName="Accent1Text" presStyleLbl="node1" presStyleIdx="1" presStyleCnt="8" custLinFactNeighborX="10035"/>
      <dgm:spPr/>
    </dgm:pt>
    <dgm:pt modelId="{25A795CC-64CE-4A5D-9FE7-E579BBCA4974}" type="pres">
      <dgm:prSet presAssocID="{3B23CD4E-3476-4838-8856-ED413A98FE86}" presName="spaceBetweenRectangles" presStyleCnt="0"/>
      <dgm:spPr/>
    </dgm:pt>
    <dgm:pt modelId="{8049F5AC-05A9-44FB-B2CC-142C70FBFA79}" type="pres">
      <dgm:prSet presAssocID="{312E72BA-803E-48CB-85A8-4D81240027C7}" presName="composite" presStyleCnt="0"/>
      <dgm:spPr/>
    </dgm:pt>
    <dgm:pt modelId="{5166C3D6-6545-4BDA-AFBB-903D76271B9D}" type="pres">
      <dgm:prSet presAssocID="{312E72BA-803E-48CB-85A8-4D81240027C7}" presName="Parent1" presStyleLbl="node1" presStyleIdx="2" presStyleCnt="8" custLinFactNeighborX="-8410" custLinFactNeighborY="1093">
        <dgm:presLayoutVars>
          <dgm:chMax val="1"/>
          <dgm:chPref val="1"/>
          <dgm:bulletEnabled val="1"/>
        </dgm:presLayoutVars>
      </dgm:prSet>
      <dgm:spPr/>
    </dgm:pt>
    <dgm:pt modelId="{018F4E7F-47C3-42E3-B481-7A0858352449}" type="pres">
      <dgm:prSet presAssocID="{312E72BA-803E-48CB-85A8-4D81240027C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E465E6D-556E-491D-B67E-AFF6763C2554}" type="pres">
      <dgm:prSet presAssocID="{312E72BA-803E-48CB-85A8-4D81240027C7}" presName="BalanceSpacing" presStyleCnt="0"/>
      <dgm:spPr/>
    </dgm:pt>
    <dgm:pt modelId="{6A4DE474-8638-48DC-BD1D-CE6A4382AEB7}" type="pres">
      <dgm:prSet presAssocID="{312E72BA-803E-48CB-85A8-4D81240027C7}" presName="BalanceSpacing1" presStyleCnt="0"/>
      <dgm:spPr/>
    </dgm:pt>
    <dgm:pt modelId="{0D8FD469-A2B6-412C-9145-51485EE3B81B}" type="pres">
      <dgm:prSet presAssocID="{A8CE7260-95DB-4AD2-9723-27D9B4F61D96}" presName="Accent1Text" presStyleLbl="node1" presStyleIdx="3" presStyleCnt="8" custLinFactNeighborX="-11973"/>
      <dgm:spPr/>
    </dgm:pt>
    <dgm:pt modelId="{EA20E36C-8E0C-4AA3-B749-D7CEF9BF0B9A}" type="pres">
      <dgm:prSet presAssocID="{A8CE7260-95DB-4AD2-9723-27D9B4F61D96}" presName="spaceBetweenRectangles" presStyleCnt="0"/>
      <dgm:spPr/>
    </dgm:pt>
    <dgm:pt modelId="{05E1B85C-0DB0-4686-9949-DF5322D63D86}" type="pres">
      <dgm:prSet presAssocID="{16EABD69-6DA9-4B04-A25A-1D071F7DE4E4}" presName="composite" presStyleCnt="0"/>
      <dgm:spPr/>
    </dgm:pt>
    <dgm:pt modelId="{B25D01B9-5B62-49B2-8F86-5BE05ED278FF}" type="pres">
      <dgm:prSet presAssocID="{16EABD69-6DA9-4B04-A25A-1D071F7DE4E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60A1BA65-5D75-4020-AC9F-722C8E4E6B98}" type="pres">
      <dgm:prSet presAssocID="{16EABD69-6DA9-4B04-A25A-1D071F7DE4E4}" presName="Childtext1" presStyleLbl="revTx" presStyleIdx="2" presStyleCnt="4" custScaleX="132617" custLinFactNeighborX="10833">
        <dgm:presLayoutVars>
          <dgm:chMax val="0"/>
          <dgm:chPref val="0"/>
          <dgm:bulletEnabled val="1"/>
        </dgm:presLayoutVars>
      </dgm:prSet>
      <dgm:spPr/>
    </dgm:pt>
    <dgm:pt modelId="{33F17EBF-5683-4DD4-964C-99A4B1BCBC48}" type="pres">
      <dgm:prSet presAssocID="{16EABD69-6DA9-4B04-A25A-1D071F7DE4E4}" presName="BalanceSpacing" presStyleCnt="0"/>
      <dgm:spPr/>
    </dgm:pt>
    <dgm:pt modelId="{47A23AF3-2986-47EE-AE84-278C98409D17}" type="pres">
      <dgm:prSet presAssocID="{16EABD69-6DA9-4B04-A25A-1D071F7DE4E4}" presName="BalanceSpacing1" presStyleCnt="0"/>
      <dgm:spPr/>
    </dgm:pt>
    <dgm:pt modelId="{BE71FAA8-34A0-4886-B4FE-35F952D97633}" type="pres">
      <dgm:prSet presAssocID="{236B9C27-578F-482E-A98E-E19336FAAF58}" presName="Accent1Text" presStyleLbl="node1" presStyleIdx="5" presStyleCnt="8"/>
      <dgm:spPr/>
    </dgm:pt>
    <dgm:pt modelId="{FF4D2866-05FD-4CDC-881F-8E0B72AA9150}" type="pres">
      <dgm:prSet presAssocID="{236B9C27-578F-482E-A98E-E19336FAAF58}" presName="spaceBetweenRectangles" presStyleCnt="0"/>
      <dgm:spPr/>
    </dgm:pt>
    <dgm:pt modelId="{A4B1A21D-3C64-4F37-94D5-E48F97ED42FB}" type="pres">
      <dgm:prSet presAssocID="{14D74836-77AC-4631-9A2C-9313B1EB42F6}" presName="composite" presStyleCnt="0"/>
      <dgm:spPr/>
    </dgm:pt>
    <dgm:pt modelId="{E970111C-B7F6-4D98-9BDA-DAC281F18A1E}" type="pres">
      <dgm:prSet presAssocID="{14D74836-77AC-4631-9A2C-9313B1EB42F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D0E6A272-7D93-48ED-8C00-DB5A13324176}" type="pres">
      <dgm:prSet presAssocID="{14D74836-77AC-4631-9A2C-9313B1EB42F6}" presName="Childtext1" presStyleLbl="revTx" presStyleIdx="3" presStyleCnt="4" custLinFactNeighborX="411" custLinFactNeighborY="19033">
        <dgm:presLayoutVars>
          <dgm:chMax val="0"/>
          <dgm:chPref val="0"/>
          <dgm:bulletEnabled val="1"/>
        </dgm:presLayoutVars>
      </dgm:prSet>
      <dgm:spPr/>
    </dgm:pt>
    <dgm:pt modelId="{E9F998A2-7D18-4428-98C5-6FC8889AB92A}" type="pres">
      <dgm:prSet presAssocID="{14D74836-77AC-4631-9A2C-9313B1EB42F6}" presName="BalanceSpacing" presStyleCnt="0"/>
      <dgm:spPr/>
    </dgm:pt>
    <dgm:pt modelId="{77A96D63-42B3-498A-B39A-26FAB9BB6FAD}" type="pres">
      <dgm:prSet presAssocID="{14D74836-77AC-4631-9A2C-9313B1EB42F6}" presName="BalanceSpacing1" presStyleCnt="0"/>
      <dgm:spPr/>
    </dgm:pt>
    <dgm:pt modelId="{CA7879B1-45AE-48D4-8A7B-EE384FA6059E}" type="pres">
      <dgm:prSet presAssocID="{E6F4ABED-0F1F-4D48-B29E-1881D8ADDFB7}" presName="Accent1Text" presStyleLbl="node1" presStyleIdx="7" presStyleCnt="8"/>
      <dgm:spPr/>
    </dgm:pt>
  </dgm:ptLst>
  <dgm:cxnLst>
    <dgm:cxn modelId="{77A05F08-938B-4FF0-893C-DC4F1625D875}" type="presOf" srcId="{312E72BA-803E-48CB-85A8-4D81240027C7}" destId="{5166C3D6-6545-4BDA-AFBB-903D76271B9D}" srcOrd="0" destOrd="0" presId="urn:microsoft.com/office/officeart/2008/layout/AlternatingHexagons"/>
    <dgm:cxn modelId="{69CEEF0B-6999-492A-BB1E-2119168E95F2}" type="presOf" srcId="{236B9C27-578F-482E-A98E-E19336FAAF58}" destId="{BE71FAA8-34A0-4886-B4FE-35F952D97633}" srcOrd="0" destOrd="0" presId="urn:microsoft.com/office/officeart/2008/layout/AlternatingHexagons"/>
    <dgm:cxn modelId="{7EB1C518-CA38-4106-A93E-905FD9FC4C9A}" type="presOf" srcId="{E6F4ABED-0F1F-4D48-B29E-1881D8ADDFB7}" destId="{CA7879B1-45AE-48D4-8A7B-EE384FA6059E}" srcOrd="0" destOrd="0" presId="urn:microsoft.com/office/officeart/2008/layout/AlternatingHexagons"/>
    <dgm:cxn modelId="{EFEA7D1E-7BF2-460D-B9DD-008072D80E44}" type="presOf" srcId="{85EDDC01-4609-4DA5-B7C9-8126993B933D}" destId="{CA59CD45-8F91-4B72-9162-D7EF368E0374}" srcOrd="0" destOrd="0" presId="urn:microsoft.com/office/officeart/2008/layout/AlternatingHexagons"/>
    <dgm:cxn modelId="{AA752C3D-E5C4-4E32-AEAF-6F66B60AEB99}" srcId="{E4CE2E0B-5C32-4873-BC28-1D234B22C51B}" destId="{312E72BA-803E-48CB-85A8-4D81240027C7}" srcOrd="1" destOrd="0" parTransId="{9D85BC5E-1D06-4549-92AB-9029B01797FE}" sibTransId="{A8CE7260-95DB-4AD2-9723-27D9B4F61D96}"/>
    <dgm:cxn modelId="{7FAAB95E-B9A4-4629-B9CA-C04B7FC4EE69}" type="presOf" srcId="{14D74836-77AC-4631-9A2C-9313B1EB42F6}" destId="{E970111C-B7F6-4D98-9BDA-DAC281F18A1E}" srcOrd="0" destOrd="0" presId="urn:microsoft.com/office/officeart/2008/layout/AlternatingHexagons"/>
    <dgm:cxn modelId="{589BDE62-F103-4726-8315-A8468271D79E}" type="presOf" srcId="{27E116E4-AE78-461C-9F31-1047C1F6F7C8}" destId="{D0E6A272-7D93-48ED-8C00-DB5A13324176}" srcOrd="0" destOrd="0" presId="urn:microsoft.com/office/officeart/2008/layout/AlternatingHexagons"/>
    <dgm:cxn modelId="{AE38586C-538D-483B-A46D-AA399E768AA0}" srcId="{16EABD69-6DA9-4B04-A25A-1D071F7DE4E4}" destId="{E37C0CF6-C9EF-4AC0-BD6E-C9E3D3F1CD3D}" srcOrd="0" destOrd="0" parTransId="{3594BB33-6B70-4799-8403-E243B4BEF405}" sibTransId="{836FFDD5-144C-44B3-871C-4EC6846D9515}"/>
    <dgm:cxn modelId="{3721194D-348C-4C35-B9EF-A967DA21AB27}" type="presOf" srcId="{E4CE2E0B-5C32-4873-BC28-1D234B22C51B}" destId="{7125837E-2783-4498-B6A4-54924EC8B68D}" srcOrd="0" destOrd="0" presId="urn:microsoft.com/office/officeart/2008/layout/AlternatingHexagons"/>
    <dgm:cxn modelId="{8EA31D53-5293-40F3-8165-470D51BA2948}" type="presOf" srcId="{50ADF2E2-BF4A-4CEC-8024-D94AD62FC2C0}" destId="{8C547D7A-8F75-41EE-AA08-F0653250B1EF}" srcOrd="0" destOrd="0" presId="urn:microsoft.com/office/officeart/2008/layout/AlternatingHexagons"/>
    <dgm:cxn modelId="{FBE9D854-ECA3-4388-B91C-B6D8280E8009}" type="presOf" srcId="{A8CE7260-95DB-4AD2-9723-27D9B4F61D96}" destId="{0D8FD469-A2B6-412C-9145-51485EE3B81B}" srcOrd="0" destOrd="0" presId="urn:microsoft.com/office/officeart/2008/layout/AlternatingHexagons"/>
    <dgm:cxn modelId="{A96F1F7C-A134-49FA-843F-C87EA4CD87BA}" type="presOf" srcId="{16EABD69-6DA9-4B04-A25A-1D071F7DE4E4}" destId="{B25D01B9-5B62-49B2-8F86-5BE05ED278FF}" srcOrd="0" destOrd="0" presId="urn:microsoft.com/office/officeart/2008/layout/AlternatingHexagons"/>
    <dgm:cxn modelId="{64DF9682-5C94-4AD7-A3DE-B5400AC23F98}" srcId="{14D74836-77AC-4631-9A2C-9313B1EB42F6}" destId="{27E116E4-AE78-461C-9F31-1047C1F6F7C8}" srcOrd="0" destOrd="0" parTransId="{D0740B9B-74B6-4249-B6D3-9675BC2432AA}" sibTransId="{BDE2418E-8004-4BA7-832E-C915C91F05DF}"/>
    <dgm:cxn modelId="{5EA7D08C-4B2A-4796-9109-42529B82C2D6}" type="presOf" srcId="{3B23CD4E-3476-4838-8856-ED413A98FE86}" destId="{B96C5315-01EC-4C7E-BB0C-688549568A30}" srcOrd="0" destOrd="0" presId="urn:microsoft.com/office/officeart/2008/layout/AlternatingHexagons"/>
    <dgm:cxn modelId="{4418FABF-1936-48CF-92B7-A7DD598E5CE1}" srcId="{E4CE2E0B-5C32-4873-BC28-1D234B22C51B}" destId="{14D74836-77AC-4631-9A2C-9313B1EB42F6}" srcOrd="3" destOrd="0" parTransId="{70AAB55A-AC59-440D-B684-AB78736BB2EC}" sibTransId="{E6F4ABED-0F1F-4D48-B29E-1881D8ADDFB7}"/>
    <dgm:cxn modelId="{8AFFCFC8-9C85-4C4B-95E6-4B58CC8F5E3F}" srcId="{E4CE2E0B-5C32-4873-BC28-1D234B22C51B}" destId="{16EABD69-6DA9-4B04-A25A-1D071F7DE4E4}" srcOrd="2" destOrd="0" parTransId="{C509329C-55E6-4F43-88B3-D4D1F6A47637}" sibTransId="{236B9C27-578F-482E-A98E-E19336FAAF58}"/>
    <dgm:cxn modelId="{B9DB76D9-2089-4366-9A5F-B12F8AA0D112}" type="presOf" srcId="{E37C0CF6-C9EF-4AC0-BD6E-C9E3D3F1CD3D}" destId="{60A1BA65-5D75-4020-AC9F-722C8E4E6B98}" srcOrd="0" destOrd="0" presId="urn:microsoft.com/office/officeart/2008/layout/AlternatingHexagons"/>
    <dgm:cxn modelId="{B431ECDE-41A2-4FBF-88F2-7FD2C1EA23CB}" srcId="{50ADF2E2-BF4A-4CEC-8024-D94AD62FC2C0}" destId="{85EDDC01-4609-4DA5-B7C9-8126993B933D}" srcOrd="0" destOrd="0" parTransId="{54BC831C-844A-49E6-A3FF-354C18CCCCA8}" sibTransId="{2DE8DF87-6184-4A1C-B63E-38889981851F}"/>
    <dgm:cxn modelId="{01A643F9-A02E-4E22-A8D2-CDB86AC2CF66}" srcId="{E4CE2E0B-5C32-4873-BC28-1D234B22C51B}" destId="{50ADF2E2-BF4A-4CEC-8024-D94AD62FC2C0}" srcOrd="0" destOrd="0" parTransId="{523C5397-72BA-4063-B1C8-ADB5792D5A55}" sibTransId="{3B23CD4E-3476-4838-8856-ED413A98FE86}"/>
    <dgm:cxn modelId="{6962B478-718A-4307-94E9-4E9295F32C6B}" type="presParOf" srcId="{7125837E-2783-4498-B6A4-54924EC8B68D}" destId="{C184AE53-8205-48C5-B625-770D24EEA99A}" srcOrd="0" destOrd="0" presId="urn:microsoft.com/office/officeart/2008/layout/AlternatingHexagons"/>
    <dgm:cxn modelId="{BD4C2FEB-71DD-41F5-ACE7-9DABB6BC02F2}" type="presParOf" srcId="{C184AE53-8205-48C5-B625-770D24EEA99A}" destId="{8C547D7A-8F75-41EE-AA08-F0653250B1EF}" srcOrd="0" destOrd="0" presId="urn:microsoft.com/office/officeart/2008/layout/AlternatingHexagons"/>
    <dgm:cxn modelId="{6E60BEC8-85FF-4B15-BB33-D0FF15E82834}" type="presParOf" srcId="{C184AE53-8205-48C5-B625-770D24EEA99A}" destId="{CA59CD45-8F91-4B72-9162-D7EF368E0374}" srcOrd="1" destOrd="0" presId="urn:microsoft.com/office/officeart/2008/layout/AlternatingHexagons"/>
    <dgm:cxn modelId="{FD9FCC49-164E-4779-9ED1-1D9F68B38355}" type="presParOf" srcId="{C184AE53-8205-48C5-B625-770D24EEA99A}" destId="{09F119A2-838D-4011-B1CE-FC1E4829D928}" srcOrd="2" destOrd="0" presId="urn:microsoft.com/office/officeart/2008/layout/AlternatingHexagons"/>
    <dgm:cxn modelId="{467F7924-E90D-42F0-AA2A-D1018B4B477F}" type="presParOf" srcId="{C184AE53-8205-48C5-B625-770D24EEA99A}" destId="{0B5A89F8-FB2C-455B-93F1-91F6E6DF5E1A}" srcOrd="3" destOrd="0" presId="urn:microsoft.com/office/officeart/2008/layout/AlternatingHexagons"/>
    <dgm:cxn modelId="{5499A4C0-A57A-44FB-83B1-3D0A65B2162C}" type="presParOf" srcId="{C184AE53-8205-48C5-B625-770D24EEA99A}" destId="{B96C5315-01EC-4C7E-BB0C-688549568A30}" srcOrd="4" destOrd="0" presId="urn:microsoft.com/office/officeart/2008/layout/AlternatingHexagons"/>
    <dgm:cxn modelId="{42A6E9C3-5446-4D59-9708-C70C29F25333}" type="presParOf" srcId="{7125837E-2783-4498-B6A4-54924EC8B68D}" destId="{25A795CC-64CE-4A5D-9FE7-E579BBCA4974}" srcOrd="1" destOrd="0" presId="urn:microsoft.com/office/officeart/2008/layout/AlternatingHexagons"/>
    <dgm:cxn modelId="{D45E429A-795E-4C46-8D59-D85F6147223A}" type="presParOf" srcId="{7125837E-2783-4498-B6A4-54924EC8B68D}" destId="{8049F5AC-05A9-44FB-B2CC-142C70FBFA79}" srcOrd="2" destOrd="0" presId="urn:microsoft.com/office/officeart/2008/layout/AlternatingHexagons"/>
    <dgm:cxn modelId="{F6478BBC-4AC7-455F-BBE9-C257DA46EFA6}" type="presParOf" srcId="{8049F5AC-05A9-44FB-B2CC-142C70FBFA79}" destId="{5166C3D6-6545-4BDA-AFBB-903D76271B9D}" srcOrd="0" destOrd="0" presId="urn:microsoft.com/office/officeart/2008/layout/AlternatingHexagons"/>
    <dgm:cxn modelId="{3F7C5CC3-3940-4337-886A-E60BE6324D74}" type="presParOf" srcId="{8049F5AC-05A9-44FB-B2CC-142C70FBFA79}" destId="{018F4E7F-47C3-42E3-B481-7A0858352449}" srcOrd="1" destOrd="0" presId="urn:microsoft.com/office/officeart/2008/layout/AlternatingHexagons"/>
    <dgm:cxn modelId="{921D2931-BCF3-43C1-82AD-F3B818F515BD}" type="presParOf" srcId="{8049F5AC-05A9-44FB-B2CC-142C70FBFA79}" destId="{5E465E6D-556E-491D-B67E-AFF6763C2554}" srcOrd="2" destOrd="0" presId="urn:microsoft.com/office/officeart/2008/layout/AlternatingHexagons"/>
    <dgm:cxn modelId="{8FC6D72C-DECF-4B72-81E3-D3B6AE14D647}" type="presParOf" srcId="{8049F5AC-05A9-44FB-B2CC-142C70FBFA79}" destId="{6A4DE474-8638-48DC-BD1D-CE6A4382AEB7}" srcOrd="3" destOrd="0" presId="urn:microsoft.com/office/officeart/2008/layout/AlternatingHexagons"/>
    <dgm:cxn modelId="{DFC45BBE-2856-4800-8DCF-354CFCC13988}" type="presParOf" srcId="{8049F5AC-05A9-44FB-B2CC-142C70FBFA79}" destId="{0D8FD469-A2B6-412C-9145-51485EE3B81B}" srcOrd="4" destOrd="0" presId="urn:microsoft.com/office/officeart/2008/layout/AlternatingHexagons"/>
    <dgm:cxn modelId="{D61EF8BE-49D8-41B2-8620-F9EFCFFBDC7B}" type="presParOf" srcId="{7125837E-2783-4498-B6A4-54924EC8B68D}" destId="{EA20E36C-8E0C-4AA3-B749-D7CEF9BF0B9A}" srcOrd="3" destOrd="0" presId="urn:microsoft.com/office/officeart/2008/layout/AlternatingHexagons"/>
    <dgm:cxn modelId="{AD1F6593-799F-4AD8-B70D-07D5A77173EC}" type="presParOf" srcId="{7125837E-2783-4498-B6A4-54924EC8B68D}" destId="{05E1B85C-0DB0-4686-9949-DF5322D63D86}" srcOrd="4" destOrd="0" presId="urn:microsoft.com/office/officeart/2008/layout/AlternatingHexagons"/>
    <dgm:cxn modelId="{35B99821-2260-42A9-BF56-7330AE5E6756}" type="presParOf" srcId="{05E1B85C-0DB0-4686-9949-DF5322D63D86}" destId="{B25D01B9-5B62-49B2-8F86-5BE05ED278FF}" srcOrd="0" destOrd="0" presId="urn:microsoft.com/office/officeart/2008/layout/AlternatingHexagons"/>
    <dgm:cxn modelId="{03242EA8-7FAE-42F0-A4FB-FC1C49088EA3}" type="presParOf" srcId="{05E1B85C-0DB0-4686-9949-DF5322D63D86}" destId="{60A1BA65-5D75-4020-AC9F-722C8E4E6B98}" srcOrd="1" destOrd="0" presId="urn:microsoft.com/office/officeart/2008/layout/AlternatingHexagons"/>
    <dgm:cxn modelId="{324A08B6-B087-4EB0-A076-33A4DEF827CC}" type="presParOf" srcId="{05E1B85C-0DB0-4686-9949-DF5322D63D86}" destId="{33F17EBF-5683-4DD4-964C-99A4B1BCBC48}" srcOrd="2" destOrd="0" presId="urn:microsoft.com/office/officeart/2008/layout/AlternatingHexagons"/>
    <dgm:cxn modelId="{F76C6DC7-0369-47ED-897B-A6757C446F4E}" type="presParOf" srcId="{05E1B85C-0DB0-4686-9949-DF5322D63D86}" destId="{47A23AF3-2986-47EE-AE84-278C98409D17}" srcOrd="3" destOrd="0" presId="urn:microsoft.com/office/officeart/2008/layout/AlternatingHexagons"/>
    <dgm:cxn modelId="{467B1444-2D37-4958-B77D-C46EBB1CB083}" type="presParOf" srcId="{05E1B85C-0DB0-4686-9949-DF5322D63D86}" destId="{BE71FAA8-34A0-4886-B4FE-35F952D97633}" srcOrd="4" destOrd="0" presId="urn:microsoft.com/office/officeart/2008/layout/AlternatingHexagons"/>
    <dgm:cxn modelId="{F1A40BF0-339B-4D2F-96C3-282CF03C4CBD}" type="presParOf" srcId="{7125837E-2783-4498-B6A4-54924EC8B68D}" destId="{FF4D2866-05FD-4CDC-881F-8E0B72AA9150}" srcOrd="5" destOrd="0" presId="urn:microsoft.com/office/officeart/2008/layout/AlternatingHexagons"/>
    <dgm:cxn modelId="{3D1AB8FD-3587-4307-8A3C-37373543383A}" type="presParOf" srcId="{7125837E-2783-4498-B6A4-54924EC8B68D}" destId="{A4B1A21D-3C64-4F37-94D5-E48F97ED42FB}" srcOrd="6" destOrd="0" presId="urn:microsoft.com/office/officeart/2008/layout/AlternatingHexagons"/>
    <dgm:cxn modelId="{0B4F563B-BEA1-4CDA-81BB-E173055FEF7E}" type="presParOf" srcId="{A4B1A21D-3C64-4F37-94D5-E48F97ED42FB}" destId="{E970111C-B7F6-4D98-9BDA-DAC281F18A1E}" srcOrd="0" destOrd="0" presId="urn:microsoft.com/office/officeart/2008/layout/AlternatingHexagons"/>
    <dgm:cxn modelId="{2E8EC81D-6332-4F7F-B78E-EBB0DB6E1516}" type="presParOf" srcId="{A4B1A21D-3C64-4F37-94D5-E48F97ED42FB}" destId="{D0E6A272-7D93-48ED-8C00-DB5A13324176}" srcOrd="1" destOrd="0" presId="urn:microsoft.com/office/officeart/2008/layout/AlternatingHexagons"/>
    <dgm:cxn modelId="{3BF4B41A-3416-41ED-8D4A-C25367F7F621}" type="presParOf" srcId="{A4B1A21D-3C64-4F37-94D5-E48F97ED42FB}" destId="{E9F998A2-7D18-4428-98C5-6FC8889AB92A}" srcOrd="2" destOrd="0" presId="urn:microsoft.com/office/officeart/2008/layout/AlternatingHexagons"/>
    <dgm:cxn modelId="{594909E6-26DE-4A68-9266-0B7F3CE21339}" type="presParOf" srcId="{A4B1A21D-3C64-4F37-94D5-E48F97ED42FB}" destId="{77A96D63-42B3-498A-B39A-26FAB9BB6FAD}" srcOrd="3" destOrd="0" presId="urn:microsoft.com/office/officeart/2008/layout/AlternatingHexagons"/>
    <dgm:cxn modelId="{56C6FA4E-24E1-4851-9274-16EFBA11E665}" type="presParOf" srcId="{A4B1A21D-3C64-4F37-94D5-E48F97ED42FB}" destId="{CA7879B1-45AE-48D4-8A7B-EE384FA6059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F2E04-A105-4858-B854-73917DA714CC}">
      <dsp:nvSpPr>
        <dsp:cNvPr id="0" name=""/>
        <dsp:cNvSpPr/>
      </dsp:nvSpPr>
      <dsp:spPr>
        <a:xfrm>
          <a:off x="291" y="2671319"/>
          <a:ext cx="1375331" cy="113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Free trade of goods and commodities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Trade laws and rules uniform</a:t>
          </a:r>
          <a:endParaRPr lang="en-PK" sz="1000" kern="1200" dirty="0"/>
        </a:p>
      </dsp:txBody>
      <dsp:txXfrm>
        <a:off x="26396" y="2697424"/>
        <a:ext cx="1323121" cy="839073"/>
      </dsp:txXfrm>
    </dsp:sp>
    <dsp:sp modelId="{7AF17F62-EEAC-4BB8-809A-EB3E439D62B0}">
      <dsp:nvSpPr>
        <dsp:cNvPr id="0" name=""/>
        <dsp:cNvSpPr/>
      </dsp:nvSpPr>
      <dsp:spPr>
        <a:xfrm>
          <a:off x="797619" y="3029222"/>
          <a:ext cx="1387126" cy="1387126"/>
        </a:xfrm>
        <a:prstGeom prst="leftCircularArrow">
          <a:avLst>
            <a:gd name="adj1" fmla="val 2227"/>
            <a:gd name="adj2" fmla="val 268145"/>
            <a:gd name="adj3" fmla="val 2043656"/>
            <a:gd name="adj4" fmla="val 9024489"/>
            <a:gd name="adj5" fmla="val 2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CA51B-BFD7-4CDF-A605-7712BB59151B}">
      <dsp:nvSpPr>
        <dsp:cNvPr id="0" name=""/>
        <dsp:cNvSpPr/>
      </dsp:nvSpPr>
      <dsp:spPr>
        <a:xfrm>
          <a:off x="305921" y="3562603"/>
          <a:ext cx="1222516" cy="48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Trade Cooperation</a:t>
          </a:r>
          <a:endParaRPr lang="en-PK" sz="1500" kern="1200" dirty="0"/>
        </a:p>
      </dsp:txBody>
      <dsp:txXfrm>
        <a:off x="320160" y="3576842"/>
        <a:ext cx="1194038" cy="457676"/>
      </dsp:txXfrm>
    </dsp:sp>
    <dsp:sp modelId="{8F5A0E22-7C85-4449-8151-B9F562815E3D}">
      <dsp:nvSpPr>
        <dsp:cNvPr id="0" name=""/>
        <dsp:cNvSpPr/>
      </dsp:nvSpPr>
      <dsp:spPr>
        <a:xfrm>
          <a:off x="1675509" y="2671319"/>
          <a:ext cx="1375331" cy="113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Trade of all economic goods and services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Common Market 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PK" sz="1000" kern="1200" dirty="0"/>
        </a:p>
      </dsp:txBody>
      <dsp:txXfrm>
        <a:off x="1701614" y="2940501"/>
        <a:ext cx="1323121" cy="839073"/>
      </dsp:txXfrm>
    </dsp:sp>
    <dsp:sp modelId="{11DDF27E-79A1-48C3-A245-C3EB43271D78}">
      <dsp:nvSpPr>
        <dsp:cNvPr id="0" name=""/>
        <dsp:cNvSpPr/>
      </dsp:nvSpPr>
      <dsp:spPr>
        <a:xfrm>
          <a:off x="2461376" y="2016173"/>
          <a:ext cx="1562862" cy="1562862"/>
        </a:xfrm>
        <a:prstGeom prst="circularArrow">
          <a:avLst>
            <a:gd name="adj1" fmla="val 1976"/>
            <a:gd name="adj2" fmla="val 236631"/>
            <a:gd name="adj3" fmla="val 19587858"/>
            <a:gd name="adj4" fmla="val 12575511"/>
            <a:gd name="adj5" fmla="val 23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24CC-813C-498E-802C-51A4C74B37F4}">
      <dsp:nvSpPr>
        <dsp:cNvPr id="0" name=""/>
        <dsp:cNvSpPr/>
      </dsp:nvSpPr>
      <dsp:spPr>
        <a:xfrm>
          <a:off x="1981138" y="2428242"/>
          <a:ext cx="1222516" cy="48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Cooperation</a:t>
          </a:r>
          <a:endParaRPr lang="en-PK" sz="1500" kern="1200" dirty="0"/>
        </a:p>
      </dsp:txBody>
      <dsp:txXfrm>
        <a:off x="1995377" y="2442481"/>
        <a:ext cx="1194038" cy="457676"/>
      </dsp:txXfrm>
    </dsp:sp>
    <dsp:sp modelId="{26EC5839-E740-40AC-AF0A-8A783974D5CF}">
      <dsp:nvSpPr>
        <dsp:cNvPr id="0" name=""/>
        <dsp:cNvSpPr/>
      </dsp:nvSpPr>
      <dsp:spPr>
        <a:xfrm>
          <a:off x="3350727" y="2671319"/>
          <a:ext cx="1375331" cy="113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Common Customs laws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Imports export regime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TAX system </a:t>
          </a:r>
          <a:endParaRPr lang="en-PK" sz="1000" kern="1200" dirty="0"/>
        </a:p>
      </dsp:txBody>
      <dsp:txXfrm>
        <a:off x="3376832" y="2697424"/>
        <a:ext cx="1323121" cy="839073"/>
      </dsp:txXfrm>
    </dsp:sp>
    <dsp:sp modelId="{FE725F20-6C47-43B4-9591-90ECBE9B11BB}">
      <dsp:nvSpPr>
        <dsp:cNvPr id="0" name=""/>
        <dsp:cNvSpPr/>
      </dsp:nvSpPr>
      <dsp:spPr>
        <a:xfrm>
          <a:off x="4148055" y="3029222"/>
          <a:ext cx="1387126" cy="1387126"/>
        </a:xfrm>
        <a:prstGeom prst="leftCircularArrow">
          <a:avLst>
            <a:gd name="adj1" fmla="val 2227"/>
            <a:gd name="adj2" fmla="val 268145"/>
            <a:gd name="adj3" fmla="val 2043656"/>
            <a:gd name="adj4" fmla="val 9024489"/>
            <a:gd name="adj5" fmla="val 2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9AE85-633B-4D94-8BE9-08B4285782BA}">
      <dsp:nvSpPr>
        <dsp:cNvPr id="0" name=""/>
        <dsp:cNvSpPr/>
      </dsp:nvSpPr>
      <dsp:spPr>
        <a:xfrm>
          <a:off x="3656356" y="3562603"/>
          <a:ext cx="1222516" cy="48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Customs Union</a:t>
          </a:r>
          <a:endParaRPr lang="en-PK" sz="1500" kern="1200" dirty="0"/>
        </a:p>
      </dsp:txBody>
      <dsp:txXfrm>
        <a:off x="3670595" y="3576842"/>
        <a:ext cx="1194038" cy="457676"/>
      </dsp:txXfrm>
    </dsp:sp>
    <dsp:sp modelId="{2EF162A9-568A-45BF-BC5C-466C8EB2083A}">
      <dsp:nvSpPr>
        <dsp:cNvPr id="0" name=""/>
        <dsp:cNvSpPr/>
      </dsp:nvSpPr>
      <dsp:spPr>
        <a:xfrm>
          <a:off x="5025944" y="2671319"/>
          <a:ext cx="1375331" cy="113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Single Currency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Central Bank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Credit system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Common financial system</a:t>
          </a:r>
          <a:endParaRPr lang="en-PK" sz="1000" kern="1200" dirty="0"/>
        </a:p>
      </dsp:txBody>
      <dsp:txXfrm>
        <a:off x="5052049" y="2940501"/>
        <a:ext cx="1323121" cy="839073"/>
      </dsp:txXfrm>
    </dsp:sp>
    <dsp:sp modelId="{C8457B4E-DB40-4EF2-9B7E-1F9EC71A56A8}">
      <dsp:nvSpPr>
        <dsp:cNvPr id="0" name=""/>
        <dsp:cNvSpPr/>
      </dsp:nvSpPr>
      <dsp:spPr>
        <a:xfrm>
          <a:off x="5811811" y="2016173"/>
          <a:ext cx="1562862" cy="1562862"/>
        </a:xfrm>
        <a:prstGeom prst="circularArrow">
          <a:avLst>
            <a:gd name="adj1" fmla="val 1976"/>
            <a:gd name="adj2" fmla="val 236631"/>
            <a:gd name="adj3" fmla="val 19587858"/>
            <a:gd name="adj4" fmla="val 12575511"/>
            <a:gd name="adj5" fmla="val 23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1E3EA-78CF-4B2B-AF8E-CA0852C23CB5}">
      <dsp:nvSpPr>
        <dsp:cNvPr id="0" name=""/>
        <dsp:cNvSpPr/>
      </dsp:nvSpPr>
      <dsp:spPr>
        <a:xfrm>
          <a:off x="5331573" y="2428242"/>
          <a:ext cx="1222516" cy="48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Monetary Union</a:t>
          </a:r>
          <a:endParaRPr lang="en-PK" sz="1500" kern="1200" dirty="0"/>
        </a:p>
      </dsp:txBody>
      <dsp:txXfrm>
        <a:off x="5345812" y="2442481"/>
        <a:ext cx="1194038" cy="457676"/>
      </dsp:txXfrm>
    </dsp:sp>
    <dsp:sp modelId="{1EE3F2C5-BEB0-43D5-B638-4DBDE87E12B7}">
      <dsp:nvSpPr>
        <dsp:cNvPr id="0" name=""/>
        <dsp:cNvSpPr/>
      </dsp:nvSpPr>
      <dsp:spPr>
        <a:xfrm>
          <a:off x="6701162" y="2671319"/>
          <a:ext cx="1375331" cy="113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Single Constitution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Sovereign Parliament</a:t>
          </a:r>
          <a:endParaRPr lang="en-P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common Election</a:t>
          </a:r>
          <a:endParaRPr lang="en-PK" sz="1000" kern="1200" dirty="0"/>
        </a:p>
      </dsp:txBody>
      <dsp:txXfrm>
        <a:off x="6727267" y="2697424"/>
        <a:ext cx="1323121" cy="839073"/>
      </dsp:txXfrm>
    </dsp:sp>
    <dsp:sp modelId="{20AB2FFE-6131-4179-A793-9F7EF86F0FFF}">
      <dsp:nvSpPr>
        <dsp:cNvPr id="0" name=""/>
        <dsp:cNvSpPr/>
      </dsp:nvSpPr>
      <dsp:spPr>
        <a:xfrm>
          <a:off x="7006791" y="3562603"/>
          <a:ext cx="1222516" cy="48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Political Union</a:t>
          </a:r>
          <a:endParaRPr lang="en-PK" sz="1500" kern="1200" dirty="0"/>
        </a:p>
      </dsp:txBody>
      <dsp:txXfrm>
        <a:off x="7021030" y="3576842"/>
        <a:ext cx="1194038" cy="457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42BB3-A6AA-4547-A6A8-E70D1B78E9C7}">
      <dsp:nvSpPr>
        <dsp:cNvPr id="0" name=""/>
        <dsp:cNvSpPr/>
      </dsp:nvSpPr>
      <dsp:spPr>
        <a:xfrm>
          <a:off x="1" y="0"/>
          <a:ext cx="7848596" cy="1752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6D36B-AD92-4EB5-8C64-3B6DD4E8BBE2}">
      <dsp:nvSpPr>
        <dsp:cNvPr id="0" name=""/>
        <dsp:cNvSpPr/>
      </dsp:nvSpPr>
      <dsp:spPr>
        <a:xfrm>
          <a:off x="191322" y="525779"/>
          <a:ext cx="1556000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Trade Union </a:t>
          </a:r>
          <a:endParaRPr lang="en-PK" sz="1600" kern="1200" dirty="0"/>
        </a:p>
      </dsp:txBody>
      <dsp:txXfrm>
        <a:off x="225544" y="560001"/>
        <a:ext cx="1487556" cy="632596"/>
      </dsp:txXfrm>
    </dsp:sp>
    <dsp:sp modelId="{06F15552-2853-4C8D-BE16-C3BE8CAB1B78}">
      <dsp:nvSpPr>
        <dsp:cNvPr id="0" name=""/>
        <dsp:cNvSpPr/>
      </dsp:nvSpPr>
      <dsp:spPr>
        <a:xfrm>
          <a:off x="1800610" y="525779"/>
          <a:ext cx="1448196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Economic Union</a:t>
          </a:r>
          <a:endParaRPr lang="en-PK" sz="1600" kern="1200" dirty="0"/>
        </a:p>
      </dsp:txBody>
      <dsp:txXfrm>
        <a:off x="1834832" y="560001"/>
        <a:ext cx="1379752" cy="632596"/>
      </dsp:txXfrm>
    </dsp:sp>
    <dsp:sp modelId="{073D7AEE-2B4A-4FAC-A273-85B08FC743BD}">
      <dsp:nvSpPr>
        <dsp:cNvPr id="0" name=""/>
        <dsp:cNvSpPr/>
      </dsp:nvSpPr>
      <dsp:spPr>
        <a:xfrm>
          <a:off x="3386773" y="525779"/>
          <a:ext cx="1476399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Customs Union</a:t>
          </a:r>
          <a:endParaRPr lang="en-PK" sz="1600" kern="1200" dirty="0"/>
        </a:p>
      </dsp:txBody>
      <dsp:txXfrm>
        <a:off x="3420995" y="560001"/>
        <a:ext cx="1407955" cy="632596"/>
      </dsp:txXfrm>
    </dsp:sp>
    <dsp:sp modelId="{E402B5A9-32C4-43C5-BBCA-3AF82F2DDC30}">
      <dsp:nvSpPr>
        <dsp:cNvPr id="0" name=""/>
        <dsp:cNvSpPr/>
      </dsp:nvSpPr>
      <dsp:spPr>
        <a:xfrm>
          <a:off x="4952992" y="525779"/>
          <a:ext cx="1043705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Monetary Union</a:t>
          </a:r>
          <a:endParaRPr lang="en-PK" sz="1600" kern="1200" dirty="0"/>
        </a:p>
      </dsp:txBody>
      <dsp:txXfrm>
        <a:off x="4987214" y="560001"/>
        <a:ext cx="975261" cy="632596"/>
      </dsp:txXfrm>
    </dsp:sp>
    <dsp:sp modelId="{EC827C0C-96B8-4CE6-BD91-52884CCB73DB}">
      <dsp:nvSpPr>
        <dsp:cNvPr id="0" name=""/>
        <dsp:cNvSpPr/>
      </dsp:nvSpPr>
      <dsp:spPr>
        <a:xfrm>
          <a:off x="6095999" y="525779"/>
          <a:ext cx="1256473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Political Union</a:t>
          </a:r>
          <a:endParaRPr lang="en-PK" sz="1600" kern="1200" dirty="0"/>
        </a:p>
      </dsp:txBody>
      <dsp:txXfrm>
        <a:off x="6130221" y="560001"/>
        <a:ext cx="1188029" cy="632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7D7A-8F75-41EE-AA08-F0653250B1EF}">
      <dsp:nvSpPr>
        <dsp:cNvPr id="0" name=""/>
        <dsp:cNvSpPr/>
      </dsp:nvSpPr>
      <dsp:spPr>
        <a:xfrm rot="5400000">
          <a:off x="3499016" y="92263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</a:t>
          </a:r>
          <a:r>
            <a:rPr lang="en-US" sz="1100" kern="1200" dirty="0" err="1"/>
            <a:t>SAARC</a:t>
          </a:r>
          <a:r>
            <a:rPr lang="en-US" sz="1100" kern="1200" dirty="0"/>
            <a:t> Summit</a:t>
          </a:r>
        </a:p>
      </dsp:txBody>
      <dsp:txXfrm rot="-5400000">
        <a:off x="3778970" y="219045"/>
        <a:ext cx="835850" cy="960747"/>
      </dsp:txXfrm>
    </dsp:sp>
    <dsp:sp modelId="{CA59CD45-8F91-4B72-9162-D7EF368E0374}">
      <dsp:nvSpPr>
        <dsp:cNvPr id="0" name=""/>
        <dsp:cNvSpPr/>
      </dsp:nvSpPr>
      <dsp:spPr>
        <a:xfrm>
          <a:off x="4840899" y="280690"/>
          <a:ext cx="1557667" cy="83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Once a year</a:t>
          </a:r>
        </a:p>
      </dsp:txBody>
      <dsp:txXfrm>
        <a:off x="4840899" y="280690"/>
        <a:ext cx="1557667" cy="837455"/>
      </dsp:txXfrm>
    </dsp:sp>
    <dsp:sp modelId="{B96C5315-01EC-4C7E-BB0C-688549568A30}">
      <dsp:nvSpPr>
        <dsp:cNvPr id="0" name=""/>
        <dsp:cNvSpPr/>
      </dsp:nvSpPr>
      <dsp:spPr>
        <a:xfrm rot="5400000">
          <a:off x="2309416" y="92263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Total 18 Summits held. 19</a:t>
          </a:r>
          <a:r>
            <a:rPr lang="en-US" sz="1100" kern="1200" baseline="30000" dirty="0"/>
            <a:t>th</a:t>
          </a:r>
          <a:r>
            <a:rPr lang="en-US" sz="1100" kern="1200" dirty="0"/>
            <a:t> Summit was cancelled in 2016</a:t>
          </a:r>
        </a:p>
      </dsp:txBody>
      <dsp:txXfrm rot="-5400000">
        <a:off x="2589370" y="219045"/>
        <a:ext cx="835850" cy="960747"/>
      </dsp:txXfrm>
    </dsp:sp>
    <dsp:sp modelId="{5166C3D6-6545-4BDA-AFBB-903D76271B9D}">
      <dsp:nvSpPr>
        <dsp:cNvPr id="0" name=""/>
        <dsp:cNvSpPr/>
      </dsp:nvSpPr>
      <dsp:spPr>
        <a:xfrm rot="5400000">
          <a:off x="2738652" y="1292239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Council of Foreign Ministers</a:t>
          </a:r>
        </a:p>
      </dsp:txBody>
      <dsp:txXfrm rot="-5400000">
        <a:off x="3018606" y="1419021"/>
        <a:ext cx="835850" cy="960747"/>
      </dsp:txXfrm>
    </dsp:sp>
    <dsp:sp modelId="{018F4E7F-47C3-42E3-B481-7A0858352449}">
      <dsp:nvSpPr>
        <dsp:cNvPr id="0" name=""/>
        <dsp:cNvSpPr/>
      </dsp:nvSpPr>
      <dsp:spPr>
        <a:xfrm>
          <a:off x="1373832" y="1465411"/>
          <a:ext cx="1507420" cy="83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FD469-A2B6-412C-9145-51485EE3B81B}">
      <dsp:nvSpPr>
        <dsp:cNvPr id="0" name=""/>
        <dsp:cNvSpPr/>
      </dsp:nvSpPr>
      <dsp:spPr>
        <a:xfrm rot="5400000">
          <a:off x="4006842" y="1276984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Standing Committee</a:t>
          </a:r>
        </a:p>
      </dsp:txBody>
      <dsp:txXfrm rot="-5400000">
        <a:off x="4286796" y="1403766"/>
        <a:ext cx="835850" cy="960747"/>
      </dsp:txXfrm>
    </dsp:sp>
    <dsp:sp modelId="{B25D01B9-5B62-49B2-8F86-5BE05ED278FF}">
      <dsp:nvSpPr>
        <dsp:cNvPr id="0" name=""/>
        <dsp:cNvSpPr/>
      </dsp:nvSpPr>
      <dsp:spPr>
        <a:xfrm rot="5400000">
          <a:off x="3372000" y="2461704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Secretariat </a:t>
          </a:r>
        </a:p>
      </dsp:txBody>
      <dsp:txXfrm rot="-5400000">
        <a:off x="3651954" y="2588486"/>
        <a:ext cx="835850" cy="960747"/>
      </dsp:txXfrm>
    </dsp:sp>
    <dsp:sp modelId="{60A1BA65-5D75-4020-AC9F-722C8E4E6B98}">
      <dsp:nvSpPr>
        <dsp:cNvPr id="0" name=""/>
        <dsp:cNvSpPr/>
      </dsp:nvSpPr>
      <dsp:spPr>
        <a:xfrm>
          <a:off x="4628593" y="2650132"/>
          <a:ext cx="2065732" cy="83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Kathmandu. Sec Gen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3-year Term of Office</a:t>
          </a:r>
        </a:p>
      </dsp:txBody>
      <dsp:txXfrm>
        <a:off x="4628593" y="2650132"/>
        <a:ext cx="2065732" cy="837455"/>
      </dsp:txXfrm>
    </dsp:sp>
    <dsp:sp modelId="{BE71FAA8-34A0-4886-B4FE-35F952D97633}">
      <dsp:nvSpPr>
        <dsp:cNvPr id="0" name=""/>
        <dsp:cNvSpPr/>
      </dsp:nvSpPr>
      <dsp:spPr>
        <a:xfrm rot="5400000">
          <a:off x="2060544" y="2461704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 Programming Committee</a:t>
          </a:r>
        </a:p>
      </dsp:txBody>
      <dsp:txXfrm rot="-5400000">
        <a:off x="2340498" y="2588486"/>
        <a:ext cx="835850" cy="960747"/>
      </dsp:txXfrm>
    </dsp:sp>
    <dsp:sp modelId="{E970111C-B7F6-4D98-9BDA-DAC281F18A1E}">
      <dsp:nvSpPr>
        <dsp:cNvPr id="0" name=""/>
        <dsp:cNvSpPr/>
      </dsp:nvSpPr>
      <dsp:spPr>
        <a:xfrm rot="5400000">
          <a:off x="2840775" y="3646425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6. Technical Committees</a:t>
          </a:r>
        </a:p>
      </dsp:txBody>
      <dsp:txXfrm rot="-5400000">
        <a:off x="3120729" y="3773207"/>
        <a:ext cx="835850" cy="960747"/>
      </dsp:txXfrm>
    </dsp:sp>
    <dsp:sp modelId="{D0E6A272-7D93-48ED-8C00-DB5A13324176}">
      <dsp:nvSpPr>
        <dsp:cNvPr id="0" name=""/>
        <dsp:cNvSpPr/>
      </dsp:nvSpPr>
      <dsp:spPr>
        <a:xfrm>
          <a:off x="1380027" y="3994246"/>
          <a:ext cx="1507420" cy="83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 particular fields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380027" y="3994246"/>
        <a:ext cx="1507420" cy="837455"/>
      </dsp:txXfrm>
    </dsp:sp>
    <dsp:sp modelId="{CA7879B1-45AE-48D4-8A7B-EE384FA6059E}">
      <dsp:nvSpPr>
        <dsp:cNvPr id="0" name=""/>
        <dsp:cNvSpPr/>
      </dsp:nvSpPr>
      <dsp:spPr>
        <a:xfrm rot="5400000">
          <a:off x="4152231" y="3646425"/>
          <a:ext cx="1395759" cy="1214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0000"/>
              </a:solidFill>
            </a:rPr>
            <a:t>7. Committee on Economic Cooperation</a:t>
          </a:r>
        </a:p>
      </dsp:txBody>
      <dsp:txXfrm rot="-5400000">
        <a:off x="4432185" y="3773207"/>
        <a:ext cx="835850" cy="960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7248-17A5-4368-86D3-9B079D861A92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DD7C-12E3-4147-8441-8C6904B6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485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combating terrorism, separatism, extremism, drug trafficking and transnational organized crime. These have been long-standing objectives of the SCO 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2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meeting of the </a:t>
            </a:r>
            <a:r>
              <a:rPr lang="en-US" dirty="0" err="1"/>
              <a:t>SCO</a:t>
            </a:r>
            <a:r>
              <a:rPr lang="en-US" dirty="0"/>
              <a:t> Council of Heads of State held via videoconference on 10 November 2020,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3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the 22</a:t>
            </a:r>
            <a:r>
              <a:rPr lang="en-US" baseline="30000" dirty="0"/>
              <a:t>nd</a:t>
            </a:r>
            <a:r>
              <a:rPr lang="en-US" dirty="0"/>
              <a:t> Annual Summit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4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US-India in August 2016 signed Logistics Exchange Memorandum of Agreement (</a:t>
            </a:r>
            <a:r>
              <a:rPr lang="en-US" dirty="0" err="1"/>
              <a:t>LEMOA</a:t>
            </a:r>
            <a:r>
              <a:rPr lang="en-US"/>
              <a:t>) that will reportedly facilitate the two allies to use each other’s military facilities to check China’s growing influence.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70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TREATY OF IZMIR (14 September 1996)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2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Republic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11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Turkey organized the 14th ECO Summit virtually on March 4,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15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The incumbent </a:t>
            </a:r>
            <a:r>
              <a:rPr lang="en-US" b="1" i="0" dirty="0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H.E. Ambassador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Khusrav</a:t>
            </a:r>
            <a:r>
              <a:rPr lang="en-US" b="1" i="0" dirty="0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Noziri</a:t>
            </a:r>
            <a:r>
              <a:rPr lang="en-US" b="0" i="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 of Tajikistan who took over his responsibilities as the 13</a:t>
            </a:r>
            <a:r>
              <a:rPr lang="en-US" b="0" i="0" baseline="3000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th</a:t>
            </a:r>
            <a:r>
              <a:rPr lang="en-US" b="0" i="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 Secretary General of the ECO in August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During the 13th Summit at Islamabad in March 2017, the ECO Heads of State/Government endorsed and adopted the ECO Vision – 2025. It is a roadmap document meant for guiding the sectoral activities of the Organization in the years to come until 2025.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7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Slowbization</a:t>
            </a:r>
            <a:r>
              <a:rPr lang="en-US" dirty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9AC-6B89-452A-A65C-83965B3B7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Afghanistan joined </a:t>
            </a:r>
            <a:r>
              <a:rPr lang="en-US" dirty="0" err="1"/>
              <a:t>SAARC</a:t>
            </a:r>
            <a:r>
              <a:rPr lang="en-US" dirty="0"/>
              <a:t>  in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5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observer states—a status that entitles them to express their opinion and give advice but denies them voting rights.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Summit cancelled due to Uri attack on 18-Sep-2016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9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Kathmandu Summit 2014, there were three connectivity agreements on road, rail. Only one of these - on energy - has been signed. 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9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trade between India-Pakistan, the two largest members of SAARC, is still languishing at less than 3 billion US $; studies suggest that an equal amount of trade happens through the Dubai route and illegal trade. Pakistan is yet to award India, the status of Most Favored Nation (MFN)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1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South Asian Economic Union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a phased and planned manner through a Free Trade Area, a Customs Union, a Common Market, and a Common Economic and Monetary Union.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1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SCO Secretary-General VLADIMIR NOROV from January, 2019, 3 year term</a:t>
            </a:r>
            <a:endParaRPr lang="en-US" dirty="0"/>
          </a:p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1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D88-B43A-4EB1-8276-08C367E86A8D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2472-0EAA-43A5-AEDD-5D1DFA47CE72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5E5-FCCC-4ECC-A5B2-F36EA35B35DA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8585-6BEA-4773-A1CF-2B5ACF3CF332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B94E-2CFA-4AE7-91E2-3C9DA7933EE7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ED69-80C0-4FDA-8B80-831965DEE5B4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3AEE-D725-487F-B8B8-003EDEEF1563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5C62-D0BF-4B4D-87B1-127B285DCD0E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4E91-49F1-4234-979A-28EE9BFC84A7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5DEB-08B3-4362-893A-CB91DE21E130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FC42-E5A6-44AF-96F6-A3C1EE017879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2072-1B90-4EF7-A5EF-05FEC1915B16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.sectsco.org/about_sco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eco.int/index.php" TargetMode="Externa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Pakistan: Regional &amp; Global Organizations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7391400" cy="50371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SARFRAZ HUSSAIN (CSP)</a:t>
            </a:r>
          </a:p>
          <a:p>
            <a:pPr marL="2286000" lvl="5" indent="0" algn="ctr"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</a:t>
            </a:r>
            <a:r>
              <a:rPr 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Common- PA&amp;AS</a:t>
            </a:r>
          </a:p>
          <a:p>
            <a:pPr lvl="5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        Director Finance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(Int. Fin) - UIBE Business School, Beijing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M.Sc. Public Administration (PF) - QAU Islamabad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Fellow Pakistan Institute of Public Finance &amp; Accountancy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SAP-FI Certified, Certified Performance Auditor</a:t>
            </a:r>
          </a:p>
          <a:p>
            <a:pPr lvl="4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Faculty: 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QAU-School of Management Sciences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Officers Academy</a:t>
            </a:r>
          </a:p>
          <a:p>
            <a:pPr lvl="4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Institute of Management</a:t>
            </a:r>
          </a:p>
          <a:p>
            <a:pPr lvl="4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E37637-55A3-4D6A-8CC2-A947A6FC73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561975"/>
          <a:ext cx="822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C0B35A-A05D-4958-A380-CF1D25962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304203"/>
              </p:ext>
            </p:extLst>
          </p:nvPr>
        </p:nvGraphicFramePr>
        <p:xfrm>
          <a:off x="685800" y="533400"/>
          <a:ext cx="7848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82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38200"/>
            <a:ext cx="6553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Background </a:t>
            </a:r>
          </a:p>
          <a:p>
            <a:pPr lvl="1"/>
            <a:r>
              <a:rPr lang="en-US" dirty="0"/>
              <a:t>Brief History (Genesis)</a:t>
            </a:r>
          </a:p>
          <a:p>
            <a:pPr lvl="1"/>
            <a:r>
              <a:rPr lang="en-US" dirty="0"/>
              <a:t>Members (and membership criteria)</a:t>
            </a:r>
          </a:p>
          <a:p>
            <a:r>
              <a:rPr lang="en-US" dirty="0"/>
              <a:t>Charter, Objectives, Principles</a:t>
            </a:r>
          </a:p>
          <a:p>
            <a:r>
              <a:rPr lang="en-US"/>
              <a:t>Structure &amp; Functions</a:t>
            </a:r>
            <a:endParaRPr lang="en-US" dirty="0"/>
          </a:p>
          <a:p>
            <a:r>
              <a:rPr lang="en-US" dirty="0"/>
              <a:t>Issues and Challenges</a:t>
            </a:r>
          </a:p>
          <a:p>
            <a:pPr lvl="1"/>
            <a:r>
              <a:rPr lang="en-US" dirty="0"/>
              <a:t>Geo-Strategic, Geo-Economic, ideological, trade, cultural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Latest/current developments</a:t>
            </a:r>
          </a:p>
          <a:p>
            <a:r>
              <a:rPr lang="en-US" dirty="0"/>
              <a:t>Future Prospects</a:t>
            </a:r>
          </a:p>
          <a:p>
            <a:r>
              <a:rPr lang="en-US" dirty="0"/>
              <a:t>Recommendations (if required)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2895600"/>
            <a:ext cx="7772400" cy="1362075"/>
          </a:xfrm>
        </p:spPr>
        <p:txBody>
          <a:bodyPr/>
          <a:lstStyle/>
          <a:p>
            <a:r>
              <a:rPr lang="en-US" dirty="0" err="1"/>
              <a:t>SAARC</a:t>
            </a:r>
            <a:endParaRPr lang="en-US" dirty="0"/>
          </a:p>
        </p:txBody>
      </p:sp>
      <p:pic>
        <p:nvPicPr>
          <p:cNvPr id="1026" name="Picture 2" descr="E:\NOA-Misc\SAAR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35" y="1099094"/>
            <a:ext cx="5195627" cy="5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8367226">
            <a:off x="5064907" y="3428367"/>
            <a:ext cx="1715259" cy="15261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ASEAN</a:t>
            </a:r>
          </a:p>
        </p:txBody>
      </p:sp>
      <p:sp>
        <p:nvSpPr>
          <p:cNvPr id="7" name="Oval 6"/>
          <p:cNvSpPr/>
          <p:nvPr/>
        </p:nvSpPr>
        <p:spPr>
          <a:xfrm rot="2119289">
            <a:off x="2632815" y="1931104"/>
            <a:ext cx="1893467" cy="14142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ECO</a:t>
            </a:r>
          </a:p>
        </p:txBody>
      </p:sp>
      <p:sp>
        <p:nvSpPr>
          <p:cNvPr id="8" name="Oval 7"/>
          <p:cNvSpPr/>
          <p:nvPr/>
        </p:nvSpPr>
        <p:spPr>
          <a:xfrm rot="19213222">
            <a:off x="3745337" y="1486328"/>
            <a:ext cx="2253492" cy="22043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F0"/>
                </a:solidFill>
              </a:rPr>
              <a:t>SCO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265137">
            <a:off x="3602187" y="2962819"/>
            <a:ext cx="1584251" cy="10372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SAARC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24CD9-70B2-4FC3-AAD0-AF60E668BF15}"/>
              </a:ext>
            </a:extLst>
          </p:cNvPr>
          <p:cNvSpPr/>
          <p:nvPr/>
        </p:nvSpPr>
        <p:spPr>
          <a:xfrm>
            <a:off x="524248" y="228600"/>
            <a:ext cx="8229600" cy="87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Geo-Economic and Geo-Strategic Importance of SAARC Region</a:t>
            </a:r>
            <a:endParaRPr lang="en-PK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12ED-70FF-4A76-B39E-CB44FC24691D}"/>
              </a:ext>
            </a:extLst>
          </p:cNvPr>
          <p:cNvSpPr/>
          <p:nvPr/>
        </p:nvSpPr>
        <p:spPr>
          <a:xfrm>
            <a:off x="457200" y="1676400"/>
            <a:ext cx="1158948" cy="15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Asia is a Bridge for  Asian Countries</a:t>
            </a:r>
            <a:endParaRPr lang="en-P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1B48B-8B2F-4EA1-A01F-E2A0B4D85631}"/>
              </a:ext>
            </a:extLst>
          </p:cNvPr>
          <p:cNvSpPr/>
          <p:nvPr/>
        </p:nvSpPr>
        <p:spPr>
          <a:xfrm>
            <a:off x="495744" y="3733800"/>
            <a:ext cx="1158948" cy="152400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Pakistan is a Bridge for the Region</a:t>
            </a:r>
            <a:endParaRPr lang="en-P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48F3A-3CB6-45BE-A022-5D7DD1BCF59C}"/>
              </a:ext>
            </a:extLst>
          </p:cNvPr>
          <p:cNvSpPr/>
          <p:nvPr/>
        </p:nvSpPr>
        <p:spPr>
          <a:xfrm>
            <a:off x="7345908" y="3052810"/>
            <a:ext cx="1798092" cy="273838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Indo-Pacific Region and Competition in the Indian Ocean</a:t>
            </a:r>
            <a:endParaRPr lang="en-PK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369E4-513F-4298-990E-7907EBF2AB77}"/>
              </a:ext>
            </a:extLst>
          </p:cNvPr>
          <p:cNvSpPr/>
          <p:nvPr/>
        </p:nvSpPr>
        <p:spPr>
          <a:xfrm>
            <a:off x="3200019" y="4267200"/>
            <a:ext cx="2514981" cy="1253569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4C75894-7E4B-45E0-9A0A-BC37D8519EA2}"/>
              </a:ext>
            </a:extLst>
          </p:cNvPr>
          <p:cNvCxnSpPr>
            <a:cxnSpLocks/>
          </p:cNvCxnSpPr>
          <p:nvPr/>
        </p:nvCxnSpPr>
        <p:spPr>
          <a:xfrm flipV="1">
            <a:off x="5353429" y="4010701"/>
            <a:ext cx="1980819" cy="1274996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9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Background (Why </a:t>
            </a:r>
            <a:r>
              <a:rPr lang="en-US" dirty="0" err="1"/>
              <a:t>SAARC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4125"/>
            <a:ext cx="72390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1. Role of </a:t>
            </a:r>
            <a:r>
              <a:rPr lang="en-US" sz="4000" u="sng" dirty="0">
                <a:solidFill>
                  <a:schemeClr val="tx2"/>
                </a:solidFill>
              </a:rPr>
              <a:t>Leadership</a:t>
            </a:r>
          </a:p>
          <a:p>
            <a:pPr lvl="1"/>
            <a:r>
              <a:rPr lang="en-US" dirty="0"/>
              <a:t>President </a:t>
            </a:r>
            <a:r>
              <a:rPr lang="en-US" dirty="0" err="1"/>
              <a:t>Ziaur</a:t>
            </a:r>
            <a:r>
              <a:rPr lang="en-US" dirty="0"/>
              <a:t> </a:t>
            </a:r>
            <a:r>
              <a:rPr lang="en-US" dirty="0" err="1"/>
              <a:t>Rahman</a:t>
            </a:r>
            <a:r>
              <a:rPr lang="en-US" dirty="0"/>
              <a:t>, in December 1977, discussed regional cooperation with the Indian PM.</a:t>
            </a:r>
          </a:p>
          <a:p>
            <a:pPr lvl="1"/>
            <a:r>
              <a:rPr lang="en-US" dirty="0"/>
              <a:t>in 1977, King </a:t>
            </a:r>
            <a:r>
              <a:rPr lang="en-US" dirty="0" err="1"/>
              <a:t>Birendra</a:t>
            </a:r>
            <a:r>
              <a:rPr lang="en-US" dirty="0"/>
              <a:t> of Nepal stressed for close regional cooperation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2. South Asian countries </a:t>
            </a:r>
            <a:r>
              <a:rPr lang="en-US" sz="4000" u="sng" dirty="0">
                <a:solidFill>
                  <a:srgbClr val="FF0000"/>
                </a:solidFill>
              </a:rPr>
              <a:t>facing common problems </a:t>
            </a:r>
            <a:r>
              <a:rPr lang="en-US" sz="4000" dirty="0">
                <a:solidFill>
                  <a:srgbClr val="FF0000"/>
                </a:solidFill>
              </a:rPr>
              <a:t>demands joint action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3.A </a:t>
            </a:r>
            <a:r>
              <a:rPr lang="en-US" sz="4800" u="sng" dirty="0">
                <a:solidFill>
                  <a:schemeClr val="tx2">
                    <a:lumMod val="75000"/>
                  </a:schemeClr>
                </a:solidFill>
              </a:rPr>
              <a:t>compact landmass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perfect for regional Integration. </a:t>
            </a:r>
          </a:p>
          <a:p>
            <a:pPr marL="0" indent="0" algn="ctr">
              <a:buNone/>
            </a:pPr>
            <a:r>
              <a:rPr lang="en-US" dirty="0"/>
              <a:t>So, the officials of the seven countries met in Colombo in April 1981</a:t>
            </a:r>
          </a:p>
          <a:p>
            <a:pPr marL="0" indent="0"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</a:rPr>
              <a:t>4. The Colombo Plan 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dictated regional cooperation for reaping max. benefits from the aid for South Asian countries.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5. Regionalism on the Rise in 1970s and 1980s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401998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Foreign Secretaries met in 1981 </a:t>
            </a:r>
          </a:p>
          <a:p>
            <a:r>
              <a:rPr lang="en-US" dirty="0"/>
              <a:t>In 1983, the FMs adopted the Declaration on </a:t>
            </a:r>
          </a:p>
          <a:p>
            <a:pPr lvl="1"/>
            <a:r>
              <a:rPr lang="en-US" dirty="0"/>
              <a:t>South Asian Association for Regional Cooperation (</a:t>
            </a:r>
            <a:r>
              <a:rPr lang="en-US" dirty="0" err="1"/>
              <a:t>SAARC</a:t>
            </a:r>
            <a:r>
              <a:rPr lang="en-US" dirty="0"/>
              <a:t>)</a:t>
            </a:r>
          </a:p>
          <a:p>
            <a:r>
              <a:rPr lang="en-US" dirty="0"/>
              <a:t>The </a:t>
            </a:r>
            <a:r>
              <a:rPr lang="en-US" dirty="0" err="1"/>
              <a:t>SAARC</a:t>
            </a:r>
            <a:r>
              <a:rPr lang="en-US" dirty="0"/>
              <a:t> Charter was signed in Dhaka on 8 December 1985.</a:t>
            </a:r>
          </a:p>
          <a:p>
            <a:r>
              <a:rPr lang="en-US" dirty="0"/>
              <a:t> The Secretariat in Kathmandu- since 1987.</a:t>
            </a:r>
          </a:p>
          <a:p>
            <a:r>
              <a:rPr lang="en-US" dirty="0"/>
              <a:t>Initially seven, now eight member States</a:t>
            </a:r>
          </a:p>
          <a:p>
            <a:pPr lvl="1"/>
            <a:r>
              <a:rPr lang="en-US" dirty="0"/>
              <a:t>Afghanistan joined </a:t>
            </a:r>
            <a:r>
              <a:rPr lang="en-US" dirty="0" err="1"/>
              <a:t>SAARC</a:t>
            </a:r>
            <a:r>
              <a:rPr lang="en-US" dirty="0"/>
              <a:t>  in 2007</a:t>
            </a:r>
          </a:p>
          <a:p>
            <a:endParaRPr lang="en-US" dirty="0"/>
          </a:p>
        </p:txBody>
      </p:sp>
      <p:pic>
        <p:nvPicPr>
          <p:cNvPr id="6" name="Picture 2" descr="E:\NOA-Misc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2945"/>
            <a:ext cx="8610600" cy="1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5906" y="552450"/>
            <a:ext cx="4040188" cy="6397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 Permanent Members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43000" y="1524000"/>
            <a:ext cx="4040188" cy="4332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Afghanistan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Bangladesh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Bhutan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Maldives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Nepal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Pakistan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Sri Lanka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533400"/>
            <a:ext cx="4041775" cy="6397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 Observers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1524000"/>
            <a:ext cx="4041775" cy="43322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Australia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European Union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Iran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Japan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Republic of Korea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Mauritius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Myanmar;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United States of America.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43200" y="2133600"/>
            <a:ext cx="23622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2133600"/>
            <a:ext cx="2819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43200" y="2895600"/>
            <a:ext cx="23622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124200"/>
            <a:ext cx="2819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9225" y="5468055"/>
            <a:ext cx="884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observer states—a status that entitles them to express their opinion, engage in dialogues, and give advice but denies them decision making and voting rights.</a:t>
            </a:r>
          </a:p>
        </p:txBody>
      </p:sp>
    </p:spTree>
    <p:extLst>
      <p:ext uri="{BB962C8B-B14F-4D97-AF65-F5344CB8AC3E}">
        <p14:creationId xmlns:p14="http://schemas.microsoft.com/office/powerpoint/2010/main" val="348831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ED4F16-4233-46E4-B3F0-8CE8F42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SAARC Charter</a:t>
            </a:r>
            <a:endParaRPr lang="en-P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C29784-2021-4462-BB30-99B61FC0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7086600" cy="4525963"/>
          </a:xfrm>
        </p:spPr>
        <p:txBody>
          <a:bodyPr/>
          <a:lstStyle/>
          <a:p>
            <a:r>
              <a:rPr lang="en-US" dirty="0"/>
              <a:t>Total 10 Articles</a:t>
            </a:r>
          </a:p>
          <a:p>
            <a:pPr lvl="1"/>
            <a:r>
              <a:rPr lang="en-US" dirty="0"/>
              <a:t>Article-I: Objectives (8 objectives)</a:t>
            </a:r>
          </a:p>
          <a:p>
            <a:pPr lvl="1"/>
            <a:r>
              <a:rPr lang="en-US" dirty="0"/>
              <a:t>Article-II: Principles (3 principles)</a:t>
            </a:r>
          </a:p>
          <a:p>
            <a:pPr lvl="1"/>
            <a:r>
              <a:rPr lang="en-US" dirty="0"/>
              <a:t>Article-III: Summit (heads of States/Govt)</a:t>
            </a:r>
          </a:p>
          <a:p>
            <a:pPr lvl="1"/>
            <a:r>
              <a:rPr lang="en-US" dirty="0"/>
              <a:t>Article-IV: Council of FMs</a:t>
            </a:r>
          </a:p>
          <a:p>
            <a:pPr lvl="1"/>
            <a:r>
              <a:rPr lang="en-US" dirty="0"/>
              <a:t>Article-VIII: Secretariat</a:t>
            </a:r>
          </a:p>
          <a:p>
            <a:pPr lvl="1"/>
            <a:r>
              <a:rPr lang="en-US" dirty="0"/>
              <a:t>Article-IX: Financial Arrangements</a:t>
            </a:r>
            <a:endParaRPr lang="en-P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EF2C2B-30E2-4AA0-8A27-12A629F5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A890C7-644A-4EC5-B7F5-2234D018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Article I- </a:t>
            </a:r>
            <a:r>
              <a:rPr lang="en-US" sz="3200" dirty="0" err="1"/>
              <a:t>SAARC</a:t>
            </a:r>
            <a:r>
              <a:rPr lang="en-US" sz="3200" dirty="0"/>
              <a:t> OBJECTIVES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Promote  Welfare </a:t>
            </a:r>
            <a:r>
              <a:rPr lang="en-US" dirty="0"/>
              <a:t>Of The Peoples of SOUTH 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Accelerate </a:t>
            </a:r>
            <a:r>
              <a:rPr lang="en-US" u="sng" dirty="0"/>
              <a:t>Economic Growth </a:t>
            </a:r>
            <a:r>
              <a:rPr lang="en-US" dirty="0"/>
              <a:t>and </a:t>
            </a:r>
            <a:r>
              <a:rPr lang="en-US" u="sng" dirty="0"/>
              <a:t>Social Dev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Promote </a:t>
            </a:r>
            <a:r>
              <a:rPr lang="en-US" u="sng" dirty="0"/>
              <a:t>Collective Self-reliance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Dev. Mutual Trust  </a:t>
            </a:r>
            <a:r>
              <a:rPr lang="en-US" dirty="0"/>
              <a:t>and Understanding of One Another's Problems;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Promote Cooperation</a:t>
            </a:r>
            <a:r>
              <a:rPr lang="en-US" dirty="0"/>
              <a:t>;</a:t>
            </a:r>
          </a:p>
          <a:p>
            <a:pPr marL="914400" lvl="1" indent="-514350"/>
            <a:r>
              <a:rPr lang="en-US" dirty="0"/>
              <a:t>Among Member States</a:t>
            </a:r>
          </a:p>
          <a:p>
            <a:pPr marL="914400" lvl="1" indent="-514350"/>
            <a:r>
              <a:rPr lang="en-US" dirty="0"/>
              <a:t>With Other Developing Countries;</a:t>
            </a:r>
          </a:p>
          <a:p>
            <a:pPr marL="914400" lvl="1" indent="-514350"/>
            <a:r>
              <a:rPr lang="en-US" dirty="0"/>
              <a:t>With International And Regional Organizations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Article II-PRINCIPLES (Values)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Promoting </a:t>
            </a:r>
            <a:r>
              <a:rPr lang="en-US" dirty="0">
                <a:solidFill>
                  <a:srgbClr val="00B050"/>
                </a:solidFill>
              </a:rPr>
              <a:t>peace</a:t>
            </a:r>
            <a:r>
              <a:rPr lang="en-US" dirty="0"/>
              <a:t>, stability, and progress in the region </a:t>
            </a:r>
          </a:p>
          <a:p>
            <a:r>
              <a:rPr lang="en-US" dirty="0"/>
              <a:t>Respect for the  principles of </a:t>
            </a:r>
          </a:p>
          <a:p>
            <a:pPr lvl="1"/>
            <a:r>
              <a:rPr lang="en-US" dirty="0"/>
              <a:t>Sovereign equality all member countries</a:t>
            </a:r>
          </a:p>
          <a:p>
            <a:pPr lvl="1"/>
            <a:r>
              <a:rPr lang="en-US" dirty="0"/>
              <a:t>Territorial integrity</a:t>
            </a:r>
          </a:p>
          <a:p>
            <a:pPr lvl="1"/>
            <a:r>
              <a:rPr lang="en-US" dirty="0"/>
              <a:t>Non-use of force</a:t>
            </a:r>
          </a:p>
          <a:p>
            <a:pPr lvl="1"/>
            <a:r>
              <a:rPr lang="en-US" dirty="0"/>
              <a:t>Non-interference in the internal affairs of other states   and </a:t>
            </a:r>
          </a:p>
          <a:p>
            <a:pPr lvl="1"/>
            <a:r>
              <a:rPr lang="en-US" dirty="0"/>
              <a:t>Peaceful settlement of all disputes;</a:t>
            </a:r>
          </a:p>
          <a:p>
            <a:r>
              <a:rPr lang="en-US" dirty="0"/>
              <a:t>Fostering </a:t>
            </a:r>
            <a:r>
              <a:rPr lang="en-US" dirty="0">
                <a:solidFill>
                  <a:srgbClr val="FF0000"/>
                </a:solidFill>
              </a:rPr>
              <a:t>mutual understanding</a:t>
            </a:r>
            <a:r>
              <a:rPr lang="en-US" dirty="0"/>
              <a:t>, good neighborly relations and meaningful cooperation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362075"/>
          </a:xfrm>
        </p:spPr>
        <p:txBody>
          <a:bodyPr/>
          <a:lstStyle/>
          <a:p>
            <a:r>
              <a:rPr lang="en-US" dirty="0"/>
              <a:t>Regional &amp;</a:t>
            </a:r>
            <a:br>
              <a:rPr lang="en-US" dirty="0"/>
            </a:br>
            <a:r>
              <a:rPr lang="en-US" dirty="0"/>
              <a:t>global organizations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2971800"/>
            <a:ext cx="7772400" cy="111918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Current Affairs &amp; Pakistan Affairs</a:t>
            </a:r>
          </a:p>
          <a:p>
            <a:r>
              <a:rPr lang="en-US" sz="3200" dirty="0"/>
              <a:t>IR, I. Law, Pol. Science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4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33525"/>
            <a:ext cx="8305800" cy="1362075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-Institutional framework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52500" y="2145506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Structure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58873"/>
              </p:ext>
            </p:extLst>
          </p:nvPr>
        </p:nvGraphicFramePr>
        <p:xfrm>
          <a:off x="457200" y="9906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24384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Meets twice a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26670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Foreign Secretaries. Meet twice a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5105400"/>
            <a:ext cx="2057399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Commerce &amp; Trade  Secretaries: Introduced SAFTA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D364C7-50CD-41C5-B179-87BCFF8B3491}"/>
              </a:ext>
            </a:extLst>
          </p:cNvPr>
          <p:cNvSpPr/>
          <p:nvPr/>
        </p:nvSpPr>
        <p:spPr>
          <a:xfrm>
            <a:off x="152400" y="862012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SAARC Structure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8794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838200"/>
            <a:ext cx="4040188" cy="5867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Article III-</a:t>
            </a:r>
            <a:r>
              <a:rPr lang="en-US" b="1" i="1" dirty="0" err="1">
                <a:solidFill>
                  <a:srgbClr val="002060"/>
                </a:solidFill>
              </a:rPr>
              <a:t>SAARC</a:t>
            </a:r>
            <a:r>
              <a:rPr lang="en-US" b="1" i="1" dirty="0">
                <a:solidFill>
                  <a:srgbClr val="002060"/>
                </a:solidFill>
              </a:rPr>
              <a:t> SUMMIT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2400" dirty="0"/>
              <a:t>Meetings Of The Heads Of State Or Government</a:t>
            </a:r>
          </a:p>
          <a:p>
            <a:pPr lvl="1"/>
            <a:r>
              <a:rPr lang="en-US" sz="2400" dirty="0"/>
              <a:t>once a year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Unanimous decision</a:t>
            </a:r>
          </a:p>
          <a:p>
            <a:pPr lvl="1"/>
            <a:r>
              <a:rPr lang="en-US" sz="2400" dirty="0"/>
              <a:t>All members should meet</a:t>
            </a:r>
          </a:p>
          <a:p>
            <a:pPr lvl="1"/>
            <a:r>
              <a:rPr lang="en-US" sz="2400" dirty="0"/>
              <a:t>Take major and primary decisions</a:t>
            </a:r>
          </a:p>
          <a:p>
            <a:endParaRPr lang="en-US" b="1" i="1" dirty="0"/>
          </a:p>
          <a:p>
            <a:r>
              <a:rPr lang="en-US" b="1" i="1" dirty="0"/>
              <a:t>Article V- STANDING COMMITTEE</a:t>
            </a:r>
            <a:endParaRPr lang="en-US" dirty="0"/>
          </a:p>
          <a:p>
            <a:pPr lvl="1"/>
            <a:r>
              <a:rPr lang="en-US" dirty="0"/>
              <a:t>The Standing Committee comprising of the Foreign Secretaries </a:t>
            </a:r>
          </a:p>
          <a:p>
            <a:pPr lvl="1"/>
            <a:r>
              <a:rPr lang="en-US" dirty="0"/>
              <a:t>Assist and facilitate the Council of </a:t>
            </a:r>
            <a:r>
              <a:rPr lang="en-US" dirty="0" err="1"/>
              <a:t>FMs</a:t>
            </a:r>
            <a:endParaRPr lang="en-US" dirty="0"/>
          </a:p>
          <a:p>
            <a:r>
              <a:rPr lang="en-US" b="1" i="1" dirty="0"/>
              <a:t>Article VI- TECHNICAL COMMITTEES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11283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Article IV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i="1" dirty="0">
                <a:solidFill>
                  <a:srgbClr val="FF0000"/>
                </a:solidFill>
              </a:rPr>
              <a:t>COUNCIL OF Foreign MINISTERS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646237"/>
            <a:ext cx="4041775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A) 	formulation of the policies of the ASSOCIATION;</a:t>
            </a:r>
          </a:p>
          <a:p>
            <a:pPr marL="0" indent="0">
              <a:buNone/>
            </a:pPr>
            <a:r>
              <a:rPr lang="en-US" dirty="0"/>
              <a:t>B) 	review progress of cooperation </a:t>
            </a:r>
          </a:p>
          <a:p>
            <a:pPr marL="0" indent="0">
              <a:buNone/>
            </a:pPr>
            <a:r>
              <a:rPr lang="en-US" dirty="0"/>
              <a:t>C) 	decision on new areas of cooperation;</a:t>
            </a:r>
          </a:p>
          <a:p>
            <a:pPr marL="0" indent="0">
              <a:buNone/>
            </a:pPr>
            <a:r>
              <a:rPr lang="en-US" dirty="0"/>
              <a:t>D) 	decision on other matters of general interest to the ASSOCIATION.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council of ministers shall meet twice a year.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Article-VIII  </a:t>
            </a:r>
            <a:r>
              <a:rPr lang="en-US" b="1" i="1" dirty="0" err="1"/>
              <a:t>SAARC</a:t>
            </a:r>
            <a:r>
              <a:rPr lang="en-US" b="1" i="1" dirty="0"/>
              <a:t> SECRETARIAT</a:t>
            </a:r>
            <a:endParaRPr lang="en-US" dirty="0"/>
          </a:p>
          <a:p>
            <a:pPr lvl="1"/>
            <a:r>
              <a:rPr lang="en-US" dirty="0"/>
              <a:t>There shall be a Secretariat of the ASSOCIATION.</a:t>
            </a:r>
          </a:p>
          <a:p>
            <a:pPr lvl="1"/>
            <a:r>
              <a:rPr lang="en-US" dirty="0"/>
              <a:t>Performs day to day administrative functions</a:t>
            </a:r>
          </a:p>
          <a:p>
            <a:pPr lvl="1"/>
            <a:r>
              <a:rPr lang="en-US" dirty="0"/>
              <a:t>3 year term of office</a:t>
            </a:r>
          </a:p>
          <a:p>
            <a:pPr marL="0" indent="0">
              <a:buNone/>
            </a:pPr>
            <a:r>
              <a:rPr lang="en-US" b="1" dirty="0"/>
              <a:t>Article IX- FINANCIAL ARRANGEMENTS</a:t>
            </a:r>
            <a:endParaRPr lang="en-US" dirty="0"/>
          </a:p>
          <a:p>
            <a:r>
              <a:rPr lang="en-US" dirty="0"/>
              <a:t>The contribution of each Member State towards financing of the activities of the ASSOCIATION shall be voluntary.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0AE38-312C-4872-8AA9-DA141EFD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871787"/>
            <a:ext cx="6248400" cy="2309813"/>
          </a:xfrm>
        </p:spPr>
        <p:txBody>
          <a:bodyPr>
            <a:normAutofit fontScale="90000"/>
          </a:bodyPr>
          <a:lstStyle/>
          <a:p>
            <a:r>
              <a:rPr lang="en-US" dirty="0"/>
              <a:t>Key issues &amp; challenges</a:t>
            </a:r>
            <a:br>
              <a:rPr lang="en-US" dirty="0"/>
            </a:br>
            <a:r>
              <a:rPr lang="en-US" dirty="0"/>
              <a:t>Successes &amp; Failures</a:t>
            </a:r>
            <a:br>
              <a:rPr lang="en-US" dirty="0"/>
            </a:br>
            <a:r>
              <a:rPr lang="en-US" dirty="0"/>
              <a:t>SAARC Future scenarios</a:t>
            </a:r>
            <a:br>
              <a:rPr lang="en-US" dirty="0"/>
            </a:br>
            <a:r>
              <a:rPr lang="en-US" dirty="0"/>
              <a:t>way forward</a:t>
            </a:r>
            <a:endParaRPr lang="en-P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887048-3C70-4539-8FB4-1B70002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84225"/>
            <a:ext cx="7772400" cy="1500187"/>
          </a:xfrm>
        </p:spPr>
        <p:txBody>
          <a:bodyPr>
            <a:normAutofit/>
          </a:bodyPr>
          <a:lstStyle/>
          <a:p>
            <a:r>
              <a:rPr lang="en-US" sz="6000" dirty="0"/>
              <a:t>SAARC-Critical Analysis</a:t>
            </a:r>
            <a:endParaRPr lang="en-PK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CF95D-E72D-436A-95A8-2610D9CC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87936-2C6E-4320-8284-10530422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9BDB8-A8FF-494B-BADF-AF575995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Key Challenges</a:t>
            </a:r>
            <a:endParaRPr lang="en-PK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1219200" y="1143000"/>
            <a:ext cx="64008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Regional Integration &amp; Infrastructure Development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Trade, Tourism, Culture and People-to-People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Energy Needs are on the rise but Regional Energy Cooperation is little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Hydel, Nuclear, and alternative energy cooperation</a:t>
            </a:r>
            <a:endParaRPr lang="en-US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Climate Change, Food Security, Poverty Alleviation, and Disaster 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Regional Security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Cooperation In Counter-terrorism.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Science &amp; Technology and Education For Human Development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0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213893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SAARC-geo politics: </a:t>
            </a:r>
            <a:br>
              <a:rPr lang="en-US" dirty="0"/>
            </a:br>
            <a:r>
              <a:rPr lang="en-US" dirty="0"/>
              <a:t>Geo-Economic &amp; Geo-Strategic issues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err="1"/>
              <a:t>SAARC</a:t>
            </a:r>
            <a:r>
              <a:rPr lang="en-US" sz="3600" dirty="0"/>
              <a:t>- Regional Power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315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Two dominant players-Pakistan and India off setting each other’s influence </a:t>
            </a:r>
          </a:p>
          <a:p>
            <a:pPr lvl="1"/>
            <a:r>
              <a:rPr lang="en-US" dirty="0"/>
              <a:t>the Balance of Power in South Asia </a:t>
            </a:r>
          </a:p>
          <a:p>
            <a:pPr lvl="2"/>
            <a:r>
              <a:rPr lang="en-US" dirty="0"/>
              <a:t>Arms race, military competition and nuclear deterrence</a:t>
            </a:r>
          </a:p>
          <a:p>
            <a:pPr lvl="1"/>
            <a:r>
              <a:rPr lang="en-US" dirty="0"/>
              <a:t>Kashmir issue as the nuclear flash point</a:t>
            </a:r>
          </a:p>
          <a:p>
            <a:pPr lvl="1"/>
            <a:r>
              <a:rPr lang="en-US" dirty="0"/>
              <a:t>Playing proxies in each other’s spheres of influence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SAARC</a:t>
            </a:r>
            <a:r>
              <a:rPr lang="en-US" sz="2800" dirty="0"/>
              <a:t>-Critical Analysis		…</a:t>
            </a:r>
            <a:r>
              <a:rPr lang="en-US" sz="2800" dirty="0" err="1"/>
              <a:t>conti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7391400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The Changing Regional Balance of Power &amp; </a:t>
            </a:r>
            <a:r>
              <a:rPr lang="en-US" dirty="0" err="1">
                <a:solidFill>
                  <a:srgbClr val="FF0000"/>
                </a:solidFill>
              </a:rPr>
              <a:t>SAARC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India’s increasing involvement in Indian Ocean: the Indo-Pacific Competition</a:t>
            </a:r>
          </a:p>
          <a:p>
            <a:pPr lvl="1"/>
            <a:r>
              <a:rPr lang="en-US" dirty="0"/>
              <a:t>Afghanistan and Pakistan's strategic depth </a:t>
            </a:r>
          </a:p>
          <a:p>
            <a:pPr lvl="1"/>
            <a:r>
              <a:rPr lang="en-US" dirty="0"/>
              <a:t>US withdrawal from Afghanistan and South Asia dynamics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3. Increasing influence of China in South Asia</a:t>
            </a:r>
          </a:p>
          <a:p>
            <a:pPr lvl="1"/>
            <a:r>
              <a:rPr lang="en-US" dirty="0"/>
              <a:t>China also off sets India- it invites other global players in the region</a:t>
            </a:r>
          </a:p>
          <a:p>
            <a:pPr lvl="1"/>
            <a:r>
              <a:rPr lang="en-US" dirty="0"/>
              <a:t>China and India at LAC in </a:t>
            </a:r>
            <a:r>
              <a:rPr lang="en-US" dirty="0" err="1"/>
              <a:t>Galwan</a:t>
            </a:r>
            <a:r>
              <a:rPr lang="en-US" dirty="0"/>
              <a:t> Valley, </a:t>
            </a:r>
            <a:r>
              <a:rPr lang="en-US" dirty="0" err="1"/>
              <a:t>Laddakh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4. Presence of US in the Region and Indo-Pacific Great Game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/>
              <a:t>QUAD-4</a:t>
            </a:r>
          </a:p>
          <a:p>
            <a:pPr marL="0" indent="0">
              <a:buNone/>
            </a:pPr>
            <a:r>
              <a:rPr lang="en-US" dirty="0"/>
              <a:t>5. SAARC-ECO-SCO cooperation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Emerging ‘Asian Order’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/>
              <a:t>The Geo-Strategic Region Claimed by Pakistan, China and India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 descr="C:\Users\Smile\Downloads\Galwan-Vall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54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1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6339" y="130535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Multilateralism</a:t>
            </a:r>
            <a:r>
              <a:rPr lang="en-US" sz="2800" dirty="0"/>
              <a:t> for Regional &amp; Global Cooperation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767263" y="868363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Globalism---International Governmental Organizations (IGOs)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2041525"/>
            <a:ext cx="38100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International Political Order</a:t>
            </a:r>
          </a:p>
          <a:p>
            <a:r>
              <a:rPr lang="en-US" dirty="0" err="1"/>
              <a:t>LoN</a:t>
            </a:r>
            <a:endParaRPr lang="en-US" dirty="0"/>
          </a:p>
          <a:p>
            <a:r>
              <a:rPr lang="en-US" dirty="0"/>
              <a:t>UN</a:t>
            </a:r>
          </a:p>
          <a:p>
            <a:r>
              <a:rPr lang="en-US" dirty="0" err="1"/>
              <a:t>ICJ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International Economic Order</a:t>
            </a:r>
          </a:p>
          <a:p>
            <a:r>
              <a:rPr lang="en-US" dirty="0"/>
              <a:t>World Bank</a:t>
            </a:r>
          </a:p>
          <a:p>
            <a:r>
              <a:rPr lang="en-US" dirty="0"/>
              <a:t>IMF</a:t>
            </a:r>
          </a:p>
          <a:p>
            <a:r>
              <a:rPr lang="en-US" dirty="0"/>
              <a:t>WTO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36549" y="882216"/>
            <a:ext cx="3965575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Regionalism: Regional  Organizations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04800" y="1670103"/>
            <a:ext cx="41148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SAARC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ECO</a:t>
            </a:r>
          </a:p>
          <a:p>
            <a:r>
              <a:rPr lang="en-US" dirty="0" err="1">
                <a:solidFill>
                  <a:srgbClr val="7030A0"/>
                </a:solidFill>
              </a:rPr>
              <a:t>SCO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EU</a:t>
            </a:r>
          </a:p>
          <a:p>
            <a:r>
              <a:rPr lang="en-US" dirty="0">
                <a:solidFill>
                  <a:srgbClr val="FF0000"/>
                </a:solidFill>
              </a:rPr>
              <a:t>ASEAN</a:t>
            </a:r>
          </a:p>
          <a:p>
            <a:r>
              <a:rPr lang="en-US">
                <a:solidFill>
                  <a:srgbClr val="FF0000"/>
                </a:solidFill>
              </a:rPr>
              <a:t>BRICS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Arab League</a:t>
            </a:r>
          </a:p>
          <a:p>
            <a:r>
              <a:rPr lang="en-US" dirty="0" err="1">
                <a:solidFill>
                  <a:srgbClr val="002060"/>
                </a:solidFill>
              </a:rPr>
              <a:t>OIC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Gulf Cooperation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Council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97675"/>
            <a:ext cx="2895600" cy="365125"/>
          </a:xfrm>
        </p:spPr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797675"/>
            <a:ext cx="2133600" cy="365125"/>
          </a:xfrm>
        </p:spPr>
        <p:txBody>
          <a:bodyPr/>
          <a:lstStyle/>
          <a:p>
            <a:fld id="{D3E4A59E-3FC9-4801-8AD0-80F6E98BA68C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838199"/>
            <a:ext cx="4267200" cy="57849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838200"/>
            <a:ext cx="4191000" cy="5784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019800" y="2599170"/>
            <a:ext cx="609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7164" y="2879725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Lecture-4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477000" y="4784725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3800" y="5318125"/>
            <a:ext cx="1219200" cy="42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Lecture-5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2642755" y="5029200"/>
            <a:ext cx="710045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2800" y="5566696"/>
            <a:ext cx="1066800" cy="40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Lecture-3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1447800" y="16764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76500" y="223960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Lecture-1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1485900" y="3369739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7197" y="3819849"/>
            <a:ext cx="1143000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Lecture-2</a:t>
            </a:r>
          </a:p>
        </p:txBody>
      </p:sp>
    </p:spTree>
    <p:extLst>
      <p:ext uri="{BB962C8B-B14F-4D97-AF65-F5344CB8AC3E}">
        <p14:creationId xmlns:p14="http://schemas.microsoft.com/office/powerpoint/2010/main" val="274002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45" y="42427"/>
            <a:ext cx="4352062" cy="43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066309">
            <a:off x="4958011" y="2066206"/>
            <a:ext cx="1476225" cy="1184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ASEAN</a:t>
            </a:r>
          </a:p>
        </p:txBody>
      </p:sp>
      <p:sp>
        <p:nvSpPr>
          <p:cNvPr id="7" name="Oval 6"/>
          <p:cNvSpPr/>
          <p:nvPr/>
        </p:nvSpPr>
        <p:spPr>
          <a:xfrm rot="2024269">
            <a:off x="3099803" y="932062"/>
            <a:ext cx="1481883" cy="939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ECO</a:t>
            </a:r>
          </a:p>
        </p:txBody>
      </p:sp>
      <p:sp>
        <p:nvSpPr>
          <p:cNvPr id="8" name="Oval 7"/>
          <p:cNvSpPr/>
          <p:nvPr/>
        </p:nvSpPr>
        <p:spPr>
          <a:xfrm rot="19213222">
            <a:off x="4213909" y="414126"/>
            <a:ext cx="1764656" cy="1666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F0"/>
                </a:solidFill>
              </a:rPr>
              <a:t>SCO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06" y="4294588"/>
            <a:ext cx="8043794" cy="18596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Geo-Strategic and Geo-Economic importance of Pakistan in SAARC Region.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Pakistan: A Regional Hub for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SAARC-ECO-SCO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The white arrow shows Pakistan’s importance in SAARC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BBEF8C-C438-48FA-BBF3-90504D434119}"/>
              </a:ext>
            </a:extLst>
          </p:cNvPr>
          <p:cNvSpPr/>
          <p:nvPr/>
        </p:nvSpPr>
        <p:spPr>
          <a:xfrm>
            <a:off x="3429000" y="2667000"/>
            <a:ext cx="2133600" cy="9144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Indo Pacific</a:t>
            </a:r>
            <a:endParaRPr lang="en-PK" sz="2400" dirty="0">
              <a:solidFill>
                <a:schemeClr val="tx1"/>
              </a:solidFill>
            </a:endParaRP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E45643C6-A287-4020-9834-E3556C6F7900}"/>
              </a:ext>
            </a:extLst>
          </p:cNvPr>
          <p:cNvSpPr/>
          <p:nvPr/>
        </p:nvSpPr>
        <p:spPr>
          <a:xfrm rot="2341780">
            <a:off x="4112815" y="1440282"/>
            <a:ext cx="330544" cy="836875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2190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543800" cy="868362"/>
          </a:xfrm>
        </p:spPr>
        <p:txBody>
          <a:bodyPr>
            <a:noAutofit/>
          </a:bodyPr>
          <a:lstStyle/>
          <a:p>
            <a:r>
              <a:rPr lang="en-US" sz="3200" dirty="0"/>
              <a:t>Regional Energy &amp; Trade Routes and Importance of Pakistan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7875"/>
            <a:ext cx="7239000" cy="55839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00600" y="3733800"/>
            <a:ext cx="1638300" cy="1447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24600" y="990600"/>
            <a:ext cx="1143000" cy="286789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163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0" y="914400"/>
            <a:ext cx="1371599" cy="1343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3505200" y="2514600"/>
            <a:ext cx="381000" cy="1371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3AD8C0-31AD-41E4-A079-B69C0D2D93D7}"/>
              </a:ext>
            </a:extLst>
          </p:cNvPr>
          <p:cNvCxnSpPr>
            <a:cxnSpLocks/>
          </p:cNvCxnSpPr>
          <p:nvPr/>
        </p:nvCxnSpPr>
        <p:spPr>
          <a:xfrm flipH="1" flipV="1">
            <a:off x="4724399" y="2365447"/>
            <a:ext cx="76201" cy="453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03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5900"/>
            <a:ext cx="60960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SARC</a:t>
            </a:r>
            <a:r>
              <a:rPr lang="en-US" dirty="0"/>
              <a:t>: Successes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162800" cy="4830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SAFTA was negotiated in 2005(but still a pipedream)</a:t>
            </a:r>
          </a:p>
          <a:p>
            <a:pPr lvl="1"/>
            <a:r>
              <a:rPr lang="en-US" dirty="0"/>
              <a:t>To reduce customs duties- a custom union</a:t>
            </a:r>
          </a:p>
          <a:p>
            <a:pPr lvl="1"/>
            <a:r>
              <a:rPr lang="en-US" dirty="0"/>
              <a:t>Trade Union- free trade </a:t>
            </a:r>
          </a:p>
          <a:p>
            <a:pPr lvl="1"/>
            <a:r>
              <a:rPr lang="en-US" dirty="0"/>
              <a:t>Economic union- greater economic integration</a:t>
            </a:r>
          </a:p>
          <a:p>
            <a:r>
              <a:rPr lang="en-US" dirty="0"/>
              <a:t>SAARC Development Fund in 2010</a:t>
            </a:r>
          </a:p>
          <a:p>
            <a:pPr marL="1085850" lvl="2" indent="-28575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Social Window; </a:t>
            </a:r>
          </a:p>
          <a:p>
            <a:pPr marL="1085850" lvl="2" indent="-28575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Economic Window; and </a:t>
            </a:r>
          </a:p>
          <a:p>
            <a:pPr marL="1085850" lvl="2" indent="-28575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Infrastructure Window </a:t>
            </a:r>
            <a:endParaRPr lang="en-US" dirty="0"/>
          </a:p>
          <a:p>
            <a:r>
              <a:rPr lang="en-US" dirty="0"/>
              <a:t>SAARC Food Bank in 2011 in Pakistan</a:t>
            </a:r>
          </a:p>
          <a:p>
            <a:r>
              <a:rPr lang="en-US" dirty="0"/>
              <a:t>Agreement on Transportation &amp; Energy in 2014</a:t>
            </a:r>
          </a:p>
          <a:p>
            <a:r>
              <a:rPr lang="en-US" dirty="0"/>
              <a:t>South Asian University in New Delhi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6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ile\Downloads\onesoutha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251201" cy="40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-Free Trade Area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44958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1995, the first step towards a South Asian Free Trade Area (</a:t>
            </a:r>
            <a:r>
              <a:rPr lang="en-US" dirty="0" err="1"/>
              <a:t>SAFTA</a:t>
            </a:r>
            <a:r>
              <a:rPr lang="en-US" dirty="0"/>
              <a:t>) </a:t>
            </a:r>
          </a:p>
          <a:p>
            <a:r>
              <a:rPr lang="en-US" dirty="0"/>
              <a:t>The </a:t>
            </a:r>
            <a:r>
              <a:rPr lang="en-US" dirty="0" err="1"/>
              <a:t>SAFTA</a:t>
            </a:r>
            <a:r>
              <a:rPr lang="en-US" dirty="0"/>
              <a:t> Agreement was signed on 6 January 2004 during 12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r>
              <a:rPr lang="en-US" dirty="0" err="1"/>
              <a:t>SAARC</a:t>
            </a:r>
            <a:r>
              <a:rPr lang="en-US" dirty="0"/>
              <a:t> Summit held in Islamabad, Pakistan. </a:t>
            </a:r>
          </a:p>
          <a:p>
            <a:r>
              <a:rPr lang="en-US" dirty="0"/>
              <a:t>Leading subsequently towards </a:t>
            </a:r>
          </a:p>
          <a:p>
            <a:pPr lvl="1"/>
            <a:r>
              <a:rPr lang="en-US" dirty="0"/>
              <a:t>a Customs Union, </a:t>
            </a:r>
          </a:p>
          <a:p>
            <a:pPr lvl="1"/>
            <a:r>
              <a:rPr lang="en-US" dirty="0"/>
              <a:t>Common Market and </a:t>
            </a:r>
          </a:p>
          <a:p>
            <a:pPr lvl="1"/>
            <a:r>
              <a:rPr lang="en-US" dirty="0"/>
              <a:t>the Economic Union. </a:t>
            </a:r>
          </a:p>
          <a:p>
            <a:r>
              <a:rPr lang="en-US" dirty="0"/>
              <a:t>It is still a pipedream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F04C5-E524-443B-B9AE-9F24EDC55386}"/>
              </a:ext>
            </a:extLst>
          </p:cNvPr>
          <p:cNvSpPr txBox="1"/>
          <p:nvPr/>
        </p:nvSpPr>
        <p:spPr>
          <a:xfrm>
            <a:off x="5000625" y="5284145"/>
            <a:ext cx="3409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intra-regional trade of SAARC amounted to $40.5 billion in 2011, which constitutes just 5% of member countries’ trade.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60278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Hurdles in </a:t>
            </a:r>
            <a:r>
              <a:rPr lang="en-US" dirty="0" err="1"/>
              <a:t>SAARC</a:t>
            </a:r>
            <a:r>
              <a:rPr lang="en-US" dirty="0"/>
              <a:t> Integration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066800"/>
            <a:ext cx="6324600" cy="5159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SAARC-A Region without Regionalism</a:t>
            </a:r>
          </a:p>
          <a:p>
            <a:pPr lvl="1"/>
            <a:r>
              <a:rPr lang="en-US" sz="2000" dirty="0"/>
              <a:t>India’s Look East </a:t>
            </a:r>
            <a:r>
              <a:rPr lang="en-US" sz="2000"/>
              <a:t>Policy: ASEAN</a:t>
            </a:r>
            <a:r>
              <a:rPr lang="en-US" sz="2000" dirty="0"/>
              <a:t>+</a:t>
            </a:r>
          </a:p>
          <a:p>
            <a:pPr lvl="1"/>
            <a:r>
              <a:rPr lang="en-US" sz="2000" dirty="0"/>
              <a:t>Bangladesh and Sri Lanka Looking towards ASEAN</a:t>
            </a:r>
          </a:p>
          <a:p>
            <a:pPr lvl="1"/>
            <a:r>
              <a:rPr lang="en-US" sz="2000" dirty="0"/>
              <a:t>Pakistan’s tilt towards ECO and SCO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Indian Hegemony and Pakistan’s India-centric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Use of Force as a Tool to Resolve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Lack of Leadership, Trust and 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Conflicting cultural and ideological identities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9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Scenarios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89063"/>
            <a:ext cx="6705600" cy="4602163"/>
          </a:xfrm>
        </p:spPr>
        <p:txBody>
          <a:bodyPr>
            <a:normAutofit/>
          </a:bodyPr>
          <a:lstStyle/>
          <a:p>
            <a:r>
              <a:rPr lang="en-US" dirty="0"/>
              <a:t>Three Scenarios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SAARC</a:t>
            </a:r>
            <a:r>
              <a:rPr lang="en-US" dirty="0"/>
              <a:t> would lose its importance and effectiveness and will be disintegrated- chances are remote and dim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Status Quo- more likely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Revival and Future Expansion- a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0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: Conclusion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Areas of Cooperation </a:t>
            </a:r>
          </a:p>
          <a:p>
            <a:r>
              <a:rPr lang="en-US" dirty="0">
                <a:solidFill>
                  <a:srgbClr val="00B050"/>
                </a:solidFill>
              </a:rPr>
              <a:t>(the Pull Factors)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03688"/>
          </a:xfrm>
        </p:spPr>
        <p:txBody>
          <a:bodyPr/>
          <a:lstStyle/>
          <a:p>
            <a:r>
              <a:rPr lang="en-US" dirty="0"/>
              <a:t>Trade and energy corridors</a:t>
            </a:r>
          </a:p>
          <a:p>
            <a:r>
              <a:rPr lang="en-US" dirty="0"/>
              <a:t>Food Security, Sustainability, and climate change</a:t>
            </a:r>
          </a:p>
          <a:p>
            <a:r>
              <a:rPr lang="en-US" dirty="0"/>
              <a:t>Poverty Alleviation, health </a:t>
            </a:r>
          </a:p>
          <a:p>
            <a:r>
              <a:rPr lang="en-US" dirty="0"/>
              <a:t>Biotechnology, IT &amp; Telecom,</a:t>
            </a:r>
          </a:p>
          <a:p>
            <a:r>
              <a:rPr lang="en-US" dirty="0"/>
              <a:t>Human Resource Dev</a:t>
            </a:r>
          </a:p>
          <a:p>
            <a:r>
              <a:rPr lang="en-US" dirty="0"/>
              <a:t>Tourism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Areas of Conflict </a:t>
            </a:r>
          </a:p>
          <a:p>
            <a:r>
              <a:rPr lang="en-US" dirty="0">
                <a:solidFill>
                  <a:srgbClr val="FF0000"/>
                </a:solidFill>
              </a:rPr>
              <a:t>(the Push Factors)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Kashmir Issue</a:t>
            </a:r>
          </a:p>
          <a:p>
            <a:r>
              <a:rPr lang="en-US" dirty="0"/>
              <a:t>Border Disputes</a:t>
            </a:r>
          </a:p>
          <a:p>
            <a:r>
              <a:rPr lang="en-US" dirty="0"/>
              <a:t>Trade Disputes</a:t>
            </a:r>
          </a:p>
          <a:p>
            <a:r>
              <a:rPr lang="en-US" dirty="0"/>
              <a:t>Regional Imbalance</a:t>
            </a:r>
          </a:p>
          <a:p>
            <a:r>
              <a:rPr lang="en-US" dirty="0"/>
              <a:t>Terrorism and interference in internal affairs</a:t>
            </a:r>
          </a:p>
          <a:p>
            <a:r>
              <a:rPr lang="en-US" dirty="0"/>
              <a:t>Public Opinion of mutual hatred and distrust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143000"/>
            <a:ext cx="4191000" cy="510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1143000"/>
            <a:ext cx="4191000" cy="510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2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SAARC </a:t>
            </a:r>
            <a:r>
              <a:rPr lang="en-US" dirty="0" err="1"/>
              <a:t>COVID</a:t>
            </a:r>
            <a:r>
              <a:rPr lang="en-US" dirty="0"/>
              <a:t> Response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 COVID-19 Emergency Fund-March 15, 2020</a:t>
            </a:r>
          </a:p>
          <a:p>
            <a:r>
              <a:rPr lang="en-US" dirty="0"/>
              <a:t>June-2020, PM of Pakistan contacted PM of Bangladesh and discussed regional issues and reviving of </a:t>
            </a:r>
            <a:r>
              <a:rPr lang="en-US" dirty="0" err="1"/>
              <a:t>SAARC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E:\NOA-Misc\lectrs-org\Cap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4" y="1295400"/>
            <a:ext cx="3562555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52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DB39-A864-4389-AC1D-FE20A58A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SAARC CSS/</a:t>
            </a:r>
            <a:r>
              <a:rPr lang="en-US"/>
              <a:t>PMS question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7285-B589-4AD3-8CB0-FD2F1AE88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SAARC?</a:t>
            </a:r>
          </a:p>
          <a:p>
            <a:r>
              <a:rPr lang="en-US" dirty="0"/>
              <a:t>SAARC failures</a:t>
            </a:r>
          </a:p>
          <a:p>
            <a:r>
              <a:rPr lang="en-US" dirty="0"/>
              <a:t>SAARC potential</a:t>
            </a:r>
          </a:p>
          <a:p>
            <a:r>
              <a:rPr lang="en-US" dirty="0"/>
              <a:t>How to Revive it?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9F17-129E-468C-A56E-60D30C51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F2A02-7473-4792-9507-191CCEA6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Sources of Study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472405"/>
            <a:ext cx="4800600" cy="4525963"/>
          </a:xfrm>
        </p:spPr>
        <p:txBody>
          <a:bodyPr/>
          <a:lstStyle/>
          <a:p>
            <a:r>
              <a:rPr lang="en-US" dirty="0"/>
              <a:t>World Organizations Published by NOA</a:t>
            </a:r>
          </a:p>
          <a:p>
            <a:r>
              <a:rPr lang="en-US" dirty="0"/>
              <a:t>Official Websites of these Organizations</a:t>
            </a:r>
          </a:p>
          <a:p>
            <a:r>
              <a:rPr lang="en-US" dirty="0" err="1"/>
              <a:t>CSS</a:t>
            </a:r>
            <a:r>
              <a:rPr lang="en-US" dirty="0"/>
              <a:t> Five Year Papers</a:t>
            </a:r>
          </a:p>
          <a:p>
            <a:r>
              <a:rPr lang="en-US" dirty="0"/>
              <a:t>Watch BBC, </a:t>
            </a:r>
            <a:r>
              <a:rPr lang="en-US" dirty="0" err="1"/>
              <a:t>Aljazera</a:t>
            </a:r>
            <a:r>
              <a:rPr lang="en-US" dirty="0"/>
              <a:t> and DW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00AA-142E-4659-B388-3880DB90B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92" y="1500982"/>
            <a:ext cx="372135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20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the emerging ‘Asian order’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It’s an attempt to counter US influence in Asia</a:t>
            </a:r>
            <a:br>
              <a:rPr lang="en-US" b="1" dirty="0"/>
            </a:br>
            <a:r>
              <a:rPr lang="en-US" b="1" dirty="0"/>
              <a:t>Indo-pacific great game 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492918"/>
            <a:ext cx="7772400" cy="814387"/>
          </a:xfrm>
        </p:spPr>
        <p:txBody>
          <a:bodyPr>
            <a:normAutofit/>
          </a:bodyPr>
          <a:lstStyle/>
          <a:p>
            <a:r>
              <a:rPr lang="en-US" sz="3600" dirty="0"/>
              <a:t>The Shanghai Cooperation Organization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2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OA-Misc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838200"/>
            <a:ext cx="37433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NOA-Misc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6062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3091" y="5410200"/>
            <a:ext cx="414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http://eng.sectsco.org/about_sco/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E70C3C-3E0F-43EE-B485-123237895DE8}"/>
              </a:ext>
            </a:extLst>
          </p:cNvPr>
          <p:cNvSpPr/>
          <p:nvPr/>
        </p:nvSpPr>
        <p:spPr>
          <a:xfrm>
            <a:off x="5029200" y="2362200"/>
            <a:ext cx="762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763053-58C5-4938-94E0-BD94A83827C7}"/>
              </a:ext>
            </a:extLst>
          </p:cNvPr>
          <p:cNvSpPr/>
          <p:nvPr/>
        </p:nvSpPr>
        <p:spPr>
          <a:xfrm>
            <a:off x="5257800" y="2818884"/>
            <a:ext cx="762000" cy="759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6E4F96-EDEF-4E13-A08C-BE197C2D69DE}"/>
              </a:ext>
            </a:extLst>
          </p:cNvPr>
          <p:cNvSpPr/>
          <p:nvPr/>
        </p:nvSpPr>
        <p:spPr>
          <a:xfrm rot="1566344">
            <a:off x="5883413" y="3422503"/>
            <a:ext cx="1362076" cy="7349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235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65245" cy="761999"/>
          </a:xfrm>
        </p:spPr>
        <p:txBody>
          <a:bodyPr>
            <a:normAutofit/>
          </a:bodyPr>
          <a:lstStyle/>
          <a:p>
            <a:r>
              <a:rPr lang="en-US" sz="2800" dirty="0"/>
              <a:t>The Shanghai Cooperation Organization (</a:t>
            </a:r>
            <a:r>
              <a:rPr lang="en-US" sz="2800" dirty="0" err="1"/>
              <a:t>SCO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457200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dirty="0"/>
              <a:t>Started as </a:t>
            </a:r>
            <a:r>
              <a:rPr lang="en-US" dirty="0">
                <a:solidFill>
                  <a:srgbClr val="FF0000"/>
                </a:solidFill>
              </a:rPr>
              <a:t>Shanghai-5 Mechanism </a:t>
            </a:r>
            <a:r>
              <a:rPr lang="en-US" dirty="0"/>
              <a:t>in 1996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Created on 15 June 2001 in Shanghai (China) by 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China,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Kazakhstan,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Kyrgyz Republic,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Russian,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Tajikistan, and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Uzbekistan</a:t>
            </a:r>
            <a:r>
              <a:rPr lang="en-US" dirty="0"/>
              <a:t>.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47700"/>
            <a:ext cx="6934200" cy="55626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dirty="0">
                <a:solidFill>
                  <a:srgbClr val="002060"/>
                </a:solidFill>
              </a:rPr>
              <a:t>The Charter </a:t>
            </a:r>
          </a:p>
          <a:p>
            <a:pPr lvl="1" fontAlgn="t"/>
            <a:r>
              <a:rPr lang="en-US" dirty="0">
                <a:solidFill>
                  <a:srgbClr val="002060"/>
                </a:solidFill>
              </a:rPr>
              <a:t>signed </a:t>
            </a:r>
            <a:r>
              <a:rPr lang="en-US" dirty="0"/>
              <a:t>in </a:t>
            </a:r>
            <a:r>
              <a:rPr lang="en-US" dirty="0">
                <a:solidFill>
                  <a:srgbClr val="002060"/>
                </a:solidFill>
              </a:rPr>
              <a:t>June 2002</a:t>
            </a:r>
          </a:p>
          <a:p>
            <a:pPr lvl="1" fontAlgn="t"/>
            <a:r>
              <a:rPr lang="en-US" dirty="0">
                <a:solidFill>
                  <a:srgbClr val="002060"/>
                </a:solidFill>
              </a:rPr>
              <a:t>put</a:t>
            </a:r>
            <a:r>
              <a:rPr lang="en-US" dirty="0"/>
              <a:t> into force on 19 September 2003.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The Charter has </a:t>
            </a:r>
            <a:r>
              <a:rPr lang="en-US" dirty="0">
                <a:solidFill>
                  <a:srgbClr val="FF0000"/>
                </a:solidFill>
              </a:rPr>
              <a:t>26 Articles </a:t>
            </a:r>
            <a:r>
              <a:rPr lang="en-US" dirty="0"/>
              <a:t>which outlines ;</a:t>
            </a:r>
          </a:p>
          <a:p>
            <a:pPr lvl="1" fontAlgn="t"/>
            <a:r>
              <a:rPr lang="en-US" dirty="0"/>
              <a:t>Organization's Goals </a:t>
            </a:r>
          </a:p>
          <a:p>
            <a:pPr lvl="1" fontAlgn="t"/>
            <a:r>
              <a:rPr lang="en-US" dirty="0"/>
              <a:t>Principles</a:t>
            </a:r>
          </a:p>
          <a:p>
            <a:pPr lvl="1" fontAlgn="t"/>
            <a:r>
              <a:rPr lang="en-US" dirty="0"/>
              <a:t>Structure, and</a:t>
            </a:r>
          </a:p>
          <a:p>
            <a:pPr lvl="1" fontAlgn="t"/>
            <a:r>
              <a:rPr lang="en-US" dirty="0"/>
              <a:t>Core Activities</a:t>
            </a:r>
          </a:p>
          <a:p>
            <a:pPr lvl="1" fontAlgn="t"/>
            <a:r>
              <a:rPr lang="en-US" dirty="0"/>
              <a:t>Decision making process</a:t>
            </a:r>
          </a:p>
          <a:p>
            <a:pPr fontAlgn="t"/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fontAlgn="t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SCO accounts for over 40% of the world’s population and over </a:t>
            </a:r>
            <a:r>
              <a:rPr lang="en-US" b="1" u="sng" dirty="0">
                <a:latin typeface="freight-sans-pro"/>
              </a:rPr>
              <a:t>30% of the global GDP</a:t>
            </a:r>
          </a:p>
          <a:p>
            <a:pPr fontAlgn="t"/>
            <a:endParaRPr lang="en-US" b="1" u="sng" dirty="0">
              <a:latin typeface="freight-sans-pro"/>
            </a:endParaRPr>
          </a:p>
          <a:p>
            <a:pPr fontAlgn="t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Trade among SCO members had risen to </a:t>
            </a:r>
            <a:r>
              <a:rPr lang="en-US" b="1" u="sng" dirty="0">
                <a:latin typeface="freight-sans-pro"/>
              </a:rPr>
              <a:t>US$6 trillion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 in 2020 from US$ 0.67 trillion in 2001.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4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SCO</a:t>
            </a:r>
            <a:r>
              <a:rPr lang="en-US" sz="3200" dirty="0"/>
              <a:t>-Members, Observers, Dialogue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2438400" cy="498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solidFill>
                  <a:schemeClr val="tx1"/>
                </a:solidFill>
              </a:rPr>
              <a:t>member states</a:t>
            </a:r>
            <a:endParaRPr lang="en-US" sz="2400" dirty="0"/>
          </a:p>
          <a:p>
            <a:pPr fontAlgn="t"/>
            <a:endParaRPr lang="en-US" sz="2400" dirty="0"/>
          </a:p>
          <a:p>
            <a:pPr lvl="1" fontAlgn="t"/>
            <a:r>
              <a:rPr lang="en-US" sz="2400" dirty="0"/>
              <a:t>China,</a:t>
            </a:r>
          </a:p>
          <a:p>
            <a:pPr lvl="1" fontAlgn="t"/>
            <a:r>
              <a:rPr lang="en-US" sz="2400" dirty="0"/>
              <a:t>India, </a:t>
            </a:r>
          </a:p>
          <a:p>
            <a:pPr lvl="1" fontAlgn="t"/>
            <a:r>
              <a:rPr lang="en-US" sz="2400" dirty="0"/>
              <a:t>Kazakhstan, </a:t>
            </a:r>
          </a:p>
          <a:p>
            <a:pPr lvl="1" fontAlgn="t"/>
            <a:r>
              <a:rPr lang="en-US" sz="2400" dirty="0" err="1"/>
              <a:t>Kyrgyzistan</a:t>
            </a:r>
            <a:r>
              <a:rPr lang="en-US" sz="2400" dirty="0"/>
              <a:t> </a:t>
            </a:r>
          </a:p>
          <a:p>
            <a:pPr lvl="1" fontAlgn="t"/>
            <a:r>
              <a:rPr lang="en-US" sz="2400" dirty="0"/>
              <a:t>Pakistan, </a:t>
            </a:r>
          </a:p>
          <a:p>
            <a:pPr lvl="1" fontAlgn="t"/>
            <a:r>
              <a:rPr lang="en-US" sz="2400" dirty="0"/>
              <a:t>Russia</a:t>
            </a:r>
          </a:p>
          <a:p>
            <a:pPr lvl="1" fontAlgn="t"/>
            <a:r>
              <a:rPr lang="en-US" sz="2400" dirty="0"/>
              <a:t>Tajikistan</a:t>
            </a:r>
          </a:p>
          <a:p>
            <a:pPr lvl="1" fontAlgn="t"/>
            <a:r>
              <a:rPr lang="en-US" sz="2400" dirty="0"/>
              <a:t>Uzbekistan</a:t>
            </a:r>
          </a:p>
          <a:p>
            <a:pPr lvl="1" fontAlgn="t"/>
            <a:r>
              <a:rPr lang="en-US" sz="2400" b="1" dirty="0">
                <a:solidFill>
                  <a:schemeClr val="bg1"/>
                </a:solidFill>
              </a:rPr>
              <a:t>Iran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1371600"/>
            <a:ext cx="2438400" cy="498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solidFill>
                  <a:schemeClr val="tx1"/>
                </a:solidFill>
              </a:rPr>
              <a:t>observer states</a:t>
            </a:r>
          </a:p>
          <a:p>
            <a:pPr algn="ctr" fontAlgn="t"/>
            <a:endParaRPr lang="en-US" sz="2400" dirty="0"/>
          </a:p>
          <a:p>
            <a:pPr fontAlgn="t"/>
            <a:endParaRPr lang="en-US" sz="2800" dirty="0"/>
          </a:p>
          <a:p>
            <a:pPr lvl="1" fontAlgn="t"/>
            <a:r>
              <a:rPr lang="en-US" sz="2800" dirty="0"/>
              <a:t>Afghanistan, </a:t>
            </a:r>
          </a:p>
          <a:p>
            <a:pPr lvl="1" fontAlgn="t"/>
            <a:r>
              <a:rPr lang="en-US" sz="2800" dirty="0"/>
              <a:t>Belarus, </a:t>
            </a:r>
          </a:p>
          <a:p>
            <a:pPr lvl="1" fontAlgn="t"/>
            <a:r>
              <a:rPr lang="en-US" sz="2800" dirty="0"/>
              <a:t>and </a:t>
            </a:r>
          </a:p>
          <a:p>
            <a:pPr lvl="1" fontAlgn="t"/>
            <a:r>
              <a:rPr lang="en-US" sz="2800" dirty="0"/>
              <a:t>Mongolia</a:t>
            </a:r>
          </a:p>
          <a:p>
            <a:pPr lvl="1" fontAlgn="t"/>
            <a:endParaRPr lang="en-US" sz="2800" dirty="0"/>
          </a:p>
          <a:p>
            <a:pPr lvl="1" fontAlgn="t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867400" y="1375407"/>
            <a:ext cx="2667000" cy="4949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solidFill>
                  <a:schemeClr val="tx1"/>
                </a:solidFill>
              </a:rPr>
              <a:t>dialogue partners</a:t>
            </a:r>
          </a:p>
          <a:p>
            <a:pPr algn="ctr" fontAlgn="t"/>
            <a:endParaRPr lang="en-US" sz="2400" dirty="0">
              <a:solidFill>
                <a:schemeClr val="tx1"/>
              </a:solidFill>
            </a:endParaRPr>
          </a:p>
          <a:p>
            <a:pPr algn="ctr" fontAlgn="t"/>
            <a:endParaRPr lang="en-US" sz="2400" dirty="0">
              <a:solidFill>
                <a:schemeClr val="tx1"/>
              </a:solidFill>
            </a:endParaRPr>
          </a:p>
          <a:p>
            <a:pPr lvl="1" fontAlgn="t"/>
            <a:r>
              <a:rPr lang="en-US" sz="2800" dirty="0"/>
              <a:t>Azerbaijan, </a:t>
            </a:r>
          </a:p>
          <a:p>
            <a:pPr lvl="1" fontAlgn="t"/>
            <a:r>
              <a:rPr lang="en-US" sz="2800" dirty="0"/>
              <a:t>Armenia, </a:t>
            </a:r>
          </a:p>
          <a:p>
            <a:pPr lvl="1" fontAlgn="t"/>
            <a:r>
              <a:rPr lang="en-US" sz="2800" dirty="0"/>
              <a:t>Cambodia, </a:t>
            </a:r>
          </a:p>
          <a:p>
            <a:pPr lvl="1" fontAlgn="t"/>
            <a:r>
              <a:rPr lang="en-US" sz="2800" dirty="0"/>
              <a:t>Nepal, </a:t>
            </a:r>
          </a:p>
          <a:p>
            <a:pPr lvl="1" fontAlgn="t"/>
            <a:r>
              <a:rPr lang="en-US" sz="2800" dirty="0">
                <a:solidFill>
                  <a:srgbClr val="FF0000"/>
                </a:solidFill>
              </a:rPr>
              <a:t>Turkey,</a:t>
            </a:r>
            <a:r>
              <a:rPr lang="en-US" sz="2800" dirty="0"/>
              <a:t> and</a:t>
            </a:r>
          </a:p>
          <a:p>
            <a:pPr lvl="1" fontAlgn="t"/>
            <a:r>
              <a:rPr lang="en-US" sz="2800" dirty="0"/>
              <a:t> Sri Lanka.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2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SCO</a:t>
            </a:r>
            <a:r>
              <a:rPr lang="en-US" dirty="0"/>
              <a:t>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467600" cy="5135563"/>
          </a:xfrm>
        </p:spPr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en-US" dirty="0"/>
              <a:t>The SCO's main goals are to;</a:t>
            </a:r>
          </a:p>
          <a:p>
            <a:pPr marL="0" indent="0" fontAlgn="t">
              <a:buNone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Strengthening </a:t>
            </a:r>
            <a:r>
              <a:rPr lang="en-US" u="sng" dirty="0"/>
              <a:t>Mutual Trust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Promote </a:t>
            </a:r>
            <a:r>
              <a:rPr lang="en-US" dirty="0">
                <a:solidFill>
                  <a:srgbClr val="0070C0"/>
                </a:solidFill>
              </a:rPr>
              <a:t>Effective Cooperation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 Politics, Trade, Economy, And Other Areas; 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Regional economic linkages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Maintain </a:t>
            </a:r>
            <a:r>
              <a:rPr lang="en-US" dirty="0">
                <a:solidFill>
                  <a:srgbClr val="7030A0"/>
                </a:solidFill>
              </a:rPr>
              <a:t>Peace, Security and Stability </a:t>
            </a:r>
            <a:r>
              <a:rPr lang="en-US" dirty="0"/>
              <a:t>In The Region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Combat three evils-terrorism, separatism, and extremism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establishment </a:t>
            </a:r>
            <a:r>
              <a:rPr lang="en-US" b="1" i="1" u="sng" dirty="0">
                <a:solidFill>
                  <a:srgbClr val="FF0000"/>
                </a:solidFill>
              </a:rPr>
              <a:t>New International Political And Economic Order</a:t>
            </a:r>
            <a:r>
              <a:rPr lang="en-US" i="1" u="sng" dirty="0"/>
              <a:t>.</a:t>
            </a:r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3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-Structure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6934200" cy="4525963"/>
          </a:xfrm>
        </p:spPr>
        <p:txBody>
          <a:bodyPr>
            <a:normAutofit fontScale="700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en-US" u="sng" dirty="0">
                <a:solidFill>
                  <a:srgbClr val="002060"/>
                </a:solidFill>
              </a:rPr>
              <a:t>The Heads of States Council </a:t>
            </a:r>
            <a:r>
              <a:rPr lang="en-US" dirty="0"/>
              <a:t>(HSC)</a:t>
            </a:r>
          </a:p>
          <a:p>
            <a:pPr marL="914400" lvl="1" indent="-514350" fontAlgn="t"/>
            <a:r>
              <a:rPr lang="en-US" dirty="0"/>
              <a:t>is the supreme decision-making body </a:t>
            </a:r>
          </a:p>
          <a:p>
            <a:pPr marL="914400" lvl="1" indent="-514350" fontAlgn="t"/>
            <a:r>
              <a:rPr lang="en-US" dirty="0"/>
              <a:t>It meets once a year</a:t>
            </a:r>
          </a:p>
          <a:p>
            <a:pPr marL="914400" lvl="1" indent="-514350" fontAlgn="t"/>
            <a:r>
              <a:rPr lang="en-US" dirty="0"/>
              <a:t>adopts decisions on all important matters</a:t>
            </a:r>
          </a:p>
          <a:p>
            <a:pPr marL="914400" lvl="1" indent="-514350" fontAlgn="t"/>
            <a:r>
              <a:rPr lang="en-US" dirty="0"/>
              <a:t>Issue guidelines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Heads of Government Council </a:t>
            </a:r>
            <a:r>
              <a:rPr lang="en-US" dirty="0"/>
              <a:t>(</a:t>
            </a:r>
            <a:r>
              <a:rPr lang="en-US" dirty="0" err="1"/>
              <a:t>HGC</a:t>
            </a:r>
            <a:r>
              <a:rPr lang="en-US" dirty="0"/>
              <a:t>) </a:t>
            </a:r>
          </a:p>
          <a:p>
            <a:pPr marL="857250" lvl="1" indent="-457200" fontAlgn="t"/>
            <a:r>
              <a:rPr lang="en-US" dirty="0"/>
              <a:t>meets once a year </a:t>
            </a:r>
          </a:p>
          <a:p>
            <a:pPr marL="857250" lvl="1" indent="-457200" fontAlgn="t"/>
            <a:r>
              <a:rPr lang="en-US" dirty="0"/>
              <a:t>discuss the organization's multilateral cooperation </a:t>
            </a:r>
          </a:p>
          <a:p>
            <a:pPr marL="857250" lvl="1" indent="-457200" fontAlgn="t"/>
            <a:r>
              <a:rPr lang="en-US" dirty="0"/>
              <a:t>resolve current important economic and other issues</a:t>
            </a:r>
          </a:p>
          <a:p>
            <a:pPr marL="857250" lvl="1" indent="-457200" fontAlgn="t"/>
            <a:r>
              <a:rPr lang="en-US" dirty="0"/>
              <a:t>	approve annual budget. </a:t>
            </a:r>
          </a:p>
          <a:p>
            <a:pPr marL="400050" lvl="1" indent="0" fontAlgn="t">
              <a:buNone/>
            </a:pPr>
            <a:endParaRPr lang="en-US" dirty="0"/>
          </a:p>
          <a:p>
            <a:pPr marL="0" indent="0" fontAlgn="t">
              <a:buNone/>
            </a:pPr>
            <a:r>
              <a:rPr lang="en-US" dirty="0">
                <a:solidFill>
                  <a:srgbClr val="00B050"/>
                </a:solidFill>
              </a:rPr>
              <a:t>3. SCO Foreign Ministers Council</a:t>
            </a:r>
          </a:p>
          <a:p>
            <a:pPr marL="0" indent="0" fontAlgn="t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2060"/>
                </a:solidFill>
              </a:rPr>
              <a:t>4. the SCO Secretariat</a:t>
            </a:r>
            <a:r>
              <a:rPr lang="en-US" dirty="0"/>
              <a:t> based in Beijing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46</a:t>
            </a:fld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0343E76A-52DE-414D-A4D4-45C60F5CBF5F}"/>
              </a:ext>
            </a:extLst>
          </p:cNvPr>
          <p:cNvSpPr/>
          <p:nvPr/>
        </p:nvSpPr>
        <p:spPr>
          <a:xfrm>
            <a:off x="304800" y="1448594"/>
            <a:ext cx="838200" cy="28948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66626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762000"/>
            <a:ext cx="7086600" cy="5410200"/>
          </a:xfrm>
        </p:spPr>
        <p:txBody>
          <a:bodyPr>
            <a:normAutofit fontScale="92500"/>
          </a:bodyPr>
          <a:lstStyle/>
          <a:p>
            <a:pPr marL="0" indent="0" fontAlgn="t">
              <a:buNone/>
            </a:pPr>
            <a:r>
              <a:rPr lang="en-US" dirty="0">
                <a:solidFill>
                  <a:srgbClr val="002060"/>
                </a:solidFill>
              </a:rPr>
              <a:t>5. </a:t>
            </a:r>
            <a:r>
              <a:rPr lang="en-US" dirty="0"/>
              <a:t>the Executive Committee of</a:t>
            </a:r>
            <a:r>
              <a:rPr lang="en-US" dirty="0">
                <a:solidFill>
                  <a:srgbClr val="002060"/>
                </a:solidFill>
              </a:rPr>
              <a:t> the Regional Anti-Terrorist Structure (RATS)</a:t>
            </a:r>
            <a:r>
              <a:rPr lang="en-US" dirty="0"/>
              <a:t> based in Tashkent. </a:t>
            </a:r>
          </a:p>
          <a:p>
            <a:pPr lvl="1" fontAlgn="t"/>
            <a:r>
              <a:rPr lang="en-US" dirty="0"/>
              <a:t>a nerve center for counter terrorism cooperation</a:t>
            </a:r>
          </a:p>
          <a:p>
            <a:pPr lvl="1" fontAlgn="t"/>
            <a:r>
              <a:rPr lang="en-US" dirty="0"/>
              <a:t>Information and intelligence sharing</a:t>
            </a:r>
          </a:p>
          <a:p>
            <a:pPr lvl="1" fontAlgn="t"/>
            <a:r>
              <a:rPr lang="en-US" dirty="0"/>
              <a:t>SCO infrastructure protection</a:t>
            </a:r>
          </a:p>
          <a:p>
            <a:pPr lvl="1" fontAlgn="t"/>
            <a:r>
              <a:rPr lang="en-US" dirty="0"/>
              <a:t>Border control and joint patrolling</a:t>
            </a:r>
          </a:p>
          <a:p>
            <a:pPr fontAlgn="t"/>
            <a:r>
              <a:rPr lang="en-US" dirty="0"/>
              <a:t>If cooperation expands, it may become a permanent standing force for counter terrorism and other strategic cooperation</a:t>
            </a:r>
          </a:p>
          <a:p>
            <a:pPr fontAlgn="t"/>
            <a:endParaRPr lang="en-US" dirty="0"/>
          </a:p>
          <a:p>
            <a:pPr fontAlgn="t"/>
            <a:endParaRPr lang="en-US" sz="2400" dirty="0"/>
          </a:p>
          <a:p>
            <a:pPr fontAlgn="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7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C4E4-3D87-438B-8657-CF011927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D09E9-B3E0-4611-B004-F306B6A5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66A9B-B0D6-4F89-A4C1-5A4448F2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285"/>
            <a:ext cx="7848600" cy="63476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706EDA-82B2-43E3-BEB9-60BFB719625D}"/>
              </a:ext>
            </a:extLst>
          </p:cNvPr>
          <p:cNvSpPr/>
          <p:nvPr/>
        </p:nvSpPr>
        <p:spPr>
          <a:xfrm>
            <a:off x="381000" y="2819400"/>
            <a:ext cx="2895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SCO Structure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Core Bodies and </a:t>
            </a:r>
          </a:p>
          <a:p>
            <a:pPr algn="ctr"/>
            <a:r>
              <a:rPr lang="en-US" sz="3600" dirty="0"/>
              <a:t>Organs</a:t>
            </a:r>
            <a:endParaRPr lang="en-PK" sz="3600" dirty="0"/>
          </a:p>
        </p:txBody>
      </p:sp>
    </p:spTree>
    <p:extLst>
      <p:ext uri="{BB962C8B-B14F-4D97-AF65-F5344CB8AC3E}">
        <p14:creationId xmlns:p14="http://schemas.microsoft.com/office/powerpoint/2010/main" val="1731928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963624-3018-40D0-818D-4EB9EF8D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analysis</a:t>
            </a:r>
            <a:endParaRPr lang="en-P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86F330-2315-438B-84AD-7514177D5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SCO</a:t>
            </a:r>
            <a:endParaRPr lang="en-PK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0E097-B240-4604-9EB0-DE41DA8B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99309-CD42-4115-B7BA-42BFFFA0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Talking Points/ Food for thought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143000"/>
            <a:ext cx="7391400" cy="495300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Globalism &amp; Regionalism</a:t>
            </a:r>
          </a:p>
          <a:p>
            <a:pPr lvl="1"/>
            <a:r>
              <a:rPr lang="en-GB" sz="3000" dirty="0"/>
              <a:t>Internationalization and the notion of ‘Collective Security’ and shared future</a:t>
            </a:r>
          </a:p>
          <a:p>
            <a:endParaRPr lang="en-GB" sz="3200" dirty="0"/>
          </a:p>
          <a:p>
            <a:r>
              <a:rPr lang="en-GB" sz="3200" dirty="0"/>
              <a:t>Nationalism </a:t>
            </a:r>
            <a:r>
              <a:rPr lang="en-GB" dirty="0" err="1"/>
              <a:t>Vs</a:t>
            </a:r>
            <a:r>
              <a:rPr lang="en-GB" sz="3200" dirty="0"/>
              <a:t> Super-nationalism</a:t>
            </a:r>
          </a:p>
          <a:p>
            <a:endParaRPr lang="en-GB" sz="3200" dirty="0"/>
          </a:p>
          <a:p>
            <a:pPr lvl="1"/>
            <a:r>
              <a:rPr lang="en-GB" dirty="0"/>
              <a:t>Which is more important?</a:t>
            </a:r>
          </a:p>
          <a:p>
            <a:pPr algn="just"/>
            <a:endParaRPr lang="en-GB" sz="3200" dirty="0"/>
          </a:p>
          <a:p>
            <a:pPr algn="just"/>
            <a:r>
              <a:rPr lang="en-GB" sz="3200" dirty="0"/>
              <a:t>If both are important at the same time, whom to accord priority to?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4428-0282-4DD7-8CCB-D2F40AD9A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324600" cy="5029200"/>
          </a:xfrm>
        </p:spPr>
        <p:txBody>
          <a:bodyPr>
            <a:no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Sco</a:t>
            </a:r>
            <a:r>
              <a:rPr lang="en-US" sz="2800" dirty="0"/>
              <a:t> and the rise of China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2. increasing partnership between China, Russia, Pakistan, India, Iran</a:t>
            </a:r>
            <a:br>
              <a:rPr lang="en-US" sz="2800" dirty="0"/>
            </a:b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en-US" sz="2800" dirty="0">
                <a:solidFill>
                  <a:srgbClr val="FF0000"/>
                </a:solidFill>
              </a:rPr>
              <a:t>Counterbalancing US Influence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4. China: Economic Infrastructure Diplomacy &amp; Strategic Alliances in: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Central Asia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70C0"/>
                </a:solidFill>
              </a:rPr>
              <a:t>South Asia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7030A0"/>
                </a:solidFill>
              </a:rPr>
              <a:t>East Asia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8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C420-0FCB-224D-A2C5-A1CF981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08" y="112711"/>
            <a:ext cx="6683765" cy="885713"/>
          </a:xfrm>
        </p:spPr>
        <p:txBody>
          <a:bodyPr/>
          <a:lstStyle/>
          <a:p>
            <a:pPr algn="ctr"/>
            <a:r>
              <a:rPr lang="en-US" b="1" dirty="0"/>
              <a:t>Old Silk Route Map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120D9-204F-F64A-97F7-BD825BC5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7095083" cy="5943599"/>
          </a:xfrm>
        </p:spPr>
      </p:pic>
    </p:spTree>
    <p:extLst>
      <p:ext uri="{BB962C8B-B14F-4D97-AF65-F5344CB8AC3E}">
        <p14:creationId xmlns:p14="http://schemas.microsoft.com/office/powerpoint/2010/main" val="3634257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C420-0FCB-224D-A2C5-A1CF981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989"/>
            <a:ext cx="8153400" cy="88571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Regional Connectivity: Belt and Road Initiative Map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6763B2-40E9-7441-BFBC-F1C7C2B3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36703"/>
            <a:ext cx="7167446" cy="54529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0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5" y="658090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293900" y="2133600"/>
            <a:ext cx="11163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 flipV="1">
            <a:off x="4413346" y="2352125"/>
            <a:ext cx="438704" cy="391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cxnSpLocks/>
          </p:cNvCxnSpPr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B9D15A4-2030-47E3-8D78-8994717CFCEA}"/>
              </a:ext>
            </a:extLst>
          </p:cNvPr>
          <p:cNvSpPr/>
          <p:nvPr/>
        </p:nvSpPr>
        <p:spPr>
          <a:xfrm rot="2045881">
            <a:off x="3303680" y="2032940"/>
            <a:ext cx="1320683" cy="104530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6D02A9-782B-4344-9B8C-CC5008AE774C}"/>
              </a:ext>
            </a:extLst>
          </p:cNvPr>
          <p:cNvSpPr/>
          <p:nvPr/>
        </p:nvSpPr>
        <p:spPr>
          <a:xfrm rot="20576151">
            <a:off x="4164397" y="2849562"/>
            <a:ext cx="1279709" cy="17224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89CD63-8BE9-4330-826D-4D9A7A79111D}"/>
              </a:ext>
            </a:extLst>
          </p:cNvPr>
          <p:cNvSpPr/>
          <p:nvPr/>
        </p:nvSpPr>
        <p:spPr>
          <a:xfrm rot="3207817">
            <a:off x="5293351" y="3933829"/>
            <a:ext cx="2164182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43020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98588"/>
            <a:ext cx="5867400" cy="46662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4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30D03E-D957-4366-A72B-FDEBCD7A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&amp; Central Asia</a:t>
            </a:r>
            <a:endParaRPr lang="en-P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537" y="1417638"/>
            <a:ext cx="5876925" cy="40171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55</a:t>
            </a:fld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4953000" y="1417638"/>
            <a:ext cx="685800" cy="14779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48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3" y="347730"/>
            <a:ext cx="8722217" cy="6027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10400" y="228600"/>
            <a:ext cx="1066800" cy="28194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2ECEBFD-3ABC-45E1-A98F-C58A49FC2BF6}"/>
              </a:ext>
            </a:extLst>
          </p:cNvPr>
          <p:cNvSpPr/>
          <p:nvPr/>
        </p:nvSpPr>
        <p:spPr>
          <a:xfrm>
            <a:off x="4648200" y="4648200"/>
            <a:ext cx="3810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6393E-E6C5-4499-B13F-DD15591B90A0}"/>
              </a:ext>
            </a:extLst>
          </p:cNvPr>
          <p:cNvCxnSpPr>
            <a:cxnSpLocks/>
          </p:cNvCxnSpPr>
          <p:nvPr/>
        </p:nvCxnSpPr>
        <p:spPr>
          <a:xfrm flipV="1">
            <a:off x="4800600" y="3810000"/>
            <a:ext cx="990600" cy="8382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67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95CC-780D-407E-8957-46371A3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48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East Asia</a:t>
            </a:r>
            <a:endParaRPr lang="en-P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4B99C1-A14E-46B2-B645-CF1E756D6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03286"/>
            <a:ext cx="7454036" cy="5668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DE500-C7EC-4AE5-80DB-5D3F3EFA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73607-CDDE-4C52-844F-1D395746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57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2FB415-F2B1-4302-978D-892E5B397DE1}"/>
              </a:ext>
            </a:extLst>
          </p:cNvPr>
          <p:cNvSpPr/>
          <p:nvPr/>
        </p:nvSpPr>
        <p:spPr>
          <a:xfrm rot="2538675">
            <a:off x="3752557" y="2788343"/>
            <a:ext cx="1029964" cy="2265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South China Sea</a:t>
            </a:r>
            <a:endParaRPr lang="en-P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01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6A6D51-8FDC-4AE3-B390-E301011C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/>
              <a:t>The Politics of South China Sea &amp; Malacca Dilemma</a:t>
            </a:r>
            <a:endParaRPr lang="en-PK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12837"/>
            <a:ext cx="7162800" cy="52879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F1AFE72-DC08-4C6A-907B-141BEE944C2B}"/>
              </a:ext>
            </a:extLst>
          </p:cNvPr>
          <p:cNvSpPr/>
          <p:nvPr/>
        </p:nvSpPr>
        <p:spPr>
          <a:xfrm>
            <a:off x="2514600" y="4876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86612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7" y="1411800"/>
            <a:ext cx="4303154" cy="4034401"/>
          </a:xfrm>
          <a:prstGeom prst="rect">
            <a:avLst/>
          </a:prstGeom>
        </p:spPr>
      </p:pic>
      <p:pic>
        <p:nvPicPr>
          <p:cNvPr id="3" name="Picture 2" descr="What do you understand by 'The String of Pearls'?|ForumIAS Blog">
            <a:extLst>
              <a:ext uri="{FF2B5EF4-FFF2-40B4-BE49-F238E27FC236}">
                <a16:creationId xmlns:a16="http://schemas.microsoft.com/office/drawing/2014/main" id="{0CB1FCD5-180C-4A3A-A4A3-A1988FB6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1411799"/>
            <a:ext cx="3913095" cy="40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958E25E-DFD1-4CEB-BEAB-8471040564B0}"/>
              </a:ext>
            </a:extLst>
          </p:cNvPr>
          <p:cNvSpPr/>
          <p:nvPr/>
        </p:nvSpPr>
        <p:spPr>
          <a:xfrm>
            <a:off x="322729" y="4276165"/>
            <a:ext cx="494180" cy="252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sz="1350"/>
          </a:p>
        </p:txBody>
      </p:sp>
    </p:spTree>
    <p:extLst>
      <p:ext uri="{BB962C8B-B14F-4D97-AF65-F5344CB8AC3E}">
        <p14:creationId xmlns:p14="http://schemas.microsoft.com/office/powerpoint/2010/main" val="213140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National Security </a:t>
            </a:r>
            <a:r>
              <a:rPr lang="en-US" sz="3600" dirty="0" err="1"/>
              <a:t>Vs</a:t>
            </a:r>
            <a:r>
              <a:rPr lang="en-US" sz="3600" dirty="0"/>
              <a:t> Collective Security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/>
          <a:lstStyle/>
          <a:p>
            <a:r>
              <a:rPr lang="en-US" dirty="0"/>
              <a:t>What is national security?</a:t>
            </a:r>
          </a:p>
          <a:p>
            <a:endParaRPr lang="en-US" dirty="0"/>
          </a:p>
          <a:p>
            <a:r>
              <a:rPr lang="en-US" dirty="0"/>
              <a:t>Who is responsible for national security?</a:t>
            </a:r>
          </a:p>
          <a:p>
            <a:endParaRPr lang="en-US" dirty="0"/>
          </a:p>
          <a:p>
            <a:r>
              <a:rPr lang="en-US" dirty="0"/>
              <a:t>What is ‘Self Defense’? (Article 51 of UN)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What is International Security?</a:t>
            </a:r>
          </a:p>
          <a:p>
            <a:endParaRPr lang="en-GB" dirty="0"/>
          </a:p>
          <a:p>
            <a:r>
              <a:rPr lang="en-GB" dirty="0"/>
              <a:t>Who’s responsible for Int. Security?</a:t>
            </a:r>
          </a:p>
          <a:p>
            <a:endParaRPr lang="en-GB" dirty="0"/>
          </a:p>
          <a:p>
            <a:r>
              <a:rPr lang="en-GB" dirty="0"/>
              <a:t>What is ‘Collective Security’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4428-0282-4DD7-8CCB-D2F40AD9A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09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60</a:t>
            </a:fld>
            <a:endParaRPr lang="en-US"/>
          </a:p>
        </p:txBody>
      </p:sp>
      <p:pic>
        <p:nvPicPr>
          <p:cNvPr id="1026" name="Picture 2" descr="E:\NOA-Misc\lectrs-org\lctrz-ppt\WhatsApp Image 2020-09-12 at 02.39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16957"/>
            <a:ext cx="4448175" cy="60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OA-Misc\lectrs-org\lctrz-ppt\WhatsApp Image 2020-09-12 at 02.39.2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5533"/>
            <a:ext cx="4448175" cy="6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6F12D1-37A9-4201-81BF-0D4B12838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411956"/>
            <a:ext cx="4040188" cy="639762"/>
          </a:xfrm>
        </p:spPr>
        <p:txBody>
          <a:bodyPr/>
          <a:lstStyle/>
          <a:p>
            <a:r>
              <a:rPr lang="en-US" dirty="0"/>
              <a:t>SCO SUMMIT 2022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15C4-4EA0-40B2-9574-44BB6B16E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192588" cy="4844258"/>
          </a:xfrm>
        </p:spPr>
        <p:txBody>
          <a:bodyPr>
            <a:normAutofit lnSpcReduction="10000"/>
          </a:bodyPr>
          <a:lstStyle/>
          <a:p>
            <a:r>
              <a:rPr lang="en-US" i="0" dirty="0">
                <a:effectLst/>
                <a:latin typeface="Franklin Gothic Book" panose="020B0503020102020204" pitchFamily="34" charset="0"/>
              </a:rPr>
              <a:t>15-16 Sep. the 22nd Summit of SCO</a:t>
            </a:r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 Samarkand, Uzbekistan </a:t>
            </a: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To discuss geopolitical and economic uncertainty</a:t>
            </a: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to discuss mutual security concerns, such as Afghanistan</a:t>
            </a:r>
          </a:p>
          <a:p>
            <a:pPr lvl="2"/>
            <a:r>
              <a:rPr lang="en-US" i="0" dirty="0">
                <a:effectLst/>
                <a:latin typeface="Franklin Gothic Book" panose="020B0503020102020204" pitchFamily="34" charset="0"/>
              </a:rPr>
              <a:t>China commit to train 2,000 law enforcement personnel for SCO member states in the next five years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Turkiye was out vocal to join SCO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Establish connectivity and </a:t>
            </a:r>
            <a:endParaRPr lang="en-PK" dirty="0"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832466-5E54-4681-86C2-6B2E1F5BD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435768"/>
            <a:ext cx="4041775" cy="639762"/>
          </a:xfrm>
        </p:spPr>
        <p:txBody>
          <a:bodyPr/>
          <a:lstStyle/>
          <a:p>
            <a:r>
              <a:rPr lang="en-US" dirty="0"/>
              <a:t>SCO SUMMIT 2023</a:t>
            </a:r>
            <a:endParaRPr lang="en-P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C65383-83DF-4278-B558-9DD0FA6E7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250155"/>
            <a:ext cx="4041775" cy="50744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July, 2023 New Delhi, India</a:t>
            </a:r>
          </a:p>
          <a:p>
            <a:r>
              <a:rPr lang="en-US" dirty="0"/>
              <a:t>virtually host the Shanghai Cooperation Organization (SCO)</a:t>
            </a:r>
          </a:p>
          <a:p>
            <a:r>
              <a:rPr lang="en-US" dirty="0"/>
              <a:t>Putin, Xi, and </a:t>
            </a:r>
            <a:r>
              <a:rPr lang="en-US" dirty="0" err="1"/>
              <a:t>Shehbaz</a:t>
            </a:r>
            <a:r>
              <a:rPr lang="en-US" dirty="0"/>
              <a:t> Sharif addressed the Summit</a:t>
            </a:r>
          </a:p>
          <a:p>
            <a:r>
              <a:rPr lang="en-US" dirty="0"/>
              <a:t>SCO-New Delhi Declaration</a:t>
            </a:r>
          </a:p>
          <a:p>
            <a:pPr lvl="1"/>
            <a:r>
              <a:rPr lang="en-US" dirty="0"/>
              <a:t>Cooperation in countering terrorism, extremism, and separatism</a:t>
            </a:r>
          </a:p>
          <a:p>
            <a:pPr lvl="1"/>
            <a:r>
              <a:rPr lang="en-US" dirty="0"/>
              <a:t>Digital transformation in SCO</a:t>
            </a:r>
          </a:p>
          <a:p>
            <a:pPr lvl="1"/>
            <a:endParaRPr lang="en-US" dirty="0"/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13B45-C0C4-4B68-9EDC-3FC11E4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8FE25-BDFC-4390-8B11-C83DAA7F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9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618F-70E4-48D3-9C51-E7483843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ED541-EDA1-4401-B903-0D69190A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The role of Iran and Turkiye at the Samarkand summit was of much greater importance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with Iran signing a membership agreement to become a permanent SCO member and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Turkiye announcing its bid for permanent membership.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86815-EDCC-4A7F-B834-FB7265A4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E0EA2-4505-410F-B133-727BCD56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8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7C85-4ABC-47E1-A83E-AC9048F8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SCO-CFMs Meeting 5</a:t>
            </a:r>
            <a:r>
              <a:rPr lang="en-US" baseline="30000" dirty="0"/>
              <a:t>th</a:t>
            </a:r>
            <a:r>
              <a:rPr lang="en-US" dirty="0"/>
              <a:t> May 2023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D11D-267E-4D28-8019-16DE1249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Goa, India</a:t>
            </a:r>
          </a:p>
          <a:p>
            <a:r>
              <a:rPr lang="en-US" dirty="0"/>
              <a:t>Pakistan FM visited India after 12 years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unito Sans" panose="020B0604020202020204" pitchFamily="2" charset="0"/>
              </a:rPr>
              <a:t>Pakistan’s own vision in align with SCO vision of 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unito Sans" panose="020B0604020202020204" pitchFamily="2" charset="0"/>
              </a:rPr>
              <a:t>enhanced regional economic connectivity </a:t>
            </a:r>
            <a:endParaRPr lang="en-US" dirty="0">
              <a:solidFill>
                <a:srgbClr val="232323"/>
              </a:solidFill>
              <a:latin typeface="Nunito Sans" panose="020B0604020202020204" pitchFamily="2" charset="0"/>
            </a:endParaRPr>
          </a:p>
          <a:p>
            <a:pPr lvl="1"/>
            <a:r>
              <a:rPr lang="en-US" dirty="0">
                <a:solidFill>
                  <a:srgbClr val="232323"/>
                </a:solidFill>
                <a:latin typeface="Nunito Sans" panose="020B0604020202020204" pitchFamily="2" charset="0"/>
              </a:rPr>
              <a:t>Counter terrorism and </a:t>
            </a:r>
            <a:r>
              <a:rPr lang="en-US" b="0" i="0" dirty="0">
                <a:solidFill>
                  <a:srgbClr val="232323"/>
                </a:solidFill>
                <a:effectLst/>
                <a:latin typeface="Nunito Sans" panose="020B0604020202020204" pitchFamily="2" charset="0"/>
              </a:rPr>
              <a:t>Regional stability</a:t>
            </a:r>
          </a:p>
          <a:p>
            <a:pPr lvl="1"/>
            <a:r>
              <a:rPr lang="en-US" dirty="0">
                <a:solidFill>
                  <a:srgbClr val="232323"/>
                </a:solidFill>
                <a:latin typeface="Nunito Sans" panose="020B0604020202020204" pitchFamily="2" charset="0"/>
              </a:rPr>
              <a:t>Peace and shared prosperity 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unito Sans" panose="020B0604020202020204" pitchFamily="2" charset="0"/>
              </a:rPr>
              <a:t>overcome poverty, disease and  underdevelopment, 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Nunito Sans" panose="020B0604020202020204" pitchFamily="2" charset="0"/>
              </a:rPr>
              <a:t>food and climate crisis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B14F8-8F99-426E-B446-C96F80F8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1F605-626F-4F26-9B2D-EBA2302F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16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F708-4EFE-4F1F-9A74-20A23A8C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 Summit 2023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7259-4427-4C96-9623-C6C1C71C4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17638"/>
            <a:ext cx="7162800" cy="4708525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July, 2023 New Delhi, India</a:t>
            </a:r>
          </a:p>
          <a:p>
            <a:r>
              <a:rPr lang="en-US" dirty="0"/>
              <a:t>virtually host SCO summit</a:t>
            </a:r>
          </a:p>
          <a:p>
            <a:r>
              <a:rPr lang="en-US" dirty="0"/>
              <a:t>Putin, Xi, and </a:t>
            </a:r>
            <a:r>
              <a:rPr lang="en-US" dirty="0" err="1"/>
              <a:t>Shehbaz</a:t>
            </a:r>
            <a:r>
              <a:rPr lang="en-US" dirty="0"/>
              <a:t> Sharif addressed the Summit</a:t>
            </a:r>
          </a:p>
          <a:p>
            <a:r>
              <a:rPr lang="en-US" dirty="0"/>
              <a:t>SCO-New Delhi Declaration</a:t>
            </a:r>
          </a:p>
          <a:p>
            <a:pPr lvl="1"/>
            <a:r>
              <a:rPr lang="en-US" dirty="0"/>
              <a:t>Cooperation in countering radicalization leading to terrorism, extremism, and separatism</a:t>
            </a:r>
          </a:p>
          <a:p>
            <a:pPr lvl="1"/>
            <a:r>
              <a:rPr lang="en-US" dirty="0"/>
              <a:t>Digital transformation in SCO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PK" dirty="0"/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0B68B-1039-4F5B-99E2-C4E74758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F65CA-4B9B-4B81-8B1E-A2C45B9C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1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1D1F-37E1-4337-A4B3-FAC06F48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freight-sans-pro"/>
              </a:rPr>
              <a:t>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reight-sans-pro"/>
              </a:rPr>
              <a:t>nalysts </a:t>
            </a:r>
            <a:r>
              <a:rPr lang="en-US" sz="3200" dirty="0">
                <a:solidFill>
                  <a:srgbClr val="000000"/>
                </a:solidFill>
                <a:latin typeface="freight-sans-pro"/>
              </a:rPr>
              <a:t>are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reight-sans-pro"/>
              </a:rPr>
              <a:t> interested in the following themes:</a:t>
            </a:r>
            <a:endParaRPr lang="en-P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78F4-51EF-466D-8702-12571A5F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216"/>
            <a:ext cx="7467600" cy="4467567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China’s expanding national security narrative and SCO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economic opportunities and risks through infrastructure development and trade.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significance of an Iran-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Turkiye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-China-Russia SCO alliance, and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why the SCO shouldn’t simply be viewed as an anti-Western alliance?</a:t>
            </a:r>
          </a:p>
          <a:p>
            <a:endParaRPr lang="en-PK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EC628-842E-41C8-997B-E65E6C64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BA5B1-3972-4607-BA36-36497B85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3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 and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934200" cy="4830763"/>
          </a:xfrm>
        </p:spPr>
        <p:txBody>
          <a:bodyPr>
            <a:normAutofit/>
          </a:bodyPr>
          <a:lstStyle/>
          <a:p>
            <a:r>
              <a:rPr lang="en-US" dirty="0"/>
              <a:t>Pakistan was an Observer from 2005 to 2017 (same was with India)</a:t>
            </a:r>
          </a:p>
          <a:p>
            <a:endParaRPr lang="en-US" dirty="0"/>
          </a:p>
          <a:p>
            <a:pPr lvl="1"/>
            <a:r>
              <a:rPr lang="en-US" dirty="0"/>
              <a:t>2017- Status of a full member of the Organization was granted to India and Pakistan.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94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SCO</a:t>
            </a:r>
            <a:r>
              <a:rPr lang="en-US" dirty="0"/>
              <a:t>: Advantages for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086600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SCO provides Geo-Strategic and Geo-Economic  advantage to Pakistan</a:t>
            </a:r>
          </a:p>
          <a:p>
            <a:endParaRPr lang="en-US" sz="2400" dirty="0"/>
          </a:p>
          <a:p>
            <a:r>
              <a:rPr lang="en-US" sz="2400" dirty="0"/>
              <a:t>Pakistan to become a hub of regional connectivity. </a:t>
            </a:r>
          </a:p>
          <a:p>
            <a:pPr lvl="1"/>
            <a:r>
              <a:rPr lang="en-US" sz="2000" dirty="0"/>
              <a:t>SCO can achieve its objectives of security and connectivity with the help of Pakistan.</a:t>
            </a:r>
          </a:p>
          <a:p>
            <a:endParaRPr lang="en-US" sz="2400" dirty="0"/>
          </a:p>
          <a:p>
            <a:r>
              <a:rPr lang="en-US" sz="2400" dirty="0"/>
              <a:t>Pakistan can offer expertise for anti-terror policies at RATS forum.</a:t>
            </a:r>
          </a:p>
          <a:p>
            <a:endParaRPr lang="en-US" sz="2400" dirty="0"/>
          </a:p>
          <a:p>
            <a:r>
              <a:rPr lang="en-US" sz="2400" dirty="0"/>
              <a:t>Peace in Afghanistan is key for SCO success and role of Pakistan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73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3" y="347730"/>
            <a:ext cx="8722217" cy="6027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10400" y="228600"/>
            <a:ext cx="1066800" cy="28194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2ECEBFD-3ABC-45E1-A98F-C58A49FC2BF6}"/>
              </a:ext>
            </a:extLst>
          </p:cNvPr>
          <p:cNvSpPr/>
          <p:nvPr/>
        </p:nvSpPr>
        <p:spPr>
          <a:xfrm>
            <a:off x="4648200" y="4648200"/>
            <a:ext cx="3810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6393E-E6C5-4499-B13F-DD15591B90A0}"/>
              </a:ext>
            </a:extLst>
          </p:cNvPr>
          <p:cNvCxnSpPr>
            <a:cxnSpLocks/>
          </p:cNvCxnSpPr>
          <p:nvPr/>
        </p:nvCxnSpPr>
        <p:spPr>
          <a:xfrm flipV="1">
            <a:off x="4800600" y="3810000"/>
            <a:ext cx="990600" cy="8382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167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13"/>
          </a:xfrm>
        </p:spPr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: Advantages for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447800"/>
            <a:ext cx="7391400" cy="4557711"/>
          </a:xfrm>
        </p:spPr>
        <p:txBody>
          <a:bodyPr>
            <a:normAutofit/>
          </a:bodyPr>
          <a:lstStyle/>
          <a:p>
            <a:r>
              <a:rPr lang="en-US" dirty="0"/>
              <a:t>Relations with China and Russia strengthened</a:t>
            </a:r>
          </a:p>
          <a:p>
            <a:pPr lvl="1"/>
            <a:r>
              <a:rPr lang="en-US" dirty="0"/>
              <a:t>Establishing a balance between China and US- a real challenge</a:t>
            </a:r>
          </a:p>
          <a:p>
            <a:r>
              <a:rPr lang="en-US" dirty="0"/>
              <a:t>Pakistan can get security, trade and economic benefits from SCO and ECO </a:t>
            </a:r>
          </a:p>
          <a:p>
            <a:endParaRPr lang="en-US" dirty="0"/>
          </a:p>
          <a:p>
            <a:r>
              <a:rPr lang="en-US" dirty="0"/>
              <a:t>SCO can bring Pakistan &amp; India closer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Factors that contribute in Power Politics &amp; Competition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148" y="1447800"/>
            <a:ext cx="4040188" cy="639762"/>
          </a:xfrm>
        </p:spPr>
        <p:txBody>
          <a:bodyPr/>
          <a:lstStyle/>
          <a:p>
            <a:r>
              <a:rPr lang="en-US" dirty="0"/>
              <a:t>Tangible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Strong Economy</a:t>
            </a:r>
          </a:p>
          <a:p>
            <a:r>
              <a:rPr lang="en-US" dirty="0"/>
              <a:t>Modern Technology</a:t>
            </a:r>
          </a:p>
          <a:p>
            <a:r>
              <a:rPr lang="en-US" dirty="0"/>
              <a:t>Political Stability</a:t>
            </a:r>
          </a:p>
          <a:p>
            <a:r>
              <a:rPr lang="en-US" dirty="0"/>
              <a:t>Geography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/>
              <a:t>Intangible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  <a:p>
            <a:r>
              <a:rPr lang="en-US" dirty="0"/>
              <a:t>Social Cohesion</a:t>
            </a:r>
          </a:p>
          <a:p>
            <a:r>
              <a:rPr lang="en-US" dirty="0"/>
              <a:t>Population Quality</a:t>
            </a:r>
          </a:p>
          <a:p>
            <a:r>
              <a:rPr lang="en-US" dirty="0"/>
              <a:t>Diplomacy</a:t>
            </a:r>
          </a:p>
          <a:p>
            <a:r>
              <a:rPr lang="en-US" dirty="0"/>
              <a:t>National Identity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7848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On the basis of these factors certain countries start playing defining and leading role in the regional organizations they are member of. </a:t>
            </a:r>
          </a:p>
        </p:txBody>
      </p:sp>
    </p:spTree>
    <p:extLst>
      <p:ext uri="{BB962C8B-B14F-4D97-AF65-F5344CB8AC3E}">
        <p14:creationId xmlns:p14="http://schemas.microsoft.com/office/powerpoint/2010/main" val="18128151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91400" cy="51371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While reviewing the </a:t>
            </a:r>
            <a:r>
              <a:rPr lang="en-US" dirty="0">
                <a:solidFill>
                  <a:srgbClr val="FF0000"/>
                </a:solidFill>
              </a:rPr>
              <a:t>'Modern Great Game', </a:t>
            </a:r>
            <a:r>
              <a:rPr lang="en-US" dirty="0"/>
              <a:t>the SCO is emerging significantly to contain US influence in Central and South Asian regions.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China is building political and strategic capital in the region</a:t>
            </a:r>
          </a:p>
          <a:p>
            <a:endParaRPr lang="en-US" dirty="0"/>
          </a:p>
          <a:p>
            <a:r>
              <a:rPr lang="en-US" dirty="0"/>
              <a:t>The Cold War 2.0 with containment of China in ;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Central Asia</a:t>
            </a:r>
          </a:p>
          <a:p>
            <a:pPr lvl="1"/>
            <a:r>
              <a:rPr lang="en-US" sz="3600" dirty="0">
                <a:solidFill>
                  <a:srgbClr val="0070C0"/>
                </a:solidFill>
              </a:rPr>
              <a:t>South Asia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East Asia</a:t>
            </a:r>
          </a:p>
          <a:p>
            <a:endParaRPr lang="en-US" dirty="0"/>
          </a:p>
          <a:p>
            <a:r>
              <a:rPr lang="en-US" dirty="0"/>
              <a:t>Therefore, US seriously monitoring the activities of the SCO.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As many observers label the SCO merely as an anti-NATO block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An Iran-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Turkiye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-China-Russia coalition has the potential to be a powerful alliance against the Western liberal order.</a:t>
            </a:r>
          </a:p>
          <a:p>
            <a:r>
              <a:rPr lang="en-US" dirty="0">
                <a:solidFill>
                  <a:srgbClr val="000000"/>
                </a:solidFill>
                <a:latin typeface="freight-sans-pro"/>
              </a:rPr>
              <a:t>SCO needs to break ‘Devil’s Triangle’ that exists among China, Pakistan-India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13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CSS</a:t>
            </a:r>
            <a:r>
              <a:rPr lang="en-US" dirty="0"/>
              <a:t> Questions: </a:t>
            </a:r>
            <a:r>
              <a:rPr lang="en-US" dirty="0" err="1"/>
              <a:t>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China, Pakistan-Russia cooperation will find suitable support mechanism in Shanghai Cooperation Organization (SCO). Elaborate.  2020</a:t>
            </a:r>
          </a:p>
          <a:p>
            <a:r>
              <a:rPr lang="en-US" dirty="0"/>
              <a:t>What are the opportunities and challenges for Pakistan as one of the new members of the Shanghai Cooperation Organization (</a:t>
            </a:r>
            <a:r>
              <a:rPr lang="en-US" dirty="0" err="1"/>
              <a:t>SCO</a:t>
            </a:r>
            <a:r>
              <a:rPr lang="en-US" dirty="0"/>
              <a:t>)? CSS-2018</a:t>
            </a:r>
          </a:p>
          <a:p>
            <a:r>
              <a:rPr lang="en-US" dirty="0"/>
              <a:t>Q. No. 5. Explore the significance of </a:t>
            </a:r>
            <a:r>
              <a:rPr lang="en-US" dirty="0" err="1"/>
              <a:t>Shinghai</a:t>
            </a:r>
            <a:r>
              <a:rPr lang="en-US" dirty="0"/>
              <a:t> Cooperation Organization (</a:t>
            </a:r>
            <a:r>
              <a:rPr lang="en-US" dirty="0" err="1"/>
              <a:t>SCO</a:t>
            </a:r>
            <a:r>
              <a:rPr lang="en-US" dirty="0"/>
              <a:t>) for Pakistan. CSS-2017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40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Cooperation Organization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066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http://eco.int/index.php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79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OA-Misc\ECO_websitr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OA-Misc\eco-fla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4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Economic Cooperation Organization (ECO)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 inter-governmental regional organization encompassing countries from </a:t>
            </a:r>
          </a:p>
          <a:p>
            <a:pPr lvl="1"/>
            <a:r>
              <a:rPr lang="en-US" dirty="0"/>
              <a:t>Europe, </a:t>
            </a:r>
          </a:p>
          <a:p>
            <a:pPr lvl="1"/>
            <a:r>
              <a:rPr lang="en-US" dirty="0"/>
              <a:t>Central Asia, and </a:t>
            </a:r>
          </a:p>
          <a:p>
            <a:pPr lvl="1"/>
            <a:r>
              <a:rPr lang="en-US" dirty="0"/>
              <a:t>South Asia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overall objective</a:t>
            </a:r>
            <a:r>
              <a:rPr lang="en-US" dirty="0"/>
              <a:t> of the organization is the </a:t>
            </a:r>
            <a:r>
              <a:rPr lang="en-US" dirty="0">
                <a:solidFill>
                  <a:srgbClr val="002060"/>
                </a:solidFill>
              </a:rPr>
              <a:t>sustainable economic development</a:t>
            </a:r>
            <a:r>
              <a:rPr lang="en-US" dirty="0"/>
              <a:t> of its member states and the region as a whole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44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Established as Regional Cooperation for Development (</a:t>
            </a:r>
            <a:r>
              <a:rPr lang="en-US" sz="3200" dirty="0" err="1"/>
              <a:t>RCD</a:t>
            </a:r>
            <a:r>
              <a:rPr lang="en-US" sz="3200" dirty="0"/>
              <a:t>) in 1964 by Iran, Pakistan and Turkey</a:t>
            </a:r>
          </a:p>
          <a:p>
            <a:r>
              <a:rPr lang="en-US" sz="3200" dirty="0"/>
              <a:t>Renamed as “ECO” in 1985.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ECO's</a:t>
            </a:r>
            <a:r>
              <a:rPr lang="en-US" sz="3200" dirty="0"/>
              <a:t> secretariat in Iran</a:t>
            </a:r>
          </a:p>
          <a:p>
            <a:r>
              <a:rPr lang="en-US" sz="3200" dirty="0"/>
              <a:t>its economic bureau is in Turkey</a:t>
            </a:r>
          </a:p>
          <a:p>
            <a:r>
              <a:rPr lang="en-US" sz="3200" dirty="0"/>
              <a:t>its scientific bureau is in Pakistan.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074" name="Picture 2" descr="E:\NOA-Misc\ECO-p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7407"/>
            <a:ext cx="441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3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Objectives &amp; Principles of Cooperation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800600"/>
          </a:xfrm>
        </p:spPr>
        <p:txBody>
          <a:bodyPr>
            <a:noAutofit/>
          </a:bodyPr>
          <a:lstStyle/>
          <a:p>
            <a:r>
              <a:rPr lang="en-US" sz="2500" dirty="0"/>
              <a:t>To promote sustainable economic development through progressive removal of trade barriers</a:t>
            </a:r>
          </a:p>
          <a:p>
            <a:r>
              <a:rPr lang="en-US" sz="2500" dirty="0"/>
              <a:t>increased economic cooperation and</a:t>
            </a:r>
            <a:r>
              <a:rPr lang="en-US" sz="1600" dirty="0"/>
              <a:t>  </a:t>
            </a:r>
            <a:r>
              <a:rPr lang="en-US" sz="2500" dirty="0"/>
              <a:t>Gradual integration with the economy;</a:t>
            </a:r>
          </a:p>
          <a:p>
            <a:r>
              <a:rPr lang="en-US" sz="2500" dirty="0"/>
              <a:t>Development of transport &amp; communications infrastructure</a:t>
            </a:r>
          </a:p>
          <a:p>
            <a:r>
              <a:rPr lang="en-US" sz="2500" dirty="0"/>
              <a:t>Effective utilization of agricultural and industrial potentials with environmental protection</a:t>
            </a:r>
          </a:p>
          <a:p>
            <a:r>
              <a:rPr lang="en-US" sz="2500" dirty="0"/>
              <a:t>Effective cooperation with other regional and international organizations </a:t>
            </a:r>
          </a:p>
          <a:p>
            <a:endParaRPr lang="en-US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54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6934200" cy="4525963"/>
          </a:xfrm>
        </p:spPr>
        <p:txBody>
          <a:bodyPr>
            <a:normAutofit/>
          </a:bodyPr>
          <a:lstStyle/>
          <a:p>
            <a:r>
              <a:rPr lang="en-US" dirty="0"/>
              <a:t>According to the Article XIII of </a:t>
            </a:r>
            <a:r>
              <a:rPr lang="en-US" dirty="0">
                <a:solidFill>
                  <a:srgbClr val="0070C0"/>
                </a:solidFill>
              </a:rPr>
              <a:t>the Treaty Of Izmir</a:t>
            </a:r>
            <a:r>
              <a:rPr lang="en-US" dirty="0"/>
              <a:t> </a:t>
            </a:r>
            <a:r>
              <a:rPr lang="en-US" sz="2000" dirty="0"/>
              <a:t>(1977, 1990, and 1996)</a:t>
            </a:r>
          </a:p>
          <a:p>
            <a:pPr lvl="1"/>
            <a:r>
              <a:rPr lang="en-US" i="1" dirty="0"/>
              <a:t>“Any State enjoying geographical contiguity with the ECO region and/or sharing the objectives and principles of ECO may apply to become a member of the Organization.”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95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1992 Afghanistan and six Central Asian Republics, also joined</a:t>
            </a:r>
          </a:p>
          <a:p>
            <a:endParaRPr lang="en-US" dirty="0"/>
          </a:p>
        </p:txBody>
      </p:sp>
      <p:pic>
        <p:nvPicPr>
          <p:cNvPr id="4" name="Picture 3" descr="E:\NOA-Misc\ECO-mb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8991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01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ECO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/>
          </a:bodyPr>
          <a:lstStyle/>
          <a:p>
            <a:r>
              <a:rPr lang="en-US" dirty="0"/>
              <a:t>The ECO functions through its intergovernmental machinery, Secretariat and specialized agencies and regional institutions.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3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Integration and Regionalism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 Regionalism 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political ideology that focuses on the interests of a particular region</a:t>
            </a:r>
          </a:p>
          <a:p>
            <a:pPr lvl="1"/>
            <a:r>
              <a:rPr lang="en-US" dirty="0">
                <a:solidFill>
                  <a:srgbClr val="040C28"/>
                </a:solidFill>
                <a:latin typeface="Google Sans"/>
              </a:rPr>
              <a:t>It invites cooperation among nations of that particular region</a:t>
            </a:r>
          </a:p>
          <a:p>
            <a:pPr lvl="1"/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The spirit being mutual integration o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f national systems of trade, economy, defense, and politics</a:t>
            </a: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dirty="0">
              <a:solidFill>
                <a:srgbClr val="040C28"/>
              </a:solidFill>
              <a:latin typeface="Google San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668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ORGANIZATIONAL STRUCTURE OF ECO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shall be, </a:t>
            </a:r>
          </a:p>
          <a:p>
            <a:pPr lvl="1"/>
            <a:r>
              <a:rPr lang="en-US" dirty="0"/>
              <a:t>ECO Summit</a:t>
            </a:r>
          </a:p>
          <a:p>
            <a:pPr lvl="1"/>
            <a:r>
              <a:rPr lang="en-US" dirty="0"/>
              <a:t>a Council of Foreign Ministers, </a:t>
            </a:r>
          </a:p>
          <a:p>
            <a:pPr lvl="1"/>
            <a:r>
              <a:rPr lang="en-US" dirty="0"/>
              <a:t>a Council of Permanent Representatives, </a:t>
            </a:r>
          </a:p>
          <a:p>
            <a:pPr lvl="1"/>
            <a:r>
              <a:rPr lang="en-US" dirty="0"/>
              <a:t>a Secretariat, and </a:t>
            </a:r>
          </a:p>
          <a:p>
            <a:pPr lvl="1"/>
            <a:r>
              <a:rPr lang="en-US" dirty="0"/>
              <a:t>Specialized Agencies in specific fields of cooperation. </a:t>
            </a:r>
          </a:p>
          <a:p>
            <a:pPr lvl="1"/>
            <a:r>
              <a:rPr lang="en-US" dirty="0"/>
              <a:t>a Regional Planning Council,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356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1. ECO-Summit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086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the Article IV of the Treaty of Izmir</a:t>
            </a:r>
          </a:p>
          <a:p>
            <a:pPr lvl="1"/>
            <a:r>
              <a:rPr lang="en-US" b="1" dirty="0"/>
              <a:t>the Heads of State/Government meet biennially or more often if considered necessary.</a:t>
            </a:r>
          </a:p>
          <a:p>
            <a:pPr lvl="1"/>
            <a:r>
              <a:rPr lang="en-US" b="1" i="0" dirty="0">
                <a:effectLst/>
              </a:rPr>
              <a:t>Since ECO enlargement in 1992, 15 Summit meetings have been held. </a:t>
            </a:r>
          </a:p>
          <a:p>
            <a:r>
              <a:rPr lang="en-US" b="1" dirty="0"/>
              <a:t>It reviews progress in implementation of ECO programs and projects </a:t>
            </a:r>
          </a:p>
          <a:p>
            <a:endParaRPr lang="en-US" b="1" dirty="0"/>
          </a:p>
          <a:p>
            <a:r>
              <a:rPr lang="en-US" b="1" dirty="0"/>
              <a:t>Discuss regional and global issues of common interest to the ECO region.</a:t>
            </a:r>
            <a:br>
              <a:rPr lang="en-US" b="1" dirty="0"/>
            </a:br>
            <a:endParaRPr lang="en-US" b="1" dirty="0"/>
          </a:p>
          <a:p>
            <a:r>
              <a:rPr lang="en-US" b="1" i="0" dirty="0">
                <a:effectLst/>
              </a:rPr>
              <a:t>The last meeting, 15th ECO Summit, was held on November 28, 2021 in Ashgabat, Turkmenistan.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482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NOA-Misc\eco-summit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-20782"/>
            <a:ext cx="8589818" cy="63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835" y="304800"/>
            <a:ext cx="75853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Summits Held So Far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234" y="6096000"/>
            <a:ext cx="811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: Turkmenistan organized the 15th ECO Summit virtually November, 2021</a:t>
            </a:r>
          </a:p>
        </p:txBody>
      </p:sp>
    </p:spTree>
    <p:extLst>
      <p:ext uri="{BB962C8B-B14F-4D97-AF65-F5344CB8AC3E}">
        <p14:creationId xmlns:p14="http://schemas.microsoft.com/office/powerpoint/2010/main" val="32985106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2. COUNCIL OF MINISTERS </a:t>
            </a:r>
          </a:p>
          <a:p>
            <a:pPr lvl="1"/>
            <a:r>
              <a:rPr lang="en-US" dirty="0"/>
              <a:t>It comprises the Ministers of Foreign Affairs </a:t>
            </a:r>
          </a:p>
          <a:p>
            <a:pPr lvl="1"/>
            <a:r>
              <a:rPr lang="en-US" dirty="0"/>
              <a:t>the policy and decision-making body that approves annual workplan and programs</a:t>
            </a:r>
          </a:p>
          <a:p>
            <a:pPr lvl="1"/>
            <a:r>
              <a:rPr lang="en-US" dirty="0"/>
              <a:t>responsible for approval of policies, strategies, and work programs</a:t>
            </a:r>
          </a:p>
          <a:p>
            <a:r>
              <a:rPr lang="en-US" dirty="0"/>
              <a:t>3. SECRETARIAT </a:t>
            </a:r>
          </a:p>
          <a:p>
            <a:pPr lvl="1"/>
            <a:r>
              <a:rPr lang="en-US" dirty="0"/>
              <a:t>comprises a Secretary-General and staff </a:t>
            </a:r>
          </a:p>
          <a:p>
            <a:pPr lvl="1"/>
            <a:r>
              <a:rPr lang="en-US" dirty="0"/>
              <a:t>its Headquarters in Tehran </a:t>
            </a:r>
          </a:p>
          <a:p>
            <a:pPr lvl="1"/>
            <a:r>
              <a:rPr lang="en-US" dirty="0"/>
              <a:t>The Secretary-General is elected and appointed by</a:t>
            </a:r>
          </a:p>
          <a:p>
            <a:pPr lvl="2"/>
            <a:r>
              <a:rPr lang="en-US" dirty="0"/>
              <a:t> the Council of Ministers </a:t>
            </a:r>
          </a:p>
          <a:p>
            <a:pPr lvl="2"/>
            <a:r>
              <a:rPr lang="en-US" dirty="0"/>
              <a:t>for a non-renewable term of three years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331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4.The Regional Planning Council (RPC)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Regional Planning Council (RPC) is the main technical planning body within ECO which comprises the heads of the Planning Organizations of the Member States </a:t>
            </a:r>
          </a:p>
          <a:p>
            <a:r>
              <a:rPr lang="en-US" dirty="0"/>
              <a:t>Formulate regional infrastructure and connectivity policies and programs</a:t>
            </a:r>
          </a:p>
          <a:p>
            <a:r>
              <a:rPr lang="en-US" dirty="0"/>
              <a:t>Prepare long term projects and strategic vision of ECO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4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DDF5-1E60-4A14-A41C-1DAC0478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ECO Vision 2025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D433-B6C8-494E-95AB-79E45FC6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19200"/>
            <a:ext cx="6896100" cy="49847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A-Vision Statement</a:t>
            </a:r>
          </a:p>
          <a:p>
            <a:pPr marL="0" indent="0" algn="ctr">
              <a:buNone/>
            </a:pPr>
            <a:r>
              <a:rPr lang="en-US" dirty="0"/>
              <a:t>	"ECO will pave the way to a territory of integrated and sustainable economies as well as free trade area achieved by highly educated societies and improved governance through enhanced cooperation“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B- Principles of Cooperation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Integration</a:t>
            </a:r>
          </a:p>
          <a:p>
            <a:r>
              <a:rPr lang="en-US" dirty="0"/>
              <a:t>Conducive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C-Key Areas of Cooperation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Trade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Transport and Connectivity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Energy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Tourism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Economic Growth and Productivity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Social Welfare and Environment</a:t>
            </a:r>
          </a:p>
          <a:p>
            <a:pPr marL="457200" indent="-457200"/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53978-38C2-4DE2-89BC-697C0ED1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899DC-4504-4F83-B1D9-CDD46935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4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/>
              <a:t>it is a trade block for the member states connected to </a:t>
            </a:r>
          </a:p>
          <a:p>
            <a:pPr lvl="1"/>
            <a:r>
              <a:rPr lang="en-US" dirty="0"/>
              <a:t>The Mediterranean through Turkey</a:t>
            </a:r>
          </a:p>
          <a:p>
            <a:pPr lvl="1"/>
            <a:r>
              <a:rPr lang="en-US" dirty="0"/>
              <a:t>The Persian Gulf via Iran, and </a:t>
            </a:r>
          </a:p>
          <a:p>
            <a:pPr lvl="1"/>
            <a:r>
              <a:rPr lang="en-US" dirty="0"/>
              <a:t>The Arabian sea via Pakistan</a:t>
            </a:r>
          </a:p>
          <a:p>
            <a:r>
              <a:rPr lang="en-US" sz="2800" dirty="0"/>
              <a:t>It provides a platform to improve socio-economic development </a:t>
            </a:r>
          </a:p>
          <a:p>
            <a:r>
              <a:rPr lang="en-US" sz="2800" dirty="0"/>
              <a:t>promotes trade and investment opportunities.</a:t>
            </a:r>
          </a:p>
          <a:p>
            <a:r>
              <a:rPr lang="en-US" sz="2800" dirty="0"/>
              <a:t>The dream is to establish a single market for goods and services, much like ASEAN or the 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07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D32D-8285-45DD-B26A-DD419DDB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Key Challenges</a:t>
            </a:r>
            <a:endParaRPr lang="en-P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239000" cy="5059363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Terrorism and extremism: a common challenge for all the ECO members</a:t>
            </a:r>
          </a:p>
          <a:p>
            <a:r>
              <a:rPr lang="en-US" sz="2800" dirty="0"/>
              <a:t>Peace in Afghanistan and the Middle East: a key to ECO success</a:t>
            </a:r>
          </a:p>
          <a:p>
            <a:r>
              <a:rPr lang="en-US" sz="2800" dirty="0"/>
              <a:t>Iran and Saudi Arabia: Rivalry over Middle Eastern politics and options for Pakistan</a:t>
            </a:r>
          </a:p>
          <a:p>
            <a:r>
              <a:rPr lang="en-US" sz="2800" dirty="0"/>
              <a:t>Iran under US sanctions and options for Pakistan</a:t>
            </a:r>
          </a:p>
          <a:p>
            <a:pPr lvl="1"/>
            <a:r>
              <a:rPr lang="en-US" dirty="0"/>
              <a:t>the Iran–Pakistan-India (</a:t>
            </a:r>
            <a:r>
              <a:rPr lang="en-US" dirty="0" err="1"/>
              <a:t>IPI</a:t>
            </a:r>
            <a:r>
              <a:rPr lang="en-US" dirty="0"/>
              <a:t>)gas pipeline, as well as a Turkmenistan–Afghanistan–Pakistan-India (</a:t>
            </a:r>
            <a:r>
              <a:rPr lang="en-US" dirty="0" err="1"/>
              <a:t>TAPI</a:t>
            </a:r>
            <a:r>
              <a:rPr lang="en-US" dirty="0"/>
              <a:t>) pipeline</a:t>
            </a:r>
          </a:p>
          <a:p>
            <a:pPr lvl="1"/>
            <a:r>
              <a:rPr lang="en-US" dirty="0"/>
              <a:t>Indian influence in Iran and Afghanistan</a:t>
            </a:r>
          </a:p>
          <a:p>
            <a:endParaRPr lang="en-US" sz="2800" dirty="0"/>
          </a:p>
          <a:p>
            <a:r>
              <a:rPr lang="en-US" sz="2800" dirty="0"/>
              <a:t>CPEC as a nodal point for regional connectivity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64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CEF7-5500-4667-9104-DE60DB57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23-24 Jan. 2023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3082-BBD8-44E8-BA27-4F9DAD19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ECO Council of Foreign Ministers Meeting</a:t>
            </a:r>
          </a:p>
          <a:p>
            <a:pPr lvl="1"/>
            <a:r>
              <a:rPr lang="en-US" dirty="0"/>
              <a:t>Tashkent, Uzbekistan</a:t>
            </a:r>
          </a:p>
          <a:p>
            <a:pPr lvl="1"/>
            <a:r>
              <a:rPr lang="en-US" dirty="0"/>
              <a:t>The theme is- “Year of Strengthening Connectivity”</a:t>
            </a:r>
          </a:p>
          <a:p>
            <a:pPr lvl="1"/>
            <a:r>
              <a:rPr lang="en-US" dirty="0"/>
              <a:t>Focus has been on developing trade and travel infrastructure</a:t>
            </a:r>
          </a:p>
          <a:p>
            <a:pPr lvl="1"/>
            <a:r>
              <a:rPr lang="en-US" dirty="0"/>
              <a:t>Connectivity of business and information communication</a:t>
            </a:r>
          </a:p>
          <a:p>
            <a:pPr lvl="1"/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D8A59-3366-41B4-8B80-4C8485D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60218-6B7E-4E9C-94B0-59EBDF59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18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362075"/>
          </a:xfrm>
        </p:spPr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-</a:t>
            </a:r>
            <a:r>
              <a:rPr lang="en-US" dirty="0" err="1"/>
              <a:t>SAARC</a:t>
            </a:r>
            <a:r>
              <a:rPr lang="en-US" dirty="0"/>
              <a:t>-ECO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REGIONAL DYNAMICS &amp; FORMATION OF NEW ALIGNMENTS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7B90-D49A-4086-8A85-864037B8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3644899"/>
            <a:ext cx="5943600" cy="2697163"/>
          </a:xfrm>
        </p:spPr>
        <p:txBody>
          <a:bodyPr>
            <a:normAutofit fontScale="92500"/>
          </a:bodyPr>
          <a:lstStyle/>
          <a:p>
            <a:r>
              <a:rPr lang="en-US" dirty="0"/>
              <a:t>Regional Cooperation Organizations and Role of Pakistan</a:t>
            </a:r>
          </a:p>
          <a:p>
            <a:pPr lvl="1"/>
            <a:r>
              <a:rPr lang="en-US" dirty="0"/>
              <a:t>SAARC</a:t>
            </a:r>
          </a:p>
          <a:p>
            <a:pPr lvl="1"/>
            <a:r>
              <a:rPr lang="en-US" dirty="0"/>
              <a:t>SCO</a:t>
            </a:r>
            <a:endParaRPr lang="en-PK" dirty="0"/>
          </a:p>
          <a:p>
            <a:pPr lvl="1"/>
            <a:r>
              <a:rPr lang="en-US" dirty="0"/>
              <a:t>ECO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6BEA9-70D2-4B2A-BFF0-25DE6602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F1C8F-4926-4AD3-AE05-43C72055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0E722-3284-4A3E-84C5-C4493A0EB412}"/>
              </a:ext>
            </a:extLst>
          </p:cNvPr>
          <p:cNvSpPr txBox="1"/>
          <p:nvPr/>
        </p:nvSpPr>
        <p:spPr>
          <a:xfrm>
            <a:off x="609600" y="543222"/>
            <a:ext cx="7300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sz="2400" b="1" dirty="0">
                <a:solidFill>
                  <a:srgbClr val="00B050"/>
                </a:solidFill>
              </a:rPr>
              <a:t>Multilateral cooperation </a:t>
            </a:r>
            <a:r>
              <a:rPr lang="en-PK" sz="2400" dirty="0"/>
              <a:t>in order to streamline and make it uniform the national trade, economic, investment, customs, and border management laws and procedures to integrate into one entity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348A6-895F-47F0-8818-F8E8C4D99901}"/>
              </a:ext>
            </a:extLst>
          </p:cNvPr>
          <p:cNvSpPr txBox="1"/>
          <p:nvPr/>
        </p:nvSpPr>
        <p:spPr>
          <a:xfrm>
            <a:off x="609600" y="2228671"/>
            <a:ext cx="754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sz="2400" dirty="0"/>
              <a:t>certain regional organizations integrate so successfully that they establish a complete sovereign system of governance and justice</a:t>
            </a:r>
            <a:r>
              <a:rPr lang="en-US" sz="2400" dirty="0"/>
              <a:t>.</a:t>
            </a: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35982454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The Changing regional Dynamics of South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15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Dividends of </a:t>
            </a:r>
            <a:r>
              <a:rPr lang="en-US" sz="2400" b="1" dirty="0">
                <a:solidFill>
                  <a:srgbClr val="00B050"/>
                </a:solidFill>
              </a:rPr>
              <a:t>Afghan Peace Process </a:t>
            </a:r>
            <a:r>
              <a:rPr lang="en-US" sz="2400" b="1" dirty="0"/>
              <a:t>for Pakistan and the Region</a:t>
            </a:r>
          </a:p>
          <a:p>
            <a:pPr lvl="1"/>
            <a:r>
              <a:rPr lang="en-US" sz="2000" b="1" dirty="0"/>
              <a:t>India has been sidelined in this peace process</a:t>
            </a:r>
          </a:p>
          <a:p>
            <a:r>
              <a:rPr lang="en-US" sz="2400" b="1" dirty="0"/>
              <a:t>Iran Drops India From </a:t>
            </a:r>
            <a:r>
              <a:rPr lang="en-US" sz="2400" b="1" dirty="0" err="1"/>
              <a:t>Chabahar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b="1" dirty="0"/>
              <a:t>Delay In Funding from India</a:t>
            </a:r>
          </a:p>
          <a:p>
            <a:pPr lvl="1"/>
            <a:r>
              <a:rPr lang="en-US" sz="2000" b="1" dirty="0"/>
              <a:t>India gradually reduced its oil imports from Iran since 2017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China</a:t>
            </a:r>
            <a:r>
              <a:rPr lang="en-US" sz="2400" b="1" dirty="0"/>
              <a:t> signed a ten year $400 </a:t>
            </a:r>
            <a:r>
              <a:rPr lang="en-US" sz="2400" b="1" dirty="0" err="1"/>
              <a:t>Bil</a:t>
            </a:r>
            <a:r>
              <a:rPr lang="en-US" sz="2400" b="1" dirty="0"/>
              <a:t>. investment deal with Iran for oil</a:t>
            </a:r>
          </a:p>
          <a:p>
            <a:pPr lvl="1"/>
            <a:r>
              <a:rPr lang="en-US" sz="2000" b="1" dirty="0"/>
              <a:t>India is moving to US camp---India to be a pivot for the US new containment policy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Russia improving ties with Pakistan and Afghanistan</a:t>
            </a:r>
          </a:p>
          <a:p>
            <a:pPr lvl="1"/>
            <a:r>
              <a:rPr lang="en-US" sz="2000" b="1" dirty="0"/>
              <a:t>Iran already has closed ties with Russia</a:t>
            </a:r>
          </a:p>
          <a:p>
            <a:pPr lvl="1"/>
            <a:r>
              <a:rPr lang="en-US" sz="2000" b="1" dirty="0"/>
              <a:t>The New Great Game and emerging realignments of regional powers</a:t>
            </a:r>
          </a:p>
          <a:p>
            <a:r>
              <a:rPr lang="en-US" sz="2400" b="1" dirty="0"/>
              <a:t>Repercussions for </a:t>
            </a:r>
            <a:r>
              <a:rPr lang="en-US" sz="2400" b="1" dirty="0" err="1"/>
              <a:t>SCO</a:t>
            </a:r>
            <a:r>
              <a:rPr lang="en-US" sz="2400" b="1" dirty="0"/>
              <a:t>-</a:t>
            </a:r>
            <a:r>
              <a:rPr lang="en-US" sz="2400" b="1" dirty="0" err="1"/>
              <a:t>SAARC</a:t>
            </a:r>
            <a:r>
              <a:rPr lang="en-US" sz="2400" b="1" dirty="0"/>
              <a:t>-ECO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 questions will be???</a:t>
            </a:r>
          </a:p>
          <a:p>
            <a:pPr lvl="1"/>
            <a:r>
              <a:rPr lang="en-US" sz="2000" b="1" dirty="0"/>
              <a:t>Should we isolate India in the region or bring her back from the US camp?</a:t>
            </a:r>
          </a:p>
          <a:p>
            <a:pPr lvl="1"/>
            <a:r>
              <a:rPr lang="en-US" sz="2000" b="1" dirty="0"/>
              <a:t>What policy options India have in the </a:t>
            </a:r>
            <a:r>
              <a:rPr lang="en-US" sz="2000" b="1" dirty="0" err="1"/>
              <a:t>SCO</a:t>
            </a:r>
            <a:r>
              <a:rPr lang="en-US" sz="2000" b="1" dirty="0"/>
              <a:t>-</a:t>
            </a:r>
            <a:r>
              <a:rPr lang="en-US" sz="2000" b="1" dirty="0" err="1"/>
              <a:t>SAARC</a:t>
            </a:r>
            <a:r>
              <a:rPr lang="en-US" sz="2000" b="1" dirty="0"/>
              <a:t>-ECO region?</a:t>
            </a:r>
          </a:p>
          <a:p>
            <a:pPr lvl="2"/>
            <a:r>
              <a:rPr lang="en-US" sz="1600" b="1" dirty="0"/>
              <a:t>India’s ‘Look East Policy’- ASEAN and APEC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76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91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4825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42666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362201"/>
            <a:ext cx="430161" cy="91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2" y="838201"/>
            <a:ext cx="1420759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2514601"/>
            <a:ext cx="146144" cy="1371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24679</TotalTime>
  <Words>4437</Words>
  <Application>Microsoft Office PowerPoint</Application>
  <PresentationFormat>On-screen Show (4:3)</PresentationFormat>
  <Paragraphs>870</Paragraphs>
  <Slides>91</Slides>
  <Notes>18</Notes>
  <HiddenSlides>18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</vt:lpstr>
      <vt:lpstr>Book Antiqua</vt:lpstr>
      <vt:lpstr>Calibri</vt:lpstr>
      <vt:lpstr>Franklin Gothic Book</vt:lpstr>
      <vt:lpstr>freight-sans-pro</vt:lpstr>
      <vt:lpstr>Google Sans</vt:lpstr>
      <vt:lpstr>Nunito Sans</vt:lpstr>
      <vt:lpstr>Times New Roman</vt:lpstr>
      <vt:lpstr>Office Theme</vt:lpstr>
      <vt:lpstr>Pakistan: Regional &amp; Global Organizations</vt:lpstr>
      <vt:lpstr>Regional &amp; global organizations</vt:lpstr>
      <vt:lpstr>Multilateralism for Regional &amp; Global Cooperation</vt:lpstr>
      <vt:lpstr>Sources of Study</vt:lpstr>
      <vt:lpstr>Talking Points/ Food for thought</vt:lpstr>
      <vt:lpstr>National Security Vs Collective Security</vt:lpstr>
      <vt:lpstr>Factors that contribute in Power Politics &amp; Competition</vt:lpstr>
      <vt:lpstr>Regional Integration and Regionalism</vt:lpstr>
      <vt:lpstr>PowerPoint Presentation</vt:lpstr>
      <vt:lpstr>PowerPoint Presentation</vt:lpstr>
      <vt:lpstr>Outline </vt:lpstr>
      <vt:lpstr>SAARC</vt:lpstr>
      <vt:lpstr>PowerPoint Presentation</vt:lpstr>
      <vt:lpstr>Historical Background (Why SAARC)</vt:lpstr>
      <vt:lpstr>PowerPoint Presentation</vt:lpstr>
      <vt:lpstr>PowerPoint Presentation</vt:lpstr>
      <vt:lpstr>SAARC Charter</vt:lpstr>
      <vt:lpstr> Article I- SAARC OBJECTIVES </vt:lpstr>
      <vt:lpstr>Article II-PRINCIPLES (Values)</vt:lpstr>
      <vt:lpstr>SAARC-Institutional framework</vt:lpstr>
      <vt:lpstr>PowerPoint Presentation</vt:lpstr>
      <vt:lpstr>PowerPoint Presentation</vt:lpstr>
      <vt:lpstr>PowerPoint Presentation</vt:lpstr>
      <vt:lpstr>Key issues &amp; challenges Successes &amp; Failures SAARC Future scenarios way forward</vt:lpstr>
      <vt:lpstr>Key Challenges</vt:lpstr>
      <vt:lpstr>SAARC-geo politics:  Geo-Economic &amp; Geo-Strategic issues </vt:lpstr>
      <vt:lpstr>SAARC- Regional Power Politics</vt:lpstr>
      <vt:lpstr>SAARC-Critical Analysis  …conti</vt:lpstr>
      <vt:lpstr>The Geo-Strategic Region Claimed by Pakistan, China and India  </vt:lpstr>
      <vt:lpstr>PowerPoint Presentation</vt:lpstr>
      <vt:lpstr>Regional Energy &amp; Trade Routes and Importance of Pakistan</vt:lpstr>
      <vt:lpstr>PowerPoint Presentation</vt:lpstr>
      <vt:lpstr>SARC: Successes </vt:lpstr>
      <vt:lpstr>SAARC-Free Trade Area</vt:lpstr>
      <vt:lpstr>Hurdles in SAARC Integration </vt:lpstr>
      <vt:lpstr>Future Scenarios </vt:lpstr>
      <vt:lpstr>SAARC: Conclusion</vt:lpstr>
      <vt:lpstr>SAARC COVID Response</vt:lpstr>
      <vt:lpstr>SAARC CSS/PMS question</vt:lpstr>
      <vt:lpstr>and  the emerging ‘Asian order’   It’s an attempt to counter US influence in Asia Indo-pacific great game  </vt:lpstr>
      <vt:lpstr>PowerPoint Presentation</vt:lpstr>
      <vt:lpstr>The Shanghai Cooperation Organization (SCO)</vt:lpstr>
      <vt:lpstr>PowerPoint Presentation</vt:lpstr>
      <vt:lpstr>SCO-Members, Observers, Dialogue Partners</vt:lpstr>
      <vt:lpstr>The SCO Goals</vt:lpstr>
      <vt:lpstr>SCO-Structure</vt:lpstr>
      <vt:lpstr>PowerPoint Presentation</vt:lpstr>
      <vt:lpstr>PowerPoint Presentation</vt:lpstr>
      <vt:lpstr>Critical analysis</vt:lpstr>
      <vt:lpstr>1. Sco and the rise of China  2. increasing partnership between China, Russia, Pakistan, India, Iran   3. Counterbalancing US Influence   4. China: Economic Infrastructure Diplomacy &amp; Strategic Alliances in:  Central Asia  South Asia  East Asia</vt:lpstr>
      <vt:lpstr>Old Silk Route Map </vt:lpstr>
      <vt:lpstr>Regional Connectivity: Belt and Road Initiative Map</vt:lpstr>
      <vt:lpstr>PowerPoint Presentation</vt:lpstr>
      <vt:lpstr>PowerPoint Presentation</vt:lpstr>
      <vt:lpstr>South &amp; Central Asia</vt:lpstr>
      <vt:lpstr>PowerPoint Presentation</vt:lpstr>
      <vt:lpstr>South East Asia</vt:lpstr>
      <vt:lpstr>The Politics of South China Sea &amp; Malacca Dilemma</vt:lpstr>
      <vt:lpstr>PowerPoint Presentation</vt:lpstr>
      <vt:lpstr>PowerPoint Presentation</vt:lpstr>
      <vt:lpstr>PowerPoint Presentation</vt:lpstr>
      <vt:lpstr>2022</vt:lpstr>
      <vt:lpstr>SCO-CFMs Meeting 5th May 2023</vt:lpstr>
      <vt:lpstr>SCO Summit 2023</vt:lpstr>
      <vt:lpstr>Analysts are interested in the following themes:</vt:lpstr>
      <vt:lpstr>SCO and Pakistan</vt:lpstr>
      <vt:lpstr>SCO: Advantages for Pakistan</vt:lpstr>
      <vt:lpstr>PowerPoint Presentation</vt:lpstr>
      <vt:lpstr>SCO: Advantages for Pakistan</vt:lpstr>
      <vt:lpstr>Conclusion </vt:lpstr>
      <vt:lpstr>CSS Questions: SCO</vt:lpstr>
      <vt:lpstr>ECO</vt:lpstr>
      <vt:lpstr>PowerPoint Presentation</vt:lpstr>
      <vt:lpstr>Economic Cooperation Organization (ECO)</vt:lpstr>
      <vt:lpstr>Background</vt:lpstr>
      <vt:lpstr>Objectives &amp; Principles of Cooperation</vt:lpstr>
      <vt:lpstr>Membership</vt:lpstr>
      <vt:lpstr>Member States</vt:lpstr>
      <vt:lpstr>ECO Organs</vt:lpstr>
      <vt:lpstr>ORGANIZATIONAL STRUCTURE OF ECO</vt:lpstr>
      <vt:lpstr>1. ECO-Summit</vt:lpstr>
      <vt:lpstr>PowerPoint Presentation</vt:lpstr>
      <vt:lpstr>PowerPoint Presentation</vt:lpstr>
      <vt:lpstr>4.The Regional Planning Council (RPC)</vt:lpstr>
      <vt:lpstr>ECO Vision 2025</vt:lpstr>
      <vt:lpstr>Critical Evaluation</vt:lpstr>
      <vt:lpstr>Key Challenges</vt:lpstr>
      <vt:lpstr>23-24 Jan. 2023</vt:lpstr>
      <vt:lpstr>SCO-SAARC-ECO</vt:lpstr>
      <vt:lpstr>The Changing regional Dynamics of South Asia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sarfraz ansari</dc:creator>
  <cp:lastModifiedBy>Sarfraz Ansari</cp:lastModifiedBy>
  <cp:revision>438</cp:revision>
  <dcterms:created xsi:type="dcterms:W3CDTF">2019-02-07T18:20:07Z</dcterms:created>
  <dcterms:modified xsi:type="dcterms:W3CDTF">2024-08-07T16:07:49Z</dcterms:modified>
</cp:coreProperties>
</file>