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85" r:id="rId1"/>
  </p:sldMasterIdLst>
  <p:sldIdLst>
    <p:sldId id="256" r:id="rId2"/>
    <p:sldId id="325" r:id="rId3"/>
    <p:sldId id="297" r:id="rId4"/>
    <p:sldId id="299" r:id="rId5"/>
    <p:sldId id="322" r:id="rId6"/>
    <p:sldId id="298" r:id="rId7"/>
    <p:sldId id="259" r:id="rId8"/>
    <p:sldId id="258" r:id="rId9"/>
    <p:sldId id="285" r:id="rId10"/>
    <p:sldId id="261" r:id="rId11"/>
    <p:sldId id="265" r:id="rId12"/>
    <p:sldId id="308" r:id="rId13"/>
    <p:sldId id="309" r:id="rId14"/>
    <p:sldId id="323" r:id="rId15"/>
    <p:sldId id="311" r:id="rId16"/>
    <p:sldId id="314" r:id="rId17"/>
    <p:sldId id="324" r:id="rId18"/>
    <p:sldId id="315" r:id="rId19"/>
    <p:sldId id="316" r:id="rId20"/>
    <p:sldId id="317" r:id="rId21"/>
    <p:sldId id="318" r:id="rId22"/>
    <p:sldId id="319" r:id="rId23"/>
    <p:sldId id="320" r:id="rId24"/>
    <p:sldId id="321" r:id="rId25"/>
    <p:sldId id="302" r:id="rId26"/>
    <p:sldId id="303" r:id="rId27"/>
    <p:sldId id="266" r:id="rId28"/>
    <p:sldId id="264" r:id="rId29"/>
    <p:sldId id="267" r:id="rId30"/>
    <p:sldId id="268" r:id="rId31"/>
    <p:sldId id="312" r:id="rId32"/>
    <p:sldId id="326" r:id="rId33"/>
    <p:sldId id="313" r:id="rId34"/>
    <p:sldId id="327" r:id="rId35"/>
    <p:sldId id="328" r:id="rId36"/>
    <p:sldId id="329" r:id="rId37"/>
    <p:sldId id="330" r:id="rId38"/>
    <p:sldId id="331" r:id="rId39"/>
    <p:sldId id="306" r:id="rId4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 autoAdjust="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348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163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0497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26262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4626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5/12/2023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5638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5/12/2023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7194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4115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5164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240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5535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6451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356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809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5/12/2023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229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5/12/2023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878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5/12/2023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670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5/12/2023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39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3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5.png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5/12/2023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502120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98" r:id="rId13"/>
    <p:sldLayoutId id="2147483799" r:id="rId14"/>
    <p:sldLayoutId id="2147483800" r:id="rId15"/>
    <p:sldLayoutId id="2147483801" r:id="rId16"/>
    <p:sldLayoutId id="2147483802" r:id="rId17"/>
    <p:sldLayoutId id="2147483803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6EED0ED-0F17-706B-C9F1-D0FF5533C2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4241" y="1413162"/>
            <a:ext cx="8791575" cy="3560619"/>
          </a:xfrm>
        </p:spPr>
        <p:txBody>
          <a:bodyPr/>
          <a:lstStyle/>
          <a:p>
            <a:r>
              <a:rPr lang="en-US" sz="4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       Pakistan Affairs </a:t>
            </a:r>
            <a:br>
              <a:rPr lang="en-US" sz="4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 </a:t>
            </a:r>
            <a:br>
              <a:rPr lang="en-US" sz="4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US" sz="4000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            (Constitution)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269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DD77D73-12EF-F81A-DCFC-7E9A6A0C72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6518" y="257579"/>
            <a:ext cx="10238705" cy="6465193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Addition of Indicators in 07</a:t>
            </a:r>
            <a:r>
              <a:rPr lang="en-US" sz="2800" b="1" baseline="30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NFC Award </a:t>
            </a:r>
            <a:endParaRPr lang="en-US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8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Population was the sole distribution criteria adopted in </a:t>
            </a:r>
            <a:r>
              <a:rPr lang="en-US" sz="28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previous </a:t>
            </a:r>
            <a:r>
              <a:rPr lang="en-US" sz="28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NFC awards 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8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Demographic changes </a:t>
            </a:r>
            <a:r>
              <a:rPr lang="en-US" sz="2800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800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distribution of resources </a:t>
            </a:r>
            <a:r>
              <a:rPr lang="en-US" sz="28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 the basis of </a:t>
            </a:r>
            <a:r>
              <a:rPr lang="en-US" sz="2800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sole criteria </a:t>
            </a:r>
            <a:r>
              <a:rPr lang="en-US" sz="28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population </a:t>
            </a: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8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Addition </a:t>
            </a:r>
            <a:r>
              <a:rPr lang="en-US" sz="2800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other factors for development and </a:t>
            </a:r>
            <a:r>
              <a:rPr lang="en-US" sz="28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prosperity</a:t>
            </a:r>
            <a:endParaRPr lang="en-US" sz="2800" cap="none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lnSpc>
                <a:spcPct val="150000"/>
              </a:lnSpc>
              <a:buFont typeface="+mj-lt"/>
              <a:buAutoNum type="arabicPeriod"/>
            </a:pPr>
            <a:r>
              <a:rPr lang="en-US" sz="28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Interest/Recommendation of Sind, Balochistan, Khyber </a:t>
            </a:r>
            <a:r>
              <a:rPr lang="en-US" sz="2800" cap="none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cap="none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akhtunkhwa and Balochistan</a:t>
            </a:r>
            <a:endParaRPr lang="en-US" sz="2800" cap="none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283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="" xmlns:a16="http://schemas.microsoft.com/office/drawing/2014/main" id="{8105880E-4FA6-BB66-C517-1004EB3D39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8643" y="811369"/>
            <a:ext cx="9504610" cy="51000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Unlike the previous awards which was solely based one indicator i.e. population, the instant award is based on four indicators</a:t>
            </a:r>
            <a:r>
              <a:rPr lang="en-US" sz="2800" dirty="0" smtClean="0"/>
              <a:t>.</a:t>
            </a:r>
          </a:p>
          <a:p>
            <a:pPr marL="0" indent="0">
              <a:buNone/>
            </a:pPr>
            <a:endParaRPr lang="en-US" sz="2800" dirty="0"/>
          </a:p>
          <a:p>
            <a:pPr marL="514350" lvl="0" indent="-514350">
              <a:buFont typeface="+mj-lt"/>
              <a:buAutoNum type="arabicPeriod"/>
            </a:pPr>
            <a:r>
              <a:rPr lang="en-US" sz="2800" dirty="0"/>
              <a:t>Population </a:t>
            </a:r>
            <a:r>
              <a:rPr lang="en-US" sz="2800" dirty="0" smtClean="0"/>
              <a:t>82%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smtClean="0"/>
              <a:t>Poverty</a:t>
            </a:r>
            <a:r>
              <a:rPr lang="en-US" sz="2800" dirty="0"/>
              <a:t>/ backwardness </a:t>
            </a:r>
            <a:r>
              <a:rPr lang="en-US" sz="2800" dirty="0" smtClean="0"/>
              <a:t>10.3%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smtClean="0"/>
              <a:t>Revenue </a:t>
            </a:r>
            <a:r>
              <a:rPr lang="en-US" sz="2800" dirty="0" smtClean="0"/>
              <a:t>5</a:t>
            </a:r>
            <a:r>
              <a:rPr lang="en-US" sz="2800" dirty="0" smtClean="0"/>
              <a:t>%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800" dirty="0" smtClean="0"/>
              <a:t>Inverse </a:t>
            </a:r>
            <a:r>
              <a:rPr lang="en-US" sz="2800" dirty="0"/>
              <a:t>population density 2.7%</a:t>
            </a:r>
          </a:p>
          <a:p>
            <a:pPr algn="just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469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86784180"/>
              </p:ext>
            </p:extLst>
          </p:nvPr>
        </p:nvGraphicFramePr>
        <p:xfrm>
          <a:off x="437884" y="437882"/>
          <a:ext cx="10496281" cy="60401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68724"/>
                <a:gridCol w="1343126"/>
                <a:gridCol w="1231199"/>
                <a:gridCol w="1231199"/>
                <a:gridCol w="1231199"/>
                <a:gridCol w="1790834"/>
              </a:tblGrid>
              <a:tr h="666898">
                <a:tc gridSpan="6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Revenue Sharing Formula for the 7</a:t>
                      </a:r>
                      <a:r>
                        <a:rPr lang="en-US" sz="2400" baseline="30000" dirty="0">
                          <a:effectLst/>
                        </a:rPr>
                        <a:t>th</a:t>
                      </a:r>
                      <a:r>
                        <a:rPr lang="en-US" sz="2400" dirty="0">
                          <a:effectLst/>
                        </a:rPr>
                        <a:t> NFC Award, 2009</a:t>
                      </a:r>
                      <a:endParaRPr lang="en-US" sz="2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540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</a:rPr>
                        <a:t> Indicators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Weightage</a:t>
                      </a:r>
                      <a:endParaRPr lang="en-US" sz="1800" b="1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Punjab</a:t>
                      </a:r>
                      <a:endParaRPr lang="en-US" sz="2000" b="1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</a:rPr>
                        <a:t>Sind</a:t>
                      </a:r>
                      <a:endParaRPr lang="en-US" sz="2000" b="1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</a:rPr>
                        <a:t>KPK</a:t>
                      </a:r>
                      <a:endParaRPr lang="en-US" sz="2000" b="1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b="1" dirty="0" smtClean="0">
                          <a:effectLst/>
                        </a:rPr>
                        <a:t>Balochistan</a:t>
                      </a:r>
                      <a:endParaRPr lang="en-US" sz="2000" b="1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6540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Population </a:t>
                      </a:r>
                      <a:r>
                        <a:rPr lang="en-US" sz="2000" dirty="0">
                          <a:effectLst/>
                        </a:rPr>
                        <a:t>Share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82.0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57.36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23.71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13.82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5.11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666898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Poverty/Backwardness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10.3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23.16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23.41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27.82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25.61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137208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Revenue Generation/Collection</a:t>
                      </a:r>
                      <a:endParaRPr lang="en-US" sz="18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5.0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44.0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50.0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5.0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1.0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1372089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Inverse Population </a:t>
                      </a:r>
                      <a:r>
                        <a:rPr lang="en-US" sz="2000" dirty="0" err="1" smtClean="0">
                          <a:effectLst/>
                        </a:rPr>
                        <a:t>Denisty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2.7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4.34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7.21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6.54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81.92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  <a:tr h="654073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Total Share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100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51.74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24.55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14.62</a:t>
                      </a:r>
                      <a:endParaRPr lang="en-US" sz="20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9.09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795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18" y="1184856"/>
            <a:ext cx="9573335" cy="5063544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Federation sacrificed more than 10 percent of its share to provinces.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provincial share of the divisible pool would increase from 47.5 percent to 56 percent in the first year of NFC award FY 2010-10 and 57.5 percent in the remaining years of the award. 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 order to recognize the role of KPK as a front line province in war against terror the province has been given 1 percent of divisible pool.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There is no similar formula adopted by provinces for PFC awards. Therefore, there is no fix formula or indicators.</a:t>
            </a:r>
          </a:p>
          <a:p>
            <a:pPr algn="just"/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00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4400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NFC 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Award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2557" y="1756704"/>
            <a:ext cx="8946541" cy="4195481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ANALYSIS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MERITS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DEMERITS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15651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00981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7176" y="2848189"/>
            <a:ext cx="9404723" cy="1400530"/>
          </a:xfrm>
        </p:spPr>
        <p:txBody>
          <a:bodyPr/>
          <a:lstStyle/>
          <a:p>
            <a:pPr algn="ctr"/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JUDICIAL ACTIVISM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51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155" y="399246"/>
            <a:ext cx="9800821" cy="6143222"/>
          </a:xfrm>
        </p:spPr>
        <p:txBody>
          <a:bodyPr>
            <a:normAutofit/>
          </a:bodyPr>
          <a:lstStyle/>
          <a:p>
            <a:pPr marL="0" lvl="8" indent="0" algn="ctr">
              <a:buNone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JUDICIAL ACTIVISM</a:t>
            </a:r>
          </a:p>
          <a:p>
            <a:pPr marL="342900" lvl="8" indent="-342900" algn="just">
              <a:buFont typeface="+mj-lt"/>
              <a:buAutoNum type="arabicPeriod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Definition</a:t>
            </a:r>
          </a:p>
          <a:p>
            <a:pPr marL="342900" lvl="8" indent="-342900" algn="just">
              <a:buFont typeface="+mj-lt"/>
              <a:buAutoNum type="arabicPeriod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Judicial restrain ...Vs... Judicial activism </a:t>
            </a:r>
          </a:p>
          <a:p>
            <a:pPr marL="342900" lvl="8" indent="-342900" algn="just">
              <a:buFont typeface="+mj-lt"/>
              <a:buAutoNum type="arabicPeriod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Origin of judicial activism</a:t>
            </a:r>
          </a:p>
          <a:p>
            <a:pPr marL="342900" lvl="8" indent="-342900" algn="just">
              <a:buFont typeface="+mj-lt"/>
              <a:buAutoNum type="arabicPeriod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Judicial activism in Pakistan under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suo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moto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342900" lvl="8" indent="-342900" algn="just">
              <a:buFont typeface="+mj-lt"/>
              <a:buAutoNum type="arabicPeriod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Important articles </a:t>
            </a:r>
          </a:p>
          <a:p>
            <a:pPr marL="342900" lvl="8" indent="-342900" algn="just">
              <a:buFont typeface="+mj-lt"/>
              <a:buAutoNum type="arabicPeriod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Constitutionality of judicial activism and its impact on democratic process in Pakistan</a:t>
            </a:r>
          </a:p>
          <a:p>
            <a:pPr marL="342900" lvl="8" indent="-342900" algn="just">
              <a:buFont typeface="+mj-lt"/>
              <a:buAutoNum type="arabicPeriod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Analysis</a:t>
            </a:r>
          </a:p>
          <a:p>
            <a:pPr marL="342900" lvl="8" indent="-342900" algn="just">
              <a:buFont typeface="+mj-lt"/>
              <a:buAutoNum type="arabicPeriod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Merits and demerits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27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idx="1"/>
          </p:nvPr>
        </p:nvSpPr>
        <p:spPr>
          <a:xfrm>
            <a:off x="1103313" y="1442434"/>
            <a:ext cx="8947150" cy="4805966"/>
          </a:xfrm>
        </p:spPr>
        <p:txBody>
          <a:bodyPr/>
          <a:lstStyle/>
          <a:p>
            <a:pPr marL="0" indent="0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Definition: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	Black’s law dictionary</a:t>
            </a:r>
          </a:p>
          <a:p>
            <a:pPr marL="0" indent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800" b="1" dirty="0"/>
              <a:t>General Understanding:</a:t>
            </a:r>
            <a:endParaRPr lang="en-US" sz="2800" dirty="0"/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Adjudicate on the constitutionality of a law etc., </a:t>
            </a:r>
          </a:p>
          <a:p>
            <a:pPr marL="0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	Judges led their personal inclinations prevail</a:t>
            </a:r>
          </a:p>
          <a:p>
            <a:pPr marL="0" indent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20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5508" y="2642127"/>
            <a:ext cx="9404723" cy="1400530"/>
          </a:xfrm>
        </p:spPr>
        <p:txBody>
          <a:bodyPr/>
          <a:lstStyle/>
          <a:p>
            <a:r>
              <a:rPr lang="en-US" sz="3200" b="1" dirty="0"/>
              <a:t>JUDICIAL RESTRAIN ...VS... JUDICIAL ACTIVISM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22172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670" y="811370"/>
            <a:ext cx="9483183" cy="543703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u="sng" dirty="0" smtClean="0"/>
              <a:t>LECTURE </a:t>
            </a:r>
            <a:r>
              <a:rPr lang="en-US" sz="3200" b="1" u="sng" dirty="0"/>
              <a:t># 4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NATIONAL FINANCE COMMISSION (NFC) AWARD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JUDICIAL ACTIVISM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LOCAL GOVERNMENT SYSTEM IN PAKISTAN </a:t>
            </a:r>
          </a:p>
          <a:p>
            <a:pPr marL="342900" lvl="8" indent="-342900"/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4717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360363" y="733425"/>
            <a:ext cx="9690100" cy="5514975"/>
          </a:xfrm>
        </p:spPr>
        <p:txBody>
          <a:bodyPr/>
          <a:lstStyle/>
          <a:p>
            <a:pPr marL="0" indent="0" algn="ctr">
              <a:buNone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Origin of Judicial Activism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Marbury ...VS... Madison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Principle of judicial review in the United States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Courts have the power to strike down laws and statutes in violation to the Constitution</a:t>
            </a:r>
          </a:p>
          <a:p>
            <a:pPr marL="0" indent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McCullough ...VS... Maryland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Defined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scope of the U.S. Congress's legislative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power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Rejects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Congress's assertion of being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sovereign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384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276" y="373487"/>
            <a:ext cx="9968248" cy="61045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Judicial Activism in Pakistan under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suo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moto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SCP can take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suo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moto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if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its finds the violation of fundamental rights</a:t>
            </a:r>
          </a:p>
          <a:p>
            <a:pPr algn="just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heck 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the arbitrariness various states/ </a:t>
            </a:r>
            <a:r>
              <a:rPr lang="en-US" sz="2600" dirty="0" err="1">
                <a:latin typeface="Times New Roman" pitchFamily="18" charset="0"/>
                <a:cs typeface="Times New Roman" pitchFamily="18" charset="0"/>
              </a:rPr>
              <a:t>Govt</a:t>
            </a:r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 actions and policies</a:t>
            </a:r>
          </a:p>
          <a:p>
            <a:pPr algn="just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After the restoration of judges in Musharraf era judicial activism was at its highest peak </a:t>
            </a:r>
          </a:p>
          <a:p>
            <a:pPr algn="just"/>
            <a:r>
              <a:rPr lang="en-US" sz="2600" dirty="0">
                <a:latin typeface="Times New Roman" pitchFamily="18" charset="0"/>
                <a:cs typeface="Times New Roman" pitchFamily="18" charset="0"/>
              </a:rPr>
              <a:t>For example:</a:t>
            </a:r>
          </a:p>
          <a:p>
            <a:pPr marL="514350" indent="-514350" algn="just">
              <a:buFont typeface="+mj-lt"/>
              <a:buAutoNum type="romanL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privatization of Pakistan steel mill case</a:t>
            </a:r>
          </a:p>
          <a:p>
            <a:pPr marL="514350" indent="-514350" algn="just">
              <a:buFont typeface="+mj-lt"/>
              <a:buAutoNum type="romanL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rental power plant (RPP) </a:t>
            </a:r>
          </a:p>
          <a:p>
            <a:pPr marL="514350" indent="-514350" algn="just">
              <a:buFont typeface="+mj-lt"/>
              <a:buAutoNum type="romanL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Margalla housing society scheme</a:t>
            </a:r>
          </a:p>
          <a:p>
            <a:pPr marL="514350" indent="-514350" algn="just">
              <a:buFont typeface="+mj-lt"/>
              <a:buAutoNum type="romanL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Import of poultry feed</a:t>
            </a:r>
          </a:p>
          <a:p>
            <a:pPr marL="514350" indent="-514350" algn="just">
              <a:buFont typeface="+mj-lt"/>
              <a:buAutoNum type="romanL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Hajj scam case </a:t>
            </a:r>
          </a:p>
          <a:p>
            <a:pPr marL="0" indent="0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82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03312" y="1081826"/>
            <a:ext cx="8946541" cy="5166574"/>
          </a:xfrm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Important Articles of the Constitution, 1973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buNone/>
            </a:pPr>
            <a:endParaRPr lang="en-US" sz="2800" b="1" dirty="0"/>
          </a:p>
          <a:p>
            <a:pPr marL="457200" lvl="0" indent="-457200">
              <a:buFont typeface="+mj-lt"/>
              <a:buAutoNum type="arabicPeriod"/>
            </a:pPr>
            <a:r>
              <a:rPr lang="en-US" sz="2800" b="1" dirty="0" smtClean="0"/>
              <a:t>Article 175</a:t>
            </a:r>
            <a:endParaRPr lang="en-US" sz="2800" dirty="0"/>
          </a:p>
          <a:p>
            <a:pPr marL="457200" lvl="0" indent="-457200">
              <a:buFont typeface="+mj-lt"/>
              <a:buAutoNum type="arabicPeriod"/>
            </a:pPr>
            <a:r>
              <a:rPr lang="en-US" sz="2800" b="1" dirty="0" smtClean="0"/>
              <a:t>Article 184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800" b="1" dirty="0" smtClean="0"/>
              <a:t>Article 185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800" b="1" dirty="0" smtClean="0"/>
              <a:t>Article </a:t>
            </a:r>
            <a:r>
              <a:rPr lang="en-US" sz="2800" b="1" dirty="0"/>
              <a:t>186 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800" b="1" dirty="0" smtClean="0"/>
              <a:t>Article 189</a:t>
            </a:r>
            <a:endParaRPr lang="en-US" sz="2800" dirty="0"/>
          </a:p>
          <a:p>
            <a:pPr marL="457200" lvl="0" indent="-457200">
              <a:buFont typeface="+mj-lt"/>
              <a:buAutoNum type="arabicPeriod"/>
            </a:pPr>
            <a:r>
              <a:rPr lang="en-US" sz="2800" b="1" dirty="0" smtClean="0"/>
              <a:t>Article 204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0115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Constitutionality of Judicial Activism and its impact on Democratic process in Pakistan</a:t>
            </a:r>
            <a:br>
              <a:rPr lang="en-US" sz="3600" b="1" dirty="0">
                <a:latin typeface="Times New Roman" pitchFamily="18" charset="0"/>
                <a:cs typeface="Times New Roman" pitchFamily="18" charset="0"/>
              </a:rPr>
            </a:b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lnSpc>
                <a:spcPct val="150000"/>
              </a:lnSpc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Two School of thoughts</a:t>
            </a:r>
          </a:p>
          <a:p>
            <a:pPr algn="just">
              <a:lnSpc>
                <a:spcPct val="150000"/>
              </a:lnSpc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Judicial Restrain</a:t>
            </a:r>
          </a:p>
          <a:p>
            <a:pPr algn="just">
              <a:lnSpc>
                <a:spcPct val="150000"/>
              </a:lnSpc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Analysis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50000"/>
              </a:lnSpc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3036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3688" y="2680763"/>
            <a:ext cx="10378205" cy="1400530"/>
          </a:xfrm>
        </p:spPr>
        <p:txBody>
          <a:bodyPr/>
          <a:lstStyle/>
          <a:p>
            <a:pPr marL="0" indent="0"/>
            <a:r>
              <a:rPr lang="en-US" sz="4400" b="1" u="sng" dirty="0">
                <a:latin typeface="Times New Roman" pitchFamily="18" charset="0"/>
                <a:cs typeface="Times New Roman" pitchFamily="18" charset="0"/>
              </a:rPr>
              <a:t>Merits and demerits  of Judicial Activism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800" dirty="0">
                <a:latin typeface="Times New Roman" pitchFamily="18" charset="0"/>
                <a:cs typeface="Times New Roman" pitchFamily="18" charset="0"/>
              </a:rPr>
            </a:b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800" dirty="0">
                <a:latin typeface="Times New Roman" pitchFamily="18" charset="0"/>
                <a:cs typeface="Times New Roman" pitchFamily="18" charset="0"/>
              </a:rPr>
            </a:b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08110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992" y="2680764"/>
            <a:ext cx="9404723" cy="1400530"/>
          </a:xfrm>
        </p:spPr>
        <p:txBody>
          <a:bodyPr/>
          <a:lstStyle/>
          <a:p>
            <a:pPr lvl="0" algn="ctr"/>
            <a:r>
              <a:rPr lang="en-US" sz="4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LOCAL GOVERNMENT IN PAKISTAN</a:t>
            </a:r>
            <a:endParaRPr lang="en-US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6634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1103312" y="2562896"/>
            <a:ext cx="8946541" cy="283335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1. MEANING OF LOCAL GOVERNMENT </a:t>
            </a:r>
          </a:p>
          <a:p>
            <a:pPr marL="0" indent="0" algn="just">
              <a:buNone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2. FUNCTIONS OF LOCAL GOVERNMENT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452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="" xmlns:a16="http://schemas.microsoft.com/office/drawing/2014/main" id="{BEEE1716-2A45-24DB-1A02-C6FFFC4606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3" y="669701"/>
            <a:ext cx="8947150" cy="55786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CONSTITUTIONAL PROVISIONS OF LOCAL GOVERNMENT SYSTEM</a:t>
            </a:r>
          </a:p>
          <a:p>
            <a:pPr marL="0" indent="0">
              <a:buNone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Promotion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of local Government institutions</a:t>
            </a:r>
          </a:p>
          <a:p>
            <a:pPr marL="0" indent="0"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State shall encourage local Government institutions composed of elected representatives of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areas concerned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in such institutions special representation will be given to peasants, workers and women.</a:t>
            </a:r>
          </a:p>
          <a:p>
            <a:pPr marL="0" indent="0" algn="just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Local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Government</a:t>
            </a:r>
          </a:p>
          <a:p>
            <a:pPr marL="0" indent="0"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1.Each Province shall, by law, establish a local government system and devolve political, administrative and financial responsibility and authority to the elected representatives of the local governments.</a:t>
            </a:r>
          </a:p>
          <a:p>
            <a:pPr marL="0" indent="0" algn="just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2. Elections to the local governments shall be held by the Election Commission of Pakistan.</a:t>
            </a:r>
          </a:p>
          <a:p>
            <a:pPr marL="0" lvl="0" indent="0" algn="ctr">
              <a:buNone/>
            </a:pPr>
            <a:endParaRPr lang="en-US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33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D7E99B9-8F88-FD38-4141-C27F26D4A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5307" y="1803043"/>
            <a:ext cx="10586434" cy="381214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/>
              <a:t>Types of local government</a:t>
            </a:r>
            <a:endParaRPr lang="en-US" sz="2400" dirty="0"/>
          </a:p>
          <a:p>
            <a:r>
              <a:rPr lang="en-US" sz="2400" b="1" dirty="0"/>
              <a:t>Local government</a:t>
            </a:r>
            <a:r>
              <a:rPr lang="en-US" sz="2400" dirty="0"/>
              <a:t> (Administration of local areas run by appointed bureaucracy)</a:t>
            </a:r>
          </a:p>
          <a:p>
            <a:pPr marL="0" indent="0">
              <a:buNone/>
            </a:pPr>
            <a:endParaRPr lang="en-US" sz="2400" dirty="0"/>
          </a:p>
          <a:p>
            <a:r>
              <a:rPr lang="en-US" sz="2400" b="1" dirty="0"/>
              <a:t>Local Self </a:t>
            </a:r>
            <a:r>
              <a:rPr lang="en-US" sz="2400" b="1" dirty="0" err="1"/>
              <a:t>Govt</a:t>
            </a:r>
            <a:r>
              <a:rPr lang="en-US" sz="2400" dirty="0"/>
              <a:t> ( Administration of local areas run by its elective representatives)</a:t>
            </a:r>
          </a:p>
          <a:p>
            <a:pPr marL="0" indent="0">
              <a:buNone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607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3"/>
          <p:cNvSpPr>
            <a:spLocks noGrp="1"/>
          </p:cNvSpPr>
          <p:nvPr>
            <p:ph idx="1"/>
          </p:nvPr>
        </p:nvSpPr>
        <p:spPr>
          <a:xfrm>
            <a:off x="1103313" y="888642"/>
            <a:ext cx="8947150" cy="569789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b="1" u="sng" dirty="0" smtClean="0"/>
              <a:t>LOCAL GOVERNMENT SYSTEM IN PAKISTAN</a:t>
            </a:r>
          </a:p>
          <a:p>
            <a:pPr marL="0" indent="0">
              <a:buNone/>
            </a:pPr>
            <a:endParaRPr lang="en-US" sz="2800" b="1" u="sng" dirty="0"/>
          </a:p>
          <a:p>
            <a:pPr marL="0" indent="0">
              <a:buNone/>
            </a:pPr>
            <a:endParaRPr lang="en-US" sz="2800" b="1" u="sng" dirty="0" smtClean="0"/>
          </a:p>
          <a:p>
            <a:pPr marL="0" indent="0">
              <a:buNone/>
            </a:pPr>
            <a:r>
              <a:rPr lang="en-US" sz="2800" b="1" u="sng" dirty="0" smtClean="0"/>
              <a:t>Tiers </a:t>
            </a:r>
            <a:r>
              <a:rPr lang="en-US" sz="2800" b="1" u="sng" dirty="0"/>
              <a:t>of Government in Pakistan</a:t>
            </a:r>
            <a:endParaRPr lang="en-US" sz="2800" dirty="0"/>
          </a:p>
          <a:p>
            <a:pPr marL="0" indent="0">
              <a:buNone/>
            </a:pPr>
            <a:r>
              <a:rPr lang="en-US" sz="2800" b="1" dirty="0"/>
              <a:t> </a:t>
            </a:r>
            <a:endParaRPr lang="en-US" sz="2800" dirty="0"/>
          </a:p>
          <a:p>
            <a:pPr lvl="0"/>
            <a:r>
              <a:rPr lang="en-US" sz="2800" dirty="0"/>
              <a:t>Federal Government</a:t>
            </a:r>
          </a:p>
          <a:p>
            <a:pPr lvl="0"/>
            <a:r>
              <a:rPr lang="en-US" sz="2800" dirty="0"/>
              <a:t>Provincial Government </a:t>
            </a:r>
          </a:p>
          <a:p>
            <a:pPr lvl="0"/>
            <a:r>
              <a:rPr lang="en-US" sz="2800" dirty="0"/>
              <a:t>Local Government</a:t>
            </a:r>
          </a:p>
          <a:p>
            <a:pPr marL="0" indent="0">
              <a:buNone/>
            </a:pPr>
            <a:r>
              <a:rPr lang="en-US" sz="2800" dirty="0"/>
              <a:t> 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83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474" y="182262"/>
            <a:ext cx="9404723" cy="526076"/>
          </a:xfrm>
        </p:spPr>
        <p:txBody>
          <a:bodyPr/>
          <a:lstStyle/>
          <a:p>
            <a:r>
              <a:rPr lang="en-US" sz="2800" dirty="0" smtClean="0"/>
              <a:t>						</a:t>
            </a:r>
            <a:r>
              <a:rPr lang="en-US" sz="2800" b="1" u="sng" dirty="0" smtClean="0"/>
              <a:t>LECTURE # 4</a:t>
            </a:r>
            <a:endParaRPr lang="en-US" sz="2800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90" y="695459"/>
            <a:ext cx="9878096" cy="5640947"/>
          </a:xfrm>
        </p:spPr>
        <p:txBody>
          <a:bodyPr>
            <a:normAutofit fontScale="70000" lnSpcReduction="20000"/>
          </a:bodyPr>
          <a:lstStyle/>
          <a:p>
            <a:pPr marL="0" lvl="0" indent="0" algn="just">
              <a:buNone/>
            </a:pPr>
            <a:endParaRPr lang="en-US" sz="32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 algn="ctr">
              <a:buNone/>
            </a:pPr>
            <a:r>
              <a:rPr lang="en-US" sz="5100" b="1" dirty="0" smtClean="0">
                <a:latin typeface="Times New Roman" pitchFamily="18" charset="0"/>
                <a:cs typeface="Times New Roman" pitchFamily="18" charset="0"/>
              </a:rPr>
              <a:t>National </a:t>
            </a:r>
            <a:r>
              <a:rPr lang="en-US" sz="5100" b="1" dirty="0">
                <a:latin typeface="Times New Roman" pitchFamily="18" charset="0"/>
                <a:cs typeface="Times New Roman" pitchFamily="18" charset="0"/>
              </a:rPr>
              <a:t>Finance Commission (NFC) </a:t>
            </a:r>
            <a:r>
              <a:rPr lang="en-US" sz="5100" b="1" dirty="0" smtClean="0">
                <a:latin typeface="Times New Roman" pitchFamily="18" charset="0"/>
                <a:cs typeface="Times New Roman" pitchFamily="18" charset="0"/>
              </a:rPr>
              <a:t>Award</a:t>
            </a:r>
            <a:r>
              <a:rPr lang="en-US" sz="5600" b="1" dirty="0">
                <a:latin typeface="Times New Roman" pitchFamily="18" charset="0"/>
                <a:cs typeface="Times New Roman" pitchFamily="18" charset="0"/>
              </a:rPr>
              <a:t>					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History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NFC award background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SUMMARY or previous awards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07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NFC award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Purposes of NFC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Relevant constitutional provision: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Relevant constitutional provision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Analysis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Merits and demerits of 7</a:t>
            </a:r>
            <a:r>
              <a:rPr lang="en-US" sz="3600" baseline="30000" dirty="0" smtClean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NFC award</a:t>
            </a:r>
          </a:p>
          <a:p>
            <a:pPr marL="742950" indent="-742950">
              <a:buFont typeface="+mj-lt"/>
              <a:buAutoNum type="arabicPeriod"/>
            </a:pPr>
            <a:endParaRPr lang="en-US" sz="5600" b="1" dirty="0">
              <a:latin typeface="Times New Roman" pitchFamily="18" charset="0"/>
              <a:cs typeface="Times New Roman" pitchFamily="18" charset="0"/>
            </a:endParaRPr>
          </a:p>
          <a:p>
            <a:pPr marL="342900" lvl="8" indent="-342900" algn="just">
              <a:buFont typeface="+mj-lt"/>
              <a:buAutoNum type="arabicPeriod"/>
            </a:pPr>
            <a:endParaRPr lang="en-US" sz="2800" b="1" dirty="0"/>
          </a:p>
          <a:p>
            <a:pPr marL="342900" lvl="8" indent="-342900" algn="just">
              <a:buFont typeface="+mj-lt"/>
              <a:buAutoNum type="arabicPeriod"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342900" lvl="8" indent="-342900" algn="just">
              <a:buFont typeface="+mj-lt"/>
              <a:buAutoNum type="arabicPeriod"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342900" lvl="8" indent="-342900" algn="just">
              <a:buFont typeface="+mj-lt"/>
              <a:buAutoNum type="arabicPeriod"/>
            </a:pPr>
            <a:endParaRPr lang="en-US" b="1" dirty="0" smtClean="0"/>
          </a:p>
          <a:p>
            <a:pPr marL="342900" lvl="8" indent="-342900" algn="just">
              <a:buFont typeface="+mj-lt"/>
              <a:buAutoNum type="arabicPeriod"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8" indent="-342900" algn="just">
              <a:buFont typeface="+mj-lt"/>
              <a:buAutoNum type="arabicPeriod"/>
            </a:pP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lvl="8" indent="0" algn="just"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457200" lvl="8" indent="-457200" algn="just">
              <a:buFont typeface="+mj-lt"/>
              <a:buAutoNum type="arabicPeriod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endParaRPr lang="en-US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1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1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endParaRPr lang="en-US" sz="1400" b="1" u="sng" dirty="0">
              <a:latin typeface="Times New Roman" pitchFamily="18" charset="0"/>
              <a:cs typeface="Times New Roman" pitchFamily="18" charset="0"/>
            </a:endParaRPr>
          </a:p>
          <a:p>
            <a:pPr marL="0" lvl="0" indent="0">
              <a:buNone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1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14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1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1400" b="1" u="sng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1400" b="1" u="sng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0311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16FEBBF-49BA-BB57-C678-1C5410BFD0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4857" y="1197736"/>
            <a:ext cx="9350062" cy="491973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b="1" dirty="0"/>
              <a:t>Local Government Setup</a:t>
            </a:r>
            <a:endParaRPr lang="en-US" sz="4000" dirty="0"/>
          </a:p>
          <a:p>
            <a:pPr lvl="0"/>
            <a:r>
              <a:rPr lang="en-US" sz="4000" dirty="0"/>
              <a:t>District Administration</a:t>
            </a:r>
          </a:p>
          <a:p>
            <a:pPr lvl="0"/>
            <a:r>
              <a:rPr lang="en-US" sz="4000" dirty="0"/>
              <a:t>Tehsil </a:t>
            </a:r>
            <a:r>
              <a:rPr lang="en-US" sz="4000" dirty="0" smtClean="0"/>
              <a:t>Administration</a:t>
            </a:r>
            <a:endParaRPr lang="en-US" sz="4000" dirty="0"/>
          </a:p>
          <a:p>
            <a:pPr lvl="0"/>
            <a:r>
              <a:rPr lang="en-US" sz="4000" dirty="0"/>
              <a:t>Union Administration</a:t>
            </a:r>
          </a:p>
        </p:txBody>
      </p:sp>
    </p:spTree>
    <p:extLst>
      <p:ext uri="{BB962C8B-B14F-4D97-AF65-F5344CB8AC3E}">
        <p14:creationId xmlns:p14="http://schemas.microsoft.com/office/powerpoint/2010/main" val="3364073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0914" y="1403796"/>
            <a:ext cx="11075830" cy="484460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200" b="1" u="sng" dirty="0"/>
              <a:t>Ayub Khan’s Basic </a:t>
            </a:r>
            <a:r>
              <a:rPr lang="en-US" sz="3200" b="1" u="sng" dirty="0" smtClean="0"/>
              <a:t>Democracies</a:t>
            </a:r>
            <a:r>
              <a:rPr lang="en-US" sz="3200" b="1" dirty="0" smtClean="0"/>
              <a:t> </a:t>
            </a:r>
          </a:p>
          <a:p>
            <a:pPr marL="0" indent="0" algn="ctr">
              <a:buNone/>
            </a:pPr>
            <a:endParaRPr lang="en-US" sz="3200" b="1" dirty="0" smtClean="0"/>
          </a:p>
          <a:p>
            <a:pPr marL="457200" indent="-457200" algn="just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80,000 basic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democrats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Basic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Democracies Order 1959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Election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in 1960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75,283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basic democrats gave their assent to presidency of General Ayub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Khan.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Five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tiers of Ayub Basic Democracies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System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Analysis</a:t>
            </a:r>
          </a:p>
          <a:p>
            <a:pPr marL="0" lvl="0" indent="0" algn="just">
              <a:buNone/>
            </a:pPr>
            <a:endParaRPr lang="en-US" b="1" u="sng" dirty="0" smtClean="0"/>
          </a:p>
          <a:p>
            <a:pPr marL="0" indent="0" algn="just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809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35169"/>
          </a:xfrm>
        </p:spPr>
        <p:txBody>
          <a:bodyPr/>
          <a:lstStyle/>
          <a:p>
            <a:r>
              <a:rPr lang="en-US" sz="3200" b="1" dirty="0" smtClean="0"/>
              <a:t> 		</a:t>
            </a:r>
            <a:r>
              <a:rPr lang="en-US" sz="3200" b="1" u="sng" dirty="0" smtClean="0"/>
              <a:t>ZULFIQAR </a:t>
            </a:r>
            <a:r>
              <a:rPr lang="en-US" sz="3200" b="1" u="sng" dirty="0"/>
              <a:t>ALI BHUTTO’S REGIME (PPP)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762" y="1197736"/>
            <a:ext cx="9599092" cy="5409126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People’s Local Government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Elections </a:t>
            </a:r>
            <a:r>
              <a:rPr lang="en-US" dirty="0"/>
              <a:t>were never held under the new </a:t>
            </a:r>
            <a:r>
              <a:rPr lang="en-US" dirty="0" smtClean="0"/>
              <a:t>law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Local </a:t>
            </a:r>
            <a:r>
              <a:rPr lang="en-US" dirty="0"/>
              <a:t>councils were not constituted under the new law and these reforms were not implemented. 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country did not have any Local Government system during the period 1971 to 1979</a:t>
            </a:r>
          </a:p>
          <a:p>
            <a:pPr marL="457200" indent="-457200">
              <a:buFont typeface="+mj-lt"/>
              <a:buAutoNum type="arabicPeriod"/>
            </a:pP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5298323"/>
              </p:ext>
            </p:extLst>
          </p:nvPr>
        </p:nvGraphicFramePr>
        <p:xfrm>
          <a:off x="2021983" y="3781863"/>
          <a:ext cx="7701566" cy="23356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01566"/>
              </a:tblGrid>
              <a:tr h="62282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                          People’s Local Government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7092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       District Council  	                        Municipal Corporation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7092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       </a:t>
                      </a:r>
                      <a:r>
                        <a:rPr lang="en-US" sz="2000" dirty="0" err="1">
                          <a:effectLst/>
                        </a:rPr>
                        <a:t>Halqa</a:t>
                      </a:r>
                      <a:r>
                        <a:rPr lang="en-US" sz="2000" dirty="0">
                          <a:effectLst/>
                        </a:rPr>
                        <a:t> Council 		          </a:t>
                      </a:r>
                      <a:r>
                        <a:rPr lang="en-US" sz="2000" dirty="0" smtClean="0">
                          <a:effectLst/>
                        </a:rPr>
                        <a:t>       Municipal </a:t>
                      </a:r>
                      <a:r>
                        <a:rPr lang="en-US" sz="2000" dirty="0">
                          <a:effectLst/>
                        </a:rPr>
                        <a:t>Committee 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57092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       </a:t>
                      </a:r>
                      <a:r>
                        <a:rPr lang="en-US" sz="2000" dirty="0" err="1">
                          <a:effectLst/>
                        </a:rPr>
                        <a:t>Dehi</a:t>
                      </a:r>
                      <a:r>
                        <a:rPr lang="en-US" sz="2000" dirty="0">
                          <a:effectLst/>
                        </a:rPr>
                        <a:t> Council 		         </a:t>
                      </a:r>
                      <a:r>
                        <a:rPr lang="en-US" sz="2000" dirty="0" smtClean="0">
                          <a:effectLst/>
                        </a:rPr>
                        <a:t>               </a:t>
                      </a:r>
                      <a:r>
                        <a:rPr lang="en-US" sz="2000" dirty="0">
                          <a:effectLst/>
                        </a:rPr>
                        <a:t>Town Committee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770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972" y="1236372"/>
            <a:ext cx="10161431" cy="501202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200" b="1" u="sng" dirty="0"/>
              <a:t>Zia </a:t>
            </a:r>
            <a:r>
              <a:rPr lang="en-US" sz="3200" b="1" u="sng" dirty="0" err="1"/>
              <a:t>Ul</a:t>
            </a:r>
            <a:r>
              <a:rPr lang="en-US" sz="3200" b="1" u="sng" dirty="0"/>
              <a:t> </a:t>
            </a:r>
            <a:r>
              <a:rPr lang="en-US" sz="3200" b="1" u="sng" dirty="0" err="1"/>
              <a:t>Haq’s</a:t>
            </a:r>
            <a:r>
              <a:rPr lang="en-US" sz="3200" b="1" u="sng" dirty="0"/>
              <a:t> Local </a:t>
            </a:r>
            <a:r>
              <a:rPr lang="en-US" sz="3200" b="1" u="sng" dirty="0" smtClean="0"/>
              <a:t>Government 1979</a:t>
            </a:r>
          </a:p>
          <a:p>
            <a:pPr marL="0" indent="0" algn="ctr">
              <a:buNone/>
            </a:pPr>
            <a:endParaRPr lang="en-US" sz="1800" b="1" u="sng" dirty="0"/>
          </a:p>
          <a:p>
            <a:pPr marL="0" indent="0" algn="ctr">
              <a:buNone/>
            </a:pPr>
            <a:endParaRPr lang="en-US" sz="1800" b="1" u="sng" dirty="0" smtClean="0"/>
          </a:p>
          <a:p>
            <a:pPr lvl="0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Local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Government Ordinance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1979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LG under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direct control of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military.</a:t>
            </a:r>
          </a:p>
          <a:p>
            <a:pPr lvl="0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LG to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legitimize military rule </a:t>
            </a:r>
          </a:p>
          <a:p>
            <a:pPr lvl="0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 constitutional protection to LG</a:t>
            </a:r>
          </a:p>
          <a:p>
            <a:pPr lvl="0">
              <a:buFont typeface="+mj-lt"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Analysis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453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Content Placeholder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84660248"/>
              </p:ext>
            </p:extLst>
          </p:nvPr>
        </p:nvGraphicFramePr>
        <p:xfrm>
          <a:off x="965915" y="862884"/>
          <a:ext cx="8912181" cy="18159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454230"/>
                <a:gridCol w="4457951"/>
              </a:tblGrid>
              <a:tr h="785320">
                <a:tc grid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                                        </a:t>
                      </a:r>
                      <a:r>
                        <a:rPr lang="en-US" sz="2000" dirty="0" smtClean="0">
                          <a:effectLst/>
                        </a:rPr>
                        <a:t>  </a:t>
                      </a:r>
                      <a:r>
                        <a:rPr lang="en-US" sz="2000" dirty="0">
                          <a:effectLst/>
                        </a:rPr>
                        <a:t>Provincial Government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03060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                   </a:t>
                      </a:r>
                      <a:r>
                        <a:rPr lang="en-US" sz="2000" dirty="0" smtClean="0">
                          <a:effectLst/>
                        </a:rPr>
                        <a:t> </a:t>
                      </a:r>
                      <a:r>
                        <a:rPr lang="en-US" sz="2800" dirty="0">
                          <a:effectLst/>
                        </a:rPr>
                        <a:t>Urban</a:t>
                      </a:r>
                      <a:r>
                        <a:rPr lang="en-US" sz="2000" dirty="0">
                          <a:effectLst/>
                        </a:rPr>
                        <a:t> 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                 Rural</a:t>
                      </a:r>
                      <a:endParaRPr lang="en-US" sz="2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6807598"/>
              </p:ext>
            </p:extLst>
          </p:nvPr>
        </p:nvGraphicFramePr>
        <p:xfrm>
          <a:off x="927279" y="2653048"/>
          <a:ext cx="4468970" cy="15197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56828"/>
                <a:gridCol w="1188496"/>
                <a:gridCol w="1061823"/>
                <a:gridCol w="1061823"/>
              </a:tblGrid>
              <a:tr h="151970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Town Committee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Municipal Committee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Municipal Corporation</a:t>
                      </a:r>
                      <a:endParaRPr lang="en-US" sz="140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Metropolitan Corporation</a:t>
                      </a:r>
                      <a:endParaRPr lang="en-US" sz="14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3534696"/>
              </p:ext>
            </p:extLst>
          </p:nvPr>
        </p:nvGraphicFramePr>
        <p:xfrm>
          <a:off x="5383369" y="2640170"/>
          <a:ext cx="4546241" cy="155834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26879"/>
                <a:gridCol w="2619362"/>
              </a:tblGrid>
              <a:tr h="155834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District Council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Union Councils</a:t>
                      </a:r>
                      <a:endParaRPr lang="en-US" sz="2000" dirty="0">
                        <a:effectLst/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738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732138"/>
          </a:xfrm>
        </p:spPr>
        <p:txBody>
          <a:bodyPr/>
          <a:lstStyle/>
          <a:p>
            <a:pPr algn="ctr"/>
            <a:r>
              <a:rPr lang="en-US" sz="2800" b="1" u="sng" dirty="0"/>
              <a:t>Local Government under Pervez Musharraf’s regime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6670" y="1365162"/>
            <a:ext cx="9483183" cy="4883238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Local Government Ordinance (LGO) 2001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Devolution Of Power Plan (5d’s Model)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Overcame The Urban-rural Divide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Removed Hierarchical Relationship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Government Departments Became Accountable To The District Council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District Coordination Officers (</a:t>
            </a:r>
            <a:r>
              <a:rPr lang="en-US" dirty="0" err="1" smtClean="0"/>
              <a:t>Dcos</a:t>
            </a:r>
            <a:r>
              <a:rPr lang="en-US" dirty="0" smtClean="0"/>
              <a:t>), Were Subordinated To The District </a:t>
            </a:r>
            <a:r>
              <a:rPr lang="en-US" dirty="0" err="1" smtClean="0"/>
              <a:t>Nazims</a:t>
            </a:r>
            <a:endParaRPr lang="en-US" dirty="0" smtClean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Reserved Seats For Women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Elections On The Non-party Basis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Constitutional Status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6038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b="1" dirty="0"/>
              <a:t>Three Tiers:</a:t>
            </a:r>
            <a:endParaRPr lang="en-US" sz="3200" dirty="0"/>
          </a:p>
          <a:p>
            <a:pPr lvl="0"/>
            <a:r>
              <a:rPr lang="en-US" sz="3200" dirty="0"/>
              <a:t>Union Council </a:t>
            </a:r>
          </a:p>
          <a:p>
            <a:pPr lvl="0"/>
            <a:r>
              <a:rPr lang="en-US" sz="3200" dirty="0"/>
              <a:t>Tehsil Council </a:t>
            </a:r>
          </a:p>
          <a:p>
            <a:pPr lvl="0"/>
            <a:r>
              <a:rPr lang="en-US" sz="3200" dirty="0"/>
              <a:t>District Council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52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873806"/>
          </a:xfrm>
        </p:spPr>
        <p:txBody>
          <a:bodyPr/>
          <a:lstStyle/>
          <a:p>
            <a:pPr algn="ctr"/>
            <a:r>
              <a:rPr lang="en-US" sz="3600" b="1" u="sng" dirty="0">
                <a:latin typeface="Times New Roman" pitchFamily="18" charset="0"/>
                <a:cs typeface="Times New Roman" pitchFamily="18" charset="0"/>
              </a:rPr>
              <a:t>LOCAL GOVERNMENTS ACTS OF 2013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latin typeface="Times New Roman" pitchFamily="18" charset="0"/>
                <a:cs typeface="Times New Roman" pitchFamily="18" charset="0"/>
              </a:rPr>
            </a:b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003" y="1828800"/>
            <a:ext cx="9762185" cy="4597758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18th Amendment to the Constitution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Provinces have different LG Acts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Elections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on a party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basis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Divisions of tires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ot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consistent on the term limits of the local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governments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across provinces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electoral process also varies across provinces</a:t>
            </a:r>
          </a:p>
        </p:txBody>
      </p:sp>
    </p:spTree>
    <p:extLst>
      <p:ext uri="{BB962C8B-B14F-4D97-AF65-F5344CB8AC3E}">
        <p14:creationId xmlns:p14="http://schemas.microsoft.com/office/powerpoint/2010/main" val="1520178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3688" y="2436064"/>
            <a:ext cx="9404723" cy="2200330"/>
          </a:xfrm>
        </p:spPr>
        <p:txBody>
          <a:bodyPr/>
          <a:lstStyle/>
          <a:p>
            <a:pPr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Advantages and disadvantages of 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Local 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Government And Causes of Failure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67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415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1522" y="2137893"/>
            <a:ext cx="10045520" cy="3335628"/>
          </a:xfrm>
        </p:spPr>
        <p:txBody>
          <a:bodyPr>
            <a:normAutofit/>
          </a:bodyPr>
          <a:lstStyle/>
          <a:p>
            <a:pPr marL="0" lvl="0" indent="0" algn="ctr">
              <a:buNone/>
            </a:pPr>
            <a:r>
              <a:rPr lang="en-US" sz="5400" b="1" u="sng" dirty="0">
                <a:latin typeface="Times New Roman" pitchFamily="18" charset="0"/>
                <a:cs typeface="Times New Roman" pitchFamily="18" charset="0"/>
              </a:rPr>
              <a:t>National Finance Commission (NFC) </a:t>
            </a:r>
            <a:r>
              <a:rPr lang="en-US" sz="5400" b="1" u="sng" dirty="0" smtClean="0">
                <a:latin typeface="Times New Roman" pitchFamily="18" charset="0"/>
                <a:cs typeface="Times New Roman" pitchFamily="18" charset="0"/>
              </a:rPr>
              <a:t>Award</a:t>
            </a:r>
            <a:endParaRPr lang="en-US" sz="54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2800" b="1" u="sng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1600" b="1" u="sng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600" b="1" u="sng" dirty="0">
                <a:latin typeface="Times New Roman" pitchFamily="18" charset="0"/>
                <a:cs typeface="Times New Roman" pitchFamily="18" charset="0"/>
              </a:rPr>
            </a:br>
            <a:r>
              <a:rPr lang="en-US" sz="1600" b="1" dirty="0">
                <a:latin typeface="Times New Roman" pitchFamily="18" charset="0"/>
                <a:cs typeface="Times New Roman" pitchFamily="18" charset="0"/>
              </a:rPr>
              <a:t>					</a:t>
            </a: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en-US" sz="16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964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What is NFC Award?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10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730" y="206063"/>
            <a:ext cx="11011435" cy="62977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History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Government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of Indian Act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1935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Pre-independence Revenue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Sharing: Niemeyer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Award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(under the 1935 Act) 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Post-independence Revenue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Sharing: Raisman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award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(1</a:t>
            </a:r>
            <a:r>
              <a:rPr lang="en-US" sz="2800" b="1" baseline="30000" dirty="0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April 1952)</a:t>
            </a:r>
          </a:p>
          <a:p>
            <a:pPr marL="0" indent="0" algn="just"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NFC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Award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Background</a:t>
            </a:r>
          </a:p>
          <a:p>
            <a:pPr marL="1371600" lvl="2" indent="-571500" algn="just">
              <a:buFont typeface="+mj-lt"/>
              <a:buAutoNum type="romanLcPeriod"/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Hamood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Ur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Rehman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commission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1371600" lvl="2" indent="-571500" algn="just">
              <a:buFont typeface="+mj-lt"/>
              <a:buAutoNum type="romanLcPeriod"/>
            </a:pP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Zulfiqar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Ali Bhutto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financial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award under NFC in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1974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5231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4E5E102-4B68-B979-511B-AE490823C8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11369" y="489397"/>
            <a:ext cx="10234501" cy="5859887"/>
          </a:xfrm>
        </p:spPr>
        <p:txBody>
          <a:bodyPr>
            <a:noAutofit/>
          </a:bodyPr>
          <a:lstStyle/>
          <a:p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					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SUMMARY</a:t>
            </a:r>
          </a:p>
          <a:p>
            <a:pPr lvl="0"/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Raisman Award 1951	    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Liaqat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Ali Khan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(1952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0"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First Award     		  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	ZA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Bhutto</a:t>
            </a:r>
          </a:p>
          <a:p>
            <a:pPr lvl="0"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Second Award 		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     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Zia</a:t>
            </a:r>
          </a:p>
          <a:p>
            <a:pPr lvl="0"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Third Award   		 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	Zia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Fourth Award 		 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	Nawaz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Sharif</a:t>
            </a:r>
          </a:p>
          <a:p>
            <a:pPr lvl="0"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Fifth Award    		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	Benazir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  <a:p>
            <a:pPr lvl="0" algn="just"/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Sixth  Award		 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		     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Parvaiz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Musharraf</a:t>
            </a:r>
          </a:p>
          <a:p>
            <a:pPr lvl="0" algn="just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Seventh  Award				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Yousaf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Raza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Gillani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49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5B176569-B916-B5E5-17C3-6A63AB08C8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23493" y="399245"/>
            <a:ext cx="9144000" cy="5808372"/>
          </a:xfrm>
        </p:spPr>
        <p:txBody>
          <a:bodyPr>
            <a:noAutofit/>
          </a:bodyPr>
          <a:lstStyle/>
          <a:p>
            <a:pPr lvl="6"/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The 07</a:t>
            </a:r>
            <a:r>
              <a:rPr lang="en-US" sz="2800" b="1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NFC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Award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07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NFC Award was signed on 30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December 2009 and legally adopted in 01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July 2010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Purposes of NFC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Formulate and Implement Economic Policies in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Country.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control financial imbalances and equally manage the financial resources of the federating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units.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transfer intergovernmental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resources.</a:t>
            </a:r>
          </a:p>
          <a:p>
            <a:pPr marL="342900" indent="-342900"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implement horizontal and vertical imbalance among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units</a:t>
            </a:r>
          </a:p>
          <a:p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6404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366" y="1674253"/>
            <a:ext cx="10290219" cy="4868215"/>
          </a:xfrm>
        </p:spPr>
        <p:txBody>
          <a:bodyPr>
            <a:no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NFC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Award is a constitutional obligation.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Relevant article of the Constitution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Islamic Republic of Pakistan,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1973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Mandatory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for the government to compose NFC Award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Vertical distribution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Horizontally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distribution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Provinces redistribute and PFC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33232" y="182262"/>
            <a:ext cx="9404723" cy="848048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Relevant Constitutional Provision:</a:t>
            </a:r>
            <a:endParaRPr lang="en-US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3777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2222</TotalTime>
  <Words>1012</Words>
  <Application>Microsoft Office PowerPoint</Application>
  <PresentationFormat>Custom</PresentationFormat>
  <Paragraphs>274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Ion</vt:lpstr>
      <vt:lpstr>           Pakistan Affairs                      (Constitution)</vt:lpstr>
      <vt:lpstr>PowerPoint Presentation</vt:lpstr>
      <vt:lpstr>      LECTURE # 4</vt:lpstr>
      <vt:lpstr>PowerPoint Presentation</vt:lpstr>
      <vt:lpstr>What is NFC Award? </vt:lpstr>
      <vt:lpstr>PowerPoint Presentation</vt:lpstr>
      <vt:lpstr>PowerPoint Presentation</vt:lpstr>
      <vt:lpstr>PowerPoint Presentation</vt:lpstr>
      <vt:lpstr>Relevant Constitutional Provision:</vt:lpstr>
      <vt:lpstr>PowerPoint Presentation</vt:lpstr>
      <vt:lpstr>PowerPoint Presentation</vt:lpstr>
      <vt:lpstr>PowerPoint Presentation</vt:lpstr>
      <vt:lpstr>PowerPoint Presentation</vt:lpstr>
      <vt:lpstr>7th  NFC Award</vt:lpstr>
      <vt:lpstr>PowerPoint Presentation</vt:lpstr>
      <vt:lpstr>JUDICIAL ACTIVISM</vt:lpstr>
      <vt:lpstr>PowerPoint Presentation</vt:lpstr>
      <vt:lpstr>PowerPoint Presentation</vt:lpstr>
      <vt:lpstr>JUDICIAL RESTRAIN ...VS... JUDICIAL ACTIVISM </vt:lpstr>
      <vt:lpstr>PowerPoint Presentation</vt:lpstr>
      <vt:lpstr>PowerPoint Presentation</vt:lpstr>
      <vt:lpstr>PowerPoint Presentation</vt:lpstr>
      <vt:lpstr>Constitutionality of Judicial Activism and its impact on Democratic process in Pakistan </vt:lpstr>
      <vt:lpstr>Merits and demerits  of Judicial Activism  </vt:lpstr>
      <vt:lpstr>LOCAL GOVERNMENT IN PAKISTAN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  ZULFIQAR ALI BHUTTO’S REGIME (PPP)</vt:lpstr>
      <vt:lpstr>PowerPoint Presentation</vt:lpstr>
      <vt:lpstr>PowerPoint Presentation</vt:lpstr>
      <vt:lpstr>Local Government under Pervez Musharraf’s regime</vt:lpstr>
      <vt:lpstr>PowerPoint Presentation</vt:lpstr>
      <vt:lpstr>LOCAL GOVERNMENTS ACTS OF 2013 </vt:lpstr>
      <vt:lpstr>Advantages and disadvantages of Local Government And Causes of Failure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Pakistan Affairs                      Constitution</dc:title>
  <dc:creator>BKT</dc:creator>
  <cp:lastModifiedBy>BKT</cp:lastModifiedBy>
  <cp:revision>265</cp:revision>
  <dcterms:created xsi:type="dcterms:W3CDTF">2022-11-17T06:41:20Z</dcterms:created>
  <dcterms:modified xsi:type="dcterms:W3CDTF">2023-05-13T00:56:47Z</dcterms:modified>
</cp:coreProperties>
</file>