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299" r:id="rId2"/>
    <p:sldId id="318" r:id="rId3"/>
    <p:sldId id="366" r:id="rId4"/>
    <p:sldId id="377" r:id="rId5"/>
    <p:sldId id="367" r:id="rId6"/>
    <p:sldId id="368" r:id="rId7"/>
    <p:sldId id="370" r:id="rId8"/>
    <p:sldId id="349" r:id="rId9"/>
    <p:sldId id="371" r:id="rId10"/>
    <p:sldId id="369" r:id="rId11"/>
    <p:sldId id="350" r:id="rId12"/>
    <p:sldId id="352" r:id="rId13"/>
    <p:sldId id="354" r:id="rId14"/>
    <p:sldId id="356" r:id="rId15"/>
    <p:sldId id="378" r:id="rId16"/>
    <p:sldId id="359" r:id="rId17"/>
    <p:sldId id="360" r:id="rId18"/>
    <p:sldId id="363" r:id="rId19"/>
    <p:sldId id="374" r:id="rId20"/>
    <p:sldId id="375" r:id="rId21"/>
    <p:sldId id="376" r:id="rId22"/>
    <p:sldId id="36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08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632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377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8970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299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7506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2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5209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610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05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53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266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75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58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793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80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172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62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029C-77B2-44AC-8CD0-6CF9ECC48965}" type="datetime1">
              <a:rPr lang="en-US" smtClean="0"/>
              <a:t>6/27/2024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DFE3-0D49-4C70-AA7E-AF478920BC85}" type="datetime1">
              <a:rPr lang="en-US" smtClean="0"/>
              <a:t>6/27/2024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7676C-51F5-4B6C-83F3-33FB75B6D2C9}" type="datetime1">
              <a:rPr lang="en-US" smtClean="0"/>
              <a:t>6/27/2024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B29F-C286-4066-AF2E-C61BBCD5EA79}" type="datetime1">
              <a:rPr lang="en-US" smtClean="0"/>
              <a:t>6/27/2024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730B-225B-4BB9-A142-128304B3D213}" type="datetime1">
              <a:rPr lang="en-US" smtClean="0"/>
              <a:t>6/27/2024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BEE8-30A8-4870-96FD-772725F489E4}" type="datetime1">
              <a:rPr lang="en-US" smtClean="0"/>
              <a:t>6/27/2024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4FB12-939A-4857-A136-232F0B2E1D2A}" type="datetime1">
              <a:rPr lang="en-US" smtClean="0"/>
              <a:t>6/27/2024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B6568-0643-444F-862F-F655833D5640}" type="datetime1">
              <a:rPr lang="en-US" smtClean="0"/>
              <a:t>6/27/2024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3FB4-1BD8-45C9-AA29-04B8DCAD9769}" type="datetime1">
              <a:rPr lang="en-US" smtClean="0"/>
              <a:t>6/27/2024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1C192-43DD-4A06-BD3F-C17FBD355223}" type="datetime1">
              <a:rPr lang="en-US" smtClean="0"/>
              <a:t>6/27/2024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7027-E63E-4AA4-B827-4C6C471C3D5E}" type="datetime1">
              <a:rPr lang="en-US" smtClean="0"/>
              <a:t>6/27/2024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938D-5FF0-46AF-8C50-ECBE6728485F}" type="datetime1">
              <a:rPr lang="en-US" smtClean="0"/>
              <a:t>6/27/2024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196A-0578-43E1-840E-088C12CC6D94}" type="datetime1">
              <a:rPr lang="en-US" smtClean="0"/>
              <a:t>6/27/2024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23A0-8D62-4BC1-99AD-CF691D0E8DF9}" type="datetime1">
              <a:rPr lang="en-US" smtClean="0"/>
              <a:t>6/27/2024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0F05F-3792-4C1E-BBB9-6193EE0052C6}" type="datetime1">
              <a:rPr lang="en-US" smtClean="0"/>
              <a:t>6/27/2024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2AD6-7D09-4D01-9879-39A9AD26918A}" type="datetime1">
              <a:rPr lang="en-US" smtClean="0"/>
              <a:t>6/27/2024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0346B-A23D-4E32-8455-3FF119241CCB}" type="datetime1">
              <a:rPr lang="en-US" smtClean="0"/>
              <a:t>6/27/2024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Lecture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b="1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Pak-Iran &amp; Pak-Saudia Relations 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b="1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Pak-UK and Pak-EU relations </a:t>
            </a:r>
          </a:p>
          <a:p>
            <a:pPr marL="0" indent="0" algn="just">
              <a:buNone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Conclusion</a:t>
            </a:r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Pak-Iran relations are complex with bilateral, regional, and global dimensions, but continuous engagement is the only way forward for the regional stability and prosperity of both nations.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Tangible bilateral cooperation is far below potential.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FATF black-listing of Iran and sanctions are challenges.</a:t>
            </a:r>
          </a:p>
          <a:p>
            <a:pPr marL="0" indent="0" algn="just">
              <a:buNone/>
            </a:pP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472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Pak-Saudia Relations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Pak-Saudi relations revolve around the religious, economic, and strategic commonalities since 1947.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Early years: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diplomatic relations were established soon after Pakistan’s independence. 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Islamic solidarity – mutual support in Int forums like OIC.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Saudia supported during Indo-Pak wars (in 1971- financial and diplomatic support) 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Cooperation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The oil boom kicked the economic cooperation in 1970s – Saudia supported with oil subsidies, and financial assistance, Pakistan exported work force and remittances. (2.64 Million). 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283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last phase of the Cold War: Geopolitics of Religion 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Soviet invasion of Afghanistan: KSA and Pakistan supported Mujahedeen: Saudia with finances and Pakistan with manpower, logistics, and weapons.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Religious influence: Wahabism (domestic ideology of KSA) to counter the Iranian revolution (Shia-Sunni sectarianism).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Last decade of 20</a:t>
            </a:r>
            <a:r>
              <a:rPr lang="en-US" sz="2600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century: economic support during the days of political instability of the 1990s and post-nuclearization of South Asia.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562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9/11,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WoT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and Counterterrorism Cooperation.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Counter-extremist ideologies and dismantling terrorist networks (intelligence sharing). 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Pak-KSA-USA cooperation posed a challenge for Pakistan in balancing its relationship with Iran and KSA.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Arab Spring and Yemen Conflict and Pakistan’s limited FP choices pushed Saudia to India.</a:t>
            </a:r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56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Contemporary Relations and Future Prospects</a:t>
            </a:r>
          </a:p>
          <a:p>
            <a:pPr algn="just"/>
            <a:r>
              <a:rPr lang="en-US" sz="2600" dirty="0"/>
              <a:t>MBS’s 2030 vision (Modernization Project) presents economic opportunities in various sectors – human resources and material.</a:t>
            </a:r>
          </a:p>
          <a:p>
            <a:pPr algn="just"/>
            <a:endParaRPr lang="en-US" sz="2600" dirty="0"/>
          </a:p>
          <a:p>
            <a:pPr algn="just"/>
            <a:r>
              <a:rPr lang="en-US" sz="2600" dirty="0"/>
              <a:t>Military ties, exercises, and training.</a:t>
            </a:r>
          </a:p>
          <a:p>
            <a:pPr algn="just"/>
            <a:endParaRPr lang="en-US" sz="2600" dirty="0"/>
          </a:p>
          <a:p>
            <a:pPr algn="just"/>
            <a:r>
              <a:rPr lang="en-US" sz="2600" dirty="0"/>
              <a:t>Diaspora and remittances – leading to cordial relations.</a:t>
            </a:r>
          </a:p>
          <a:p>
            <a:pPr algn="just"/>
            <a:endParaRPr lang="en-US" sz="2600" dirty="0"/>
          </a:p>
          <a:p>
            <a:pPr algn="just"/>
            <a:r>
              <a:rPr lang="en-US" sz="2600" dirty="0"/>
              <a:t>Diplomatic engagement on critical issues like Palestine, Kashmir, terrorism, etc.</a:t>
            </a: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090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01811-30F6-9E98-07F0-8D1486634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8131" y="624110"/>
            <a:ext cx="9666481" cy="68217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0940E-C35E-915C-FAE0-98199924F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8131" y="1408921"/>
            <a:ext cx="9666481" cy="5281127"/>
          </a:xfrm>
        </p:spPr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Conclusion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altLang="en-US" sz="2400" dirty="0">
              <a:solidFill>
                <a:schemeClr val="tx1"/>
              </a:solidFill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lations between Saudia and Pakistan have evolved from mere diplomatic cooperation to strategic, economic, and cultural dimensions. 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alt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has more potential than what it is right now.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alt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However, with the changing geopolitical landscape both countries may face some challenges that may change the trajectory of the relationship.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56305F-2A13-A081-A3B9-8BC4109C0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99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Pak-UK Relations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History of Colonialism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The history of relations can be traced back to the colonial period. 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Independence of Pakistan led to bilateral relations.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is a member of commonwealth countries – that fosters cooperation in politics (mediation), economics (trade), education, capacity building (governance and sustainable development), and culture.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802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Diplomatic Relations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Regular exchange of high-level visits and meetings from both sides.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UK supports Pakistan’s democratic institutions and governance reforms.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 cooperation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On Security, Counterterrorism, capacity building, and regional stability (Afghanistan).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Relations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4.1 Billion US$ bilateral trade volume 2023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1.6 Million Pakistanis send almost 3 billion US$ annually (third highest after KSA, and UAE).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One of the largest export destinations for Pakistan.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DFID assists Pakistan in education, health, and poverty eradication programs.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617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>
                <a:solidFill>
                  <a:schemeClr val="tx1">
                    <a:lumMod val="95000"/>
                    <a:lumOff val="5000"/>
                  </a:schemeClr>
                </a:solidFill>
              </a:rPr>
              <a:t>Future Prospects</a:t>
            </a: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Educational exchange (visa regime be softened – potential for cooperation).</a:t>
            </a:r>
          </a:p>
          <a:p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Export of quality human resources (remittances and soft power)</a:t>
            </a:r>
          </a:p>
          <a:p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Human Rights and Governance (concerns of the UK)</a:t>
            </a:r>
          </a:p>
          <a:p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Trade can be enhanced to harness the optimum potential.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08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PaK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-EU Relations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Economy, Values, and Security are the interacting points.</a:t>
            </a:r>
          </a:p>
          <a:p>
            <a:pPr marL="0" indent="0" algn="just">
              <a:buNone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Relations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EU granted GSP + status (generalized scheme of Preferences Plus) in 2014 (boosting Pakistan’s exports’ entry into EU market).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Trade volume 39.810 billion US$ in 2022-23.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exports textile and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agri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products, and imports machinery and chemicals.</a:t>
            </a:r>
          </a:p>
          <a:p>
            <a:pPr marL="0" indent="0" algn="just">
              <a:buNone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Development and assistance: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 rural development, education, and sustainable development.</a:t>
            </a:r>
          </a:p>
          <a:p>
            <a:pPr algn="just"/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848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Pak-Iran Relations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Overview: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Pak-Iran shares 900 KM long border.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Relations have a history of </a:t>
            </a:r>
            <a:r>
              <a:rPr lang="en-US" sz="2800" u="sng" dirty="0">
                <a:solidFill>
                  <a:schemeClr val="tx1"/>
                </a:solidFill>
              </a:rPr>
              <a:t>conflict and cooperation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Enjoyed cordial relations during the Cold War.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But, the Iranian revolution and subsequent geopolitics of religion in the region and end of the Cold War gave a new dimension to the relationship.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600" b="1" dirty="0">
                <a:solidFill>
                  <a:schemeClr val="tx1"/>
                </a:solidFill>
              </a:rPr>
              <a:t>Strategic Engagement Plan 2019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Both agreed to cooperate on: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Peace and Security 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Democracy, Law, Governance, and Human rights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Migration and mobility 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Trade and Investment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Sustainable development (eco, </a:t>
            </a:r>
            <a:r>
              <a:rPr lang="en-US" sz="2400" dirty="0" err="1">
                <a:solidFill>
                  <a:schemeClr val="tx1"/>
                </a:solidFill>
              </a:rPr>
              <a:t>soci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envi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sustainbility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Education and Culture 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Science and Technology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0710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Human rights, Security, and Counter-Terrorism </a:t>
            </a:r>
          </a:p>
          <a:p>
            <a:r>
              <a:rPr lang="en-US" sz="2800" dirty="0"/>
              <a:t>EU has communicated concerns over Freedom of expression, women’s rights, treatment of minorities. </a:t>
            </a:r>
          </a:p>
          <a:p>
            <a:endParaRPr lang="en-US" sz="2800" dirty="0"/>
          </a:p>
          <a:p>
            <a:r>
              <a:rPr lang="en-US" sz="2800" dirty="0"/>
              <a:t>Both engage in dialogue to address these issues.</a:t>
            </a:r>
          </a:p>
          <a:p>
            <a:endParaRPr lang="en-US" sz="2800" dirty="0"/>
          </a:p>
          <a:p>
            <a:r>
              <a:rPr lang="en-US" sz="2800" dirty="0"/>
              <a:t>Information sharing (EU </a:t>
            </a:r>
            <a:r>
              <a:rPr lang="en-US" sz="2800" dirty="0" err="1"/>
              <a:t>disinfo</a:t>
            </a:r>
            <a:r>
              <a:rPr lang="en-US" sz="2800" dirty="0"/>
              <a:t> lab is an example) </a:t>
            </a:r>
          </a:p>
          <a:p>
            <a:endParaRPr lang="en-US" sz="2800" dirty="0"/>
          </a:p>
          <a:p>
            <a:r>
              <a:rPr lang="en-US" sz="2800" dirty="0"/>
              <a:t>Work together on terrorism, extremism, counter-terrorism, capacity building, and regional security.</a:t>
            </a:r>
            <a:endParaRPr lang="en-US" sz="2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Professor, SS, Air University , Islamabad.</a:t>
            </a:r>
          </a:p>
        </p:txBody>
      </p:sp>
    </p:spTree>
    <p:extLst>
      <p:ext uri="{BB962C8B-B14F-4D97-AF65-F5344CB8AC3E}">
        <p14:creationId xmlns:p14="http://schemas.microsoft.com/office/powerpoint/2010/main" val="3103743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Conclusion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Economy, governance, liberal values, and security will continue to be the points of interaction. 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 Engagement Plan 2019 should be worked on for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cooperation, development, education, and science.</a:t>
            </a:r>
            <a:endParaRPr lang="en-US" sz="2600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15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600" b="1" dirty="0"/>
              <a:t>Diplomatic Engagements</a:t>
            </a:r>
            <a:r>
              <a:rPr lang="en-US" sz="2600" dirty="0"/>
              <a:t>: </a:t>
            </a:r>
          </a:p>
          <a:p>
            <a:pPr algn="just"/>
            <a:r>
              <a:rPr lang="en-US" sz="2600" dirty="0"/>
              <a:t>The first country to recognize Pakistan in 1947.</a:t>
            </a:r>
          </a:p>
          <a:p>
            <a:pPr algn="just"/>
            <a:r>
              <a:rPr lang="en-US" sz="2600" dirty="0"/>
              <a:t>PM Liaquat Ali Khan visited Iran in 1949, and diplomatic relations were established, Shah of Iran also reciprocated this in return.</a:t>
            </a:r>
          </a:p>
          <a:p>
            <a:pPr algn="just"/>
            <a:r>
              <a:rPr lang="en-US" sz="2600" dirty="0"/>
              <a:t>Since then, Pakistan and Iran have maintained regular diplomatic dialogues. </a:t>
            </a:r>
          </a:p>
          <a:p>
            <a:pPr algn="just"/>
            <a:r>
              <a:rPr lang="en-US" sz="2600" dirty="0"/>
              <a:t>High-level visits and diplomatic communications are crucial for addressing mutual concerns and enhancing cooperation.</a:t>
            </a:r>
            <a:endParaRPr lang="en-US" sz="2600" dirty="0">
              <a:solidFill>
                <a:srgbClr val="00B050"/>
              </a:solidFill>
            </a:endParaRPr>
          </a:p>
          <a:p>
            <a:pPr algn="just"/>
            <a:r>
              <a:rPr lang="en-US" sz="2600" dirty="0">
                <a:solidFill>
                  <a:srgbClr val="00B050"/>
                </a:solidFill>
              </a:rPr>
              <a:t>Pakistan adopted the anthem in 1954, entirely in Persian</a:t>
            </a:r>
            <a:r>
              <a:rPr lang="en-US" sz="2600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935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03A0-D270-0F62-A74F-02012BC65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8171" y="624110"/>
            <a:ext cx="9806441" cy="68217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F45A3-3A20-6181-5CA5-970423E37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171" y="1427583"/>
            <a:ext cx="9806441" cy="5178489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Pakistan saw Iran as the preferred country … sect, geography, US umbrella, etc. (Arabs were in the pre-oil era).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ECO (RCD), and OIC plate forms of cooperation… . are based on shared beliefs and cultural aspects.  </a:t>
            </a:r>
          </a:p>
          <a:p>
            <a:pPr algn="just"/>
            <a:endParaRPr lang="en-US" sz="2400" dirty="0">
              <a:solidFill>
                <a:srgbClr val="FF0000"/>
              </a:solidFill>
            </a:endParaRPr>
          </a:p>
          <a:p>
            <a:pPr algn="just"/>
            <a:r>
              <a:rPr lang="en-US" sz="2400" dirty="0">
                <a:solidFill>
                  <a:srgbClr val="FF0000"/>
                </a:solidFill>
              </a:rPr>
              <a:t>Iran supported Pakistan, diplomatically, economically, and militarily in the Pak-India wars of 1965 and 1971.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However, US sanctions on Iran impacted economic cooperation – </a:t>
            </a:r>
            <a:r>
              <a:rPr lang="en-US" sz="2400" dirty="0">
                <a:solidFill>
                  <a:srgbClr val="FF0000"/>
                </a:solidFill>
              </a:rPr>
              <a:t>int. norms prevailed over bilateral relations</a:t>
            </a:r>
            <a:endParaRPr lang="en-US" sz="2400" b="1" dirty="0">
              <a:solidFill>
                <a:srgbClr val="FF0000"/>
              </a:solidFill>
            </a:endParaRP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12F119-B3F2-C9CB-7CBA-0987DC8F0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83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Cultural/Religious (Shia-Sunni) Dynamics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Iran is a Shia Muslim, while Pakistan is a Sunni Muslim state.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Since 1979, the rise of Shia identity in the region and </a:t>
            </a:r>
            <a:r>
              <a:rPr lang="en-US" sz="2600" dirty="0">
                <a:solidFill>
                  <a:srgbClr val="FF0000"/>
                </a:solidFill>
              </a:rPr>
              <a:t>containment-counter-containment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efforts by Iran and Saudi Arabia have influenced the relationship.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Religious tourism – </a:t>
            </a:r>
            <a:r>
              <a:rPr lang="en-US" sz="26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Zaireen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visit Iran (shared belief system) 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People from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Sistan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Balochistan of Iran and Balochistan of Pakistan share much in culture (people-to-people exchange). </a:t>
            </a:r>
          </a:p>
          <a:p>
            <a:pPr marL="0" indent="0">
              <a:buNone/>
            </a:pP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40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400" b="1" dirty="0"/>
              <a:t>Economic Relations</a:t>
            </a:r>
          </a:p>
          <a:p>
            <a:pPr algn="just"/>
            <a:r>
              <a:rPr lang="en-US" sz="2400" dirty="0"/>
              <a:t>Bilateral trade volume 2.3 billion US$ in 2023.</a:t>
            </a:r>
          </a:p>
          <a:p>
            <a:pPr algn="just"/>
            <a:r>
              <a:rPr lang="en-US" sz="2400" dirty="0"/>
              <a:t>Pak-Iran signed a trade agreement in 2023 (to rise to 5 Billion)</a:t>
            </a:r>
          </a:p>
          <a:p>
            <a:pPr algn="just"/>
            <a:r>
              <a:rPr lang="en-US" sz="2400" dirty="0"/>
              <a:t>April 2024, agreed to raise to 10 Billion (</a:t>
            </a:r>
            <a:r>
              <a:rPr lang="en-US" sz="2400" dirty="0" err="1"/>
              <a:t>Raisi</a:t>
            </a:r>
            <a:r>
              <a:rPr lang="en-US" sz="2400" dirty="0"/>
              <a:t> Visited Pakistan)</a:t>
            </a:r>
          </a:p>
          <a:p>
            <a:pPr algn="just"/>
            <a:r>
              <a:rPr lang="en-US" sz="2400" dirty="0">
                <a:solidFill>
                  <a:srgbClr val="FF0000"/>
                </a:solidFill>
              </a:rPr>
              <a:t>8 MOUs signed, Support ceasefire in Gaza, Ban terror outfits, and work against drug trafficking, smuggling, and terrorist’ movement. </a:t>
            </a:r>
          </a:p>
          <a:p>
            <a:pPr algn="just"/>
            <a:r>
              <a:rPr lang="en-US" sz="2400" dirty="0"/>
              <a:t>Energy – 7.5 BUS$ Gas pipeline 2010.. In 2024 Pakistan signaled to build 80 KM on its side to prevent penalties of 18 Billion US$.</a:t>
            </a:r>
          </a:p>
          <a:p>
            <a:pPr algn="just"/>
            <a:r>
              <a:rPr lang="en-US" sz="2400" dirty="0"/>
              <a:t>Energy-starved Pakistan and energy-rich Iran have great economic potential in the energy sector. </a:t>
            </a:r>
          </a:p>
          <a:p>
            <a:pPr algn="just"/>
            <a:r>
              <a:rPr lang="en-US" sz="2400" b="1" dirty="0">
                <a:solidFill>
                  <a:schemeClr val="tx1"/>
                </a:solidFill>
              </a:rPr>
              <a:t>Pakistan Imports: </a:t>
            </a:r>
            <a:r>
              <a:rPr lang="en-US" sz="2400" dirty="0">
                <a:solidFill>
                  <a:schemeClr val="tx1"/>
                </a:solidFill>
              </a:rPr>
              <a:t>Dry fruits, Nuts, Petrol, Dairy products, honey, Lubricants, tea, spices, Soap and Shampoos.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696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Geopolitical Dilemmas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Pak-US strategic Partnership: </a:t>
            </a:r>
            <a:r>
              <a:rPr lang="en-US" sz="2600" dirty="0">
                <a:solidFill>
                  <a:schemeClr val="tx1"/>
                </a:solidFill>
              </a:rPr>
              <a:t>After 1979, Iran moved away from the US, and Pakistan became the most allied ally – Afghan Jihad.</a:t>
            </a:r>
            <a:r>
              <a:rPr lang="en-US" sz="2600" b="1" dirty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Afghanistan: </a:t>
            </a:r>
            <a:r>
              <a:rPr lang="en-US" sz="2600" dirty="0">
                <a:solidFill>
                  <a:schemeClr val="tx1"/>
                </a:solidFill>
              </a:rPr>
              <a:t>point of divergence, </a:t>
            </a:r>
            <a:r>
              <a:rPr lang="en-US" sz="2600" dirty="0" err="1">
                <a:solidFill>
                  <a:schemeClr val="tx1"/>
                </a:solidFill>
              </a:rPr>
              <a:t>Pashtoon</a:t>
            </a:r>
            <a:r>
              <a:rPr lang="en-US" sz="2600" dirty="0">
                <a:solidFill>
                  <a:schemeClr val="tx1"/>
                </a:solidFill>
              </a:rPr>
              <a:t> Taliban and Shia Hazaras, and sphere of influence politics. (Gwadar Chabahar)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Indo-Iran Strategic Partnership. </a:t>
            </a:r>
            <a:r>
              <a:rPr lang="en-US" sz="2600" dirty="0">
                <a:solidFill>
                  <a:schemeClr val="tx1"/>
                </a:solidFill>
              </a:rPr>
              <a:t>Pakistan’s tilt towards Arabs, and Iran’s love affair with New Delhi (oil diplomacy, Kulbhushan Jadhav 2016).</a:t>
            </a:r>
            <a:endParaRPr lang="en-US" sz="2600" b="1" dirty="0">
              <a:solidFill>
                <a:schemeClr val="tx1"/>
              </a:solidFill>
            </a:endParaRP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Saudi factor: </a:t>
            </a:r>
            <a:r>
              <a:rPr lang="en-US" sz="2600" dirty="0">
                <a:solidFill>
                  <a:schemeClr val="tx1"/>
                </a:solidFill>
              </a:rPr>
              <a:t>since the revolution in 1979, Iran’s effort to export its revolution and Pakistan’s alignment with Sunni Arabs, Proxy warfare based on religious soft power (Yemen, Syria, etc.)</a:t>
            </a: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844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1296955"/>
            <a:ext cx="3970319" cy="1798305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/>
              <a:t>Disagreement over access to the Energy-Rich Central Asia CA</a:t>
            </a:r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9259F8B8-FC66-A00C-FA1E-C75A4320E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3200400"/>
            <a:ext cx="3650278" cy="34056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Strategic Rivalry </a:t>
            </a:r>
          </a:p>
          <a:p>
            <a:r>
              <a:rPr lang="en-US" sz="2600" dirty="0">
                <a:solidFill>
                  <a:schemeClr val="tx1"/>
                </a:solidFill>
              </a:rPr>
              <a:t>Port Qasim &amp; Gwadar </a:t>
            </a:r>
          </a:p>
          <a:p>
            <a:pPr marL="0" indent="0">
              <a:buNone/>
            </a:pPr>
            <a:r>
              <a:rPr lang="en-US" sz="2600" dirty="0">
                <a:solidFill>
                  <a:schemeClr val="tx1"/>
                </a:solidFill>
              </a:rPr>
              <a:t>     Versus</a:t>
            </a:r>
          </a:p>
          <a:p>
            <a:r>
              <a:rPr lang="en-US" sz="2600" dirty="0">
                <a:solidFill>
                  <a:schemeClr val="tx1"/>
                </a:solidFill>
              </a:rPr>
              <a:t>Bandar Abbas &amp; Chabahar. </a:t>
            </a:r>
          </a:p>
        </p:txBody>
      </p:sp>
      <p:pic>
        <p:nvPicPr>
          <p:cNvPr id="1026" name="Picture 2" descr="6 Major Ports in Iran">
            <a:extLst>
              <a:ext uri="{FF2B5EF4-FFF2-40B4-BE49-F238E27FC236}">
                <a16:creationId xmlns:a16="http://schemas.microsoft.com/office/drawing/2014/main" id="{788BA5DC-5EC0-FC87-74A2-384930106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19543" y="1296955"/>
            <a:ext cx="6953577" cy="5309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20916" y="6135808"/>
            <a:ext cx="761999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Lecture by: Dr. Zahid Mehmood Zahid, Assistant Professor, SS, Air University , Islamabad.</a:t>
            </a:r>
          </a:p>
        </p:txBody>
      </p:sp>
    </p:spTree>
    <p:extLst>
      <p:ext uri="{BB962C8B-B14F-4D97-AF65-F5344CB8AC3E}">
        <p14:creationId xmlns:p14="http://schemas.microsoft.com/office/powerpoint/2010/main" val="1523353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Contemporary Issues and Way Forward:</a:t>
            </a: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Security is a major issue: </a:t>
            </a:r>
            <a:r>
              <a:rPr lang="en-US" sz="2800" dirty="0">
                <a:solidFill>
                  <a:schemeClr val="tx1"/>
                </a:solidFill>
              </a:rPr>
              <a:t>Long border, cross-border terrorism, Smuggling, and Human trafficking.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Balochistan insurgency, and terrorism (Jundullah, Jaish </a:t>
            </a:r>
            <a:r>
              <a:rPr lang="en-US" sz="2800" dirty="0" err="1">
                <a:solidFill>
                  <a:schemeClr val="tx1"/>
                </a:solidFill>
              </a:rPr>
              <a:t>Ul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Adl</a:t>
            </a:r>
            <a:r>
              <a:rPr lang="en-US" sz="2800" dirty="0">
                <a:solidFill>
                  <a:schemeClr val="tx1"/>
                </a:solidFill>
              </a:rPr>
              <a:t>) …</a:t>
            </a:r>
            <a:r>
              <a:rPr lang="en-US" sz="2800" dirty="0">
                <a:solidFill>
                  <a:srgbClr val="FF0000"/>
                </a:solidFill>
              </a:rPr>
              <a:t> recent aerial strikes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Convergence on Afghanistan, Sectarianism, Terrorism.</a:t>
            </a: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China factor: </a:t>
            </a:r>
            <a:r>
              <a:rPr lang="en-US" sz="2800" dirty="0">
                <a:solidFill>
                  <a:schemeClr val="tx1"/>
                </a:solidFill>
              </a:rPr>
              <a:t>China-Iran 25 years comprehensive partnership in 2021, Chinese mediation between Iran and KSA.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US withdrawal is a positive development.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47276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5733</TotalTime>
  <Words>1855</Words>
  <Application>Microsoft Office PowerPoint</Application>
  <PresentationFormat>Widescreen</PresentationFormat>
  <Paragraphs>194</Paragraphs>
  <Slides>22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Aptos</vt:lpstr>
      <vt:lpstr>Arial</vt:lpstr>
      <vt:lpstr>Calibri</vt:lpstr>
      <vt:lpstr>Century Gothic</vt:lpstr>
      <vt:lpstr>Wingdings 3</vt:lpstr>
      <vt:lpstr>Wisp</vt:lpstr>
      <vt:lpstr>Lecture 5</vt:lpstr>
      <vt:lpstr>Pak-Iran Relations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Disagreement over access to the Energy-Rich Central Asia CA</vt:lpstr>
      <vt:lpstr>PowerPoint Presentation</vt:lpstr>
      <vt:lpstr>PowerPoint Presentation</vt:lpstr>
      <vt:lpstr>Pak-Saudia Relations</vt:lpstr>
      <vt:lpstr>PowerPoint Presentation</vt:lpstr>
      <vt:lpstr>PowerPoint Presentation</vt:lpstr>
      <vt:lpstr>PowerPoint Presentation</vt:lpstr>
      <vt:lpstr>PowerPoint Presentation</vt:lpstr>
      <vt:lpstr>Pak-UK Relations</vt:lpstr>
      <vt:lpstr>PowerPoint Presentation</vt:lpstr>
      <vt:lpstr>PowerPoint Presentation</vt:lpstr>
      <vt:lpstr>PaK-EU Relations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487</cp:revision>
  <cp:lastPrinted>2022-11-28T11:55:32Z</cp:lastPrinted>
  <dcterms:created xsi:type="dcterms:W3CDTF">2016-02-14T04:35:29Z</dcterms:created>
  <dcterms:modified xsi:type="dcterms:W3CDTF">2024-06-27T15:48:14Z</dcterms:modified>
</cp:coreProperties>
</file>