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5"/>
  </p:notesMasterIdLst>
  <p:sldIdLst>
    <p:sldId id="320" r:id="rId2"/>
    <p:sldId id="420" r:id="rId3"/>
    <p:sldId id="398" r:id="rId4"/>
    <p:sldId id="410" r:id="rId5"/>
    <p:sldId id="315" r:id="rId6"/>
    <p:sldId id="317" r:id="rId7"/>
    <p:sldId id="318" r:id="rId8"/>
    <p:sldId id="321" r:id="rId9"/>
    <p:sldId id="444" r:id="rId10"/>
    <p:sldId id="324" r:id="rId11"/>
    <p:sldId id="445" r:id="rId12"/>
    <p:sldId id="451" r:id="rId13"/>
    <p:sldId id="331" r:id="rId14"/>
    <p:sldId id="425" r:id="rId15"/>
    <p:sldId id="332" r:id="rId16"/>
    <p:sldId id="333" r:id="rId17"/>
    <p:sldId id="447" r:id="rId18"/>
    <p:sldId id="401" r:id="rId19"/>
    <p:sldId id="323" r:id="rId20"/>
    <p:sldId id="448" r:id="rId21"/>
    <p:sldId id="449" r:id="rId22"/>
    <p:sldId id="450" r:id="rId23"/>
    <p:sldId id="334" r:id="rId24"/>
    <p:sldId id="411" r:id="rId25"/>
    <p:sldId id="405" r:id="rId26"/>
    <p:sldId id="340" r:id="rId27"/>
    <p:sldId id="342" r:id="rId28"/>
    <p:sldId id="454" r:id="rId29"/>
    <p:sldId id="453" r:id="rId30"/>
    <p:sldId id="277" r:id="rId31"/>
    <p:sldId id="426" r:id="rId32"/>
    <p:sldId id="427" r:id="rId33"/>
    <p:sldId id="455" r:id="rId34"/>
    <p:sldId id="456" r:id="rId35"/>
    <p:sldId id="428" r:id="rId36"/>
    <p:sldId id="431" r:id="rId37"/>
    <p:sldId id="418" r:id="rId38"/>
    <p:sldId id="278" r:id="rId39"/>
    <p:sldId id="433" r:id="rId40"/>
    <p:sldId id="461" r:id="rId41"/>
    <p:sldId id="434" r:id="rId42"/>
    <p:sldId id="436" r:id="rId43"/>
    <p:sldId id="358" r:id="rId44"/>
    <p:sldId id="457" r:id="rId45"/>
    <p:sldId id="460" r:id="rId46"/>
    <p:sldId id="458" r:id="rId47"/>
    <p:sldId id="459" r:id="rId48"/>
    <p:sldId id="421" r:id="rId49"/>
    <p:sldId id="422" r:id="rId50"/>
    <p:sldId id="381" r:id="rId51"/>
    <p:sldId id="423" r:id="rId52"/>
    <p:sldId id="386" r:id="rId53"/>
    <p:sldId id="380" r:id="rId54"/>
    <p:sldId id="279" r:id="rId55"/>
    <p:sldId id="437" r:id="rId56"/>
    <p:sldId id="281" r:id="rId57"/>
    <p:sldId id="260" r:id="rId58"/>
    <p:sldId id="282" r:id="rId59"/>
    <p:sldId id="280" r:id="rId60"/>
    <p:sldId id="285" r:id="rId61"/>
    <p:sldId id="262" r:id="rId62"/>
    <p:sldId id="266" r:id="rId63"/>
    <p:sldId id="417"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xUA18Unk5+YHp5PEsaHxng==" hashData="j+ZV7Oe8n/RI7G+1AuUOKcuFj1+Lj2MSlCkmBUbOddLbdoJWg0zZQxyC4J9Rm8Ls+lW1Ykp7omDOLaCYE9DJVQ=="/>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32" autoAdjust="0"/>
    <p:restoredTop sz="94660"/>
  </p:normalViewPr>
  <p:slideViewPr>
    <p:cSldViewPr snapToGrid="0">
      <p:cViewPr varScale="1">
        <p:scale>
          <a:sx n="82" d="100"/>
          <a:sy n="82" d="100"/>
        </p:scale>
        <p:origin x="619"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383B19-713C-46F6-B844-8C7C9CCF4069}"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18C8638D-832A-4726-AEA8-FB1CAA9DC9F3}">
      <dgm:prSet/>
      <dgm:spPr/>
      <dgm:t>
        <a:bodyPr/>
        <a:lstStyle/>
        <a:p>
          <a:r>
            <a:rPr lang="en-US"/>
            <a:t>Cooperative </a:t>
          </a:r>
        </a:p>
      </dgm:t>
    </dgm:pt>
    <dgm:pt modelId="{8D4FB8AF-B8EC-4A6B-9F60-28D9873AADCC}" type="parTrans" cxnId="{723386CD-24CB-4E73-9CDB-E4D5114F5472}">
      <dgm:prSet/>
      <dgm:spPr/>
      <dgm:t>
        <a:bodyPr/>
        <a:lstStyle/>
        <a:p>
          <a:endParaRPr lang="en-US"/>
        </a:p>
      </dgm:t>
    </dgm:pt>
    <dgm:pt modelId="{D10DB632-BF27-471B-BFD0-2D0528199ECB}" type="sibTrans" cxnId="{723386CD-24CB-4E73-9CDB-E4D5114F5472}">
      <dgm:prSet/>
      <dgm:spPr/>
      <dgm:t>
        <a:bodyPr/>
        <a:lstStyle/>
        <a:p>
          <a:endParaRPr lang="en-US"/>
        </a:p>
      </dgm:t>
    </dgm:pt>
    <dgm:pt modelId="{A73F6F0C-8670-40FE-9D0A-D22B1C9EF504}">
      <dgm:prSet/>
      <dgm:spPr/>
      <dgm:t>
        <a:bodyPr/>
        <a:lstStyle/>
        <a:p>
          <a:r>
            <a:rPr lang="en-US"/>
            <a:t>Interest convergence </a:t>
          </a:r>
        </a:p>
      </dgm:t>
    </dgm:pt>
    <dgm:pt modelId="{E0BBAB04-57BA-4631-8625-CA662E4D6FB7}" type="parTrans" cxnId="{ACBB06A5-EB9A-46DA-A782-CBBD28144D76}">
      <dgm:prSet/>
      <dgm:spPr/>
      <dgm:t>
        <a:bodyPr/>
        <a:lstStyle/>
        <a:p>
          <a:endParaRPr lang="en-US"/>
        </a:p>
      </dgm:t>
    </dgm:pt>
    <dgm:pt modelId="{3B7C9F68-C8FE-4ED4-ACDB-131074E3454C}" type="sibTrans" cxnId="{ACBB06A5-EB9A-46DA-A782-CBBD28144D76}">
      <dgm:prSet/>
      <dgm:spPr/>
      <dgm:t>
        <a:bodyPr/>
        <a:lstStyle/>
        <a:p>
          <a:endParaRPr lang="en-US"/>
        </a:p>
      </dgm:t>
    </dgm:pt>
    <dgm:pt modelId="{34FA25E1-66BE-4988-9DA2-87527563D12E}">
      <dgm:prSet/>
      <dgm:spPr/>
      <dgm:t>
        <a:bodyPr/>
        <a:lstStyle/>
        <a:p>
          <a:r>
            <a:rPr lang="en-US"/>
            <a:t>Mutual benefits</a:t>
          </a:r>
        </a:p>
      </dgm:t>
    </dgm:pt>
    <dgm:pt modelId="{60002742-F294-4775-BFE3-A63C443A0F79}" type="parTrans" cxnId="{6A0F1558-E07D-4758-AD33-1D2F40E325EF}">
      <dgm:prSet/>
      <dgm:spPr/>
      <dgm:t>
        <a:bodyPr/>
        <a:lstStyle/>
        <a:p>
          <a:endParaRPr lang="en-US"/>
        </a:p>
      </dgm:t>
    </dgm:pt>
    <dgm:pt modelId="{911D5689-290A-4F9E-99DE-FDDD2157EB1E}" type="sibTrans" cxnId="{6A0F1558-E07D-4758-AD33-1D2F40E325EF}">
      <dgm:prSet/>
      <dgm:spPr/>
      <dgm:t>
        <a:bodyPr/>
        <a:lstStyle/>
        <a:p>
          <a:endParaRPr lang="en-US"/>
        </a:p>
      </dgm:t>
    </dgm:pt>
    <dgm:pt modelId="{19F6C09B-21A0-4271-BFEF-90BAC3AB5E6C}">
      <dgm:prSet/>
      <dgm:spPr/>
      <dgm:t>
        <a:bodyPr/>
        <a:lstStyle/>
        <a:p>
          <a:r>
            <a:rPr lang="en-US" dirty="0"/>
            <a:t>Win-Sum (win win)</a:t>
          </a:r>
        </a:p>
      </dgm:t>
    </dgm:pt>
    <dgm:pt modelId="{8E5926E6-D4FF-4123-9872-D9CB95427985}" type="parTrans" cxnId="{656FEB05-3418-429D-86EC-E39418813632}">
      <dgm:prSet/>
      <dgm:spPr/>
      <dgm:t>
        <a:bodyPr/>
        <a:lstStyle/>
        <a:p>
          <a:endParaRPr lang="en-US"/>
        </a:p>
      </dgm:t>
    </dgm:pt>
    <dgm:pt modelId="{79B2712A-C3E5-43CE-9962-C2679A77167B}" type="sibTrans" cxnId="{656FEB05-3418-429D-86EC-E39418813632}">
      <dgm:prSet/>
      <dgm:spPr/>
      <dgm:t>
        <a:bodyPr/>
        <a:lstStyle/>
        <a:p>
          <a:endParaRPr lang="en-US"/>
        </a:p>
      </dgm:t>
    </dgm:pt>
    <dgm:pt modelId="{A38DE7DA-8826-4402-9407-A022D29B64FA}">
      <dgm:prSet/>
      <dgm:spPr/>
      <dgm:t>
        <a:bodyPr/>
        <a:lstStyle/>
        <a:p>
          <a:r>
            <a:rPr lang="en-US" b="1"/>
            <a:t>Examples</a:t>
          </a:r>
          <a:r>
            <a:rPr lang="en-US"/>
            <a:t>: Pak China, European Nations, US-EU relations, ASEAN countries relationship.</a:t>
          </a:r>
        </a:p>
      </dgm:t>
    </dgm:pt>
    <dgm:pt modelId="{D4630C30-D140-411D-AB5E-82755D80D96B}" type="parTrans" cxnId="{346B05BA-6BE9-43CD-94BA-035E5D315A59}">
      <dgm:prSet/>
      <dgm:spPr/>
      <dgm:t>
        <a:bodyPr/>
        <a:lstStyle/>
        <a:p>
          <a:endParaRPr lang="en-US"/>
        </a:p>
      </dgm:t>
    </dgm:pt>
    <dgm:pt modelId="{0096FB10-189B-4FB6-99F1-31C75D3199CD}" type="sibTrans" cxnId="{346B05BA-6BE9-43CD-94BA-035E5D315A59}">
      <dgm:prSet/>
      <dgm:spPr/>
      <dgm:t>
        <a:bodyPr/>
        <a:lstStyle/>
        <a:p>
          <a:endParaRPr lang="en-US"/>
        </a:p>
      </dgm:t>
    </dgm:pt>
    <dgm:pt modelId="{C162FC8A-C445-4E60-875E-ABE490D76463}">
      <dgm:prSet phldrT="[Text]"/>
      <dgm:spPr/>
      <dgm:t>
        <a:bodyPr/>
        <a:lstStyle/>
        <a:p>
          <a:r>
            <a:rPr lang="en-US" dirty="0"/>
            <a:t>Liberalism</a:t>
          </a:r>
        </a:p>
      </dgm:t>
    </dgm:pt>
    <dgm:pt modelId="{C0EBA94A-0331-416F-9E5B-6F97CFA8BA0F}" type="parTrans" cxnId="{1C4FDD8F-B4CF-4248-AC70-ED63C41BDC55}">
      <dgm:prSet/>
      <dgm:spPr/>
      <dgm:t>
        <a:bodyPr/>
        <a:lstStyle/>
        <a:p>
          <a:endParaRPr lang="en-US"/>
        </a:p>
      </dgm:t>
    </dgm:pt>
    <dgm:pt modelId="{BA104051-C1DF-47A6-AE02-2EC6273DDEEA}" type="sibTrans" cxnId="{1C4FDD8F-B4CF-4248-AC70-ED63C41BDC55}">
      <dgm:prSet/>
      <dgm:spPr/>
      <dgm:t>
        <a:bodyPr/>
        <a:lstStyle/>
        <a:p>
          <a:endParaRPr lang="en-US"/>
        </a:p>
      </dgm:t>
    </dgm:pt>
    <dgm:pt modelId="{8A34EAC3-2B2D-4DE1-B2CB-B7B4481AB04B}" type="pres">
      <dgm:prSet presAssocID="{8C383B19-713C-46F6-B844-8C7C9CCF4069}" presName="linearFlow" presStyleCnt="0">
        <dgm:presLayoutVars>
          <dgm:resizeHandles val="exact"/>
        </dgm:presLayoutVars>
      </dgm:prSet>
      <dgm:spPr/>
    </dgm:pt>
    <dgm:pt modelId="{B6159BD4-788D-41C7-9EDF-E4F2F42E5EF5}" type="pres">
      <dgm:prSet presAssocID="{18C8638D-832A-4726-AEA8-FB1CAA9DC9F3}" presName="node" presStyleLbl="node1" presStyleIdx="0" presStyleCnt="6">
        <dgm:presLayoutVars>
          <dgm:bulletEnabled val="1"/>
        </dgm:presLayoutVars>
      </dgm:prSet>
      <dgm:spPr/>
    </dgm:pt>
    <dgm:pt modelId="{C47CDE86-A60B-4893-9BB1-4D9688E207F9}" type="pres">
      <dgm:prSet presAssocID="{D10DB632-BF27-471B-BFD0-2D0528199ECB}" presName="sibTrans" presStyleLbl="sibTrans2D1" presStyleIdx="0" presStyleCnt="5"/>
      <dgm:spPr/>
    </dgm:pt>
    <dgm:pt modelId="{0D76D7F1-4BD8-4EA8-8633-0D83C8F5EB6E}" type="pres">
      <dgm:prSet presAssocID="{D10DB632-BF27-471B-BFD0-2D0528199ECB}" presName="connectorText" presStyleLbl="sibTrans2D1" presStyleIdx="0" presStyleCnt="5"/>
      <dgm:spPr/>
    </dgm:pt>
    <dgm:pt modelId="{EEA947DF-B08C-4C94-B98B-BC049D8AC458}" type="pres">
      <dgm:prSet presAssocID="{A73F6F0C-8670-40FE-9D0A-D22B1C9EF504}" presName="node" presStyleLbl="node1" presStyleIdx="1" presStyleCnt="6">
        <dgm:presLayoutVars>
          <dgm:bulletEnabled val="1"/>
        </dgm:presLayoutVars>
      </dgm:prSet>
      <dgm:spPr/>
    </dgm:pt>
    <dgm:pt modelId="{39CA71F3-7766-43E6-84BD-D8567B7BAE18}" type="pres">
      <dgm:prSet presAssocID="{3B7C9F68-C8FE-4ED4-ACDB-131074E3454C}" presName="sibTrans" presStyleLbl="sibTrans2D1" presStyleIdx="1" presStyleCnt="5"/>
      <dgm:spPr/>
    </dgm:pt>
    <dgm:pt modelId="{4F24CC53-EB9F-4F56-BEA4-4C4829EED71F}" type="pres">
      <dgm:prSet presAssocID="{3B7C9F68-C8FE-4ED4-ACDB-131074E3454C}" presName="connectorText" presStyleLbl="sibTrans2D1" presStyleIdx="1" presStyleCnt="5"/>
      <dgm:spPr/>
    </dgm:pt>
    <dgm:pt modelId="{F235AEC9-169A-4EF0-89C0-DC6C0BB3A0A5}" type="pres">
      <dgm:prSet presAssocID="{34FA25E1-66BE-4988-9DA2-87527563D12E}" presName="node" presStyleLbl="node1" presStyleIdx="2" presStyleCnt="6">
        <dgm:presLayoutVars>
          <dgm:bulletEnabled val="1"/>
        </dgm:presLayoutVars>
      </dgm:prSet>
      <dgm:spPr/>
    </dgm:pt>
    <dgm:pt modelId="{ADA8B74D-E1F1-4958-A44A-6A28E1FA3E98}" type="pres">
      <dgm:prSet presAssocID="{911D5689-290A-4F9E-99DE-FDDD2157EB1E}" presName="sibTrans" presStyleLbl="sibTrans2D1" presStyleIdx="2" presStyleCnt="5"/>
      <dgm:spPr/>
    </dgm:pt>
    <dgm:pt modelId="{2FD7244B-BDFA-45FD-8543-988443AC9E68}" type="pres">
      <dgm:prSet presAssocID="{911D5689-290A-4F9E-99DE-FDDD2157EB1E}" presName="connectorText" presStyleLbl="sibTrans2D1" presStyleIdx="2" presStyleCnt="5"/>
      <dgm:spPr/>
    </dgm:pt>
    <dgm:pt modelId="{9926BDE2-3EDF-4122-AEEB-1BE0BF507C44}" type="pres">
      <dgm:prSet presAssocID="{19F6C09B-21A0-4271-BFEF-90BAC3AB5E6C}" presName="node" presStyleLbl="node1" presStyleIdx="3" presStyleCnt="6">
        <dgm:presLayoutVars>
          <dgm:bulletEnabled val="1"/>
        </dgm:presLayoutVars>
      </dgm:prSet>
      <dgm:spPr/>
    </dgm:pt>
    <dgm:pt modelId="{E4BAE80B-C377-4608-9335-3109C4CE0D58}" type="pres">
      <dgm:prSet presAssocID="{79B2712A-C3E5-43CE-9962-C2679A77167B}" presName="sibTrans" presStyleLbl="sibTrans2D1" presStyleIdx="3" presStyleCnt="5"/>
      <dgm:spPr/>
    </dgm:pt>
    <dgm:pt modelId="{92CE412F-BE0A-415F-B06B-4070B13B34BA}" type="pres">
      <dgm:prSet presAssocID="{79B2712A-C3E5-43CE-9962-C2679A77167B}" presName="connectorText" presStyleLbl="sibTrans2D1" presStyleIdx="3" presStyleCnt="5"/>
      <dgm:spPr/>
    </dgm:pt>
    <dgm:pt modelId="{1263A139-FF70-4A54-A915-809D71D7C3FD}" type="pres">
      <dgm:prSet presAssocID="{C162FC8A-C445-4E60-875E-ABE490D76463}" presName="node" presStyleLbl="node1" presStyleIdx="4" presStyleCnt="6">
        <dgm:presLayoutVars>
          <dgm:bulletEnabled val="1"/>
        </dgm:presLayoutVars>
      </dgm:prSet>
      <dgm:spPr/>
    </dgm:pt>
    <dgm:pt modelId="{4205485B-7B5E-41F0-8A38-A516C56B024B}" type="pres">
      <dgm:prSet presAssocID="{BA104051-C1DF-47A6-AE02-2EC6273DDEEA}" presName="sibTrans" presStyleLbl="sibTrans2D1" presStyleIdx="4" presStyleCnt="5"/>
      <dgm:spPr/>
    </dgm:pt>
    <dgm:pt modelId="{FC2A4018-49C4-45A7-A3F4-3C318AAE8198}" type="pres">
      <dgm:prSet presAssocID="{BA104051-C1DF-47A6-AE02-2EC6273DDEEA}" presName="connectorText" presStyleLbl="sibTrans2D1" presStyleIdx="4" presStyleCnt="5"/>
      <dgm:spPr/>
    </dgm:pt>
    <dgm:pt modelId="{2E49F127-9D54-4259-A195-CBC4050174C6}" type="pres">
      <dgm:prSet presAssocID="{A38DE7DA-8826-4402-9407-A022D29B64FA}" presName="node" presStyleLbl="node1" presStyleIdx="5" presStyleCnt="6">
        <dgm:presLayoutVars>
          <dgm:bulletEnabled val="1"/>
        </dgm:presLayoutVars>
      </dgm:prSet>
      <dgm:spPr/>
    </dgm:pt>
  </dgm:ptLst>
  <dgm:cxnLst>
    <dgm:cxn modelId="{656FEB05-3418-429D-86EC-E39418813632}" srcId="{8C383B19-713C-46F6-B844-8C7C9CCF4069}" destId="{19F6C09B-21A0-4271-BFEF-90BAC3AB5E6C}" srcOrd="3" destOrd="0" parTransId="{8E5926E6-D4FF-4123-9872-D9CB95427985}" sibTransId="{79B2712A-C3E5-43CE-9962-C2679A77167B}"/>
    <dgm:cxn modelId="{FE0B4909-5539-4D1F-AAC1-82C8B7A288AA}" type="presOf" srcId="{911D5689-290A-4F9E-99DE-FDDD2157EB1E}" destId="{ADA8B74D-E1F1-4958-A44A-6A28E1FA3E98}" srcOrd="0" destOrd="0" presId="urn:microsoft.com/office/officeart/2005/8/layout/process2"/>
    <dgm:cxn modelId="{D194740C-9E88-4950-83C3-1F3F65E77139}" type="presOf" srcId="{79B2712A-C3E5-43CE-9962-C2679A77167B}" destId="{92CE412F-BE0A-415F-B06B-4070B13B34BA}" srcOrd="1" destOrd="0" presId="urn:microsoft.com/office/officeart/2005/8/layout/process2"/>
    <dgm:cxn modelId="{4E418318-5BD6-4004-B930-0CF206E7749A}" type="presOf" srcId="{C162FC8A-C445-4E60-875E-ABE490D76463}" destId="{1263A139-FF70-4A54-A915-809D71D7C3FD}" srcOrd="0" destOrd="0" presId="urn:microsoft.com/office/officeart/2005/8/layout/process2"/>
    <dgm:cxn modelId="{DAB9081A-528D-4135-B361-DAAD4C4FA0F2}" type="presOf" srcId="{A73F6F0C-8670-40FE-9D0A-D22B1C9EF504}" destId="{EEA947DF-B08C-4C94-B98B-BC049D8AC458}" srcOrd="0" destOrd="0" presId="urn:microsoft.com/office/officeart/2005/8/layout/process2"/>
    <dgm:cxn modelId="{2DA6DB1F-A7C8-4FB7-AC15-CFB485F13215}" type="presOf" srcId="{D10DB632-BF27-471B-BFD0-2D0528199ECB}" destId="{C47CDE86-A60B-4893-9BB1-4D9688E207F9}" srcOrd="0" destOrd="0" presId="urn:microsoft.com/office/officeart/2005/8/layout/process2"/>
    <dgm:cxn modelId="{B14BD024-4EA6-41B0-8317-CF1CC82C571A}" type="presOf" srcId="{A38DE7DA-8826-4402-9407-A022D29B64FA}" destId="{2E49F127-9D54-4259-A195-CBC4050174C6}" srcOrd="0" destOrd="0" presId="urn:microsoft.com/office/officeart/2005/8/layout/process2"/>
    <dgm:cxn modelId="{3EC8692A-39B5-46F7-BEBB-375B7BBAEFD9}" type="presOf" srcId="{19F6C09B-21A0-4271-BFEF-90BAC3AB5E6C}" destId="{9926BDE2-3EDF-4122-AEEB-1BE0BF507C44}" srcOrd="0" destOrd="0" presId="urn:microsoft.com/office/officeart/2005/8/layout/process2"/>
    <dgm:cxn modelId="{24160247-236F-45DA-B6D8-350460AA8693}" type="presOf" srcId="{3B7C9F68-C8FE-4ED4-ACDB-131074E3454C}" destId="{4F24CC53-EB9F-4F56-BEA4-4C4829EED71F}" srcOrd="1" destOrd="0" presId="urn:microsoft.com/office/officeart/2005/8/layout/process2"/>
    <dgm:cxn modelId="{4FA65953-7391-4564-9F1D-73AADDBB4CBB}" type="presOf" srcId="{D10DB632-BF27-471B-BFD0-2D0528199ECB}" destId="{0D76D7F1-4BD8-4EA8-8633-0D83C8F5EB6E}" srcOrd="1" destOrd="0" presId="urn:microsoft.com/office/officeart/2005/8/layout/process2"/>
    <dgm:cxn modelId="{6A0F1558-E07D-4758-AD33-1D2F40E325EF}" srcId="{8C383B19-713C-46F6-B844-8C7C9CCF4069}" destId="{34FA25E1-66BE-4988-9DA2-87527563D12E}" srcOrd="2" destOrd="0" parTransId="{60002742-F294-4775-BFE3-A63C443A0F79}" sibTransId="{911D5689-290A-4F9E-99DE-FDDD2157EB1E}"/>
    <dgm:cxn modelId="{1C4FDD8F-B4CF-4248-AC70-ED63C41BDC55}" srcId="{8C383B19-713C-46F6-B844-8C7C9CCF4069}" destId="{C162FC8A-C445-4E60-875E-ABE490D76463}" srcOrd="4" destOrd="0" parTransId="{C0EBA94A-0331-416F-9E5B-6F97CFA8BA0F}" sibTransId="{BA104051-C1DF-47A6-AE02-2EC6273DDEEA}"/>
    <dgm:cxn modelId="{ACBB06A5-EB9A-46DA-A782-CBBD28144D76}" srcId="{8C383B19-713C-46F6-B844-8C7C9CCF4069}" destId="{A73F6F0C-8670-40FE-9D0A-D22B1C9EF504}" srcOrd="1" destOrd="0" parTransId="{E0BBAB04-57BA-4631-8625-CA662E4D6FB7}" sibTransId="{3B7C9F68-C8FE-4ED4-ACDB-131074E3454C}"/>
    <dgm:cxn modelId="{DF98B1B0-5FA3-45FB-B649-EBBB10E10414}" type="presOf" srcId="{8C383B19-713C-46F6-B844-8C7C9CCF4069}" destId="{8A34EAC3-2B2D-4DE1-B2CB-B7B4481AB04B}" srcOrd="0" destOrd="0" presId="urn:microsoft.com/office/officeart/2005/8/layout/process2"/>
    <dgm:cxn modelId="{346B05BA-6BE9-43CD-94BA-035E5D315A59}" srcId="{8C383B19-713C-46F6-B844-8C7C9CCF4069}" destId="{A38DE7DA-8826-4402-9407-A022D29B64FA}" srcOrd="5" destOrd="0" parTransId="{D4630C30-D140-411D-AB5E-82755D80D96B}" sibTransId="{0096FB10-189B-4FB6-99F1-31C75D3199CD}"/>
    <dgm:cxn modelId="{34F95CC8-75D5-4F11-B408-C4D5A49E8289}" type="presOf" srcId="{18C8638D-832A-4726-AEA8-FB1CAA9DC9F3}" destId="{B6159BD4-788D-41C7-9EDF-E4F2F42E5EF5}" srcOrd="0" destOrd="0" presId="urn:microsoft.com/office/officeart/2005/8/layout/process2"/>
    <dgm:cxn modelId="{723386CD-24CB-4E73-9CDB-E4D5114F5472}" srcId="{8C383B19-713C-46F6-B844-8C7C9CCF4069}" destId="{18C8638D-832A-4726-AEA8-FB1CAA9DC9F3}" srcOrd="0" destOrd="0" parTransId="{8D4FB8AF-B8EC-4A6B-9F60-28D9873AADCC}" sibTransId="{D10DB632-BF27-471B-BFD0-2D0528199ECB}"/>
    <dgm:cxn modelId="{46C1FACF-1F4D-4391-8002-AE9E0D4DC14A}" type="presOf" srcId="{BA104051-C1DF-47A6-AE02-2EC6273DDEEA}" destId="{FC2A4018-49C4-45A7-A3F4-3C318AAE8198}" srcOrd="1" destOrd="0" presId="urn:microsoft.com/office/officeart/2005/8/layout/process2"/>
    <dgm:cxn modelId="{70163ED0-B960-481F-9949-2C1A6D9CD1A9}" type="presOf" srcId="{79B2712A-C3E5-43CE-9962-C2679A77167B}" destId="{E4BAE80B-C377-4608-9335-3109C4CE0D58}" srcOrd="0" destOrd="0" presId="urn:microsoft.com/office/officeart/2005/8/layout/process2"/>
    <dgm:cxn modelId="{7E0F36D6-465C-45E0-8DA9-CE74A35F15BE}" type="presOf" srcId="{911D5689-290A-4F9E-99DE-FDDD2157EB1E}" destId="{2FD7244B-BDFA-45FD-8543-988443AC9E68}" srcOrd="1" destOrd="0" presId="urn:microsoft.com/office/officeart/2005/8/layout/process2"/>
    <dgm:cxn modelId="{AD5442E0-BD6C-4895-ABD3-D89F5E699791}" type="presOf" srcId="{3B7C9F68-C8FE-4ED4-ACDB-131074E3454C}" destId="{39CA71F3-7766-43E6-84BD-D8567B7BAE18}" srcOrd="0" destOrd="0" presId="urn:microsoft.com/office/officeart/2005/8/layout/process2"/>
    <dgm:cxn modelId="{CFC24DE2-25EB-44EC-9DA8-76FB15ADCB79}" type="presOf" srcId="{BA104051-C1DF-47A6-AE02-2EC6273DDEEA}" destId="{4205485B-7B5E-41F0-8A38-A516C56B024B}" srcOrd="0" destOrd="0" presId="urn:microsoft.com/office/officeart/2005/8/layout/process2"/>
    <dgm:cxn modelId="{EE1DB3F3-7C87-4E47-BC1B-4AC72884D246}" type="presOf" srcId="{34FA25E1-66BE-4988-9DA2-87527563D12E}" destId="{F235AEC9-169A-4EF0-89C0-DC6C0BB3A0A5}" srcOrd="0" destOrd="0" presId="urn:microsoft.com/office/officeart/2005/8/layout/process2"/>
    <dgm:cxn modelId="{BB5E7D13-6522-45C9-A55D-A1D3EFE3E360}" type="presParOf" srcId="{8A34EAC3-2B2D-4DE1-B2CB-B7B4481AB04B}" destId="{B6159BD4-788D-41C7-9EDF-E4F2F42E5EF5}" srcOrd="0" destOrd="0" presId="urn:microsoft.com/office/officeart/2005/8/layout/process2"/>
    <dgm:cxn modelId="{37093FBB-4946-4EDA-BF01-B4552EFEB7F0}" type="presParOf" srcId="{8A34EAC3-2B2D-4DE1-B2CB-B7B4481AB04B}" destId="{C47CDE86-A60B-4893-9BB1-4D9688E207F9}" srcOrd="1" destOrd="0" presId="urn:microsoft.com/office/officeart/2005/8/layout/process2"/>
    <dgm:cxn modelId="{4242C396-B844-414C-967E-9A6F79D4496D}" type="presParOf" srcId="{C47CDE86-A60B-4893-9BB1-4D9688E207F9}" destId="{0D76D7F1-4BD8-4EA8-8633-0D83C8F5EB6E}" srcOrd="0" destOrd="0" presId="urn:microsoft.com/office/officeart/2005/8/layout/process2"/>
    <dgm:cxn modelId="{54CAB05C-6513-49A7-89B0-1C50EC47CBE2}" type="presParOf" srcId="{8A34EAC3-2B2D-4DE1-B2CB-B7B4481AB04B}" destId="{EEA947DF-B08C-4C94-B98B-BC049D8AC458}" srcOrd="2" destOrd="0" presId="urn:microsoft.com/office/officeart/2005/8/layout/process2"/>
    <dgm:cxn modelId="{AC1CE58F-6F1D-44C2-9507-3D052A626B4A}" type="presParOf" srcId="{8A34EAC3-2B2D-4DE1-B2CB-B7B4481AB04B}" destId="{39CA71F3-7766-43E6-84BD-D8567B7BAE18}" srcOrd="3" destOrd="0" presId="urn:microsoft.com/office/officeart/2005/8/layout/process2"/>
    <dgm:cxn modelId="{1FE65A85-07FF-4162-BD3C-9C7EE1063A5C}" type="presParOf" srcId="{39CA71F3-7766-43E6-84BD-D8567B7BAE18}" destId="{4F24CC53-EB9F-4F56-BEA4-4C4829EED71F}" srcOrd="0" destOrd="0" presId="urn:microsoft.com/office/officeart/2005/8/layout/process2"/>
    <dgm:cxn modelId="{2EA34504-04C2-442D-902D-1EFFED7ACB62}" type="presParOf" srcId="{8A34EAC3-2B2D-4DE1-B2CB-B7B4481AB04B}" destId="{F235AEC9-169A-4EF0-89C0-DC6C0BB3A0A5}" srcOrd="4" destOrd="0" presId="urn:microsoft.com/office/officeart/2005/8/layout/process2"/>
    <dgm:cxn modelId="{C834EE71-515C-4D08-9D85-DA386CB1DFF8}" type="presParOf" srcId="{8A34EAC3-2B2D-4DE1-B2CB-B7B4481AB04B}" destId="{ADA8B74D-E1F1-4958-A44A-6A28E1FA3E98}" srcOrd="5" destOrd="0" presId="urn:microsoft.com/office/officeart/2005/8/layout/process2"/>
    <dgm:cxn modelId="{46EA539F-23CB-47EE-BE78-6A6234A8597B}" type="presParOf" srcId="{ADA8B74D-E1F1-4958-A44A-6A28E1FA3E98}" destId="{2FD7244B-BDFA-45FD-8543-988443AC9E68}" srcOrd="0" destOrd="0" presId="urn:microsoft.com/office/officeart/2005/8/layout/process2"/>
    <dgm:cxn modelId="{E7304DB3-389D-468B-9D4E-CF4EBE6CAA49}" type="presParOf" srcId="{8A34EAC3-2B2D-4DE1-B2CB-B7B4481AB04B}" destId="{9926BDE2-3EDF-4122-AEEB-1BE0BF507C44}" srcOrd="6" destOrd="0" presId="urn:microsoft.com/office/officeart/2005/8/layout/process2"/>
    <dgm:cxn modelId="{14B2FDF9-D904-474B-89C1-ED974B1A854B}" type="presParOf" srcId="{8A34EAC3-2B2D-4DE1-B2CB-B7B4481AB04B}" destId="{E4BAE80B-C377-4608-9335-3109C4CE0D58}" srcOrd="7" destOrd="0" presId="urn:microsoft.com/office/officeart/2005/8/layout/process2"/>
    <dgm:cxn modelId="{A55F6C73-FDD5-4ABA-AC5C-D36414AEF183}" type="presParOf" srcId="{E4BAE80B-C377-4608-9335-3109C4CE0D58}" destId="{92CE412F-BE0A-415F-B06B-4070B13B34BA}" srcOrd="0" destOrd="0" presId="urn:microsoft.com/office/officeart/2005/8/layout/process2"/>
    <dgm:cxn modelId="{770D7F90-2357-442A-AC0E-2A2CF42E4134}" type="presParOf" srcId="{8A34EAC3-2B2D-4DE1-B2CB-B7B4481AB04B}" destId="{1263A139-FF70-4A54-A915-809D71D7C3FD}" srcOrd="8" destOrd="0" presId="urn:microsoft.com/office/officeart/2005/8/layout/process2"/>
    <dgm:cxn modelId="{FBC76654-1B9A-49D0-A736-BF37D3B4D6AE}" type="presParOf" srcId="{8A34EAC3-2B2D-4DE1-B2CB-B7B4481AB04B}" destId="{4205485B-7B5E-41F0-8A38-A516C56B024B}" srcOrd="9" destOrd="0" presId="urn:microsoft.com/office/officeart/2005/8/layout/process2"/>
    <dgm:cxn modelId="{96BA3510-0739-4082-BCE9-D3483783D9F1}" type="presParOf" srcId="{4205485B-7B5E-41F0-8A38-A516C56B024B}" destId="{FC2A4018-49C4-45A7-A3F4-3C318AAE8198}" srcOrd="0" destOrd="0" presId="urn:microsoft.com/office/officeart/2005/8/layout/process2"/>
    <dgm:cxn modelId="{BC98EDC7-7BE2-4026-93F7-74CCBA5C8D29}" type="presParOf" srcId="{8A34EAC3-2B2D-4DE1-B2CB-B7B4481AB04B}" destId="{2E49F127-9D54-4259-A195-CBC4050174C6}" srcOrd="1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06CD32-FD83-4EDF-8750-ECF67B890E50}"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E8B319D4-5EA0-448C-9B72-E184DE02427E}">
      <dgm:prSet/>
      <dgm:spPr/>
      <dgm:t>
        <a:bodyPr/>
        <a:lstStyle/>
        <a:p>
          <a:r>
            <a:rPr lang="en-US"/>
            <a:t>Competitive</a:t>
          </a:r>
        </a:p>
      </dgm:t>
    </dgm:pt>
    <dgm:pt modelId="{BC999CE2-8101-48B6-A00E-CB6075754AA0}" type="parTrans" cxnId="{236B2A32-8593-4565-A466-153B8FCBDCE0}">
      <dgm:prSet/>
      <dgm:spPr/>
      <dgm:t>
        <a:bodyPr/>
        <a:lstStyle/>
        <a:p>
          <a:endParaRPr lang="en-US"/>
        </a:p>
      </dgm:t>
    </dgm:pt>
    <dgm:pt modelId="{24CED01A-6FBA-4B32-8D8F-117D8519F004}" type="sibTrans" cxnId="{236B2A32-8593-4565-A466-153B8FCBDCE0}">
      <dgm:prSet/>
      <dgm:spPr/>
      <dgm:t>
        <a:bodyPr/>
        <a:lstStyle/>
        <a:p>
          <a:endParaRPr lang="en-US"/>
        </a:p>
      </dgm:t>
    </dgm:pt>
    <dgm:pt modelId="{8F73B5C7-E141-4756-956D-A94963A8C652}">
      <dgm:prSet/>
      <dgm:spPr/>
      <dgm:t>
        <a:bodyPr/>
        <a:lstStyle/>
        <a:p>
          <a:r>
            <a:rPr lang="en-US" dirty="0"/>
            <a:t>Interest divergence </a:t>
          </a:r>
        </a:p>
      </dgm:t>
    </dgm:pt>
    <dgm:pt modelId="{C5A284A0-F7E9-4A42-B65D-499B08D52689}" type="parTrans" cxnId="{645B248B-90BC-4F4A-B6C2-4D14A341409C}">
      <dgm:prSet/>
      <dgm:spPr/>
      <dgm:t>
        <a:bodyPr/>
        <a:lstStyle/>
        <a:p>
          <a:endParaRPr lang="en-US"/>
        </a:p>
      </dgm:t>
    </dgm:pt>
    <dgm:pt modelId="{B7DEEC90-8581-46A8-9F2C-ECCD0BEE6DF5}" type="sibTrans" cxnId="{645B248B-90BC-4F4A-B6C2-4D14A341409C}">
      <dgm:prSet/>
      <dgm:spPr/>
      <dgm:t>
        <a:bodyPr/>
        <a:lstStyle/>
        <a:p>
          <a:endParaRPr lang="en-US"/>
        </a:p>
      </dgm:t>
    </dgm:pt>
    <dgm:pt modelId="{4A1488F4-BD96-493A-B957-F80FF53A65EB}">
      <dgm:prSet/>
      <dgm:spPr/>
      <dgm:t>
        <a:bodyPr/>
        <a:lstStyle/>
        <a:p>
          <a:r>
            <a:rPr lang="en-US" dirty="0"/>
            <a:t>confrontation over interests</a:t>
          </a:r>
        </a:p>
      </dgm:t>
    </dgm:pt>
    <dgm:pt modelId="{9E06455C-886A-4668-8BB8-F0817DC73264}" type="parTrans" cxnId="{A00B353E-63A5-4C8C-ABA1-1AE91DF54EF5}">
      <dgm:prSet/>
      <dgm:spPr/>
      <dgm:t>
        <a:bodyPr/>
        <a:lstStyle/>
        <a:p>
          <a:endParaRPr lang="en-US"/>
        </a:p>
      </dgm:t>
    </dgm:pt>
    <dgm:pt modelId="{F0418CE8-FF73-4DDB-9CC3-07DFF84D798D}" type="sibTrans" cxnId="{A00B353E-63A5-4C8C-ABA1-1AE91DF54EF5}">
      <dgm:prSet/>
      <dgm:spPr/>
      <dgm:t>
        <a:bodyPr/>
        <a:lstStyle/>
        <a:p>
          <a:endParaRPr lang="en-US"/>
        </a:p>
      </dgm:t>
    </dgm:pt>
    <dgm:pt modelId="{24CAB471-ADF4-4DEF-8796-1104F8A008B5}">
      <dgm:prSet/>
      <dgm:spPr/>
      <dgm:t>
        <a:bodyPr/>
        <a:lstStyle/>
        <a:p>
          <a:r>
            <a:rPr lang="en-US" dirty="0"/>
            <a:t>Zero-Sum (win-loss)</a:t>
          </a:r>
        </a:p>
      </dgm:t>
    </dgm:pt>
    <dgm:pt modelId="{397B5EA9-2152-4E7A-9585-92A1E67571A5}" type="parTrans" cxnId="{6B109695-A428-4F55-9A77-4B7A4A001D54}">
      <dgm:prSet/>
      <dgm:spPr/>
      <dgm:t>
        <a:bodyPr/>
        <a:lstStyle/>
        <a:p>
          <a:endParaRPr lang="en-US"/>
        </a:p>
      </dgm:t>
    </dgm:pt>
    <dgm:pt modelId="{C8A8F142-E2EC-4BA1-B3BF-3A30AE741B91}" type="sibTrans" cxnId="{6B109695-A428-4F55-9A77-4B7A4A001D54}">
      <dgm:prSet/>
      <dgm:spPr/>
      <dgm:t>
        <a:bodyPr/>
        <a:lstStyle/>
        <a:p>
          <a:endParaRPr lang="en-US"/>
        </a:p>
      </dgm:t>
    </dgm:pt>
    <dgm:pt modelId="{BF1A6F7D-CD2C-41A1-9E98-AE2502E1058D}">
      <dgm:prSet/>
      <dgm:spPr/>
      <dgm:t>
        <a:bodyPr/>
        <a:lstStyle/>
        <a:p>
          <a:r>
            <a:rPr lang="en-US" b="1" dirty="0"/>
            <a:t>Examples</a:t>
          </a:r>
          <a:r>
            <a:rPr lang="en-US" dirty="0"/>
            <a:t>: Indo-Pak relations, Iran-KSA, US-China, Indo-China, SCS countries relations.  </a:t>
          </a:r>
        </a:p>
      </dgm:t>
    </dgm:pt>
    <dgm:pt modelId="{12A621EE-8060-4CB4-A59A-5EAB7E55EC56}" type="parTrans" cxnId="{3863EF48-73B4-4AFD-875F-71A56DC22216}">
      <dgm:prSet/>
      <dgm:spPr/>
      <dgm:t>
        <a:bodyPr/>
        <a:lstStyle/>
        <a:p>
          <a:endParaRPr lang="en-US"/>
        </a:p>
      </dgm:t>
    </dgm:pt>
    <dgm:pt modelId="{8CB827A0-FFAA-4AB6-A2CB-1FA3CE4B4D0A}" type="sibTrans" cxnId="{3863EF48-73B4-4AFD-875F-71A56DC22216}">
      <dgm:prSet/>
      <dgm:spPr/>
      <dgm:t>
        <a:bodyPr/>
        <a:lstStyle/>
        <a:p>
          <a:endParaRPr lang="en-US"/>
        </a:p>
      </dgm:t>
    </dgm:pt>
    <dgm:pt modelId="{60968E7F-CD2F-427B-9B06-1C43E7E19334}">
      <dgm:prSet phldrT="[Text]"/>
      <dgm:spPr/>
      <dgm:t>
        <a:bodyPr/>
        <a:lstStyle/>
        <a:p>
          <a:r>
            <a:rPr lang="en-US" dirty="0"/>
            <a:t>Realism</a:t>
          </a:r>
        </a:p>
      </dgm:t>
    </dgm:pt>
    <dgm:pt modelId="{B1128B0A-2651-4B78-9936-B3B32765BB7E}" type="parTrans" cxnId="{A331F350-20FE-40B2-A2BE-B1557B8E3EB3}">
      <dgm:prSet/>
      <dgm:spPr/>
      <dgm:t>
        <a:bodyPr/>
        <a:lstStyle/>
        <a:p>
          <a:endParaRPr lang="en-US"/>
        </a:p>
      </dgm:t>
    </dgm:pt>
    <dgm:pt modelId="{72BA120B-AC87-439F-A587-CEA467AFDDA0}" type="sibTrans" cxnId="{A331F350-20FE-40B2-A2BE-B1557B8E3EB3}">
      <dgm:prSet/>
      <dgm:spPr/>
      <dgm:t>
        <a:bodyPr/>
        <a:lstStyle/>
        <a:p>
          <a:endParaRPr lang="en-US"/>
        </a:p>
      </dgm:t>
    </dgm:pt>
    <dgm:pt modelId="{E4964254-CDC4-47DB-A031-79A076C3DF08}" type="pres">
      <dgm:prSet presAssocID="{4106CD32-FD83-4EDF-8750-ECF67B890E50}" presName="linearFlow" presStyleCnt="0">
        <dgm:presLayoutVars>
          <dgm:resizeHandles val="exact"/>
        </dgm:presLayoutVars>
      </dgm:prSet>
      <dgm:spPr/>
    </dgm:pt>
    <dgm:pt modelId="{B168A83C-2E32-4D45-BC01-70B919EA011A}" type="pres">
      <dgm:prSet presAssocID="{E8B319D4-5EA0-448C-9B72-E184DE02427E}" presName="node" presStyleLbl="node1" presStyleIdx="0" presStyleCnt="6">
        <dgm:presLayoutVars>
          <dgm:bulletEnabled val="1"/>
        </dgm:presLayoutVars>
      </dgm:prSet>
      <dgm:spPr/>
    </dgm:pt>
    <dgm:pt modelId="{FA4DF19B-CF45-44AA-9BB3-B500A906240E}" type="pres">
      <dgm:prSet presAssocID="{24CED01A-6FBA-4B32-8D8F-117D8519F004}" presName="sibTrans" presStyleLbl="sibTrans2D1" presStyleIdx="0" presStyleCnt="5"/>
      <dgm:spPr/>
    </dgm:pt>
    <dgm:pt modelId="{4B1CFC97-D7F8-4120-B5BD-D1D8D8DA4D17}" type="pres">
      <dgm:prSet presAssocID="{24CED01A-6FBA-4B32-8D8F-117D8519F004}" presName="connectorText" presStyleLbl="sibTrans2D1" presStyleIdx="0" presStyleCnt="5"/>
      <dgm:spPr/>
    </dgm:pt>
    <dgm:pt modelId="{29CF2947-47AF-4B25-A9A6-11C79DA258E1}" type="pres">
      <dgm:prSet presAssocID="{8F73B5C7-E141-4756-956D-A94963A8C652}" presName="node" presStyleLbl="node1" presStyleIdx="1" presStyleCnt="6">
        <dgm:presLayoutVars>
          <dgm:bulletEnabled val="1"/>
        </dgm:presLayoutVars>
      </dgm:prSet>
      <dgm:spPr/>
    </dgm:pt>
    <dgm:pt modelId="{8DEC9FE6-45DF-4F8E-855F-EF403E888831}" type="pres">
      <dgm:prSet presAssocID="{B7DEEC90-8581-46A8-9F2C-ECCD0BEE6DF5}" presName="sibTrans" presStyleLbl="sibTrans2D1" presStyleIdx="1" presStyleCnt="5"/>
      <dgm:spPr/>
    </dgm:pt>
    <dgm:pt modelId="{2FFF97A0-D66F-4BEC-B658-E84F929CBD54}" type="pres">
      <dgm:prSet presAssocID="{B7DEEC90-8581-46A8-9F2C-ECCD0BEE6DF5}" presName="connectorText" presStyleLbl="sibTrans2D1" presStyleIdx="1" presStyleCnt="5"/>
      <dgm:spPr/>
    </dgm:pt>
    <dgm:pt modelId="{D49177AA-F11D-44FD-88F1-A7063AA0B609}" type="pres">
      <dgm:prSet presAssocID="{4A1488F4-BD96-493A-B957-F80FF53A65EB}" presName="node" presStyleLbl="node1" presStyleIdx="2" presStyleCnt="6">
        <dgm:presLayoutVars>
          <dgm:bulletEnabled val="1"/>
        </dgm:presLayoutVars>
      </dgm:prSet>
      <dgm:spPr/>
    </dgm:pt>
    <dgm:pt modelId="{9CECB364-90FB-446C-99D6-6238417BDA65}" type="pres">
      <dgm:prSet presAssocID="{F0418CE8-FF73-4DDB-9CC3-07DFF84D798D}" presName="sibTrans" presStyleLbl="sibTrans2D1" presStyleIdx="2" presStyleCnt="5"/>
      <dgm:spPr/>
    </dgm:pt>
    <dgm:pt modelId="{6F7C3E8F-CF42-475B-A3E0-2F9921BE8573}" type="pres">
      <dgm:prSet presAssocID="{F0418CE8-FF73-4DDB-9CC3-07DFF84D798D}" presName="connectorText" presStyleLbl="sibTrans2D1" presStyleIdx="2" presStyleCnt="5"/>
      <dgm:spPr/>
    </dgm:pt>
    <dgm:pt modelId="{792EE3E6-FEA9-4C33-8B18-0D443E6F0205}" type="pres">
      <dgm:prSet presAssocID="{24CAB471-ADF4-4DEF-8796-1104F8A008B5}" presName="node" presStyleLbl="node1" presStyleIdx="3" presStyleCnt="6">
        <dgm:presLayoutVars>
          <dgm:bulletEnabled val="1"/>
        </dgm:presLayoutVars>
      </dgm:prSet>
      <dgm:spPr/>
    </dgm:pt>
    <dgm:pt modelId="{6F12D3F1-368D-4752-AAD7-7B660F07CC9C}" type="pres">
      <dgm:prSet presAssocID="{C8A8F142-E2EC-4BA1-B3BF-3A30AE741B91}" presName="sibTrans" presStyleLbl="sibTrans2D1" presStyleIdx="3" presStyleCnt="5"/>
      <dgm:spPr/>
    </dgm:pt>
    <dgm:pt modelId="{D15B8A33-681A-4FDD-9BD5-94AFDF551FCA}" type="pres">
      <dgm:prSet presAssocID="{C8A8F142-E2EC-4BA1-B3BF-3A30AE741B91}" presName="connectorText" presStyleLbl="sibTrans2D1" presStyleIdx="3" presStyleCnt="5"/>
      <dgm:spPr/>
    </dgm:pt>
    <dgm:pt modelId="{4710F5CA-7E5B-4703-B921-BAEC433B8DB7}" type="pres">
      <dgm:prSet presAssocID="{60968E7F-CD2F-427B-9B06-1C43E7E19334}" presName="node" presStyleLbl="node1" presStyleIdx="4" presStyleCnt="6">
        <dgm:presLayoutVars>
          <dgm:bulletEnabled val="1"/>
        </dgm:presLayoutVars>
      </dgm:prSet>
      <dgm:spPr/>
    </dgm:pt>
    <dgm:pt modelId="{6EEE32F5-6BD6-481D-BF40-52D0A368A2BD}" type="pres">
      <dgm:prSet presAssocID="{72BA120B-AC87-439F-A587-CEA467AFDDA0}" presName="sibTrans" presStyleLbl="sibTrans2D1" presStyleIdx="4" presStyleCnt="5"/>
      <dgm:spPr/>
    </dgm:pt>
    <dgm:pt modelId="{340EC0B3-66B1-4CAD-9167-3BF4E762B63A}" type="pres">
      <dgm:prSet presAssocID="{72BA120B-AC87-439F-A587-CEA467AFDDA0}" presName="connectorText" presStyleLbl="sibTrans2D1" presStyleIdx="4" presStyleCnt="5"/>
      <dgm:spPr/>
    </dgm:pt>
    <dgm:pt modelId="{D94FD1E4-5353-474C-8D4E-F66DAB30D3DD}" type="pres">
      <dgm:prSet presAssocID="{BF1A6F7D-CD2C-41A1-9E98-AE2502E1058D}" presName="node" presStyleLbl="node1" presStyleIdx="5" presStyleCnt="6">
        <dgm:presLayoutVars>
          <dgm:bulletEnabled val="1"/>
        </dgm:presLayoutVars>
      </dgm:prSet>
      <dgm:spPr/>
    </dgm:pt>
  </dgm:ptLst>
  <dgm:cxnLst>
    <dgm:cxn modelId="{C7C74104-4A79-4B81-9DDB-7C4B8058CDFF}" type="presOf" srcId="{BF1A6F7D-CD2C-41A1-9E98-AE2502E1058D}" destId="{D94FD1E4-5353-474C-8D4E-F66DAB30D3DD}" srcOrd="0" destOrd="0" presId="urn:microsoft.com/office/officeart/2005/8/layout/process2"/>
    <dgm:cxn modelId="{40DE8005-B707-4C5C-9EC2-E7882F64BED7}" type="presOf" srcId="{B7DEEC90-8581-46A8-9F2C-ECCD0BEE6DF5}" destId="{2FFF97A0-D66F-4BEC-B658-E84F929CBD54}" srcOrd="1" destOrd="0" presId="urn:microsoft.com/office/officeart/2005/8/layout/process2"/>
    <dgm:cxn modelId="{8AD70E21-0F24-426B-BD86-153A211C3CC4}" type="presOf" srcId="{E8B319D4-5EA0-448C-9B72-E184DE02427E}" destId="{B168A83C-2E32-4D45-BC01-70B919EA011A}" srcOrd="0" destOrd="0" presId="urn:microsoft.com/office/officeart/2005/8/layout/process2"/>
    <dgm:cxn modelId="{ECD12E27-3FB0-4687-A4D4-67920DDC9863}" type="presOf" srcId="{F0418CE8-FF73-4DDB-9CC3-07DFF84D798D}" destId="{9CECB364-90FB-446C-99D6-6238417BDA65}" srcOrd="0" destOrd="0" presId="urn:microsoft.com/office/officeart/2005/8/layout/process2"/>
    <dgm:cxn modelId="{2A648431-28F3-48CA-B915-70E2EB780659}" type="presOf" srcId="{60968E7F-CD2F-427B-9B06-1C43E7E19334}" destId="{4710F5CA-7E5B-4703-B921-BAEC433B8DB7}" srcOrd="0" destOrd="0" presId="urn:microsoft.com/office/officeart/2005/8/layout/process2"/>
    <dgm:cxn modelId="{236B2A32-8593-4565-A466-153B8FCBDCE0}" srcId="{4106CD32-FD83-4EDF-8750-ECF67B890E50}" destId="{E8B319D4-5EA0-448C-9B72-E184DE02427E}" srcOrd="0" destOrd="0" parTransId="{BC999CE2-8101-48B6-A00E-CB6075754AA0}" sibTransId="{24CED01A-6FBA-4B32-8D8F-117D8519F004}"/>
    <dgm:cxn modelId="{2A356738-998A-4A28-9169-E58B6E3AFDD9}" type="presOf" srcId="{72BA120B-AC87-439F-A587-CEA467AFDDA0}" destId="{6EEE32F5-6BD6-481D-BF40-52D0A368A2BD}" srcOrd="0" destOrd="0" presId="urn:microsoft.com/office/officeart/2005/8/layout/process2"/>
    <dgm:cxn modelId="{A00B353E-63A5-4C8C-ABA1-1AE91DF54EF5}" srcId="{4106CD32-FD83-4EDF-8750-ECF67B890E50}" destId="{4A1488F4-BD96-493A-B957-F80FF53A65EB}" srcOrd="2" destOrd="0" parTransId="{9E06455C-886A-4668-8BB8-F0817DC73264}" sibTransId="{F0418CE8-FF73-4DDB-9CC3-07DFF84D798D}"/>
    <dgm:cxn modelId="{14154F43-B565-4F17-9C13-437A30EEF4FB}" type="presOf" srcId="{B7DEEC90-8581-46A8-9F2C-ECCD0BEE6DF5}" destId="{8DEC9FE6-45DF-4F8E-855F-EF403E888831}" srcOrd="0" destOrd="0" presId="urn:microsoft.com/office/officeart/2005/8/layout/process2"/>
    <dgm:cxn modelId="{447B5765-3AFA-490E-8739-0D7BA6ADE7DA}" type="presOf" srcId="{8F73B5C7-E141-4756-956D-A94963A8C652}" destId="{29CF2947-47AF-4B25-A9A6-11C79DA258E1}" srcOrd="0" destOrd="0" presId="urn:microsoft.com/office/officeart/2005/8/layout/process2"/>
    <dgm:cxn modelId="{3863EF48-73B4-4AFD-875F-71A56DC22216}" srcId="{4106CD32-FD83-4EDF-8750-ECF67B890E50}" destId="{BF1A6F7D-CD2C-41A1-9E98-AE2502E1058D}" srcOrd="5" destOrd="0" parTransId="{12A621EE-8060-4CB4-A59A-5EAB7E55EC56}" sibTransId="{8CB827A0-FFAA-4AB6-A2CB-1FA3CE4B4D0A}"/>
    <dgm:cxn modelId="{C827A64D-C01A-4B87-ABBC-F3B28404D8C3}" type="presOf" srcId="{C8A8F142-E2EC-4BA1-B3BF-3A30AE741B91}" destId="{D15B8A33-681A-4FDD-9BD5-94AFDF551FCA}" srcOrd="1" destOrd="0" presId="urn:microsoft.com/office/officeart/2005/8/layout/process2"/>
    <dgm:cxn modelId="{A331F350-20FE-40B2-A2BE-B1557B8E3EB3}" srcId="{4106CD32-FD83-4EDF-8750-ECF67B890E50}" destId="{60968E7F-CD2F-427B-9B06-1C43E7E19334}" srcOrd="4" destOrd="0" parTransId="{B1128B0A-2651-4B78-9936-B3B32765BB7E}" sibTransId="{72BA120B-AC87-439F-A587-CEA467AFDDA0}"/>
    <dgm:cxn modelId="{64AAE952-CAA6-449D-95A1-212DCD4B4987}" type="presOf" srcId="{24CED01A-6FBA-4B32-8D8F-117D8519F004}" destId="{FA4DF19B-CF45-44AA-9BB3-B500A906240E}" srcOrd="0" destOrd="0" presId="urn:microsoft.com/office/officeart/2005/8/layout/process2"/>
    <dgm:cxn modelId="{645B248B-90BC-4F4A-B6C2-4D14A341409C}" srcId="{4106CD32-FD83-4EDF-8750-ECF67B890E50}" destId="{8F73B5C7-E141-4756-956D-A94963A8C652}" srcOrd="1" destOrd="0" parTransId="{C5A284A0-F7E9-4A42-B65D-499B08D52689}" sibTransId="{B7DEEC90-8581-46A8-9F2C-ECCD0BEE6DF5}"/>
    <dgm:cxn modelId="{C7B40D94-80EB-43D8-AB76-AD02DD73151B}" type="presOf" srcId="{F0418CE8-FF73-4DDB-9CC3-07DFF84D798D}" destId="{6F7C3E8F-CF42-475B-A3E0-2F9921BE8573}" srcOrd="1" destOrd="0" presId="urn:microsoft.com/office/officeart/2005/8/layout/process2"/>
    <dgm:cxn modelId="{02443494-FCCF-4A29-9DFA-20C6D300B870}" type="presOf" srcId="{4106CD32-FD83-4EDF-8750-ECF67B890E50}" destId="{E4964254-CDC4-47DB-A031-79A076C3DF08}" srcOrd="0" destOrd="0" presId="urn:microsoft.com/office/officeart/2005/8/layout/process2"/>
    <dgm:cxn modelId="{6B109695-A428-4F55-9A77-4B7A4A001D54}" srcId="{4106CD32-FD83-4EDF-8750-ECF67B890E50}" destId="{24CAB471-ADF4-4DEF-8796-1104F8A008B5}" srcOrd="3" destOrd="0" parTransId="{397B5EA9-2152-4E7A-9585-92A1E67571A5}" sibTransId="{C8A8F142-E2EC-4BA1-B3BF-3A30AE741B91}"/>
    <dgm:cxn modelId="{7850F9A0-0C75-4013-93AF-B603AF42604A}" type="presOf" srcId="{C8A8F142-E2EC-4BA1-B3BF-3A30AE741B91}" destId="{6F12D3F1-368D-4752-AAD7-7B660F07CC9C}" srcOrd="0" destOrd="0" presId="urn:microsoft.com/office/officeart/2005/8/layout/process2"/>
    <dgm:cxn modelId="{E9A351AF-8FAB-42DB-BC51-A1640CAAA25E}" type="presOf" srcId="{24CAB471-ADF4-4DEF-8796-1104F8A008B5}" destId="{792EE3E6-FEA9-4C33-8B18-0D443E6F0205}" srcOrd="0" destOrd="0" presId="urn:microsoft.com/office/officeart/2005/8/layout/process2"/>
    <dgm:cxn modelId="{A2340EBA-86BF-41D5-BD39-D6D31E883149}" type="presOf" srcId="{24CED01A-6FBA-4B32-8D8F-117D8519F004}" destId="{4B1CFC97-D7F8-4120-B5BD-D1D8D8DA4D17}" srcOrd="1" destOrd="0" presId="urn:microsoft.com/office/officeart/2005/8/layout/process2"/>
    <dgm:cxn modelId="{27AB37E7-499D-40B5-AECC-AAF142EF9309}" type="presOf" srcId="{4A1488F4-BD96-493A-B957-F80FF53A65EB}" destId="{D49177AA-F11D-44FD-88F1-A7063AA0B609}" srcOrd="0" destOrd="0" presId="urn:microsoft.com/office/officeart/2005/8/layout/process2"/>
    <dgm:cxn modelId="{BFF114F3-7F5E-432A-BC0F-9130E22F7003}" type="presOf" srcId="{72BA120B-AC87-439F-A587-CEA467AFDDA0}" destId="{340EC0B3-66B1-4CAD-9167-3BF4E762B63A}" srcOrd="1" destOrd="0" presId="urn:microsoft.com/office/officeart/2005/8/layout/process2"/>
    <dgm:cxn modelId="{ABA4561E-72EB-4EF9-B74F-22A983B15589}" type="presParOf" srcId="{E4964254-CDC4-47DB-A031-79A076C3DF08}" destId="{B168A83C-2E32-4D45-BC01-70B919EA011A}" srcOrd="0" destOrd="0" presId="urn:microsoft.com/office/officeart/2005/8/layout/process2"/>
    <dgm:cxn modelId="{FB3C0784-5734-49F9-A876-4D7FB6713790}" type="presParOf" srcId="{E4964254-CDC4-47DB-A031-79A076C3DF08}" destId="{FA4DF19B-CF45-44AA-9BB3-B500A906240E}" srcOrd="1" destOrd="0" presId="urn:microsoft.com/office/officeart/2005/8/layout/process2"/>
    <dgm:cxn modelId="{CFFDB815-FBAC-4399-BBFB-3DFDA566FB89}" type="presParOf" srcId="{FA4DF19B-CF45-44AA-9BB3-B500A906240E}" destId="{4B1CFC97-D7F8-4120-B5BD-D1D8D8DA4D17}" srcOrd="0" destOrd="0" presId="urn:microsoft.com/office/officeart/2005/8/layout/process2"/>
    <dgm:cxn modelId="{3AFDD86F-ECC9-4055-AA2F-4056A839F90E}" type="presParOf" srcId="{E4964254-CDC4-47DB-A031-79A076C3DF08}" destId="{29CF2947-47AF-4B25-A9A6-11C79DA258E1}" srcOrd="2" destOrd="0" presId="urn:microsoft.com/office/officeart/2005/8/layout/process2"/>
    <dgm:cxn modelId="{A78ADB67-0C1D-4ECB-9614-789C46EC31FE}" type="presParOf" srcId="{E4964254-CDC4-47DB-A031-79A076C3DF08}" destId="{8DEC9FE6-45DF-4F8E-855F-EF403E888831}" srcOrd="3" destOrd="0" presId="urn:microsoft.com/office/officeart/2005/8/layout/process2"/>
    <dgm:cxn modelId="{45291A91-B213-4A29-9944-8EC740BF7E43}" type="presParOf" srcId="{8DEC9FE6-45DF-4F8E-855F-EF403E888831}" destId="{2FFF97A0-D66F-4BEC-B658-E84F929CBD54}" srcOrd="0" destOrd="0" presId="urn:microsoft.com/office/officeart/2005/8/layout/process2"/>
    <dgm:cxn modelId="{2F021FBA-0A3E-43A3-8C37-5DBB9119D91F}" type="presParOf" srcId="{E4964254-CDC4-47DB-A031-79A076C3DF08}" destId="{D49177AA-F11D-44FD-88F1-A7063AA0B609}" srcOrd="4" destOrd="0" presId="urn:microsoft.com/office/officeart/2005/8/layout/process2"/>
    <dgm:cxn modelId="{45CC5282-4C6D-4932-B364-C17B63A58C62}" type="presParOf" srcId="{E4964254-CDC4-47DB-A031-79A076C3DF08}" destId="{9CECB364-90FB-446C-99D6-6238417BDA65}" srcOrd="5" destOrd="0" presId="urn:microsoft.com/office/officeart/2005/8/layout/process2"/>
    <dgm:cxn modelId="{476F7A95-DBDA-439F-BD37-72FF08BF3971}" type="presParOf" srcId="{9CECB364-90FB-446C-99D6-6238417BDA65}" destId="{6F7C3E8F-CF42-475B-A3E0-2F9921BE8573}" srcOrd="0" destOrd="0" presId="urn:microsoft.com/office/officeart/2005/8/layout/process2"/>
    <dgm:cxn modelId="{935F6384-8BC1-45B5-A9D5-1EA22DE5A497}" type="presParOf" srcId="{E4964254-CDC4-47DB-A031-79A076C3DF08}" destId="{792EE3E6-FEA9-4C33-8B18-0D443E6F0205}" srcOrd="6" destOrd="0" presId="urn:microsoft.com/office/officeart/2005/8/layout/process2"/>
    <dgm:cxn modelId="{9E223ADE-2F22-4802-91BE-A8774104931D}" type="presParOf" srcId="{E4964254-CDC4-47DB-A031-79A076C3DF08}" destId="{6F12D3F1-368D-4752-AAD7-7B660F07CC9C}" srcOrd="7" destOrd="0" presId="urn:microsoft.com/office/officeart/2005/8/layout/process2"/>
    <dgm:cxn modelId="{FECDC73E-72F7-45FA-8CA0-25CA3713886B}" type="presParOf" srcId="{6F12D3F1-368D-4752-AAD7-7B660F07CC9C}" destId="{D15B8A33-681A-4FDD-9BD5-94AFDF551FCA}" srcOrd="0" destOrd="0" presId="urn:microsoft.com/office/officeart/2005/8/layout/process2"/>
    <dgm:cxn modelId="{354221C0-98BF-41F9-8FFC-839477FB3313}" type="presParOf" srcId="{E4964254-CDC4-47DB-A031-79A076C3DF08}" destId="{4710F5CA-7E5B-4703-B921-BAEC433B8DB7}" srcOrd="8" destOrd="0" presId="urn:microsoft.com/office/officeart/2005/8/layout/process2"/>
    <dgm:cxn modelId="{C23CCAD9-1D7B-4A1C-AC2D-68969A5762EC}" type="presParOf" srcId="{E4964254-CDC4-47DB-A031-79A076C3DF08}" destId="{6EEE32F5-6BD6-481D-BF40-52D0A368A2BD}" srcOrd="9" destOrd="0" presId="urn:microsoft.com/office/officeart/2005/8/layout/process2"/>
    <dgm:cxn modelId="{B0F4F51C-4DC4-40F4-AD12-5324A8E15E29}" type="presParOf" srcId="{6EEE32F5-6BD6-481D-BF40-52D0A368A2BD}" destId="{340EC0B3-66B1-4CAD-9167-3BF4E762B63A}" srcOrd="0" destOrd="0" presId="urn:microsoft.com/office/officeart/2005/8/layout/process2"/>
    <dgm:cxn modelId="{5B85CDF8-3D75-4567-8979-40469ADA2A79}" type="presParOf" srcId="{E4964254-CDC4-47DB-A031-79A076C3DF08}" destId="{D94FD1E4-5353-474C-8D4E-F66DAB30D3DD}" srcOrd="10"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6538B8-0FEB-455D-ACD4-149AC05CAB6D}" type="doc">
      <dgm:prSet loTypeId="urn:microsoft.com/office/officeart/2005/8/layout/process2" loCatId="process" qsTypeId="urn:microsoft.com/office/officeart/2005/8/quickstyle/simple1" qsCatId="simple" csTypeId="urn:microsoft.com/office/officeart/2005/8/colors/accent1_2" csCatId="accent1" phldr="1"/>
      <dgm:spPr/>
    </dgm:pt>
    <dgm:pt modelId="{34C06328-8E2A-44FC-8555-5ADF79C3F2A3}">
      <dgm:prSet phldrT="[Text]" custT="1"/>
      <dgm:spPr/>
      <dgm:t>
        <a:bodyPr/>
        <a:lstStyle/>
        <a:p>
          <a:r>
            <a:rPr lang="en-AU" sz="1600" b="1" dirty="0">
              <a:solidFill>
                <a:schemeClr val="bg1"/>
              </a:solidFill>
              <a:latin typeface="+mj-lt"/>
              <a:cs typeface="Arial" panose="020B0604020202020204" pitchFamily="34" charset="0"/>
            </a:rPr>
            <a:t>Observe - Who are involved</a:t>
          </a:r>
          <a:endParaRPr lang="en-US" sz="1600" b="1" dirty="0">
            <a:solidFill>
              <a:schemeClr val="bg1"/>
            </a:solidFill>
          </a:endParaRPr>
        </a:p>
      </dgm:t>
    </dgm:pt>
    <dgm:pt modelId="{D85A0602-3A68-429F-ACB5-A62EFF76C0FA}" type="parTrans" cxnId="{9683F654-31F5-4CBD-A7B6-B7A262DCA79C}">
      <dgm:prSet/>
      <dgm:spPr/>
      <dgm:t>
        <a:bodyPr/>
        <a:lstStyle/>
        <a:p>
          <a:endParaRPr lang="en-US"/>
        </a:p>
      </dgm:t>
    </dgm:pt>
    <dgm:pt modelId="{78C9FCCF-08AA-4B25-A43A-201C422FDC31}" type="sibTrans" cxnId="{9683F654-31F5-4CBD-A7B6-B7A262DCA79C}">
      <dgm:prSet/>
      <dgm:spPr/>
      <dgm:t>
        <a:bodyPr/>
        <a:lstStyle/>
        <a:p>
          <a:endParaRPr lang="en-US"/>
        </a:p>
      </dgm:t>
    </dgm:pt>
    <dgm:pt modelId="{35BEF675-F928-4BCC-9CAE-A44596FBE93C}">
      <dgm:prSet phldrT="[Text]" custT="1"/>
      <dgm:spPr/>
      <dgm:t>
        <a:bodyPr/>
        <a:lstStyle/>
        <a:p>
          <a:r>
            <a:rPr lang="en-AU" sz="1600" b="1" dirty="0">
              <a:solidFill>
                <a:schemeClr val="tx1"/>
              </a:solidFill>
              <a:latin typeface="+mj-lt"/>
              <a:cs typeface="Arial" panose="020B0604020202020204" pitchFamily="34" charset="0"/>
            </a:rPr>
            <a:t> </a:t>
          </a:r>
          <a:r>
            <a:rPr lang="en-AU" sz="1600" b="1" dirty="0">
              <a:solidFill>
                <a:schemeClr val="bg1"/>
              </a:solidFill>
              <a:latin typeface="+mj-lt"/>
              <a:cs typeface="Arial" panose="020B0604020202020204" pitchFamily="34" charset="0"/>
            </a:rPr>
            <a:t>Explain - The type of relationship they have</a:t>
          </a:r>
          <a:endParaRPr lang="en-US" sz="1600" b="1" dirty="0">
            <a:solidFill>
              <a:schemeClr val="bg1"/>
            </a:solidFill>
          </a:endParaRPr>
        </a:p>
      </dgm:t>
    </dgm:pt>
    <dgm:pt modelId="{AB45E862-8047-4182-9ADA-1374F4699592}" type="parTrans" cxnId="{CA0CE4F6-0F59-46A1-BA7F-6D3805C180B4}">
      <dgm:prSet/>
      <dgm:spPr/>
      <dgm:t>
        <a:bodyPr/>
        <a:lstStyle/>
        <a:p>
          <a:endParaRPr lang="en-US"/>
        </a:p>
      </dgm:t>
    </dgm:pt>
    <dgm:pt modelId="{2EE4D4AE-771F-49D7-9B66-6DCAC3A1AB4A}" type="sibTrans" cxnId="{CA0CE4F6-0F59-46A1-BA7F-6D3805C180B4}">
      <dgm:prSet/>
      <dgm:spPr/>
      <dgm:t>
        <a:bodyPr/>
        <a:lstStyle/>
        <a:p>
          <a:endParaRPr lang="en-US"/>
        </a:p>
      </dgm:t>
    </dgm:pt>
    <dgm:pt modelId="{7F4BF75B-040A-4955-8E3C-18E99A0A931C}">
      <dgm:prSet phldrT="[Text]" custT="1"/>
      <dgm:spPr/>
      <dgm:t>
        <a:bodyPr/>
        <a:lstStyle/>
        <a:p>
          <a:r>
            <a:rPr lang="en-AU" sz="1600" b="1" dirty="0">
              <a:solidFill>
                <a:schemeClr val="tx1"/>
              </a:solidFill>
              <a:latin typeface="+mj-lt"/>
              <a:cs typeface="Arial" panose="020B0604020202020204" pitchFamily="34" charset="0"/>
            </a:rPr>
            <a:t> </a:t>
          </a:r>
          <a:r>
            <a:rPr lang="en-AU" sz="1600" b="1" dirty="0">
              <a:solidFill>
                <a:schemeClr val="bg1"/>
              </a:solidFill>
              <a:latin typeface="+mj-lt"/>
              <a:cs typeface="Arial" panose="020B0604020202020204" pitchFamily="34" charset="0"/>
            </a:rPr>
            <a:t>Predict - How will they behave in the future </a:t>
          </a:r>
          <a:endParaRPr lang="en-US" sz="1600" b="1" dirty="0">
            <a:solidFill>
              <a:schemeClr val="bg1"/>
            </a:solidFill>
          </a:endParaRPr>
        </a:p>
      </dgm:t>
    </dgm:pt>
    <dgm:pt modelId="{38AF4247-6EA7-4D00-AB79-CF2B5B4AF20E}" type="parTrans" cxnId="{8D207D7D-2DCE-41C5-B17C-3B1722A3C0A3}">
      <dgm:prSet/>
      <dgm:spPr/>
      <dgm:t>
        <a:bodyPr/>
        <a:lstStyle/>
        <a:p>
          <a:endParaRPr lang="en-US"/>
        </a:p>
      </dgm:t>
    </dgm:pt>
    <dgm:pt modelId="{6EF64CC2-F11B-4169-B57F-1EF9A72354F2}" type="sibTrans" cxnId="{8D207D7D-2DCE-41C5-B17C-3B1722A3C0A3}">
      <dgm:prSet/>
      <dgm:spPr/>
      <dgm:t>
        <a:bodyPr/>
        <a:lstStyle/>
        <a:p>
          <a:endParaRPr lang="en-US"/>
        </a:p>
      </dgm:t>
    </dgm:pt>
    <dgm:pt modelId="{D5C90F23-01A5-4F99-9477-865081D93479}" type="pres">
      <dgm:prSet presAssocID="{A36538B8-0FEB-455D-ACD4-149AC05CAB6D}" presName="linearFlow" presStyleCnt="0">
        <dgm:presLayoutVars>
          <dgm:resizeHandles val="exact"/>
        </dgm:presLayoutVars>
      </dgm:prSet>
      <dgm:spPr/>
    </dgm:pt>
    <dgm:pt modelId="{69F0F972-A14E-4627-B720-146FF9486CA3}" type="pres">
      <dgm:prSet presAssocID="{34C06328-8E2A-44FC-8555-5ADF79C3F2A3}" presName="node" presStyleLbl="node1" presStyleIdx="0" presStyleCnt="3" custScaleX="207812">
        <dgm:presLayoutVars>
          <dgm:bulletEnabled val="1"/>
        </dgm:presLayoutVars>
      </dgm:prSet>
      <dgm:spPr/>
    </dgm:pt>
    <dgm:pt modelId="{232B8C54-7D56-42B8-A295-10642B20223A}" type="pres">
      <dgm:prSet presAssocID="{78C9FCCF-08AA-4B25-A43A-201C422FDC31}" presName="sibTrans" presStyleLbl="sibTrans2D1" presStyleIdx="0" presStyleCnt="2"/>
      <dgm:spPr/>
    </dgm:pt>
    <dgm:pt modelId="{098EA70D-F62F-4175-BA23-BA38D174B06D}" type="pres">
      <dgm:prSet presAssocID="{78C9FCCF-08AA-4B25-A43A-201C422FDC31}" presName="connectorText" presStyleLbl="sibTrans2D1" presStyleIdx="0" presStyleCnt="2"/>
      <dgm:spPr/>
    </dgm:pt>
    <dgm:pt modelId="{6C712A13-00FE-491E-AD27-47DF18E5201D}" type="pres">
      <dgm:prSet presAssocID="{35BEF675-F928-4BCC-9CAE-A44596FBE93C}" presName="node" presStyleLbl="node1" presStyleIdx="1" presStyleCnt="3" custScaleX="209002">
        <dgm:presLayoutVars>
          <dgm:bulletEnabled val="1"/>
        </dgm:presLayoutVars>
      </dgm:prSet>
      <dgm:spPr/>
    </dgm:pt>
    <dgm:pt modelId="{B40563FB-5E0C-4616-85AC-DE38FE415694}" type="pres">
      <dgm:prSet presAssocID="{2EE4D4AE-771F-49D7-9B66-6DCAC3A1AB4A}" presName="sibTrans" presStyleLbl="sibTrans2D1" presStyleIdx="1" presStyleCnt="2"/>
      <dgm:spPr/>
    </dgm:pt>
    <dgm:pt modelId="{744B1E79-B5AC-4ADF-B07E-01A9A223224D}" type="pres">
      <dgm:prSet presAssocID="{2EE4D4AE-771F-49D7-9B66-6DCAC3A1AB4A}" presName="connectorText" presStyleLbl="sibTrans2D1" presStyleIdx="1" presStyleCnt="2"/>
      <dgm:spPr/>
    </dgm:pt>
    <dgm:pt modelId="{57B559D7-B0D3-42F7-BB5E-162B5C57F13C}" type="pres">
      <dgm:prSet presAssocID="{7F4BF75B-040A-4955-8E3C-18E99A0A931C}" presName="node" presStyleLbl="node1" presStyleIdx="2" presStyleCnt="3" custScaleX="209002">
        <dgm:presLayoutVars>
          <dgm:bulletEnabled val="1"/>
        </dgm:presLayoutVars>
      </dgm:prSet>
      <dgm:spPr/>
    </dgm:pt>
  </dgm:ptLst>
  <dgm:cxnLst>
    <dgm:cxn modelId="{446BA806-B623-4DB4-956B-3F99D190DBAF}" type="presOf" srcId="{7F4BF75B-040A-4955-8E3C-18E99A0A931C}" destId="{57B559D7-B0D3-42F7-BB5E-162B5C57F13C}" srcOrd="0" destOrd="0" presId="urn:microsoft.com/office/officeart/2005/8/layout/process2"/>
    <dgm:cxn modelId="{D8613F1E-CDBA-4CEC-90BE-2DF1261E1B8E}" type="presOf" srcId="{78C9FCCF-08AA-4B25-A43A-201C422FDC31}" destId="{098EA70D-F62F-4175-BA23-BA38D174B06D}" srcOrd="1" destOrd="0" presId="urn:microsoft.com/office/officeart/2005/8/layout/process2"/>
    <dgm:cxn modelId="{13494E24-DCDC-4344-8768-5B3552EF8209}" type="presOf" srcId="{35BEF675-F928-4BCC-9CAE-A44596FBE93C}" destId="{6C712A13-00FE-491E-AD27-47DF18E5201D}" srcOrd="0" destOrd="0" presId="urn:microsoft.com/office/officeart/2005/8/layout/process2"/>
    <dgm:cxn modelId="{6356DB2B-5D2D-4E7A-B5B9-5FFFC5D10992}" type="presOf" srcId="{2EE4D4AE-771F-49D7-9B66-6DCAC3A1AB4A}" destId="{744B1E79-B5AC-4ADF-B07E-01A9A223224D}" srcOrd="1" destOrd="0" presId="urn:microsoft.com/office/officeart/2005/8/layout/process2"/>
    <dgm:cxn modelId="{D6B83D4A-C0C5-4171-9CC0-B838A6DCB707}" type="presOf" srcId="{A36538B8-0FEB-455D-ACD4-149AC05CAB6D}" destId="{D5C90F23-01A5-4F99-9477-865081D93479}" srcOrd="0" destOrd="0" presId="urn:microsoft.com/office/officeart/2005/8/layout/process2"/>
    <dgm:cxn modelId="{9683F654-31F5-4CBD-A7B6-B7A262DCA79C}" srcId="{A36538B8-0FEB-455D-ACD4-149AC05CAB6D}" destId="{34C06328-8E2A-44FC-8555-5ADF79C3F2A3}" srcOrd="0" destOrd="0" parTransId="{D85A0602-3A68-429F-ACB5-A62EFF76C0FA}" sibTransId="{78C9FCCF-08AA-4B25-A43A-201C422FDC31}"/>
    <dgm:cxn modelId="{8D207D7D-2DCE-41C5-B17C-3B1722A3C0A3}" srcId="{A36538B8-0FEB-455D-ACD4-149AC05CAB6D}" destId="{7F4BF75B-040A-4955-8E3C-18E99A0A931C}" srcOrd="2" destOrd="0" parTransId="{38AF4247-6EA7-4D00-AB79-CF2B5B4AF20E}" sibTransId="{6EF64CC2-F11B-4169-B57F-1EF9A72354F2}"/>
    <dgm:cxn modelId="{7167BD91-D89B-46E0-8D2B-F74883D8EE70}" type="presOf" srcId="{34C06328-8E2A-44FC-8555-5ADF79C3F2A3}" destId="{69F0F972-A14E-4627-B720-146FF9486CA3}" srcOrd="0" destOrd="0" presId="urn:microsoft.com/office/officeart/2005/8/layout/process2"/>
    <dgm:cxn modelId="{A12926B3-EE90-4F13-92CA-EC2DF7D77E37}" type="presOf" srcId="{2EE4D4AE-771F-49D7-9B66-6DCAC3A1AB4A}" destId="{B40563FB-5E0C-4616-85AC-DE38FE415694}" srcOrd="0" destOrd="0" presId="urn:microsoft.com/office/officeart/2005/8/layout/process2"/>
    <dgm:cxn modelId="{30B9A7BB-0543-4664-90CE-C5A0740BDD8A}" type="presOf" srcId="{78C9FCCF-08AA-4B25-A43A-201C422FDC31}" destId="{232B8C54-7D56-42B8-A295-10642B20223A}" srcOrd="0" destOrd="0" presId="urn:microsoft.com/office/officeart/2005/8/layout/process2"/>
    <dgm:cxn modelId="{CA0CE4F6-0F59-46A1-BA7F-6D3805C180B4}" srcId="{A36538B8-0FEB-455D-ACD4-149AC05CAB6D}" destId="{35BEF675-F928-4BCC-9CAE-A44596FBE93C}" srcOrd="1" destOrd="0" parTransId="{AB45E862-8047-4182-9ADA-1374F4699592}" sibTransId="{2EE4D4AE-771F-49D7-9B66-6DCAC3A1AB4A}"/>
    <dgm:cxn modelId="{9613F9CB-93D6-419A-8A00-86EC3F14E73D}" type="presParOf" srcId="{D5C90F23-01A5-4F99-9477-865081D93479}" destId="{69F0F972-A14E-4627-B720-146FF9486CA3}" srcOrd="0" destOrd="0" presId="urn:microsoft.com/office/officeart/2005/8/layout/process2"/>
    <dgm:cxn modelId="{BF23AF2C-D8C6-4DE4-8705-645B786D2AAD}" type="presParOf" srcId="{D5C90F23-01A5-4F99-9477-865081D93479}" destId="{232B8C54-7D56-42B8-A295-10642B20223A}" srcOrd="1" destOrd="0" presId="urn:microsoft.com/office/officeart/2005/8/layout/process2"/>
    <dgm:cxn modelId="{BEE09AF1-0A5C-4757-BD8D-EFA477A5B7D2}" type="presParOf" srcId="{232B8C54-7D56-42B8-A295-10642B20223A}" destId="{098EA70D-F62F-4175-BA23-BA38D174B06D}" srcOrd="0" destOrd="0" presId="urn:microsoft.com/office/officeart/2005/8/layout/process2"/>
    <dgm:cxn modelId="{DA9841C9-E1EB-450A-9479-78F1592986D3}" type="presParOf" srcId="{D5C90F23-01A5-4F99-9477-865081D93479}" destId="{6C712A13-00FE-491E-AD27-47DF18E5201D}" srcOrd="2" destOrd="0" presId="urn:microsoft.com/office/officeart/2005/8/layout/process2"/>
    <dgm:cxn modelId="{0C9ABBC7-813E-4526-98CF-12BB0E787353}" type="presParOf" srcId="{D5C90F23-01A5-4F99-9477-865081D93479}" destId="{B40563FB-5E0C-4616-85AC-DE38FE415694}" srcOrd="3" destOrd="0" presId="urn:microsoft.com/office/officeart/2005/8/layout/process2"/>
    <dgm:cxn modelId="{8E982D4F-D899-44A1-9A56-C13229B3CB2A}" type="presParOf" srcId="{B40563FB-5E0C-4616-85AC-DE38FE415694}" destId="{744B1E79-B5AC-4ADF-B07E-01A9A223224D}" srcOrd="0" destOrd="0" presId="urn:microsoft.com/office/officeart/2005/8/layout/process2"/>
    <dgm:cxn modelId="{DCF1D514-968A-4BF9-A14B-6BE9F7EC34B6}" type="presParOf" srcId="{D5C90F23-01A5-4F99-9477-865081D93479}" destId="{57B559D7-B0D3-42F7-BB5E-162B5C57F13C}"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FF3743-5E66-43F8-972F-10770AB51FE1}"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3DF07ED2-97D1-4773-BC80-9644920BD8B6}">
      <dgm:prSet phldrT="[Text]"/>
      <dgm:spPr/>
      <dgm:t>
        <a:bodyPr/>
        <a:lstStyle/>
        <a:p>
          <a:r>
            <a:rPr lang="en-US" dirty="0"/>
            <a:t>System is Anarchic</a:t>
          </a:r>
        </a:p>
      </dgm:t>
    </dgm:pt>
    <dgm:pt modelId="{74A03571-6176-4F75-B6BB-3769AD83C4C7}" type="parTrans" cxnId="{A56DD5D0-FAC8-4FCE-99BA-92F9476CDDFE}">
      <dgm:prSet/>
      <dgm:spPr/>
      <dgm:t>
        <a:bodyPr/>
        <a:lstStyle/>
        <a:p>
          <a:endParaRPr lang="en-US"/>
        </a:p>
      </dgm:t>
    </dgm:pt>
    <dgm:pt modelId="{8FCCA0A0-3AA2-4874-AE73-F02C5A88BCD4}" type="sibTrans" cxnId="{A56DD5D0-FAC8-4FCE-99BA-92F9476CDDFE}">
      <dgm:prSet/>
      <dgm:spPr/>
      <dgm:t>
        <a:bodyPr/>
        <a:lstStyle/>
        <a:p>
          <a:endParaRPr lang="en-US"/>
        </a:p>
      </dgm:t>
    </dgm:pt>
    <dgm:pt modelId="{F6415EFD-EFB8-4EF5-8013-3B08E676A466}">
      <dgm:prSet phldrT="[Text]"/>
      <dgm:spPr/>
      <dgm:t>
        <a:bodyPr/>
        <a:lstStyle/>
        <a:p>
          <a:r>
            <a:rPr lang="en-US" dirty="0"/>
            <a:t>State increases Power</a:t>
          </a:r>
        </a:p>
      </dgm:t>
    </dgm:pt>
    <dgm:pt modelId="{4CEE0AEA-650C-4E31-A1A4-D7F20C7E0515}" type="parTrans" cxnId="{3AB78E45-5E6F-43D5-A4A2-F88172853E19}">
      <dgm:prSet/>
      <dgm:spPr/>
      <dgm:t>
        <a:bodyPr/>
        <a:lstStyle/>
        <a:p>
          <a:endParaRPr lang="en-US"/>
        </a:p>
      </dgm:t>
    </dgm:pt>
    <dgm:pt modelId="{9AE77D34-87D1-4B42-8B7D-100B5E0186CC}" type="sibTrans" cxnId="{3AB78E45-5E6F-43D5-A4A2-F88172853E19}">
      <dgm:prSet/>
      <dgm:spPr/>
      <dgm:t>
        <a:bodyPr/>
        <a:lstStyle/>
        <a:p>
          <a:endParaRPr lang="en-US"/>
        </a:p>
      </dgm:t>
    </dgm:pt>
    <dgm:pt modelId="{FB748EB0-66B2-49D5-9DD6-3F872AED98D3}">
      <dgm:prSet phldrT="[Text]"/>
      <dgm:spPr/>
      <dgm:t>
        <a:bodyPr/>
        <a:lstStyle/>
        <a:p>
          <a:r>
            <a:rPr lang="en-US" dirty="0"/>
            <a:t>It causes Security Dilemma of the other</a:t>
          </a:r>
        </a:p>
      </dgm:t>
    </dgm:pt>
    <dgm:pt modelId="{0184CE56-1697-44B4-B4BA-3D25ED999DD9}" type="parTrans" cxnId="{516230D5-4661-47DB-9D61-1A0324A56878}">
      <dgm:prSet/>
      <dgm:spPr/>
      <dgm:t>
        <a:bodyPr/>
        <a:lstStyle/>
        <a:p>
          <a:endParaRPr lang="en-US"/>
        </a:p>
      </dgm:t>
    </dgm:pt>
    <dgm:pt modelId="{86B0BACD-C5BC-4D8F-B746-43FA8EF0266D}" type="sibTrans" cxnId="{516230D5-4661-47DB-9D61-1A0324A56878}">
      <dgm:prSet/>
      <dgm:spPr/>
      <dgm:t>
        <a:bodyPr/>
        <a:lstStyle/>
        <a:p>
          <a:endParaRPr lang="en-US"/>
        </a:p>
      </dgm:t>
    </dgm:pt>
    <dgm:pt modelId="{A6635B7F-1619-4208-9C8B-E53A5D9E1244}">
      <dgm:prSet phldrT="[Text]"/>
      <dgm:spPr/>
      <dgm:t>
        <a:bodyPr/>
        <a:lstStyle/>
        <a:p>
          <a:r>
            <a:rPr lang="en-US" dirty="0"/>
            <a:t>To overcome SD, State Maximize Power</a:t>
          </a:r>
        </a:p>
      </dgm:t>
    </dgm:pt>
    <dgm:pt modelId="{65189FF5-9AD0-4E11-8513-AB183223943A}" type="parTrans" cxnId="{A8E81389-011C-4FE5-84B7-F5FEBA78F88A}">
      <dgm:prSet/>
      <dgm:spPr/>
      <dgm:t>
        <a:bodyPr/>
        <a:lstStyle/>
        <a:p>
          <a:endParaRPr lang="en-US"/>
        </a:p>
      </dgm:t>
    </dgm:pt>
    <dgm:pt modelId="{1C708542-31CE-434D-A6DD-E578C6E90944}" type="sibTrans" cxnId="{A8E81389-011C-4FE5-84B7-F5FEBA78F88A}">
      <dgm:prSet/>
      <dgm:spPr/>
      <dgm:t>
        <a:bodyPr/>
        <a:lstStyle/>
        <a:p>
          <a:endParaRPr lang="en-US"/>
        </a:p>
      </dgm:t>
    </dgm:pt>
    <dgm:pt modelId="{F6C267AC-82B8-427D-AFD0-E14D57A00D3E}">
      <dgm:prSet phldrT="[Text]"/>
      <dgm:spPr/>
      <dgm:t>
        <a:bodyPr/>
        <a:lstStyle/>
        <a:p>
          <a:r>
            <a:rPr lang="en-US" dirty="0"/>
            <a:t>B.O.P</a:t>
          </a:r>
        </a:p>
      </dgm:t>
    </dgm:pt>
    <dgm:pt modelId="{2AF03F54-A126-4779-9B0B-B1DCE1CFB843}" type="parTrans" cxnId="{2925DC69-53FA-41FB-843C-FBA9E1E4B2EC}">
      <dgm:prSet/>
      <dgm:spPr/>
      <dgm:t>
        <a:bodyPr/>
        <a:lstStyle/>
        <a:p>
          <a:endParaRPr lang="en-US"/>
        </a:p>
      </dgm:t>
    </dgm:pt>
    <dgm:pt modelId="{7C1E3B01-7D30-4265-97BA-3E0AB5DBCB88}" type="sibTrans" cxnId="{2925DC69-53FA-41FB-843C-FBA9E1E4B2EC}">
      <dgm:prSet/>
      <dgm:spPr/>
      <dgm:t>
        <a:bodyPr/>
        <a:lstStyle/>
        <a:p>
          <a:endParaRPr lang="en-US"/>
        </a:p>
      </dgm:t>
    </dgm:pt>
    <dgm:pt modelId="{B4136617-3789-4C82-9819-AF4D0E1E8074}" type="pres">
      <dgm:prSet presAssocID="{DCFF3743-5E66-43F8-972F-10770AB51FE1}" presName="Name0" presStyleCnt="0">
        <dgm:presLayoutVars>
          <dgm:dir/>
          <dgm:resizeHandles val="exact"/>
        </dgm:presLayoutVars>
      </dgm:prSet>
      <dgm:spPr/>
    </dgm:pt>
    <dgm:pt modelId="{2A4FBCD3-E8B1-4E9D-B50C-69375552EEEB}" type="pres">
      <dgm:prSet presAssocID="{DCFF3743-5E66-43F8-972F-10770AB51FE1}" presName="cycle" presStyleCnt="0"/>
      <dgm:spPr/>
    </dgm:pt>
    <dgm:pt modelId="{F67BCBB8-5C83-4945-BFE1-9EB5A89EEC49}" type="pres">
      <dgm:prSet presAssocID="{3DF07ED2-97D1-4773-BC80-9644920BD8B6}" presName="nodeFirstNode" presStyleLbl="node1" presStyleIdx="0" presStyleCnt="5">
        <dgm:presLayoutVars>
          <dgm:bulletEnabled val="1"/>
        </dgm:presLayoutVars>
      </dgm:prSet>
      <dgm:spPr/>
    </dgm:pt>
    <dgm:pt modelId="{0A96758F-E603-4149-9E8E-FC628649C8E9}" type="pres">
      <dgm:prSet presAssocID="{8FCCA0A0-3AA2-4874-AE73-F02C5A88BCD4}" presName="sibTransFirstNode" presStyleLbl="bgShp" presStyleIdx="0" presStyleCnt="1"/>
      <dgm:spPr/>
    </dgm:pt>
    <dgm:pt modelId="{C5F59AA7-2F38-4A91-8A51-1C04DDE266CF}" type="pres">
      <dgm:prSet presAssocID="{F6415EFD-EFB8-4EF5-8013-3B08E676A466}" presName="nodeFollowingNodes" presStyleLbl="node1" presStyleIdx="1" presStyleCnt="5">
        <dgm:presLayoutVars>
          <dgm:bulletEnabled val="1"/>
        </dgm:presLayoutVars>
      </dgm:prSet>
      <dgm:spPr/>
    </dgm:pt>
    <dgm:pt modelId="{6FDD75A6-1A65-41B7-9CAE-8CD46B6DF109}" type="pres">
      <dgm:prSet presAssocID="{FB748EB0-66B2-49D5-9DD6-3F872AED98D3}" presName="nodeFollowingNodes" presStyleLbl="node1" presStyleIdx="2" presStyleCnt="5">
        <dgm:presLayoutVars>
          <dgm:bulletEnabled val="1"/>
        </dgm:presLayoutVars>
      </dgm:prSet>
      <dgm:spPr/>
    </dgm:pt>
    <dgm:pt modelId="{8F0E77B3-ABD9-4967-BE5F-3FFC92F8C3D9}" type="pres">
      <dgm:prSet presAssocID="{A6635B7F-1619-4208-9C8B-E53A5D9E1244}" presName="nodeFollowingNodes" presStyleLbl="node1" presStyleIdx="3" presStyleCnt="5">
        <dgm:presLayoutVars>
          <dgm:bulletEnabled val="1"/>
        </dgm:presLayoutVars>
      </dgm:prSet>
      <dgm:spPr/>
    </dgm:pt>
    <dgm:pt modelId="{AEC1A01B-4290-4CAF-B125-C73B1A4ECDBE}" type="pres">
      <dgm:prSet presAssocID="{F6C267AC-82B8-427D-AFD0-E14D57A00D3E}" presName="nodeFollowingNodes" presStyleLbl="node1" presStyleIdx="4" presStyleCnt="5">
        <dgm:presLayoutVars>
          <dgm:bulletEnabled val="1"/>
        </dgm:presLayoutVars>
      </dgm:prSet>
      <dgm:spPr/>
    </dgm:pt>
  </dgm:ptLst>
  <dgm:cxnLst>
    <dgm:cxn modelId="{22381728-1E96-4066-960F-00C4D6039F75}" type="presOf" srcId="{DCFF3743-5E66-43F8-972F-10770AB51FE1}" destId="{B4136617-3789-4C82-9819-AF4D0E1E8074}" srcOrd="0" destOrd="0" presId="urn:microsoft.com/office/officeart/2005/8/layout/cycle3"/>
    <dgm:cxn modelId="{3AB78E45-5E6F-43D5-A4A2-F88172853E19}" srcId="{DCFF3743-5E66-43F8-972F-10770AB51FE1}" destId="{F6415EFD-EFB8-4EF5-8013-3B08E676A466}" srcOrd="1" destOrd="0" parTransId="{4CEE0AEA-650C-4E31-A1A4-D7F20C7E0515}" sibTransId="{9AE77D34-87D1-4B42-8B7D-100B5E0186CC}"/>
    <dgm:cxn modelId="{0330AF48-3C54-402B-A50E-986D69935B04}" type="presOf" srcId="{A6635B7F-1619-4208-9C8B-E53A5D9E1244}" destId="{8F0E77B3-ABD9-4967-BE5F-3FFC92F8C3D9}" srcOrd="0" destOrd="0" presId="urn:microsoft.com/office/officeart/2005/8/layout/cycle3"/>
    <dgm:cxn modelId="{2925DC69-53FA-41FB-843C-FBA9E1E4B2EC}" srcId="{DCFF3743-5E66-43F8-972F-10770AB51FE1}" destId="{F6C267AC-82B8-427D-AFD0-E14D57A00D3E}" srcOrd="4" destOrd="0" parTransId="{2AF03F54-A126-4779-9B0B-B1DCE1CFB843}" sibTransId="{7C1E3B01-7D30-4265-97BA-3E0AB5DBCB88}"/>
    <dgm:cxn modelId="{EE06A44A-F670-4038-B97A-F9598D6E3835}" type="presOf" srcId="{F6415EFD-EFB8-4EF5-8013-3B08E676A466}" destId="{C5F59AA7-2F38-4A91-8A51-1C04DDE266CF}" srcOrd="0" destOrd="0" presId="urn:microsoft.com/office/officeart/2005/8/layout/cycle3"/>
    <dgm:cxn modelId="{43F8826C-D5DE-43A0-9FFE-49ED42F0191E}" type="presOf" srcId="{3DF07ED2-97D1-4773-BC80-9644920BD8B6}" destId="{F67BCBB8-5C83-4945-BFE1-9EB5A89EEC49}" srcOrd="0" destOrd="0" presId="urn:microsoft.com/office/officeart/2005/8/layout/cycle3"/>
    <dgm:cxn modelId="{7950C177-9DA6-4E5C-852F-2D89DC377010}" type="presOf" srcId="{FB748EB0-66B2-49D5-9DD6-3F872AED98D3}" destId="{6FDD75A6-1A65-41B7-9CAE-8CD46B6DF109}" srcOrd="0" destOrd="0" presId="urn:microsoft.com/office/officeart/2005/8/layout/cycle3"/>
    <dgm:cxn modelId="{6494587C-9C48-4C60-961C-279062CC3960}" type="presOf" srcId="{8FCCA0A0-3AA2-4874-AE73-F02C5A88BCD4}" destId="{0A96758F-E603-4149-9E8E-FC628649C8E9}" srcOrd="0" destOrd="0" presId="urn:microsoft.com/office/officeart/2005/8/layout/cycle3"/>
    <dgm:cxn modelId="{A8E81389-011C-4FE5-84B7-F5FEBA78F88A}" srcId="{DCFF3743-5E66-43F8-972F-10770AB51FE1}" destId="{A6635B7F-1619-4208-9C8B-E53A5D9E1244}" srcOrd="3" destOrd="0" parTransId="{65189FF5-9AD0-4E11-8513-AB183223943A}" sibTransId="{1C708542-31CE-434D-A6DD-E578C6E90944}"/>
    <dgm:cxn modelId="{CFBD6B9F-9222-4D6F-9D00-82CFB5D0DE60}" type="presOf" srcId="{F6C267AC-82B8-427D-AFD0-E14D57A00D3E}" destId="{AEC1A01B-4290-4CAF-B125-C73B1A4ECDBE}" srcOrd="0" destOrd="0" presId="urn:microsoft.com/office/officeart/2005/8/layout/cycle3"/>
    <dgm:cxn modelId="{A56DD5D0-FAC8-4FCE-99BA-92F9476CDDFE}" srcId="{DCFF3743-5E66-43F8-972F-10770AB51FE1}" destId="{3DF07ED2-97D1-4773-BC80-9644920BD8B6}" srcOrd="0" destOrd="0" parTransId="{74A03571-6176-4F75-B6BB-3769AD83C4C7}" sibTransId="{8FCCA0A0-3AA2-4874-AE73-F02C5A88BCD4}"/>
    <dgm:cxn modelId="{516230D5-4661-47DB-9D61-1A0324A56878}" srcId="{DCFF3743-5E66-43F8-972F-10770AB51FE1}" destId="{FB748EB0-66B2-49D5-9DD6-3F872AED98D3}" srcOrd="2" destOrd="0" parTransId="{0184CE56-1697-44B4-B4BA-3D25ED999DD9}" sibTransId="{86B0BACD-C5BC-4D8F-B746-43FA8EF0266D}"/>
    <dgm:cxn modelId="{72F3BC9A-6EB2-450D-8D40-E1D4BF67DA5B}" type="presParOf" srcId="{B4136617-3789-4C82-9819-AF4D0E1E8074}" destId="{2A4FBCD3-E8B1-4E9D-B50C-69375552EEEB}" srcOrd="0" destOrd="0" presId="urn:microsoft.com/office/officeart/2005/8/layout/cycle3"/>
    <dgm:cxn modelId="{0EB12A76-F833-4513-8753-C6E9B1B3FEB2}" type="presParOf" srcId="{2A4FBCD3-E8B1-4E9D-B50C-69375552EEEB}" destId="{F67BCBB8-5C83-4945-BFE1-9EB5A89EEC49}" srcOrd="0" destOrd="0" presId="urn:microsoft.com/office/officeart/2005/8/layout/cycle3"/>
    <dgm:cxn modelId="{843C1D06-866E-4BBF-8AEB-143AE35C048D}" type="presParOf" srcId="{2A4FBCD3-E8B1-4E9D-B50C-69375552EEEB}" destId="{0A96758F-E603-4149-9E8E-FC628649C8E9}" srcOrd="1" destOrd="0" presId="urn:microsoft.com/office/officeart/2005/8/layout/cycle3"/>
    <dgm:cxn modelId="{83C2A9B2-EA85-45FD-979C-09299916A0FB}" type="presParOf" srcId="{2A4FBCD3-E8B1-4E9D-B50C-69375552EEEB}" destId="{C5F59AA7-2F38-4A91-8A51-1C04DDE266CF}" srcOrd="2" destOrd="0" presId="urn:microsoft.com/office/officeart/2005/8/layout/cycle3"/>
    <dgm:cxn modelId="{4E4E71D4-25B6-442C-9828-3C65EBE0749E}" type="presParOf" srcId="{2A4FBCD3-E8B1-4E9D-B50C-69375552EEEB}" destId="{6FDD75A6-1A65-41B7-9CAE-8CD46B6DF109}" srcOrd="3" destOrd="0" presId="urn:microsoft.com/office/officeart/2005/8/layout/cycle3"/>
    <dgm:cxn modelId="{20BE10AA-8286-40FC-B03A-D842DDF1EE6D}" type="presParOf" srcId="{2A4FBCD3-E8B1-4E9D-B50C-69375552EEEB}" destId="{8F0E77B3-ABD9-4967-BE5F-3FFC92F8C3D9}" srcOrd="4" destOrd="0" presId="urn:microsoft.com/office/officeart/2005/8/layout/cycle3"/>
    <dgm:cxn modelId="{D2D44D26-1887-4254-BAE7-AB3960F6D43B}" type="presParOf" srcId="{2A4FBCD3-E8B1-4E9D-B50C-69375552EEEB}" destId="{AEC1A01B-4290-4CAF-B125-C73B1A4ECDBE}"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159BD4-788D-41C7-9EDF-E4F2F42E5EF5}">
      <dsp:nvSpPr>
        <dsp:cNvPr id="0" name=""/>
        <dsp:cNvSpPr/>
      </dsp:nvSpPr>
      <dsp:spPr>
        <a:xfrm>
          <a:off x="1328517" y="2009"/>
          <a:ext cx="2299482" cy="5953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Cooperative </a:t>
          </a:r>
        </a:p>
      </dsp:txBody>
      <dsp:txXfrm>
        <a:off x="1345954" y="19446"/>
        <a:ext cx="2264608" cy="560461"/>
      </dsp:txXfrm>
    </dsp:sp>
    <dsp:sp modelId="{C47CDE86-A60B-4893-9BB1-4D9688E207F9}">
      <dsp:nvSpPr>
        <dsp:cNvPr id="0" name=""/>
        <dsp:cNvSpPr/>
      </dsp:nvSpPr>
      <dsp:spPr>
        <a:xfrm rot="5400000">
          <a:off x="2366633" y="612227"/>
          <a:ext cx="223250" cy="2679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397889" y="634552"/>
        <a:ext cx="160740" cy="156275"/>
      </dsp:txXfrm>
    </dsp:sp>
    <dsp:sp modelId="{EEA947DF-B08C-4C94-B98B-BC049D8AC458}">
      <dsp:nvSpPr>
        <dsp:cNvPr id="0" name=""/>
        <dsp:cNvSpPr/>
      </dsp:nvSpPr>
      <dsp:spPr>
        <a:xfrm>
          <a:off x="1328517" y="895012"/>
          <a:ext cx="2299482" cy="5953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Interest convergence </a:t>
          </a:r>
        </a:p>
      </dsp:txBody>
      <dsp:txXfrm>
        <a:off x="1345954" y="912449"/>
        <a:ext cx="2264608" cy="560461"/>
      </dsp:txXfrm>
    </dsp:sp>
    <dsp:sp modelId="{39CA71F3-7766-43E6-84BD-D8567B7BAE18}">
      <dsp:nvSpPr>
        <dsp:cNvPr id="0" name=""/>
        <dsp:cNvSpPr/>
      </dsp:nvSpPr>
      <dsp:spPr>
        <a:xfrm rot="5400000">
          <a:off x="2366633" y="1505230"/>
          <a:ext cx="223250" cy="2679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397889" y="1527555"/>
        <a:ext cx="160740" cy="156275"/>
      </dsp:txXfrm>
    </dsp:sp>
    <dsp:sp modelId="{F235AEC9-169A-4EF0-89C0-DC6C0BB3A0A5}">
      <dsp:nvSpPr>
        <dsp:cNvPr id="0" name=""/>
        <dsp:cNvSpPr/>
      </dsp:nvSpPr>
      <dsp:spPr>
        <a:xfrm>
          <a:off x="1328517" y="1788014"/>
          <a:ext cx="2299482" cy="5953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Mutual benefits</a:t>
          </a:r>
        </a:p>
      </dsp:txBody>
      <dsp:txXfrm>
        <a:off x="1345954" y="1805451"/>
        <a:ext cx="2264608" cy="560461"/>
      </dsp:txXfrm>
    </dsp:sp>
    <dsp:sp modelId="{ADA8B74D-E1F1-4958-A44A-6A28E1FA3E98}">
      <dsp:nvSpPr>
        <dsp:cNvPr id="0" name=""/>
        <dsp:cNvSpPr/>
      </dsp:nvSpPr>
      <dsp:spPr>
        <a:xfrm rot="5400000">
          <a:off x="2366633" y="2398233"/>
          <a:ext cx="223250" cy="2679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397889" y="2420558"/>
        <a:ext cx="160740" cy="156275"/>
      </dsp:txXfrm>
    </dsp:sp>
    <dsp:sp modelId="{9926BDE2-3EDF-4122-AEEB-1BE0BF507C44}">
      <dsp:nvSpPr>
        <dsp:cNvPr id="0" name=""/>
        <dsp:cNvSpPr/>
      </dsp:nvSpPr>
      <dsp:spPr>
        <a:xfrm>
          <a:off x="1328517" y="2681017"/>
          <a:ext cx="2299482" cy="5953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Win-Sum (win win)</a:t>
          </a:r>
        </a:p>
      </dsp:txBody>
      <dsp:txXfrm>
        <a:off x="1345954" y="2698454"/>
        <a:ext cx="2264608" cy="560461"/>
      </dsp:txXfrm>
    </dsp:sp>
    <dsp:sp modelId="{E4BAE80B-C377-4608-9335-3109C4CE0D58}">
      <dsp:nvSpPr>
        <dsp:cNvPr id="0" name=""/>
        <dsp:cNvSpPr/>
      </dsp:nvSpPr>
      <dsp:spPr>
        <a:xfrm rot="5400000">
          <a:off x="2366633" y="3291236"/>
          <a:ext cx="223250" cy="2679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397889" y="3313561"/>
        <a:ext cx="160740" cy="156275"/>
      </dsp:txXfrm>
    </dsp:sp>
    <dsp:sp modelId="{1263A139-FF70-4A54-A915-809D71D7C3FD}">
      <dsp:nvSpPr>
        <dsp:cNvPr id="0" name=""/>
        <dsp:cNvSpPr/>
      </dsp:nvSpPr>
      <dsp:spPr>
        <a:xfrm>
          <a:off x="1328517" y="3574020"/>
          <a:ext cx="2299482" cy="5953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Liberalism</a:t>
          </a:r>
        </a:p>
      </dsp:txBody>
      <dsp:txXfrm>
        <a:off x="1345954" y="3591457"/>
        <a:ext cx="2264608" cy="560461"/>
      </dsp:txXfrm>
    </dsp:sp>
    <dsp:sp modelId="{4205485B-7B5E-41F0-8A38-A516C56B024B}">
      <dsp:nvSpPr>
        <dsp:cNvPr id="0" name=""/>
        <dsp:cNvSpPr/>
      </dsp:nvSpPr>
      <dsp:spPr>
        <a:xfrm rot="5400000">
          <a:off x="2366633" y="4184239"/>
          <a:ext cx="223250" cy="2679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397889" y="4206564"/>
        <a:ext cx="160740" cy="156275"/>
      </dsp:txXfrm>
    </dsp:sp>
    <dsp:sp modelId="{2E49F127-9D54-4259-A195-CBC4050174C6}">
      <dsp:nvSpPr>
        <dsp:cNvPr id="0" name=""/>
        <dsp:cNvSpPr/>
      </dsp:nvSpPr>
      <dsp:spPr>
        <a:xfrm>
          <a:off x="1328517" y="4467023"/>
          <a:ext cx="2299482" cy="5953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a:t>Examples</a:t>
          </a:r>
          <a:r>
            <a:rPr lang="en-US" sz="1100" kern="1200"/>
            <a:t>: Pak China, European Nations, US-EU relations, ASEAN countries relationship.</a:t>
          </a:r>
        </a:p>
      </dsp:txBody>
      <dsp:txXfrm>
        <a:off x="1345954" y="4484460"/>
        <a:ext cx="2264608" cy="5604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8A83C-2E32-4D45-BC01-70B919EA011A}">
      <dsp:nvSpPr>
        <dsp:cNvPr id="0" name=""/>
        <dsp:cNvSpPr/>
      </dsp:nvSpPr>
      <dsp:spPr>
        <a:xfrm>
          <a:off x="1547965" y="2009"/>
          <a:ext cx="2176694" cy="5953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a:t>Competitive</a:t>
          </a:r>
        </a:p>
      </dsp:txBody>
      <dsp:txXfrm>
        <a:off x="1565402" y="19446"/>
        <a:ext cx="2141820" cy="560461"/>
      </dsp:txXfrm>
    </dsp:sp>
    <dsp:sp modelId="{FA4DF19B-CF45-44AA-9BB3-B500A906240E}">
      <dsp:nvSpPr>
        <dsp:cNvPr id="0" name=""/>
        <dsp:cNvSpPr/>
      </dsp:nvSpPr>
      <dsp:spPr>
        <a:xfrm rot="5400000">
          <a:off x="2524687" y="612227"/>
          <a:ext cx="223250" cy="2679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555943" y="634552"/>
        <a:ext cx="160740" cy="156275"/>
      </dsp:txXfrm>
    </dsp:sp>
    <dsp:sp modelId="{29CF2947-47AF-4B25-A9A6-11C79DA258E1}">
      <dsp:nvSpPr>
        <dsp:cNvPr id="0" name=""/>
        <dsp:cNvSpPr/>
      </dsp:nvSpPr>
      <dsp:spPr>
        <a:xfrm>
          <a:off x="1547965" y="895012"/>
          <a:ext cx="2176694" cy="5953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Interest divergence </a:t>
          </a:r>
        </a:p>
      </dsp:txBody>
      <dsp:txXfrm>
        <a:off x="1565402" y="912449"/>
        <a:ext cx="2141820" cy="560461"/>
      </dsp:txXfrm>
    </dsp:sp>
    <dsp:sp modelId="{8DEC9FE6-45DF-4F8E-855F-EF403E888831}">
      <dsp:nvSpPr>
        <dsp:cNvPr id="0" name=""/>
        <dsp:cNvSpPr/>
      </dsp:nvSpPr>
      <dsp:spPr>
        <a:xfrm rot="5400000">
          <a:off x="2524687" y="1505230"/>
          <a:ext cx="223250" cy="2679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555943" y="1527555"/>
        <a:ext cx="160740" cy="156275"/>
      </dsp:txXfrm>
    </dsp:sp>
    <dsp:sp modelId="{D49177AA-F11D-44FD-88F1-A7063AA0B609}">
      <dsp:nvSpPr>
        <dsp:cNvPr id="0" name=""/>
        <dsp:cNvSpPr/>
      </dsp:nvSpPr>
      <dsp:spPr>
        <a:xfrm>
          <a:off x="1547965" y="1788015"/>
          <a:ext cx="2176694" cy="5953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confrontation over interests</a:t>
          </a:r>
        </a:p>
      </dsp:txBody>
      <dsp:txXfrm>
        <a:off x="1565402" y="1805452"/>
        <a:ext cx="2141820" cy="560461"/>
      </dsp:txXfrm>
    </dsp:sp>
    <dsp:sp modelId="{9CECB364-90FB-446C-99D6-6238417BDA65}">
      <dsp:nvSpPr>
        <dsp:cNvPr id="0" name=""/>
        <dsp:cNvSpPr/>
      </dsp:nvSpPr>
      <dsp:spPr>
        <a:xfrm rot="5400000">
          <a:off x="2524687" y="2398234"/>
          <a:ext cx="223250" cy="2679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555943" y="2420559"/>
        <a:ext cx="160740" cy="156275"/>
      </dsp:txXfrm>
    </dsp:sp>
    <dsp:sp modelId="{792EE3E6-FEA9-4C33-8B18-0D443E6F0205}">
      <dsp:nvSpPr>
        <dsp:cNvPr id="0" name=""/>
        <dsp:cNvSpPr/>
      </dsp:nvSpPr>
      <dsp:spPr>
        <a:xfrm>
          <a:off x="1547965" y="2681018"/>
          <a:ext cx="2176694" cy="5953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Zero-Sum (win-loss)</a:t>
          </a:r>
        </a:p>
      </dsp:txBody>
      <dsp:txXfrm>
        <a:off x="1565402" y="2698455"/>
        <a:ext cx="2141820" cy="560461"/>
      </dsp:txXfrm>
    </dsp:sp>
    <dsp:sp modelId="{6F12D3F1-368D-4752-AAD7-7B660F07CC9C}">
      <dsp:nvSpPr>
        <dsp:cNvPr id="0" name=""/>
        <dsp:cNvSpPr/>
      </dsp:nvSpPr>
      <dsp:spPr>
        <a:xfrm rot="5400000">
          <a:off x="2524687" y="3291237"/>
          <a:ext cx="223250" cy="2679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555943" y="3313562"/>
        <a:ext cx="160740" cy="156275"/>
      </dsp:txXfrm>
    </dsp:sp>
    <dsp:sp modelId="{4710F5CA-7E5B-4703-B921-BAEC433B8DB7}">
      <dsp:nvSpPr>
        <dsp:cNvPr id="0" name=""/>
        <dsp:cNvSpPr/>
      </dsp:nvSpPr>
      <dsp:spPr>
        <a:xfrm>
          <a:off x="1547965" y="3574021"/>
          <a:ext cx="2176694" cy="5953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Realism</a:t>
          </a:r>
        </a:p>
      </dsp:txBody>
      <dsp:txXfrm>
        <a:off x="1565402" y="3591458"/>
        <a:ext cx="2141820" cy="560461"/>
      </dsp:txXfrm>
    </dsp:sp>
    <dsp:sp modelId="{6EEE32F5-6BD6-481D-BF40-52D0A368A2BD}">
      <dsp:nvSpPr>
        <dsp:cNvPr id="0" name=""/>
        <dsp:cNvSpPr/>
      </dsp:nvSpPr>
      <dsp:spPr>
        <a:xfrm rot="5400000">
          <a:off x="2524687" y="4184240"/>
          <a:ext cx="223250" cy="26790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2555943" y="4206565"/>
        <a:ext cx="160740" cy="156275"/>
      </dsp:txXfrm>
    </dsp:sp>
    <dsp:sp modelId="{D94FD1E4-5353-474C-8D4E-F66DAB30D3DD}">
      <dsp:nvSpPr>
        <dsp:cNvPr id="0" name=""/>
        <dsp:cNvSpPr/>
      </dsp:nvSpPr>
      <dsp:spPr>
        <a:xfrm>
          <a:off x="1547965" y="4467024"/>
          <a:ext cx="2176694" cy="59533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Examples</a:t>
          </a:r>
          <a:r>
            <a:rPr lang="en-US" sz="1100" kern="1200" dirty="0"/>
            <a:t>: Indo-Pak relations, Iran-KSA, US-China, Indo-China, SCS countries relations.  </a:t>
          </a:r>
        </a:p>
      </dsp:txBody>
      <dsp:txXfrm>
        <a:off x="1565402" y="4484461"/>
        <a:ext cx="2141820" cy="5604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F0F972-A14E-4627-B720-146FF9486CA3}">
      <dsp:nvSpPr>
        <dsp:cNvPr id="0" name=""/>
        <dsp:cNvSpPr/>
      </dsp:nvSpPr>
      <dsp:spPr>
        <a:xfrm>
          <a:off x="1391603" y="0"/>
          <a:ext cx="4977470" cy="76526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AU" sz="1600" b="1" kern="1200" dirty="0">
              <a:solidFill>
                <a:schemeClr val="bg1"/>
              </a:solidFill>
              <a:latin typeface="+mj-lt"/>
              <a:cs typeface="Arial" panose="020B0604020202020204" pitchFamily="34" charset="0"/>
            </a:rPr>
            <a:t>Observe - Who are involved</a:t>
          </a:r>
          <a:endParaRPr lang="en-US" sz="1600" b="1" kern="1200" dirty="0">
            <a:solidFill>
              <a:schemeClr val="bg1"/>
            </a:solidFill>
          </a:endParaRPr>
        </a:p>
      </dsp:txBody>
      <dsp:txXfrm>
        <a:off x="1414017" y="22414"/>
        <a:ext cx="4932642" cy="720433"/>
      </dsp:txXfrm>
    </dsp:sp>
    <dsp:sp modelId="{232B8C54-7D56-42B8-A295-10642B20223A}">
      <dsp:nvSpPr>
        <dsp:cNvPr id="0" name=""/>
        <dsp:cNvSpPr/>
      </dsp:nvSpPr>
      <dsp:spPr>
        <a:xfrm rot="5400000">
          <a:off x="3736851" y="784393"/>
          <a:ext cx="286973" cy="3443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777027" y="813090"/>
        <a:ext cx="206621" cy="200881"/>
      </dsp:txXfrm>
    </dsp:sp>
    <dsp:sp modelId="{6C712A13-00FE-491E-AD27-47DF18E5201D}">
      <dsp:nvSpPr>
        <dsp:cNvPr id="0" name=""/>
        <dsp:cNvSpPr/>
      </dsp:nvSpPr>
      <dsp:spPr>
        <a:xfrm>
          <a:off x="1377351" y="1147892"/>
          <a:ext cx="5005973" cy="76526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AU" sz="1600" b="1" kern="1200" dirty="0">
              <a:solidFill>
                <a:schemeClr val="tx1"/>
              </a:solidFill>
              <a:latin typeface="+mj-lt"/>
              <a:cs typeface="Arial" panose="020B0604020202020204" pitchFamily="34" charset="0"/>
            </a:rPr>
            <a:t> </a:t>
          </a:r>
          <a:r>
            <a:rPr lang="en-AU" sz="1600" b="1" kern="1200" dirty="0">
              <a:solidFill>
                <a:schemeClr val="bg1"/>
              </a:solidFill>
              <a:latin typeface="+mj-lt"/>
              <a:cs typeface="Arial" panose="020B0604020202020204" pitchFamily="34" charset="0"/>
            </a:rPr>
            <a:t>Explain - The type of relationship they have</a:t>
          </a:r>
          <a:endParaRPr lang="en-US" sz="1600" b="1" kern="1200" dirty="0">
            <a:solidFill>
              <a:schemeClr val="bg1"/>
            </a:solidFill>
          </a:endParaRPr>
        </a:p>
      </dsp:txBody>
      <dsp:txXfrm>
        <a:off x="1399765" y="1170306"/>
        <a:ext cx="4961145" cy="720433"/>
      </dsp:txXfrm>
    </dsp:sp>
    <dsp:sp modelId="{B40563FB-5E0C-4616-85AC-DE38FE415694}">
      <dsp:nvSpPr>
        <dsp:cNvPr id="0" name=""/>
        <dsp:cNvSpPr/>
      </dsp:nvSpPr>
      <dsp:spPr>
        <a:xfrm rot="5400000">
          <a:off x="3736851" y="1932285"/>
          <a:ext cx="286973" cy="3443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777027" y="1960982"/>
        <a:ext cx="206621" cy="200881"/>
      </dsp:txXfrm>
    </dsp:sp>
    <dsp:sp modelId="{57B559D7-B0D3-42F7-BB5E-162B5C57F13C}">
      <dsp:nvSpPr>
        <dsp:cNvPr id="0" name=""/>
        <dsp:cNvSpPr/>
      </dsp:nvSpPr>
      <dsp:spPr>
        <a:xfrm>
          <a:off x="1377351" y="2295785"/>
          <a:ext cx="5005973" cy="76526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AU" sz="1600" b="1" kern="1200" dirty="0">
              <a:solidFill>
                <a:schemeClr val="tx1"/>
              </a:solidFill>
              <a:latin typeface="+mj-lt"/>
              <a:cs typeface="Arial" panose="020B0604020202020204" pitchFamily="34" charset="0"/>
            </a:rPr>
            <a:t> </a:t>
          </a:r>
          <a:r>
            <a:rPr lang="en-AU" sz="1600" b="1" kern="1200" dirty="0">
              <a:solidFill>
                <a:schemeClr val="bg1"/>
              </a:solidFill>
              <a:latin typeface="+mj-lt"/>
              <a:cs typeface="Arial" panose="020B0604020202020204" pitchFamily="34" charset="0"/>
            </a:rPr>
            <a:t>Predict - How will they behave in the future </a:t>
          </a:r>
          <a:endParaRPr lang="en-US" sz="1600" b="1" kern="1200" dirty="0">
            <a:solidFill>
              <a:schemeClr val="bg1"/>
            </a:solidFill>
          </a:endParaRPr>
        </a:p>
      </dsp:txBody>
      <dsp:txXfrm>
        <a:off x="1399765" y="2318199"/>
        <a:ext cx="4961145" cy="7204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6758F-E603-4149-9E8E-FC628649C8E9}">
      <dsp:nvSpPr>
        <dsp:cNvPr id="0" name=""/>
        <dsp:cNvSpPr/>
      </dsp:nvSpPr>
      <dsp:spPr>
        <a:xfrm>
          <a:off x="2308720" y="-31045"/>
          <a:ext cx="5030236" cy="5030236"/>
        </a:xfrm>
        <a:prstGeom prst="circularArrow">
          <a:avLst>
            <a:gd name="adj1" fmla="val 5544"/>
            <a:gd name="adj2" fmla="val 330680"/>
            <a:gd name="adj3" fmla="val 13745800"/>
            <a:gd name="adj4" fmla="val 17404325"/>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7BCBB8-5C83-4945-BFE1-9EB5A89EEC49}">
      <dsp:nvSpPr>
        <dsp:cNvPr id="0" name=""/>
        <dsp:cNvSpPr/>
      </dsp:nvSpPr>
      <dsp:spPr>
        <a:xfrm>
          <a:off x="3630833" y="2463"/>
          <a:ext cx="2386010" cy="119300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System is Anarchic</a:t>
          </a:r>
        </a:p>
      </dsp:txBody>
      <dsp:txXfrm>
        <a:off x="3689071" y="60701"/>
        <a:ext cx="2269534" cy="1076529"/>
      </dsp:txXfrm>
    </dsp:sp>
    <dsp:sp modelId="{C5F59AA7-2F38-4A91-8A51-1C04DDE266CF}">
      <dsp:nvSpPr>
        <dsp:cNvPr id="0" name=""/>
        <dsp:cNvSpPr/>
      </dsp:nvSpPr>
      <dsp:spPr>
        <a:xfrm>
          <a:off x="5670935" y="1484684"/>
          <a:ext cx="2386010" cy="119300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State increases Power</a:t>
          </a:r>
        </a:p>
      </dsp:txBody>
      <dsp:txXfrm>
        <a:off x="5729173" y="1542922"/>
        <a:ext cx="2269534" cy="1076529"/>
      </dsp:txXfrm>
    </dsp:sp>
    <dsp:sp modelId="{6FDD75A6-1A65-41B7-9CAE-8CD46B6DF109}">
      <dsp:nvSpPr>
        <dsp:cNvPr id="0" name=""/>
        <dsp:cNvSpPr/>
      </dsp:nvSpPr>
      <dsp:spPr>
        <a:xfrm>
          <a:off x="4891686" y="3882968"/>
          <a:ext cx="2386010" cy="119300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It causes Security Dilemma of the other</a:t>
          </a:r>
        </a:p>
      </dsp:txBody>
      <dsp:txXfrm>
        <a:off x="4949924" y="3941206"/>
        <a:ext cx="2269534" cy="1076529"/>
      </dsp:txXfrm>
    </dsp:sp>
    <dsp:sp modelId="{8F0E77B3-ABD9-4967-BE5F-3FFC92F8C3D9}">
      <dsp:nvSpPr>
        <dsp:cNvPr id="0" name=""/>
        <dsp:cNvSpPr/>
      </dsp:nvSpPr>
      <dsp:spPr>
        <a:xfrm>
          <a:off x="2369981" y="3882968"/>
          <a:ext cx="2386010" cy="119300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To overcome SD, State Maximize Power</a:t>
          </a:r>
        </a:p>
      </dsp:txBody>
      <dsp:txXfrm>
        <a:off x="2428219" y="3941206"/>
        <a:ext cx="2269534" cy="1076529"/>
      </dsp:txXfrm>
    </dsp:sp>
    <dsp:sp modelId="{AEC1A01B-4290-4CAF-B125-C73B1A4ECDBE}">
      <dsp:nvSpPr>
        <dsp:cNvPr id="0" name=""/>
        <dsp:cNvSpPr/>
      </dsp:nvSpPr>
      <dsp:spPr>
        <a:xfrm>
          <a:off x="1590731" y="1484684"/>
          <a:ext cx="2386010" cy="119300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B.O.P</a:t>
          </a:r>
        </a:p>
      </dsp:txBody>
      <dsp:txXfrm>
        <a:off x="1648969" y="1542922"/>
        <a:ext cx="2269534" cy="1076529"/>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EF9864-B3C3-45DA-AE8C-8DAA418451E1}" type="datetimeFigureOut">
              <a:rPr lang="en-US" smtClean="0"/>
              <a:t>10/6/2024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5A33CA-8A06-4405-ACC4-8EE8E1266260}" type="slidenum">
              <a:rPr lang="en-US" smtClean="0"/>
              <a:t>‹#›</a:t>
            </a:fld>
            <a:endParaRPr lang="en-US"/>
          </a:p>
        </p:txBody>
      </p:sp>
    </p:spTree>
    <p:extLst>
      <p:ext uri="{BB962C8B-B14F-4D97-AF65-F5344CB8AC3E}">
        <p14:creationId xmlns:p14="http://schemas.microsoft.com/office/powerpoint/2010/main" val="1869981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Aristotle said, man</a:t>
            </a:r>
            <a:r>
              <a:rPr lang="en-AU" baseline="0" dirty="0"/>
              <a:t> is political animal.</a:t>
            </a:r>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28DC62-23BD-4A6D-BC46-867F05CDEB9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0369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5A33CA-8A06-4405-ACC4-8EE8E1266260}" type="slidenum">
              <a:rPr lang="en-US" smtClean="0"/>
              <a:t>19</a:t>
            </a:fld>
            <a:endParaRPr lang="en-US"/>
          </a:p>
        </p:txBody>
      </p:sp>
    </p:spTree>
    <p:extLst>
      <p:ext uri="{BB962C8B-B14F-4D97-AF65-F5344CB8AC3E}">
        <p14:creationId xmlns:p14="http://schemas.microsoft.com/office/powerpoint/2010/main" val="3949007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Hegemony</a:t>
            </a:r>
            <a:r>
              <a:rPr lang="en-AU" baseline="0" dirty="0"/>
              <a:t> means dominance or leadership</a:t>
            </a:r>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28DC62-23BD-4A6D-BC46-867F05CDEB9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6337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sz="1200" b="1" dirty="0">
                <a:solidFill>
                  <a:schemeClr val="tx1"/>
                </a:solidFill>
              </a:rPr>
              <a:t>I</a:t>
            </a:r>
            <a:r>
              <a:rPr lang="en-GB" sz="1200" b="1" dirty="0" err="1">
                <a:solidFill>
                  <a:schemeClr val="tx1"/>
                </a:solidFill>
              </a:rPr>
              <a:t>dealism</a:t>
            </a:r>
            <a:r>
              <a:rPr lang="en-GB" sz="1200" b="1" dirty="0">
                <a:solidFill>
                  <a:schemeClr val="tx1"/>
                </a:solidFill>
              </a:rPr>
              <a:t>  </a:t>
            </a:r>
            <a:r>
              <a:rPr lang="en-GB" sz="1200" dirty="0">
                <a:solidFill>
                  <a:schemeClr val="tx1"/>
                </a:solidFill>
              </a:rPr>
              <a:t>a term coined by realists to ridicule liberals who believed in international law, morality, and international institutions like LoN.</a:t>
            </a:r>
            <a:endParaRPr lang="en-AU" sz="1200" dirty="0">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28DC62-23BD-4A6D-BC46-867F05CDEB9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042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Transnational means going beyond the borders.</a:t>
            </a:r>
          </a:p>
          <a:p>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28DC62-23BD-4A6D-BC46-867F05CDEB9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0496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Titanic ‘s boats example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28DC62-23BD-4A6D-BC46-867F05CDEB9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1619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54F0E4-E87B-4763-B11D-01C5B20F9D8F}" type="datetime1">
              <a:rPr lang="en-US" smtClean="0"/>
              <a:t>10/6/2024</a:t>
            </a:fld>
            <a:endParaRPr lang="en-US" dirty="0"/>
          </a:p>
        </p:txBody>
      </p:sp>
      <p:sp>
        <p:nvSpPr>
          <p:cNvPr id="5" name="Footer Placeholder 4"/>
          <p:cNvSpPr>
            <a:spLocks noGrp="1"/>
          </p:cNvSpPr>
          <p:nvPr>
            <p:ph type="ftr" sz="quarter" idx="11"/>
          </p:nvPr>
        </p:nvSpPr>
        <p:spPr/>
        <p:txBody>
          <a:bodyPr/>
          <a:lstStyle/>
          <a:p>
            <a:r>
              <a:rPr lang="en-US"/>
              <a:t>Lecture by: Dr. Zahid Mehmood Zahid, Assistant Professor of IR, Islamabad.</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545636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C37520-8F0E-4007-936D-16D39B9662E8}" type="datetime1">
              <a:rPr lang="en-US" smtClean="0"/>
              <a:t>10/6/2024</a:t>
            </a:fld>
            <a:endParaRPr lang="en-US" dirty="0"/>
          </a:p>
        </p:txBody>
      </p:sp>
      <p:sp>
        <p:nvSpPr>
          <p:cNvPr id="5" name="Footer Placeholder 4"/>
          <p:cNvSpPr>
            <a:spLocks noGrp="1"/>
          </p:cNvSpPr>
          <p:nvPr>
            <p:ph type="ftr" sz="quarter" idx="11"/>
          </p:nvPr>
        </p:nvSpPr>
        <p:spPr/>
        <p:txBody>
          <a:bodyPr/>
          <a:lstStyle/>
          <a:p>
            <a:r>
              <a:rPr lang="en-US"/>
              <a:t>Lecture by: Dr. Zahid Mehmood Zahid, Assistant Professor of IR, Islamabad.</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2361137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AD0A2D-8903-46EA-86F0-70394D6A2E1F}" type="datetime1">
              <a:rPr lang="en-US" smtClean="0"/>
              <a:t>10/6/2024</a:t>
            </a:fld>
            <a:endParaRPr lang="en-US" dirty="0"/>
          </a:p>
        </p:txBody>
      </p:sp>
      <p:sp>
        <p:nvSpPr>
          <p:cNvPr id="5" name="Footer Placeholder 4"/>
          <p:cNvSpPr>
            <a:spLocks noGrp="1"/>
          </p:cNvSpPr>
          <p:nvPr>
            <p:ph type="ftr" sz="quarter" idx="11"/>
          </p:nvPr>
        </p:nvSpPr>
        <p:spPr/>
        <p:txBody>
          <a:bodyPr/>
          <a:lstStyle/>
          <a:p>
            <a:r>
              <a:rPr lang="en-US"/>
              <a:t>Lecture by: Dr. Zahid Mehmood Zahid, Assistant Professor of IR, Islamabad.</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9F7B40-36F6-4581-998D-956CE65F58EF}"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24274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A36E8827-D381-42F9-8826-302FE6AC1A18}" type="datetime1">
              <a:rPr lang="en-US" smtClean="0"/>
              <a:t>10/6/2024</a:t>
            </a:fld>
            <a:endParaRPr lang="en-US" dirty="0"/>
          </a:p>
        </p:txBody>
      </p:sp>
      <p:sp>
        <p:nvSpPr>
          <p:cNvPr id="6" name="Footer Placeholder 5"/>
          <p:cNvSpPr>
            <a:spLocks noGrp="1"/>
          </p:cNvSpPr>
          <p:nvPr>
            <p:ph type="ftr" sz="quarter" idx="11"/>
          </p:nvPr>
        </p:nvSpPr>
        <p:spPr/>
        <p:txBody>
          <a:bodyPr/>
          <a:lstStyle/>
          <a:p>
            <a:r>
              <a:rPr lang="en-US"/>
              <a:t>Lecture by: Dr. Zahid Mehmood Zahid, Assistant Professor of IR, Islamabad.</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2342441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187797E-49AA-4C44-9493-5C1E674CC946}" type="datetime1">
              <a:rPr lang="en-US" smtClean="0"/>
              <a:t>10/6/2024</a:t>
            </a:fld>
            <a:endParaRPr lang="en-US" dirty="0"/>
          </a:p>
        </p:txBody>
      </p:sp>
      <p:sp>
        <p:nvSpPr>
          <p:cNvPr id="6" name="Footer Placeholder 5"/>
          <p:cNvSpPr>
            <a:spLocks noGrp="1"/>
          </p:cNvSpPr>
          <p:nvPr>
            <p:ph type="ftr" sz="quarter" idx="11"/>
          </p:nvPr>
        </p:nvSpPr>
        <p:spPr/>
        <p:txBody>
          <a:bodyPr/>
          <a:lstStyle/>
          <a:p>
            <a:r>
              <a:rPr lang="en-US"/>
              <a:t>Lecture by: Dr. Zahid Mehmood Zahid, Assistant Professor of IR, Islamabad.</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9F7B40-36F6-4581-998D-956CE65F58EF}"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6600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1ADE7533-E9C6-4F24-B83D-A9AEA64BFA26}" type="datetime1">
              <a:rPr lang="en-US" smtClean="0"/>
              <a:t>10/6/2024</a:t>
            </a:fld>
            <a:endParaRPr lang="en-US" dirty="0"/>
          </a:p>
        </p:txBody>
      </p:sp>
      <p:sp>
        <p:nvSpPr>
          <p:cNvPr id="6" name="Footer Placeholder 5"/>
          <p:cNvSpPr>
            <a:spLocks noGrp="1"/>
          </p:cNvSpPr>
          <p:nvPr>
            <p:ph type="ftr" sz="quarter" idx="11"/>
          </p:nvPr>
        </p:nvSpPr>
        <p:spPr/>
        <p:txBody>
          <a:bodyPr/>
          <a:lstStyle/>
          <a:p>
            <a:r>
              <a:rPr lang="en-US"/>
              <a:t>Lecture by: Dr. Zahid Mehmood Zahid, Assistant Professor of IR, Islamabad.</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2813650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10534F-BA4D-43DC-9629-98766D6CE4B3}" type="datetime1">
              <a:rPr lang="en-US" smtClean="0"/>
              <a:t>10/6/2024</a:t>
            </a:fld>
            <a:endParaRPr lang="en-US" dirty="0"/>
          </a:p>
        </p:txBody>
      </p:sp>
      <p:sp>
        <p:nvSpPr>
          <p:cNvPr id="5" name="Footer Placeholder 4"/>
          <p:cNvSpPr>
            <a:spLocks noGrp="1"/>
          </p:cNvSpPr>
          <p:nvPr>
            <p:ph type="ftr" sz="quarter" idx="11"/>
          </p:nvPr>
        </p:nvSpPr>
        <p:spPr/>
        <p:txBody>
          <a:bodyPr/>
          <a:lstStyle/>
          <a:p>
            <a:r>
              <a:rPr lang="en-US"/>
              <a:t>Lecture by: Dr. Zahid Mehmood Zahid, Assistant Professor of IR, Islamabad.</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3903239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7A749F-C1B4-4FD4-A01A-421935AFCC8F}" type="datetime1">
              <a:rPr lang="en-US" smtClean="0"/>
              <a:t>10/6/2024</a:t>
            </a:fld>
            <a:endParaRPr lang="en-US" dirty="0"/>
          </a:p>
        </p:txBody>
      </p:sp>
      <p:sp>
        <p:nvSpPr>
          <p:cNvPr id="5" name="Footer Placeholder 4"/>
          <p:cNvSpPr>
            <a:spLocks noGrp="1"/>
          </p:cNvSpPr>
          <p:nvPr>
            <p:ph type="ftr" sz="quarter" idx="11"/>
          </p:nvPr>
        </p:nvSpPr>
        <p:spPr/>
        <p:txBody>
          <a:bodyPr/>
          <a:lstStyle/>
          <a:p>
            <a:r>
              <a:rPr lang="en-US"/>
              <a:t>Lecture by: Dr. Zahid Mehmood Zahid, Assistant Professor of IR, Islamabad.</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2333077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65611D-B97A-405F-81D0-21507C1EB950}" type="datetime1">
              <a:rPr lang="en-US" smtClean="0"/>
              <a:t>10/6/2024</a:t>
            </a:fld>
            <a:endParaRPr lang="en-US" dirty="0"/>
          </a:p>
        </p:txBody>
      </p:sp>
      <p:sp>
        <p:nvSpPr>
          <p:cNvPr id="5" name="Footer Placeholder 4"/>
          <p:cNvSpPr>
            <a:spLocks noGrp="1"/>
          </p:cNvSpPr>
          <p:nvPr>
            <p:ph type="ftr" sz="quarter" idx="11"/>
          </p:nvPr>
        </p:nvSpPr>
        <p:spPr/>
        <p:txBody>
          <a:bodyPr/>
          <a:lstStyle/>
          <a:p>
            <a:r>
              <a:rPr lang="en-US"/>
              <a:t>Lecture by: Dr. Zahid Mehmood Zahid, Assistant Professor of IR, Islamabad.</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3674695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4B7F5C-F11A-42ED-B7D1-B29BBF57A91F}" type="datetime1">
              <a:rPr lang="en-US" smtClean="0"/>
              <a:t>10/6/2024</a:t>
            </a:fld>
            <a:endParaRPr lang="en-US" dirty="0"/>
          </a:p>
        </p:txBody>
      </p:sp>
      <p:sp>
        <p:nvSpPr>
          <p:cNvPr id="5" name="Footer Placeholder 4"/>
          <p:cNvSpPr>
            <a:spLocks noGrp="1"/>
          </p:cNvSpPr>
          <p:nvPr>
            <p:ph type="ftr" sz="quarter" idx="11"/>
          </p:nvPr>
        </p:nvSpPr>
        <p:spPr/>
        <p:txBody>
          <a:bodyPr/>
          <a:lstStyle/>
          <a:p>
            <a:r>
              <a:rPr lang="en-US"/>
              <a:t>Lecture by: Dr. Zahid Mehmood Zahid, Assistant Professor of IR, Islamabad.</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359154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2C2BC2C-DB3B-4721-954B-3D655FAB30A9}" type="datetime1">
              <a:rPr lang="en-US" smtClean="0"/>
              <a:t>10/6/2024</a:t>
            </a:fld>
            <a:endParaRPr lang="en-US" dirty="0"/>
          </a:p>
        </p:txBody>
      </p:sp>
      <p:sp>
        <p:nvSpPr>
          <p:cNvPr id="6" name="Footer Placeholder 5"/>
          <p:cNvSpPr>
            <a:spLocks noGrp="1"/>
          </p:cNvSpPr>
          <p:nvPr>
            <p:ph type="ftr" sz="quarter" idx="11"/>
          </p:nvPr>
        </p:nvSpPr>
        <p:spPr/>
        <p:txBody>
          <a:bodyPr/>
          <a:lstStyle/>
          <a:p>
            <a:r>
              <a:rPr lang="en-US"/>
              <a:t>Lecture by: Dr. Zahid Mehmood Zahid, Assistant Professor of IR, Islamabad.</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949981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ECAB33-C790-403C-A48D-47B9901DCE84}" type="datetime1">
              <a:rPr lang="en-US" smtClean="0"/>
              <a:t>10/6/2024</a:t>
            </a:fld>
            <a:endParaRPr lang="en-US" dirty="0"/>
          </a:p>
        </p:txBody>
      </p:sp>
      <p:sp>
        <p:nvSpPr>
          <p:cNvPr id="8" name="Footer Placeholder 7"/>
          <p:cNvSpPr>
            <a:spLocks noGrp="1"/>
          </p:cNvSpPr>
          <p:nvPr>
            <p:ph type="ftr" sz="quarter" idx="11"/>
          </p:nvPr>
        </p:nvSpPr>
        <p:spPr/>
        <p:txBody>
          <a:bodyPr/>
          <a:lstStyle/>
          <a:p>
            <a:r>
              <a:rPr lang="en-US"/>
              <a:t>Lecture by: Dr. Zahid Mehmood Zahid, Assistant Professor of IR, Islamabad.</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3369410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3959D2-F6B4-4E98-813B-425C3AF34BF4}" type="datetime1">
              <a:rPr lang="en-US" smtClean="0"/>
              <a:t>10/6/2024</a:t>
            </a:fld>
            <a:endParaRPr lang="en-US" dirty="0"/>
          </a:p>
        </p:txBody>
      </p:sp>
      <p:sp>
        <p:nvSpPr>
          <p:cNvPr id="4" name="Footer Placeholder 3"/>
          <p:cNvSpPr>
            <a:spLocks noGrp="1"/>
          </p:cNvSpPr>
          <p:nvPr>
            <p:ph type="ftr" sz="quarter" idx="11"/>
          </p:nvPr>
        </p:nvSpPr>
        <p:spPr/>
        <p:txBody>
          <a:bodyPr/>
          <a:lstStyle/>
          <a:p>
            <a:r>
              <a:rPr lang="en-US"/>
              <a:t>Lecture by: Dr. Zahid Mehmood Zahid, Assistant Professor of IR, Islamabad.</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377570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AC7EB-DE2D-4454-AF12-592520646AF1}" type="datetime1">
              <a:rPr lang="en-US" smtClean="0"/>
              <a:t>10/6/2024</a:t>
            </a:fld>
            <a:endParaRPr lang="en-US" dirty="0"/>
          </a:p>
        </p:txBody>
      </p:sp>
      <p:sp>
        <p:nvSpPr>
          <p:cNvPr id="3" name="Footer Placeholder 2"/>
          <p:cNvSpPr>
            <a:spLocks noGrp="1"/>
          </p:cNvSpPr>
          <p:nvPr>
            <p:ph type="ftr" sz="quarter" idx="11"/>
          </p:nvPr>
        </p:nvSpPr>
        <p:spPr/>
        <p:txBody>
          <a:bodyPr/>
          <a:lstStyle/>
          <a:p>
            <a:r>
              <a:rPr lang="en-US"/>
              <a:t>Lecture by: Dr. Zahid Mehmood Zahid, Assistant Professor of IR, Islamabad.</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1320116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ADBF5D-32D9-4674-BC76-3C7D34CE5998}" type="datetime1">
              <a:rPr lang="en-US" smtClean="0"/>
              <a:t>10/6/2024</a:t>
            </a:fld>
            <a:endParaRPr lang="en-US" dirty="0"/>
          </a:p>
        </p:txBody>
      </p:sp>
      <p:sp>
        <p:nvSpPr>
          <p:cNvPr id="6" name="Footer Placeholder 5"/>
          <p:cNvSpPr>
            <a:spLocks noGrp="1"/>
          </p:cNvSpPr>
          <p:nvPr>
            <p:ph type="ftr" sz="quarter" idx="11"/>
          </p:nvPr>
        </p:nvSpPr>
        <p:spPr/>
        <p:txBody>
          <a:bodyPr/>
          <a:lstStyle/>
          <a:p>
            <a:r>
              <a:rPr lang="en-US"/>
              <a:t>Lecture by: Dr. Zahid Mehmood Zahid, Assistant Professor of IR, Islamabad.</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734864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4776C81-D1A6-4967-B8FE-573BDE7C679D}" type="datetime1">
              <a:rPr lang="en-US" smtClean="0"/>
              <a:t>10/6/2024</a:t>
            </a:fld>
            <a:endParaRPr lang="en-US" dirty="0"/>
          </a:p>
        </p:txBody>
      </p:sp>
      <p:sp>
        <p:nvSpPr>
          <p:cNvPr id="6" name="Footer Placeholder 5"/>
          <p:cNvSpPr>
            <a:spLocks noGrp="1"/>
          </p:cNvSpPr>
          <p:nvPr>
            <p:ph type="ftr" sz="quarter" idx="11"/>
          </p:nvPr>
        </p:nvSpPr>
        <p:spPr/>
        <p:txBody>
          <a:bodyPr/>
          <a:lstStyle/>
          <a:p>
            <a:r>
              <a:rPr lang="en-US"/>
              <a:t>Lecture by: Dr. Zahid Mehmood Zahid, Assistant Professor of IR, Islamabad.</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9F7B40-36F6-4581-998D-956CE65F58EF}" type="slidenum">
              <a:rPr lang="en-US" smtClean="0"/>
              <a:t>‹#›</a:t>
            </a:fld>
            <a:endParaRPr lang="en-US" dirty="0"/>
          </a:p>
        </p:txBody>
      </p:sp>
    </p:spTree>
    <p:extLst>
      <p:ext uri="{BB962C8B-B14F-4D97-AF65-F5344CB8AC3E}">
        <p14:creationId xmlns:p14="http://schemas.microsoft.com/office/powerpoint/2010/main" val="2376046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DEA3E25-D177-4529-86B9-694EEAF26DEC}" type="datetime1">
              <a:rPr lang="en-US" smtClean="0"/>
              <a:t>10/6/2024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Lecture by: Dr. Zahid Mehmood Zahid, Assistant Professor of IR, Islamabad.</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C9F7B40-36F6-4581-998D-956CE65F58EF}" type="slidenum">
              <a:rPr lang="en-US" smtClean="0"/>
              <a:t>‹#›</a:t>
            </a:fld>
            <a:endParaRPr lang="en-US" dirty="0"/>
          </a:p>
        </p:txBody>
      </p:sp>
    </p:spTree>
    <p:extLst>
      <p:ext uri="{BB962C8B-B14F-4D97-AF65-F5344CB8AC3E}">
        <p14:creationId xmlns:p14="http://schemas.microsoft.com/office/powerpoint/2010/main" val="28086831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www.britannica.com/topic/equality-human-rights"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1146629"/>
            <a:ext cx="8915399" cy="4757033"/>
          </a:xfrm>
        </p:spPr>
        <p:txBody>
          <a:bodyPr>
            <a:noAutofit/>
          </a:bodyPr>
          <a:lstStyle/>
          <a:p>
            <a:r>
              <a:rPr lang="en-AU" sz="3600" b="1" dirty="0">
                <a:solidFill>
                  <a:srgbClr val="FF0000"/>
                </a:solidFill>
              </a:rPr>
              <a:t>Theories and Approaches</a:t>
            </a:r>
            <a:br>
              <a:rPr lang="en-AU" sz="3200" b="1" dirty="0">
                <a:solidFill>
                  <a:schemeClr val="tx1"/>
                </a:solidFill>
              </a:rPr>
            </a:br>
            <a:br>
              <a:rPr lang="en-AU" sz="3200" b="1" dirty="0">
                <a:solidFill>
                  <a:schemeClr val="tx1"/>
                </a:solidFill>
              </a:rPr>
            </a:br>
            <a:r>
              <a:rPr lang="en-AU" sz="3200" b="1" dirty="0">
                <a:solidFill>
                  <a:schemeClr val="tx1"/>
                </a:solidFill>
              </a:rPr>
              <a:t>The Classical Approaches-Realism and Liberalism, Post-modernism, Constructivism, International society, Feminism.</a:t>
            </a:r>
          </a:p>
        </p:txBody>
      </p:sp>
      <p:sp>
        <p:nvSpPr>
          <p:cNvPr id="3" name="Subtitle 2"/>
          <p:cNvSpPr>
            <a:spLocks noGrp="1"/>
          </p:cNvSpPr>
          <p:nvPr>
            <p:ph type="subTitle" idx="1"/>
          </p:nvPr>
        </p:nvSpPr>
        <p:spPr/>
        <p:txBody>
          <a:bodyPr>
            <a:normAutofit/>
          </a:bodyPr>
          <a:lstStyle/>
          <a:p>
            <a:r>
              <a:rPr lang="en-AU" sz="2800" b="1" dirty="0">
                <a:solidFill>
                  <a:srgbClr val="00B050"/>
                </a:solidFill>
              </a:rPr>
              <a:t>                               </a:t>
            </a:r>
            <a:endParaRPr lang="en-AU" sz="2400" b="1" dirty="0">
              <a:solidFill>
                <a:srgbClr val="00B050"/>
              </a:solidFill>
            </a:endParaRPr>
          </a:p>
        </p:txBody>
      </p:sp>
      <p:sp>
        <p:nvSpPr>
          <p:cNvPr id="4" name="Footer Placeholder 3">
            <a:extLst>
              <a:ext uri="{FF2B5EF4-FFF2-40B4-BE49-F238E27FC236}">
                <a16:creationId xmlns:a16="http://schemas.microsoft.com/office/drawing/2014/main" id="{F46A7804-B5A5-4F6A-B3DE-BB2FD33DB44B}"/>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628546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1776" y="594191"/>
            <a:ext cx="9634869" cy="633047"/>
          </a:xfrm>
        </p:spPr>
        <p:txBody>
          <a:bodyPr>
            <a:noAutofit/>
          </a:bodyPr>
          <a:lstStyle/>
          <a:p>
            <a:r>
              <a:rPr lang="en-AU" sz="3200" b="1" dirty="0"/>
              <a:t>   </a:t>
            </a:r>
            <a:r>
              <a:rPr lang="en-AU" sz="2800" b="1" dirty="0">
                <a:solidFill>
                  <a:schemeClr val="tx1"/>
                </a:solidFill>
              </a:rPr>
              <a:t>Realism Defined:</a:t>
            </a:r>
            <a:endParaRPr lang="en-AU" sz="3200" b="1" dirty="0">
              <a:solidFill>
                <a:schemeClr val="tx1"/>
              </a:solidFill>
            </a:endParaRPr>
          </a:p>
        </p:txBody>
      </p:sp>
      <p:sp>
        <p:nvSpPr>
          <p:cNvPr id="3" name="Content Placeholder 2"/>
          <p:cNvSpPr>
            <a:spLocks noGrp="1"/>
          </p:cNvSpPr>
          <p:nvPr>
            <p:ph idx="1"/>
          </p:nvPr>
        </p:nvSpPr>
        <p:spPr>
          <a:xfrm>
            <a:off x="1869743" y="1392701"/>
            <a:ext cx="9634869" cy="5158223"/>
          </a:xfrm>
        </p:spPr>
        <p:txBody>
          <a:bodyPr>
            <a:normAutofit lnSpcReduction="10000"/>
          </a:bodyPr>
          <a:lstStyle/>
          <a:p>
            <a:pPr algn="just"/>
            <a:r>
              <a:rPr lang="en-US" sz="2600" dirty="0">
                <a:solidFill>
                  <a:schemeClr val="tx1"/>
                </a:solidFill>
              </a:rPr>
              <a:t>Realism is a theoretical framework that seeks to explain the dynamics of international politics.</a:t>
            </a:r>
          </a:p>
          <a:p>
            <a:pPr algn="just"/>
            <a:endParaRPr lang="en-US" sz="2600" dirty="0">
              <a:solidFill>
                <a:schemeClr val="tx1"/>
              </a:solidFill>
            </a:endParaRPr>
          </a:p>
          <a:p>
            <a:pPr algn="just"/>
            <a:r>
              <a:rPr lang="en-US" sz="2600" dirty="0">
                <a:solidFill>
                  <a:schemeClr val="tx1"/>
                </a:solidFill>
              </a:rPr>
              <a:t>Realists argue that the central driving force in international relations is the pursuit of power. </a:t>
            </a:r>
            <a:r>
              <a:rPr lang="en-US" sz="2600" b="1" dirty="0">
                <a:solidFill>
                  <a:schemeClr val="tx1"/>
                </a:solidFill>
              </a:rPr>
              <a:t>Why?</a:t>
            </a:r>
            <a:endParaRPr lang="en-AU" sz="2600" b="1" dirty="0">
              <a:solidFill>
                <a:schemeClr val="tx1"/>
              </a:solidFill>
            </a:endParaRPr>
          </a:p>
          <a:p>
            <a:pPr marL="0" lvl="0" indent="0" algn="ctr">
              <a:buNone/>
            </a:pPr>
            <a:endParaRPr lang="en-AU" sz="2600" dirty="0">
              <a:solidFill>
                <a:srgbClr val="FF0000"/>
              </a:solidFill>
            </a:endParaRPr>
          </a:p>
          <a:p>
            <a:pPr marL="0" lvl="0" indent="0" algn="ctr">
              <a:buNone/>
            </a:pPr>
            <a:r>
              <a:rPr lang="en-AU" sz="2600" dirty="0">
                <a:solidFill>
                  <a:srgbClr val="FF0000"/>
                </a:solidFill>
              </a:rPr>
              <a:t>“International politics is a </a:t>
            </a:r>
            <a:r>
              <a:rPr lang="en-AU" sz="2600" u="sng" dirty="0">
                <a:solidFill>
                  <a:srgbClr val="FF0000"/>
                </a:solidFill>
              </a:rPr>
              <a:t>struggle</a:t>
            </a:r>
            <a:r>
              <a:rPr lang="en-AU" sz="2600" dirty="0">
                <a:solidFill>
                  <a:srgbClr val="FF0000"/>
                </a:solidFill>
              </a:rPr>
              <a:t> among </a:t>
            </a:r>
            <a:r>
              <a:rPr lang="en-AU" sz="2600" u="sng" dirty="0">
                <a:solidFill>
                  <a:srgbClr val="FF0000"/>
                </a:solidFill>
              </a:rPr>
              <a:t>self-interested</a:t>
            </a:r>
            <a:r>
              <a:rPr lang="en-AU" sz="2600" dirty="0">
                <a:solidFill>
                  <a:srgbClr val="FF0000"/>
                </a:solidFill>
              </a:rPr>
              <a:t> </a:t>
            </a:r>
            <a:r>
              <a:rPr lang="en-AU" sz="2600" u="sng" dirty="0">
                <a:solidFill>
                  <a:srgbClr val="FF0000"/>
                </a:solidFill>
              </a:rPr>
              <a:t>states</a:t>
            </a:r>
            <a:r>
              <a:rPr lang="en-AU" sz="2600" dirty="0">
                <a:solidFill>
                  <a:srgbClr val="FF0000"/>
                </a:solidFill>
              </a:rPr>
              <a:t> for </a:t>
            </a:r>
            <a:r>
              <a:rPr lang="en-AU" sz="2600" u="sng" dirty="0">
                <a:solidFill>
                  <a:srgbClr val="FF0000"/>
                </a:solidFill>
              </a:rPr>
              <a:t>power</a:t>
            </a:r>
            <a:r>
              <a:rPr lang="en-AU" sz="2600" dirty="0">
                <a:solidFill>
                  <a:srgbClr val="FF0000"/>
                </a:solidFill>
              </a:rPr>
              <a:t> and position under anarchy, with each competing state pursuing its own national interests.”</a:t>
            </a:r>
          </a:p>
          <a:p>
            <a:pPr marL="0" lvl="0" indent="0" algn="just">
              <a:buNone/>
            </a:pPr>
            <a:endParaRPr lang="en-AU" sz="2600" dirty="0">
              <a:solidFill>
                <a:schemeClr val="tx1"/>
              </a:solidFill>
            </a:endParaRPr>
          </a:p>
          <a:p>
            <a:pPr algn="just"/>
            <a:r>
              <a:rPr lang="en-AU" sz="2600" dirty="0">
                <a:solidFill>
                  <a:schemeClr val="tx1"/>
                </a:solidFill>
              </a:rPr>
              <a:t>Realism is the oldest &amp; most dominant theory of IR.</a:t>
            </a:r>
          </a:p>
          <a:p>
            <a:pPr marL="0" lvl="0" indent="0" algn="just">
              <a:buNone/>
            </a:pPr>
            <a:endParaRPr lang="en-AU" sz="2600" dirty="0">
              <a:solidFill>
                <a:schemeClr val="tx1"/>
              </a:solidFill>
            </a:endParaRPr>
          </a:p>
          <a:p>
            <a:pPr marL="0" lvl="0" indent="0" algn="just">
              <a:buNone/>
            </a:pPr>
            <a:endParaRPr lang="en-AU" sz="2600" dirty="0">
              <a:solidFill>
                <a:schemeClr val="tx1"/>
              </a:solidFill>
            </a:endParaRPr>
          </a:p>
          <a:p>
            <a:pPr marL="0" lvl="0" indent="0" algn="just">
              <a:buNone/>
            </a:pPr>
            <a:endParaRPr lang="en-AU" sz="2600" dirty="0">
              <a:solidFill>
                <a:schemeClr val="tx1"/>
              </a:solidFill>
            </a:endParaRPr>
          </a:p>
          <a:p>
            <a:pPr algn="just"/>
            <a:endParaRPr lang="en-AU" sz="2600" dirty="0">
              <a:solidFill>
                <a:schemeClr val="tx1"/>
              </a:solidFill>
            </a:endParaRPr>
          </a:p>
          <a:p>
            <a:pPr algn="just"/>
            <a:endParaRPr lang="en-AU" sz="2600" dirty="0">
              <a:solidFill>
                <a:schemeClr val="tx1"/>
              </a:solidFill>
            </a:endParaRPr>
          </a:p>
          <a:p>
            <a:pPr lvl="0" algn="just"/>
            <a:endParaRPr lang="en-AU" sz="2600" dirty="0">
              <a:solidFill>
                <a:schemeClr val="tx1"/>
              </a:solidFill>
            </a:endParaRPr>
          </a:p>
          <a:p>
            <a:endParaRPr lang="en-AU" sz="2600" dirty="0">
              <a:solidFill>
                <a:schemeClr val="tx1"/>
              </a:solidFill>
            </a:endParaRPr>
          </a:p>
        </p:txBody>
      </p:sp>
      <p:sp>
        <p:nvSpPr>
          <p:cNvPr id="4" name="Footer Placeholder 3">
            <a:extLst>
              <a:ext uri="{FF2B5EF4-FFF2-40B4-BE49-F238E27FC236}">
                <a16:creationId xmlns:a16="http://schemas.microsoft.com/office/drawing/2014/main" id="{07C94BAB-BDD6-469A-8101-CD25F86E754A}"/>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977082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6B035-EC43-48B1-8425-6B1824272794}"/>
              </a:ext>
            </a:extLst>
          </p:cNvPr>
          <p:cNvSpPr>
            <a:spLocks noGrp="1"/>
          </p:cNvSpPr>
          <p:nvPr>
            <p:ph type="title"/>
          </p:nvPr>
        </p:nvSpPr>
        <p:spPr>
          <a:xfrm>
            <a:off x="1881809" y="624110"/>
            <a:ext cx="9622803" cy="687855"/>
          </a:xfrm>
        </p:spPr>
        <p:txBody>
          <a:bodyPr>
            <a:normAutofit/>
          </a:bodyPr>
          <a:lstStyle/>
          <a:p>
            <a:r>
              <a:rPr lang="en-US" sz="3200" b="1" dirty="0">
                <a:solidFill>
                  <a:schemeClr val="tx1">
                    <a:lumMod val="95000"/>
                    <a:lumOff val="5000"/>
                  </a:schemeClr>
                </a:solidFill>
              </a:rPr>
              <a:t>What is Realism all about!</a:t>
            </a:r>
          </a:p>
        </p:txBody>
      </p:sp>
      <p:sp>
        <p:nvSpPr>
          <p:cNvPr id="3" name="Content Placeholder 2">
            <a:extLst>
              <a:ext uri="{FF2B5EF4-FFF2-40B4-BE49-F238E27FC236}">
                <a16:creationId xmlns:a16="http://schemas.microsoft.com/office/drawing/2014/main" id="{9FE8BF89-E4D9-4E5A-8FFB-2D61D23B718C}"/>
              </a:ext>
            </a:extLst>
          </p:cNvPr>
          <p:cNvSpPr>
            <a:spLocks noGrp="1"/>
          </p:cNvSpPr>
          <p:nvPr>
            <p:ph idx="1"/>
          </p:nvPr>
        </p:nvSpPr>
        <p:spPr>
          <a:xfrm>
            <a:off x="1881809" y="1457739"/>
            <a:ext cx="9622803" cy="5168348"/>
          </a:xfrm>
        </p:spPr>
        <p:txBody>
          <a:bodyPr>
            <a:normAutofit/>
          </a:bodyPr>
          <a:lstStyle/>
          <a:p>
            <a:pPr algn="just"/>
            <a:r>
              <a:rPr lang="en-US" sz="2400" dirty="0">
                <a:solidFill>
                  <a:schemeClr val="tx1"/>
                </a:solidFill>
              </a:rPr>
              <a:t>It claims a monopoly on really understanding the realities of the int politics.</a:t>
            </a:r>
          </a:p>
          <a:p>
            <a:pPr lvl="1" algn="just">
              <a:buFont typeface="Wingdings" panose="05000000000000000000" pitchFamily="2" charset="2"/>
              <a:buChar char="§"/>
            </a:pPr>
            <a:r>
              <a:rPr lang="en-US" sz="2200" dirty="0">
                <a:solidFill>
                  <a:schemeClr val="tx1"/>
                </a:solidFill>
              </a:rPr>
              <a:t>others are ‘idealism’, ‘utopianism’, ‘illusions’</a:t>
            </a:r>
          </a:p>
          <a:p>
            <a:pPr algn="just"/>
            <a:r>
              <a:rPr lang="en-US" sz="2400" dirty="0">
                <a:solidFill>
                  <a:schemeClr val="tx1"/>
                </a:solidFill>
              </a:rPr>
              <a:t>It is characterized by sense of pessimism about int politics.</a:t>
            </a:r>
          </a:p>
          <a:p>
            <a:pPr algn="just"/>
            <a:r>
              <a:rPr lang="en-US" sz="2400" dirty="0">
                <a:solidFill>
                  <a:schemeClr val="tx1"/>
                </a:solidFill>
              </a:rPr>
              <a:t>It deals with ‘</a:t>
            </a:r>
            <a:r>
              <a:rPr lang="en-US" sz="2400" dirty="0" err="1">
                <a:solidFill>
                  <a:schemeClr val="tx1"/>
                </a:solidFill>
              </a:rPr>
              <a:t>int</a:t>
            </a:r>
            <a:r>
              <a:rPr lang="en-US" sz="2400" dirty="0">
                <a:solidFill>
                  <a:schemeClr val="tx1"/>
                </a:solidFill>
              </a:rPr>
              <a:t> politics’, not economics, culture, or religion.</a:t>
            </a:r>
          </a:p>
          <a:p>
            <a:pPr algn="just"/>
            <a:r>
              <a:rPr lang="en-US" sz="2400" dirty="0">
                <a:solidFill>
                  <a:schemeClr val="tx1"/>
                </a:solidFill>
              </a:rPr>
              <a:t>It is the theory of conflict, even if cooperation is required it is military alliance.</a:t>
            </a:r>
          </a:p>
          <a:p>
            <a:pPr algn="just"/>
            <a:r>
              <a:rPr lang="en-US" sz="2400" dirty="0">
                <a:solidFill>
                  <a:schemeClr val="tx1"/>
                </a:solidFill>
              </a:rPr>
              <a:t>For it, pursuit of power by states is endless.</a:t>
            </a:r>
          </a:p>
          <a:p>
            <a:pPr algn="just"/>
            <a:r>
              <a:rPr lang="en-US" sz="2400" dirty="0">
                <a:solidFill>
                  <a:schemeClr val="tx1"/>
                </a:solidFill>
              </a:rPr>
              <a:t>Believes the Int System is Anarchic. </a:t>
            </a:r>
          </a:p>
          <a:p>
            <a:pPr algn="just"/>
            <a:r>
              <a:rPr lang="en-US" sz="2400" dirty="0">
                <a:solidFill>
                  <a:schemeClr val="tx1"/>
                </a:solidFill>
              </a:rPr>
              <a:t>It is state-centric, State, Survival, and Self help (3Ss).</a:t>
            </a:r>
          </a:p>
          <a:p>
            <a:pPr algn="just"/>
            <a:endParaRPr lang="en-US" sz="2400" dirty="0">
              <a:solidFill>
                <a:schemeClr val="tx1"/>
              </a:solidFill>
            </a:endParaRPr>
          </a:p>
        </p:txBody>
      </p:sp>
      <p:sp>
        <p:nvSpPr>
          <p:cNvPr id="4" name="Footer Placeholder 3">
            <a:extLst>
              <a:ext uri="{FF2B5EF4-FFF2-40B4-BE49-F238E27FC236}">
                <a16:creationId xmlns:a16="http://schemas.microsoft.com/office/drawing/2014/main" id="{78CC32B3-AF87-4EDE-BEA9-618D9B1637D8}"/>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2002811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206B-1C4C-4307-9CF7-9467C48D6EE0}"/>
              </a:ext>
            </a:extLst>
          </p:cNvPr>
          <p:cNvSpPr>
            <a:spLocks noGrp="1"/>
          </p:cNvSpPr>
          <p:nvPr>
            <p:ph type="title"/>
          </p:nvPr>
        </p:nvSpPr>
        <p:spPr>
          <a:xfrm>
            <a:off x="1868557" y="624110"/>
            <a:ext cx="9636055" cy="502325"/>
          </a:xfrm>
        </p:spPr>
        <p:txBody>
          <a:bodyPr>
            <a:normAutofit fontScale="90000"/>
          </a:bodyPr>
          <a:lstStyle/>
          <a:p>
            <a:r>
              <a:rPr lang="en-US" b="1" dirty="0">
                <a:solidFill>
                  <a:schemeClr val="tx1">
                    <a:lumMod val="95000"/>
                    <a:lumOff val="5000"/>
                  </a:schemeClr>
                </a:solidFill>
              </a:rPr>
              <a:t> Key Ideas in Realist Tradition</a:t>
            </a:r>
          </a:p>
        </p:txBody>
      </p:sp>
      <p:sp>
        <p:nvSpPr>
          <p:cNvPr id="3" name="Content Placeholder 2">
            <a:extLst>
              <a:ext uri="{FF2B5EF4-FFF2-40B4-BE49-F238E27FC236}">
                <a16:creationId xmlns:a16="http://schemas.microsoft.com/office/drawing/2014/main" id="{E7341809-C378-4216-BBE3-AC1291915A34}"/>
              </a:ext>
            </a:extLst>
          </p:cNvPr>
          <p:cNvSpPr>
            <a:spLocks noGrp="1"/>
          </p:cNvSpPr>
          <p:nvPr>
            <p:ph idx="1"/>
          </p:nvPr>
        </p:nvSpPr>
        <p:spPr>
          <a:xfrm>
            <a:off x="1868557" y="1272209"/>
            <a:ext cx="9636055" cy="5446643"/>
          </a:xfrm>
        </p:spPr>
        <p:txBody>
          <a:bodyPr>
            <a:normAutofit lnSpcReduction="10000"/>
          </a:bodyPr>
          <a:lstStyle/>
          <a:p>
            <a:pPr algn="just">
              <a:lnSpc>
                <a:spcPct val="150000"/>
              </a:lnSpc>
            </a:pPr>
            <a:r>
              <a:rPr lang="en-US" sz="2800" dirty="0">
                <a:solidFill>
                  <a:schemeClr val="tx1">
                    <a:lumMod val="95000"/>
                    <a:lumOff val="5000"/>
                  </a:schemeClr>
                </a:solidFill>
              </a:rPr>
              <a:t>Power is the only currency states should acquire arms and “prepare for war to keep peace,” and not be hesitant to use arms, since “might makes right.” </a:t>
            </a:r>
          </a:p>
          <a:p>
            <a:pPr algn="just">
              <a:lnSpc>
                <a:spcPct val="150000"/>
              </a:lnSpc>
            </a:pPr>
            <a:r>
              <a:rPr lang="en-US" sz="2800" dirty="0">
                <a:solidFill>
                  <a:schemeClr val="tx1">
                    <a:lumMod val="95000"/>
                    <a:lumOff val="5000"/>
                  </a:schemeClr>
                </a:solidFill>
              </a:rPr>
              <a:t>No place for morality: there is no justice.</a:t>
            </a:r>
          </a:p>
          <a:p>
            <a:pPr algn="just">
              <a:lnSpc>
                <a:spcPct val="150000"/>
              </a:lnSpc>
            </a:pPr>
            <a:r>
              <a:rPr lang="en-US" sz="2800" dirty="0">
                <a:solidFill>
                  <a:schemeClr val="tx1">
                    <a:lumMod val="95000"/>
                    <a:lumOff val="5000"/>
                  </a:schemeClr>
                </a:solidFill>
              </a:rPr>
              <a:t>Economic is to acquire and expand state power and prestige. </a:t>
            </a:r>
          </a:p>
          <a:p>
            <a:pPr algn="just">
              <a:lnSpc>
                <a:spcPct val="150000"/>
              </a:lnSpc>
            </a:pPr>
            <a:r>
              <a:rPr lang="en-US" sz="2800" dirty="0">
                <a:solidFill>
                  <a:schemeClr val="tx1">
                    <a:lumMod val="95000"/>
                    <a:lumOff val="5000"/>
                  </a:schemeClr>
                </a:solidFill>
              </a:rPr>
              <a:t>No one is above state</a:t>
            </a:r>
          </a:p>
          <a:p>
            <a:pPr algn="just">
              <a:lnSpc>
                <a:spcPct val="150000"/>
              </a:lnSpc>
            </a:pPr>
            <a:r>
              <a:rPr lang="en-US" sz="2800" dirty="0">
                <a:solidFill>
                  <a:schemeClr val="tx1">
                    <a:lumMod val="95000"/>
                    <a:lumOff val="5000"/>
                  </a:schemeClr>
                </a:solidFill>
              </a:rPr>
              <a:t>Maximization of power is the only way forward</a:t>
            </a:r>
          </a:p>
          <a:p>
            <a:endParaRPr lang="en-US" sz="2800" dirty="0"/>
          </a:p>
          <a:p>
            <a:pPr marL="0" indent="0" algn="just">
              <a:lnSpc>
                <a:spcPct val="150000"/>
              </a:lnSpc>
              <a:buNone/>
            </a:pPr>
            <a:endParaRPr lang="en-US" sz="2800" dirty="0">
              <a:solidFill>
                <a:schemeClr val="tx1">
                  <a:lumMod val="95000"/>
                  <a:lumOff val="5000"/>
                </a:schemeClr>
              </a:solidFill>
            </a:endParaRPr>
          </a:p>
        </p:txBody>
      </p:sp>
      <p:sp>
        <p:nvSpPr>
          <p:cNvPr id="4" name="Footer Placeholder 3">
            <a:extLst>
              <a:ext uri="{FF2B5EF4-FFF2-40B4-BE49-F238E27FC236}">
                <a16:creationId xmlns:a16="http://schemas.microsoft.com/office/drawing/2014/main" id="{943AB9D8-5B27-4B43-93EB-65B7579C75BF}"/>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1744988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0326" y="583095"/>
            <a:ext cx="9770573" cy="590611"/>
          </a:xfrm>
        </p:spPr>
        <p:txBody>
          <a:bodyPr>
            <a:noAutofit/>
          </a:bodyPr>
          <a:lstStyle/>
          <a:p>
            <a:r>
              <a:rPr lang="en-AU" sz="3200" b="1" dirty="0">
                <a:solidFill>
                  <a:schemeClr val="tx1"/>
                </a:solidFill>
              </a:rPr>
              <a:t>Ancestors of Realism </a:t>
            </a:r>
            <a:endParaRPr lang="en-AU" sz="3200" dirty="0"/>
          </a:p>
        </p:txBody>
      </p:sp>
      <p:sp>
        <p:nvSpPr>
          <p:cNvPr id="3" name="Content Placeholder 2"/>
          <p:cNvSpPr>
            <a:spLocks noGrp="1"/>
          </p:cNvSpPr>
          <p:nvPr>
            <p:ph idx="1"/>
          </p:nvPr>
        </p:nvSpPr>
        <p:spPr>
          <a:xfrm>
            <a:off x="1473958" y="1470991"/>
            <a:ext cx="10030654" cy="5121537"/>
          </a:xfrm>
        </p:spPr>
        <p:txBody>
          <a:bodyPr>
            <a:normAutofit/>
          </a:bodyPr>
          <a:lstStyle/>
          <a:p>
            <a:pPr marL="0" indent="0" algn="just">
              <a:buNone/>
            </a:pPr>
            <a:r>
              <a:rPr lang="en-AU" sz="2800" dirty="0">
                <a:solidFill>
                  <a:srgbClr val="FF0000"/>
                </a:solidFill>
              </a:rPr>
              <a:t>     </a:t>
            </a:r>
            <a:r>
              <a:rPr lang="en-AU" sz="2800" b="1" dirty="0">
                <a:solidFill>
                  <a:schemeClr val="tx1"/>
                </a:solidFill>
              </a:rPr>
              <a:t>                     </a:t>
            </a:r>
            <a:r>
              <a:rPr lang="en-AU" sz="2800" b="1" dirty="0">
                <a:solidFill>
                  <a:srgbClr val="FF0000"/>
                </a:solidFill>
              </a:rPr>
              <a:t>Thucydides (395-460 BC)</a:t>
            </a:r>
            <a:endParaRPr lang="en-AU" sz="2800" dirty="0">
              <a:solidFill>
                <a:srgbClr val="FF0000"/>
              </a:solidFill>
            </a:endParaRPr>
          </a:p>
          <a:p>
            <a:pPr marL="0" indent="0" algn="ctr">
              <a:buNone/>
            </a:pPr>
            <a:endParaRPr lang="en-US" sz="2800" dirty="0">
              <a:solidFill>
                <a:schemeClr val="tx1">
                  <a:lumMod val="95000"/>
                  <a:lumOff val="5000"/>
                </a:schemeClr>
              </a:solidFill>
            </a:endParaRPr>
          </a:p>
          <a:p>
            <a:pPr marL="0" indent="0" algn="ctr">
              <a:buNone/>
            </a:pPr>
            <a:r>
              <a:rPr lang="en-US" sz="2800" dirty="0">
                <a:solidFill>
                  <a:schemeClr val="tx1">
                    <a:lumMod val="95000"/>
                    <a:lumOff val="5000"/>
                  </a:schemeClr>
                </a:solidFill>
              </a:rPr>
              <a:t>“the strong do what they have the power to do and weak accept what they have to accept”</a:t>
            </a:r>
          </a:p>
          <a:p>
            <a:pPr algn="just"/>
            <a:endParaRPr lang="en-US" sz="2800" dirty="0">
              <a:solidFill>
                <a:schemeClr val="tx1">
                  <a:lumMod val="95000"/>
                  <a:lumOff val="5000"/>
                </a:schemeClr>
              </a:solidFill>
            </a:endParaRPr>
          </a:p>
          <a:p>
            <a:pPr algn="just"/>
            <a:r>
              <a:rPr lang="en-US" sz="2800" dirty="0">
                <a:solidFill>
                  <a:schemeClr val="tx1">
                    <a:lumMod val="95000"/>
                    <a:lumOff val="5000"/>
                  </a:schemeClr>
                </a:solidFill>
              </a:rPr>
              <a:t>Strong always wins over the weak. </a:t>
            </a:r>
          </a:p>
          <a:p>
            <a:pPr algn="just"/>
            <a:endParaRPr lang="en-US" sz="2800" dirty="0">
              <a:solidFill>
                <a:schemeClr val="tx1">
                  <a:lumMod val="95000"/>
                  <a:lumOff val="5000"/>
                </a:schemeClr>
              </a:solidFill>
            </a:endParaRPr>
          </a:p>
          <a:p>
            <a:pPr algn="just"/>
            <a:r>
              <a:rPr lang="en-US" sz="2800" dirty="0">
                <a:solidFill>
                  <a:schemeClr val="tx1">
                    <a:lumMod val="95000"/>
                    <a:lumOff val="5000"/>
                  </a:schemeClr>
                </a:solidFill>
              </a:rPr>
              <a:t>Tragedy befall on those who rely on </a:t>
            </a:r>
            <a:r>
              <a:rPr lang="en-US" sz="2800" u="sng" dirty="0">
                <a:solidFill>
                  <a:schemeClr val="tx1">
                    <a:lumMod val="95000"/>
                    <a:lumOff val="5000"/>
                  </a:schemeClr>
                </a:solidFill>
              </a:rPr>
              <a:t>hope</a:t>
            </a:r>
            <a:r>
              <a:rPr lang="en-US" sz="2800" dirty="0">
                <a:solidFill>
                  <a:schemeClr val="tx1">
                    <a:lumMod val="95000"/>
                    <a:lumOff val="5000"/>
                  </a:schemeClr>
                </a:solidFill>
              </a:rPr>
              <a:t>, </a:t>
            </a:r>
            <a:r>
              <a:rPr lang="en-US" sz="2800" u="sng" dirty="0">
                <a:solidFill>
                  <a:schemeClr val="tx1">
                    <a:lumMod val="95000"/>
                    <a:lumOff val="5000"/>
                  </a:schemeClr>
                </a:solidFill>
              </a:rPr>
              <a:t>justice</a:t>
            </a:r>
            <a:r>
              <a:rPr lang="en-US" sz="2800" dirty="0">
                <a:solidFill>
                  <a:schemeClr val="tx1">
                    <a:lumMod val="95000"/>
                    <a:lumOff val="5000"/>
                  </a:schemeClr>
                </a:solidFill>
              </a:rPr>
              <a:t>, and </a:t>
            </a:r>
            <a:r>
              <a:rPr lang="en-US" sz="2800" u="sng" dirty="0">
                <a:solidFill>
                  <a:schemeClr val="tx1">
                    <a:lumMod val="95000"/>
                    <a:lumOff val="5000"/>
                  </a:schemeClr>
                </a:solidFill>
              </a:rPr>
              <a:t>supposed friends</a:t>
            </a:r>
            <a:r>
              <a:rPr lang="en-US" sz="2800" dirty="0">
                <a:solidFill>
                  <a:schemeClr val="tx1">
                    <a:lumMod val="95000"/>
                    <a:lumOff val="5000"/>
                  </a:schemeClr>
                </a:solidFill>
              </a:rPr>
              <a:t>. </a:t>
            </a:r>
            <a:r>
              <a:rPr lang="en-US" sz="3000" dirty="0">
                <a:solidFill>
                  <a:schemeClr val="tx1">
                    <a:lumMod val="95000"/>
                    <a:lumOff val="5000"/>
                  </a:schemeClr>
                </a:solidFill>
              </a:rPr>
              <a:t>			</a:t>
            </a:r>
            <a:endParaRPr lang="en-AU" sz="3000" dirty="0">
              <a:solidFill>
                <a:schemeClr val="tx1">
                  <a:lumMod val="95000"/>
                  <a:lumOff val="5000"/>
                </a:schemeClr>
              </a:solidFill>
            </a:endParaRPr>
          </a:p>
          <a:p>
            <a:pPr algn="just"/>
            <a:endParaRPr lang="en-AU" sz="2800" dirty="0"/>
          </a:p>
        </p:txBody>
      </p:sp>
      <p:sp>
        <p:nvSpPr>
          <p:cNvPr id="4" name="Footer Placeholder 3">
            <a:extLst>
              <a:ext uri="{FF2B5EF4-FFF2-40B4-BE49-F238E27FC236}">
                <a16:creationId xmlns:a16="http://schemas.microsoft.com/office/drawing/2014/main" id="{F7442932-BD32-4584-8C41-52BB0608761A}"/>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557195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F8A7D-4A45-41CE-8D95-7C838EA4F5B9}"/>
              </a:ext>
            </a:extLst>
          </p:cNvPr>
          <p:cNvSpPr>
            <a:spLocks noGrp="1"/>
          </p:cNvSpPr>
          <p:nvPr>
            <p:ph type="title"/>
          </p:nvPr>
        </p:nvSpPr>
        <p:spPr>
          <a:xfrm>
            <a:off x="1974575" y="662609"/>
            <a:ext cx="9530038" cy="808382"/>
          </a:xfrm>
        </p:spPr>
        <p:txBody>
          <a:bodyPr>
            <a:normAutofit fontScale="90000"/>
          </a:bodyPr>
          <a:lstStyle/>
          <a:p>
            <a:r>
              <a:rPr lang="en-US" sz="3600" b="1" dirty="0">
                <a:solidFill>
                  <a:srgbClr val="FF0000"/>
                </a:solidFill>
              </a:rPr>
              <a:t>   Sun Tzu (Around 512 BC)</a:t>
            </a:r>
            <a:br>
              <a:rPr lang="en-US" sz="3600" b="1" dirty="0">
                <a:solidFill>
                  <a:srgbClr val="FF0000"/>
                </a:solidFill>
              </a:rPr>
            </a:br>
            <a:endParaRPr lang="en-US" dirty="0"/>
          </a:p>
        </p:txBody>
      </p:sp>
      <p:sp>
        <p:nvSpPr>
          <p:cNvPr id="3" name="Content Placeholder 2">
            <a:extLst>
              <a:ext uri="{FF2B5EF4-FFF2-40B4-BE49-F238E27FC236}">
                <a16:creationId xmlns:a16="http://schemas.microsoft.com/office/drawing/2014/main" id="{1EABEE2C-BAA2-422A-A723-0CD358BC9B8E}"/>
              </a:ext>
            </a:extLst>
          </p:cNvPr>
          <p:cNvSpPr>
            <a:spLocks noGrp="1"/>
          </p:cNvSpPr>
          <p:nvPr>
            <p:ph idx="1"/>
          </p:nvPr>
        </p:nvSpPr>
        <p:spPr>
          <a:xfrm>
            <a:off x="1974574" y="1656522"/>
            <a:ext cx="9530038" cy="5049078"/>
          </a:xfrm>
        </p:spPr>
        <p:txBody>
          <a:bodyPr>
            <a:normAutofit lnSpcReduction="10000"/>
          </a:bodyPr>
          <a:lstStyle/>
          <a:p>
            <a:pPr algn="just"/>
            <a:r>
              <a:rPr lang="en-US" sz="2800" dirty="0">
                <a:solidFill>
                  <a:schemeClr val="tx1"/>
                </a:solidFill>
              </a:rPr>
              <a:t>Rulers always face armed &amp; dangerous neighbors,</a:t>
            </a:r>
          </a:p>
          <a:p>
            <a:pPr algn="just"/>
            <a:endParaRPr lang="en-US" sz="2800" dirty="0">
              <a:solidFill>
                <a:schemeClr val="tx1"/>
              </a:solidFill>
            </a:endParaRPr>
          </a:p>
          <a:p>
            <a:pPr algn="just"/>
            <a:r>
              <a:rPr lang="en-US" sz="2800" dirty="0">
                <a:solidFill>
                  <a:schemeClr val="tx1"/>
                </a:solidFill>
              </a:rPr>
              <a:t>No moral principle, but power can protect a state’s  interests &amp; survival.</a:t>
            </a:r>
          </a:p>
          <a:p>
            <a:pPr algn="just"/>
            <a:endParaRPr lang="en-US" sz="2800" dirty="0">
              <a:solidFill>
                <a:schemeClr val="tx1"/>
              </a:solidFill>
            </a:endParaRPr>
          </a:p>
          <a:p>
            <a:pPr marL="0" indent="0" algn="ctr">
              <a:buNone/>
            </a:pPr>
            <a:r>
              <a:rPr lang="en-US" sz="2800" b="0" i="0" dirty="0">
                <a:solidFill>
                  <a:srgbClr val="FF0000"/>
                </a:solidFill>
                <a:effectLst/>
              </a:rPr>
              <a:t>“Appear weak when you are strong, and strong when you are weak.”</a:t>
            </a:r>
          </a:p>
          <a:p>
            <a:pPr algn="just"/>
            <a:endParaRPr lang="en-US" sz="2800" dirty="0">
              <a:solidFill>
                <a:schemeClr val="tx1"/>
              </a:solidFill>
            </a:endParaRPr>
          </a:p>
          <a:p>
            <a:pPr algn="just"/>
            <a:r>
              <a:rPr lang="en-US" sz="2800" dirty="0">
                <a:solidFill>
                  <a:schemeClr val="tx1"/>
                </a:solidFill>
              </a:rPr>
              <a:t>All war is based on deception – so your enemy cannot plan against you.</a:t>
            </a:r>
          </a:p>
        </p:txBody>
      </p:sp>
      <p:sp>
        <p:nvSpPr>
          <p:cNvPr id="4" name="Footer Placeholder 3">
            <a:extLst>
              <a:ext uri="{FF2B5EF4-FFF2-40B4-BE49-F238E27FC236}">
                <a16:creationId xmlns:a16="http://schemas.microsoft.com/office/drawing/2014/main" id="{99339298-5B1C-40FC-8637-5AAA88DA2E2A}"/>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248023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071" y="624110"/>
            <a:ext cx="9619541" cy="585712"/>
          </a:xfrm>
        </p:spPr>
        <p:txBody>
          <a:bodyPr>
            <a:normAutofit fontScale="90000"/>
          </a:bodyPr>
          <a:lstStyle/>
          <a:p>
            <a:r>
              <a:rPr lang="en-AU" b="1" dirty="0">
                <a:solidFill>
                  <a:srgbClr val="FF0000"/>
                </a:solidFill>
              </a:rPr>
              <a:t> Niccolo Machiavelli (1469-1527)</a:t>
            </a:r>
            <a:br>
              <a:rPr lang="en-AU" dirty="0">
                <a:solidFill>
                  <a:srgbClr val="FF0000"/>
                </a:solidFill>
              </a:rPr>
            </a:br>
            <a:endParaRPr lang="en-AU" dirty="0"/>
          </a:p>
        </p:txBody>
      </p:sp>
      <p:sp>
        <p:nvSpPr>
          <p:cNvPr id="3" name="Content Placeholder 2"/>
          <p:cNvSpPr>
            <a:spLocks noGrp="1"/>
          </p:cNvSpPr>
          <p:nvPr>
            <p:ph idx="1"/>
          </p:nvPr>
        </p:nvSpPr>
        <p:spPr>
          <a:xfrm>
            <a:off x="1665027" y="1434905"/>
            <a:ext cx="9839585" cy="5319856"/>
          </a:xfrm>
        </p:spPr>
        <p:txBody>
          <a:bodyPr>
            <a:normAutofit/>
          </a:bodyPr>
          <a:lstStyle/>
          <a:p>
            <a:pPr lvl="0" algn="just"/>
            <a:r>
              <a:rPr lang="en-AU" sz="2800" b="1" dirty="0">
                <a:solidFill>
                  <a:schemeClr val="tx1">
                    <a:lumMod val="95000"/>
                    <a:lumOff val="5000"/>
                  </a:schemeClr>
                </a:solidFill>
              </a:rPr>
              <a:t>Power</a:t>
            </a:r>
            <a:r>
              <a:rPr lang="en-AU" sz="2800" dirty="0">
                <a:solidFill>
                  <a:schemeClr val="tx1">
                    <a:lumMod val="95000"/>
                    <a:lumOff val="5000"/>
                  </a:schemeClr>
                </a:solidFill>
              </a:rPr>
              <a:t> and </a:t>
            </a:r>
            <a:r>
              <a:rPr lang="en-AU" sz="2800" b="1" dirty="0">
                <a:solidFill>
                  <a:schemeClr val="tx1">
                    <a:lumMod val="95000"/>
                    <a:lumOff val="5000"/>
                  </a:schemeClr>
                </a:solidFill>
              </a:rPr>
              <a:t>deception</a:t>
            </a:r>
            <a:r>
              <a:rPr lang="en-AU" sz="2800" dirty="0">
                <a:solidFill>
                  <a:schemeClr val="tx1">
                    <a:lumMod val="95000"/>
                    <a:lumOff val="5000"/>
                  </a:schemeClr>
                </a:solidFill>
              </a:rPr>
              <a:t> are the two essential means for FP.</a:t>
            </a:r>
            <a:r>
              <a:rPr lang="en-AU" sz="2800" b="1" dirty="0">
                <a:solidFill>
                  <a:schemeClr val="tx1">
                    <a:lumMod val="95000"/>
                    <a:lumOff val="5000"/>
                  </a:schemeClr>
                </a:solidFill>
              </a:rPr>
              <a:t> </a:t>
            </a:r>
            <a:endParaRPr lang="en-AU" sz="2800" dirty="0">
              <a:solidFill>
                <a:schemeClr val="tx1">
                  <a:lumMod val="95000"/>
                  <a:lumOff val="5000"/>
                </a:schemeClr>
              </a:solidFill>
            </a:endParaRPr>
          </a:p>
          <a:p>
            <a:pPr lvl="0" algn="just"/>
            <a:r>
              <a:rPr lang="en-AU" sz="2800" dirty="0">
                <a:solidFill>
                  <a:schemeClr val="tx1">
                    <a:lumMod val="95000"/>
                    <a:lumOff val="5000"/>
                  </a:schemeClr>
                </a:solidFill>
              </a:rPr>
              <a:t>Ruler must not act according to Christian ethics; </a:t>
            </a:r>
            <a:r>
              <a:rPr lang="en-AU" sz="2800" dirty="0">
                <a:solidFill>
                  <a:srgbClr val="FF0000"/>
                </a:solidFill>
              </a:rPr>
              <a:t>“Love your neighbour”, be peaceful, be charitable.</a:t>
            </a:r>
          </a:p>
          <a:p>
            <a:pPr algn="just"/>
            <a:r>
              <a:rPr lang="en-US" sz="2800" dirty="0">
                <a:solidFill>
                  <a:schemeClr val="tx1">
                    <a:lumMod val="95000"/>
                    <a:lumOff val="5000"/>
                  </a:schemeClr>
                </a:solidFill>
              </a:rPr>
              <a:t>Concentration of power through alliances.</a:t>
            </a:r>
          </a:p>
          <a:p>
            <a:pPr algn="just"/>
            <a:r>
              <a:rPr lang="en-US" sz="2800" dirty="0">
                <a:solidFill>
                  <a:schemeClr val="tx1">
                    <a:lumMod val="95000"/>
                    <a:lumOff val="5000"/>
                  </a:schemeClr>
                </a:solidFill>
              </a:rPr>
              <a:t>“People in general are </a:t>
            </a:r>
            <a:r>
              <a:rPr lang="en-US" sz="2800" u="sng" dirty="0">
                <a:solidFill>
                  <a:schemeClr val="tx1">
                    <a:lumMod val="95000"/>
                    <a:lumOff val="5000"/>
                  </a:schemeClr>
                </a:solidFill>
              </a:rPr>
              <a:t>ungrateful</a:t>
            </a:r>
            <a:r>
              <a:rPr lang="en-US" sz="2800" dirty="0">
                <a:solidFill>
                  <a:schemeClr val="tx1">
                    <a:lumMod val="95000"/>
                    <a:lumOff val="5000"/>
                  </a:schemeClr>
                </a:solidFill>
              </a:rPr>
              <a:t>, </a:t>
            </a:r>
            <a:r>
              <a:rPr lang="en-US" sz="2800" u="sng" dirty="0">
                <a:solidFill>
                  <a:schemeClr val="tx1">
                    <a:lumMod val="95000"/>
                    <a:lumOff val="5000"/>
                  </a:schemeClr>
                </a:solidFill>
              </a:rPr>
              <a:t>fickle</a:t>
            </a:r>
            <a:r>
              <a:rPr lang="en-US" sz="2800" dirty="0">
                <a:solidFill>
                  <a:schemeClr val="tx1">
                    <a:lumMod val="95000"/>
                    <a:lumOff val="5000"/>
                  </a:schemeClr>
                </a:solidFill>
              </a:rPr>
              <a:t>, and </a:t>
            </a:r>
            <a:r>
              <a:rPr lang="en-US" sz="2800" u="sng" dirty="0">
                <a:solidFill>
                  <a:schemeClr val="tx1">
                    <a:lumMod val="95000"/>
                    <a:lumOff val="5000"/>
                  </a:schemeClr>
                </a:solidFill>
              </a:rPr>
              <a:t>deceitful</a:t>
            </a:r>
            <a:r>
              <a:rPr lang="en-US" sz="2800" dirty="0">
                <a:solidFill>
                  <a:schemeClr val="tx1">
                    <a:lumMod val="95000"/>
                    <a:lumOff val="5000"/>
                  </a:schemeClr>
                </a:solidFill>
              </a:rPr>
              <a:t>, eager to avoid dangers, and </a:t>
            </a:r>
            <a:r>
              <a:rPr lang="en-US" sz="2800" u="sng" dirty="0">
                <a:solidFill>
                  <a:schemeClr val="tx1">
                    <a:lumMod val="95000"/>
                    <a:lumOff val="5000"/>
                  </a:schemeClr>
                </a:solidFill>
              </a:rPr>
              <a:t>avid</a:t>
            </a:r>
            <a:r>
              <a:rPr lang="en-US" sz="2800" dirty="0">
                <a:solidFill>
                  <a:schemeClr val="tx1">
                    <a:lumMod val="95000"/>
                    <a:lumOff val="5000"/>
                  </a:schemeClr>
                </a:solidFill>
              </a:rPr>
              <a:t> for gain, and while you are useful to them they are all with you, offering you their blood, their property, and their sons so long as danger is remote, but when it approaches they turn on you.” 	</a:t>
            </a:r>
            <a:endParaRPr lang="en-AU" sz="1800" b="1" dirty="0">
              <a:solidFill>
                <a:schemeClr val="tx1">
                  <a:lumMod val="95000"/>
                  <a:lumOff val="5000"/>
                </a:schemeClr>
              </a:solidFill>
            </a:endParaRPr>
          </a:p>
          <a:p>
            <a:endParaRPr lang="en-US" sz="2800" dirty="0">
              <a:solidFill>
                <a:schemeClr val="tx1">
                  <a:lumMod val="95000"/>
                  <a:lumOff val="5000"/>
                </a:schemeClr>
              </a:solidFill>
            </a:endParaRPr>
          </a:p>
          <a:p>
            <a:pPr marL="0" indent="0">
              <a:buNone/>
            </a:pPr>
            <a:endParaRPr lang="en-AU" sz="2800" dirty="0"/>
          </a:p>
        </p:txBody>
      </p:sp>
      <p:sp>
        <p:nvSpPr>
          <p:cNvPr id="4" name="Footer Placeholder 3">
            <a:extLst>
              <a:ext uri="{FF2B5EF4-FFF2-40B4-BE49-F238E27FC236}">
                <a16:creationId xmlns:a16="http://schemas.microsoft.com/office/drawing/2014/main" id="{BA66F47B-9ECF-4DB2-97CA-CE4E05B556DC}"/>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163996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3947" y="624110"/>
            <a:ext cx="8911687" cy="585257"/>
          </a:xfrm>
        </p:spPr>
        <p:txBody>
          <a:bodyPr>
            <a:normAutofit fontScale="90000"/>
          </a:bodyPr>
          <a:lstStyle/>
          <a:p>
            <a:r>
              <a:rPr lang="en-AU" b="1" dirty="0">
                <a:solidFill>
                  <a:srgbClr val="FF0000"/>
                </a:solidFill>
              </a:rPr>
              <a:t>Thomas Hobbes (1588-1679)</a:t>
            </a:r>
            <a:br>
              <a:rPr lang="en-AU" dirty="0">
                <a:solidFill>
                  <a:srgbClr val="FF0000"/>
                </a:solidFill>
              </a:rPr>
            </a:br>
            <a:br>
              <a:rPr lang="en-AU" dirty="0">
                <a:solidFill>
                  <a:srgbClr val="FF0000"/>
                </a:solidFill>
              </a:rPr>
            </a:br>
            <a:endParaRPr lang="en-AU" dirty="0"/>
          </a:p>
        </p:txBody>
      </p:sp>
      <p:sp>
        <p:nvSpPr>
          <p:cNvPr id="3" name="Content Placeholder 2"/>
          <p:cNvSpPr>
            <a:spLocks noGrp="1"/>
          </p:cNvSpPr>
          <p:nvPr>
            <p:ph idx="1"/>
          </p:nvPr>
        </p:nvSpPr>
        <p:spPr>
          <a:xfrm>
            <a:off x="1746913" y="1322363"/>
            <a:ext cx="9757699" cy="5269506"/>
          </a:xfrm>
        </p:spPr>
        <p:txBody>
          <a:bodyPr>
            <a:normAutofit/>
          </a:bodyPr>
          <a:lstStyle/>
          <a:p>
            <a:pPr algn="just"/>
            <a:r>
              <a:rPr lang="en-AU" sz="2800" dirty="0">
                <a:solidFill>
                  <a:schemeClr val="tx1">
                    <a:lumMod val="95000"/>
                    <a:lumOff val="5000"/>
                  </a:schemeClr>
                </a:solidFill>
              </a:rPr>
              <a:t>In the absence of govt (anarchy), world is like jungle, solution of which is ‘powerful’ govt.</a:t>
            </a:r>
          </a:p>
          <a:p>
            <a:pPr lvl="0" algn="just"/>
            <a:endParaRPr lang="en-AU" sz="2800" dirty="0">
              <a:solidFill>
                <a:schemeClr val="tx1"/>
              </a:solidFill>
            </a:endParaRPr>
          </a:p>
          <a:p>
            <a:pPr lvl="0" algn="just"/>
            <a:r>
              <a:rPr lang="en-AU" sz="2800" dirty="0">
                <a:solidFill>
                  <a:schemeClr val="tx1"/>
                </a:solidFill>
              </a:rPr>
              <a:t>People find themselves in permanent ‘state of war’.</a:t>
            </a:r>
          </a:p>
          <a:p>
            <a:pPr lvl="0" algn="just"/>
            <a:endParaRPr lang="en-AU" sz="2800" dirty="0">
              <a:solidFill>
                <a:schemeClr val="tx1">
                  <a:lumMod val="95000"/>
                  <a:lumOff val="5000"/>
                </a:schemeClr>
              </a:solidFill>
            </a:endParaRPr>
          </a:p>
          <a:p>
            <a:pPr lvl="0" algn="just"/>
            <a:r>
              <a:rPr lang="en-AU" sz="2800" dirty="0">
                <a:solidFill>
                  <a:schemeClr val="tx1">
                    <a:lumMod val="95000"/>
                    <a:lumOff val="5000"/>
                  </a:schemeClr>
                </a:solidFill>
              </a:rPr>
              <a:t>War of all against all is inevitable.</a:t>
            </a:r>
          </a:p>
          <a:p>
            <a:pPr lvl="0" algn="just"/>
            <a:endParaRPr lang="en-US" sz="2800" dirty="0">
              <a:solidFill>
                <a:schemeClr val="tx1">
                  <a:lumMod val="95000"/>
                  <a:lumOff val="5000"/>
                </a:schemeClr>
              </a:solidFill>
            </a:endParaRPr>
          </a:p>
          <a:p>
            <a:pPr lvl="0" algn="just"/>
            <a:r>
              <a:rPr lang="en-US" sz="2800" dirty="0">
                <a:solidFill>
                  <a:schemeClr val="tx1">
                    <a:lumMod val="95000"/>
                    <a:lumOff val="5000"/>
                  </a:schemeClr>
                </a:solidFill>
              </a:rPr>
              <a:t>Eradicating the instinct for power is a utopian aspiration.	</a:t>
            </a:r>
            <a:r>
              <a:rPr lang="en-US" sz="2800" b="1" dirty="0"/>
              <a:t>		</a:t>
            </a:r>
          </a:p>
          <a:p>
            <a:pPr marL="0" lvl="0" indent="0" algn="just">
              <a:buNone/>
            </a:pPr>
            <a:endParaRPr lang="en-AU" sz="2800" dirty="0">
              <a:solidFill>
                <a:schemeClr val="tx1">
                  <a:lumMod val="95000"/>
                  <a:lumOff val="5000"/>
                </a:schemeClr>
              </a:solidFill>
            </a:endParaRPr>
          </a:p>
          <a:p>
            <a:pPr marL="0" indent="0" algn="just">
              <a:buNone/>
            </a:pPr>
            <a:endParaRPr lang="en-AU" sz="2800" dirty="0">
              <a:solidFill>
                <a:schemeClr val="tx1"/>
              </a:solidFill>
            </a:endParaRPr>
          </a:p>
          <a:p>
            <a:endParaRPr lang="en-AU" sz="2800" dirty="0">
              <a:solidFill>
                <a:schemeClr val="tx1"/>
              </a:solidFill>
            </a:endParaRPr>
          </a:p>
        </p:txBody>
      </p:sp>
      <p:sp>
        <p:nvSpPr>
          <p:cNvPr id="4" name="Footer Placeholder 3">
            <a:extLst>
              <a:ext uri="{FF2B5EF4-FFF2-40B4-BE49-F238E27FC236}">
                <a16:creationId xmlns:a16="http://schemas.microsoft.com/office/drawing/2014/main" id="{39A1ED62-1D77-4388-819E-7DE5669BDD89}"/>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048426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6DAD6-7EFC-42C3-BEEB-B3658C911404}"/>
              </a:ext>
            </a:extLst>
          </p:cNvPr>
          <p:cNvSpPr>
            <a:spLocks noGrp="1"/>
          </p:cNvSpPr>
          <p:nvPr>
            <p:ph type="title"/>
          </p:nvPr>
        </p:nvSpPr>
        <p:spPr>
          <a:xfrm>
            <a:off x="1868557" y="624110"/>
            <a:ext cx="9636055" cy="674603"/>
          </a:xfrm>
        </p:spPr>
        <p:txBody>
          <a:bodyPr>
            <a:normAutofit fontScale="90000"/>
          </a:bodyPr>
          <a:lstStyle/>
          <a:p>
            <a:r>
              <a:rPr lang="en-US" sz="3600" b="1" dirty="0">
                <a:solidFill>
                  <a:srgbClr val="FF0000"/>
                </a:solidFill>
              </a:rPr>
              <a:t>E. H </a:t>
            </a:r>
            <a:r>
              <a:rPr lang="en-US" sz="3600" b="1" dirty="0" err="1">
                <a:solidFill>
                  <a:srgbClr val="FF0000"/>
                </a:solidFill>
              </a:rPr>
              <a:t>Carr</a:t>
            </a:r>
            <a:r>
              <a:rPr lang="en-US" sz="3600" b="1" dirty="0">
                <a:solidFill>
                  <a:srgbClr val="FF0000"/>
                </a:solidFill>
              </a:rPr>
              <a:t> (1892-1982)</a:t>
            </a:r>
            <a:br>
              <a:rPr lang="en-US" sz="3600" b="1" dirty="0">
                <a:solidFill>
                  <a:srgbClr val="FF0000"/>
                </a:solidFill>
              </a:rPr>
            </a:br>
            <a:endParaRPr lang="en-US" dirty="0"/>
          </a:p>
        </p:txBody>
      </p:sp>
      <p:sp>
        <p:nvSpPr>
          <p:cNvPr id="3" name="Content Placeholder 2">
            <a:extLst>
              <a:ext uri="{FF2B5EF4-FFF2-40B4-BE49-F238E27FC236}">
                <a16:creationId xmlns:a16="http://schemas.microsoft.com/office/drawing/2014/main" id="{04CA8613-F7A6-4E6B-8CE3-A80472D07FB3}"/>
              </a:ext>
            </a:extLst>
          </p:cNvPr>
          <p:cNvSpPr>
            <a:spLocks noGrp="1"/>
          </p:cNvSpPr>
          <p:nvPr>
            <p:ph idx="1"/>
          </p:nvPr>
        </p:nvSpPr>
        <p:spPr>
          <a:xfrm>
            <a:off x="1868557" y="1298713"/>
            <a:ext cx="9636055" cy="5406887"/>
          </a:xfrm>
        </p:spPr>
        <p:txBody>
          <a:bodyPr>
            <a:normAutofit/>
          </a:bodyPr>
          <a:lstStyle/>
          <a:p>
            <a:pPr algn="just">
              <a:lnSpc>
                <a:spcPct val="150000"/>
              </a:lnSpc>
            </a:pPr>
            <a:r>
              <a:rPr lang="en-US" sz="2800" dirty="0">
                <a:solidFill>
                  <a:schemeClr val="tx1">
                    <a:lumMod val="95000"/>
                    <a:lumOff val="5000"/>
                  </a:schemeClr>
                </a:solidFill>
              </a:rPr>
              <a:t>One must look world as it is, not as it ought to be.</a:t>
            </a:r>
          </a:p>
          <a:p>
            <a:pPr algn="just">
              <a:lnSpc>
                <a:spcPct val="150000"/>
              </a:lnSpc>
            </a:pPr>
            <a:r>
              <a:rPr lang="en-US" sz="2800" dirty="0">
                <a:solidFill>
                  <a:schemeClr val="tx1">
                    <a:lumMod val="95000"/>
                    <a:lumOff val="5000"/>
                  </a:schemeClr>
                </a:solidFill>
              </a:rPr>
              <a:t>Creators of League, you need to analyze politics objectively as it is, not as it should be. </a:t>
            </a:r>
          </a:p>
          <a:p>
            <a:pPr algn="just">
              <a:lnSpc>
                <a:spcPct val="150000"/>
              </a:lnSpc>
            </a:pPr>
            <a:r>
              <a:rPr lang="en-US" sz="2800" dirty="0">
                <a:solidFill>
                  <a:schemeClr val="tx1">
                    <a:lumMod val="95000"/>
                    <a:lumOff val="5000"/>
                  </a:schemeClr>
                </a:solidFill>
              </a:rPr>
              <a:t>In reality, nations’ selfish concerns dominate. </a:t>
            </a:r>
          </a:p>
          <a:p>
            <a:pPr algn="just">
              <a:lnSpc>
                <a:spcPct val="150000"/>
              </a:lnSpc>
            </a:pPr>
            <a:r>
              <a:rPr lang="en-US" sz="2800" dirty="0">
                <a:solidFill>
                  <a:schemeClr val="tx1">
                    <a:lumMod val="95000"/>
                    <a:lumOff val="5000"/>
                  </a:schemeClr>
                </a:solidFill>
              </a:rPr>
              <a:t>Clash among national interests is inevitable. </a:t>
            </a:r>
          </a:p>
          <a:p>
            <a:pPr algn="just">
              <a:lnSpc>
                <a:spcPct val="150000"/>
              </a:lnSpc>
            </a:pPr>
            <a:r>
              <a:rPr lang="en-US" sz="2800" dirty="0">
                <a:solidFill>
                  <a:schemeClr val="tx1">
                    <a:lumMod val="95000"/>
                    <a:lumOff val="5000"/>
                  </a:schemeClr>
                </a:solidFill>
              </a:rPr>
              <a:t>Only way to minimize war is balance of power among states.</a:t>
            </a:r>
          </a:p>
        </p:txBody>
      </p:sp>
      <p:sp>
        <p:nvSpPr>
          <p:cNvPr id="4" name="Footer Placeholder 3">
            <a:extLst>
              <a:ext uri="{FF2B5EF4-FFF2-40B4-BE49-F238E27FC236}">
                <a16:creationId xmlns:a16="http://schemas.microsoft.com/office/drawing/2014/main" id="{C5168D5F-90C1-47C6-B5C8-B11CDC1A3F7E}"/>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790876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8A789-F5E8-4495-9CFA-DE7D3B6C1211}"/>
              </a:ext>
            </a:extLst>
          </p:cNvPr>
          <p:cNvSpPr>
            <a:spLocks noGrp="1"/>
          </p:cNvSpPr>
          <p:nvPr>
            <p:ph type="title"/>
          </p:nvPr>
        </p:nvSpPr>
        <p:spPr>
          <a:xfrm>
            <a:off x="1730327" y="624110"/>
            <a:ext cx="9774286" cy="698253"/>
          </a:xfrm>
        </p:spPr>
        <p:txBody>
          <a:bodyPr>
            <a:normAutofit fontScale="90000"/>
          </a:bodyPr>
          <a:lstStyle/>
          <a:p>
            <a:r>
              <a:rPr lang="en-AU" b="1" dirty="0">
                <a:solidFill>
                  <a:srgbClr val="FF0000"/>
                </a:solidFill>
              </a:rPr>
              <a:t>   Hans J. Morgenthau (1904-1980)</a:t>
            </a:r>
            <a:br>
              <a:rPr lang="en-AU" dirty="0">
                <a:solidFill>
                  <a:srgbClr val="FF0000"/>
                </a:solidFill>
              </a:rPr>
            </a:br>
            <a:endParaRPr lang="en-US" dirty="0"/>
          </a:p>
        </p:txBody>
      </p:sp>
      <p:sp>
        <p:nvSpPr>
          <p:cNvPr id="3" name="Content Placeholder 2">
            <a:extLst>
              <a:ext uri="{FF2B5EF4-FFF2-40B4-BE49-F238E27FC236}">
                <a16:creationId xmlns:a16="http://schemas.microsoft.com/office/drawing/2014/main" id="{F2CC7936-9844-46AA-99EC-4AEB62FF5F2E}"/>
              </a:ext>
            </a:extLst>
          </p:cNvPr>
          <p:cNvSpPr>
            <a:spLocks noGrp="1"/>
          </p:cNvSpPr>
          <p:nvPr>
            <p:ph idx="1"/>
          </p:nvPr>
        </p:nvSpPr>
        <p:spPr>
          <a:xfrm>
            <a:off x="1730326" y="1659988"/>
            <a:ext cx="9774286" cy="4923692"/>
          </a:xfrm>
        </p:spPr>
        <p:txBody>
          <a:bodyPr>
            <a:normAutofit/>
          </a:bodyPr>
          <a:lstStyle/>
          <a:p>
            <a:pPr algn="just"/>
            <a:r>
              <a:rPr lang="en-AU" sz="2800" dirty="0">
                <a:solidFill>
                  <a:schemeClr val="tx1"/>
                </a:solidFill>
              </a:rPr>
              <a:t>Human nature shapes politics.</a:t>
            </a:r>
          </a:p>
          <a:p>
            <a:pPr algn="just"/>
            <a:endParaRPr lang="en-AU" sz="2800" dirty="0">
              <a:solidFill>
                <a:schemeClr val="tx1"/>
              </a:solidFill>
            </a:endParaRPr>
          </a:p>
          <a:p>
            <a:pPr algn="just"/>
            <a:r>
              <a:rPr lang="en-AU" sz="2800" dirty="0">
                <a:solidFill>
                  <a:schemeClr val="tx1"/>
                </a:solidFill>
              </a:rPr>
              <a:t>Interests (</a:t>
            </a:r>
            <a:r>
              <a:rPr lang="en-AU" sz="2800" dirty="0" err="1">
                <a:solidFill>
                  <a:schemeClr val="tx1"/>
                </a:solidFill>
              </a:rPr>
              <a:t>conver</a:t>
            </a:r>
            <a:r>
              <a:rPr lang="en-AU" sz="2800" dirty="0">
                <a:solidFill>
                  <a:schemeClr val="tx1"/>
                </a:solidFill>
              </a:rPr>
              <a:t>/diver) determine political conduct of states.</a:t>
            </a:r>
          </a:p>
          <a:p>
            <a:pPr algn="just"/>
            <a:endParaRPr lang="en-AU" sz="2800" u="sng" dirty="0">
              <a:solidFill>
                <a:schemeClr val="tx1"/>
              </a:solidFill>
            </a:endParaRPr>
          </a:p>
          <a:p>
            <a:pPr algn="just"/>
            <a:r>
              <a:rPr lang="en-AU" sz="2800" dirty="0">
                <a:solidFill>
                  <a:schemeClr val="tx1"/>
                </a:solidFill>
              </a:rPr>
              <a:t>Interests are always defined in terms of power.</a:t>
            </a:r>
          </a:p>
          <a:p>
            <a:pPr algn="just"/>
            <a:endParaRPr lang="en-AU" sz="2800" dirty="0">
              <a:solidFill>
                <a:schemeClr val="tx1"/>
              </a:solidFill>
            </a:endParaRPr>
          </a:p>
          <a:p>
            <a:pPr algn="just"/>
            <a:r>
              <a:rPr lang="en-AU" sz="2800" dirty="0">
                <a:solidFill>
                  <a:schemeClr val="tx1"/>
                </a:solidFill>
              </a:rPr>
              <a:t>Realism rejects the legalistic-moralist approach to Int. Politics.</a:t>
            </a:r>
          </a:p>
          <a:p>
            <a:endParaRPr lang="en-US" sz="2800" dirty="0"/>
          </a:p>
        </p:txBody>
      </p:sp>
      <p:sp>
        <p:nvSpPr>
          <p:cNvPr id="4" name="Footer Placeholder 3">
            <a:extLst>
              <a:ext uri="{FF2B5EF4-FFF2-40B4-BE49-F238E27FC236}">
                <a16:creationId xmlns:a16="http://schemas.microsoft.com/office/drawing/2014/main" id="{92E8AC05-4ACC-4625-BF18-2F5FFF140466}"/>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517520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209" y="624111"/>
            <a:ext cx="9730403" cy="499296"/>
          </a:xfrm>
        </p:spPr>
        <p:txBody>
          <a:bodyPr>
            <a:normAutofit fontScale="90000"/>
          </a:bodyPr>
          <a:lstStyle/>
          <a:p>
            <a:r>
              <a:rPr lang="en-AU" sz="3200" b="1" dirty="0">
                <a:solidFill>
                  <a:schemeClr val="tx1"/>
                </a:solidFill>
              </a:rPr>
              <a:t>  Variants of Realist</a:t>
            </a:r>
          </a:p>
        </p:txBody>
      </p:sp>
      <p:sp>
        <p:nvSpPr>
          <p:cNvPr id="3" name="Content Placeholder 2"/>
          <p:cNvSpPr>
            <a:spLocks noGrp="1"/>
          </p:cNvSpPr>
          <p:nvPr>
            <p:ph idx="1"/>
          </p:nvPr>
        </p:nvSpPr>
        <p:spPr>
          <a:xfrm>
            <a:off x="1774209" y="1219199"/>
            <a:ext cx="9730403" cy="5481851"/>
          </a:xfrm>
        </p:spPr>
        <p:txBody>
          <a:bodyPr>
            <a:normAutofit/>
          </a:bodyPr>
          <a:lstStyle/>
          <a:p>
            <a:pPr marL="0" indent="0">
              <a:buNone/>
            </a:pPr>
            <a:r>
              <a:rPr lang="en-AU" sz="2800" b="1" dirty="0">
                <a:solidFill>
                  <a:schemeClr val="tx1"/>
                </a:solidFill>
              </a:rPr>
              <a:t> Classical Realism: Assumptions</a:t>
            </a:r>
          </a:p>
          <a:p>
            <a:pPr>
              <a:lnSpc>
                <a:spcPct val="150000"/>
              </a:lnSpc>
            </a:pPr>
            <a:r>
              <a:rPr lang="en-US" sz="2600" dirty="0">
                <a:solidFill>
                  <a:schemeClr val="tx1">
                    <a:lumMod val="95000"/>
                    <a:lumOff val="5000"/>
                  </a:schemeClr>
                </a:solidFill>
              </a:rPr>
              <a:t>Primacy of Human Nature</a:t>
            </a:r>
          </a:p>
          <a:p>
            <a:pPr>
              <a:lnSpc>
                <a:spcPct val="150000"/>
              </a:lnSpc>
            </a:pPr>
            <a:r>
              <a:rPr lang="en-US" sz="2600" dirty="0">
                <a:solidFill>
                  <a:schemeClr val="tx1">
                    <a:lumMod val="95000"/>
                    <a:lumOff val="5000"/>
                  </a:schemeClr>
                </a:solidFill>
              </a:rPr>
              <a:t>State as the Principal Actor</a:t>
            </a:r>
          </a:p>
          <a:p>
            <a:pPr>
              <a:lnSpc>
                <a:spcPct val="150000"/>
              </a:lnSpc>
            </a:pPr>
            <a:r>
              <a:rPr lang="en-US" sz="2600" dirty="0">
                <a:solidFill>
                  <a:schemeClr val="tx1">
                    <a:lumMod val="95000"/>
                    <a:lumOff val="5000"/>
                  </a:schemeClr>
                </a:solidFill>
              </a:rPr>
              <a:t>Anarchy and Power Politics</a:t>
            </a:r>
          </a:p>
          <a:p>
            <a:pPr>
              <a:lnSpc>
                <a:spcPct val="150000"/>
              </a:lnSpc>
            </a:pPr>
            <a:r>
              <a:rPr lang="en-US" sz="2600" dirty="0">
                <a:solidFill>
                  <a:schemeClr val="tx1">
                    <a:lumMod val="95000"/>
                    <a:lumOff val="5000"/>
                  </a:schemeClr>
                </a:solidFill>
              </a:rPr>
              <a:t>Importance of National Interest</a:t>
            </a:r>
          </a:p>
          <a:p>
            <a:pPr>
              <a:lnSpc>
                <a:spcPct val="150000"/>
              </a:lnSpc>
            </a:pPr>
            <a:r>
              <a:rPr lang="en-US" sz="2600" dirty="0">
                <a:solidFill>
                  <a:schemeClr val="tx1">
                    <a:lumMod val="95000"/>
                    <a:lumOff val="5000"/>
                  </a:schemeClr>
                </a:solidFill>
              </a:rPr>
              <a:t>Role of Morality and Ethics</a:t>
            </a:r>
            <a:endParaRPr lang="en-AU" sz="2600" dirty="0">
              <a:solidFill>
                <a:schemeClr val="tx1">
                  <a:lumMod val="95000"/>
                  <a:lumOff val="5000"/>
                </a:schemeClr>
              </a:solidFill>
            </a:endParaRPr>
          </a:p>
        </p:txBody>
      </p:sp>
      <p:sp>
        <p:nvSpPr>
          <p:cNvPr id="4" name="Footer Placeholder 3">
            <a:extLst>
              <a:ext uri="{FF2B5EF4-FFF2-40B4-BE49-F238E27FC236}">
                <a16:creationId xmlns:a16="http://schemas.microsoft.com/office/drawing/2014/main" id="{A0081BC6-7CB9-4FFE-8175-78B94A8BA2E9}"/>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p>
        </p:txBody>
      </p:sp>
    </p:spTree>
    <p:extLst>
      <p:ext uri="{BB962C8B-B14F-4D97-AF65-F5344CB8AC3E}">
        <p14:creationId xmlns:p14="http://schemas.microsoft.com/office/powerpoint/2010/main" val="1962859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76F5A-B531-4CE2-ACB7-9B54B5331A63}"/>
              </a:ext>
            </a:extLst>
          </p:cNvPr>
          <p:cNvSpPr>
            <a:spLocks noGrp="1"/>
          </p:cNvSpPr>
          <p:nvPr>
            <p:ph type="title"/>
          </p:nvPr>
        </p:nvSpPr>
        <p:spPr>
          <a:xfrm>
            <a:off x="1828801" y="624110"/>
            <a:ext cx="9675812" cy="687855"/>
          </a:xfrm>
        </p:spPr>
        <p:txBody>
          <a:bodyPr>
            <a:normAutofit/>
          </a:bodyPr>
          <a:lstStyle/>
          <a:p>
            <a:r>
              <a:rPr lang="en-US" sz="3200" b="1" dirty="0"/>
              <a:t>  </a:t>
            </a:r>
            <a:r>
              <a:rPr lang="en-US" sz="3200" b="1" dirty="0">
                <a:solidFill>
                  <a:schemeClr val="tx1">
                    <a:lumMod val="95000"/>
                    <a:lumOff val="5000"/>
                  </a:schemeClr>
                </a:solidFill>
              </a:rPr>
              <a:t>Think ..!</a:t>
            </a:r>
          </a:p>
        </p:txBody>
      </p:sp>
      <p:sp>
        <p:nvSpPr>
          <p:cNvPr id="3" name="Content Placeholder 2">
            <a:extLst>
              <a:ext uri="{FF2B5EF4-FFF2-40B4-BE49-F238E27FC236}">
                <a16:creationId xmlns:a16="http://schemas.microsoft.com/office/drawing/2014/main" id="{E6F6FC66-AD76-4E13-B0C5-C34442154CA9}"/>
              </a:ext>
            </a:extLst>
          </p:cNvPr>
          <p:cNvSpPr>
            <a:spLocks noGrp="1"/>
          </p:cNvSpPr>
          <p:nvPr>
            <p:ph idx="1"/>
          </p:nvPr>
        </p:nvSpPr>
        <p:spPr>
          <a:xfrm>
            <a:off x="1828801" y="1444487"/>
            <a:ext cx="9675812" cy="5056445"/>
          </a:xfrm>
        </p:spPr>
        <p:txBody>
          <a:bodyPr>
            <a:normAutofit lnSpcReduction="10000"/>
          </a:bodyPr>
          <a:lstStyle/>
          <a:p>
            <a:pPr algn="just"/>
            <a:r>
              <a:rPr lang="en-US" sz="2800" dirty="0">
                <a:solidFill>
                  <a:schemeClr val="tx1">
                    <a:lumMod val="95000"/>
                    <a:lumOff val="5000"/>
                  </a:schemeClr>
                </a:solidFill>
              </a:rPr>
              <a:t>Is it the state or individual that makes the decisions</a:t>
            </a:r>
            <a:r>
              <a:rPr lang="en-US" sz="2800" b="1" dirty="0">
                <a:solidFill>
                  <a:schemeClr val="tx1">
                    <a:lumMod val="95000"/>
                    <a:lumOff val="5000"/>
                  </a:schemeClr>
                </a:solidFill>
              </a:rPr>
              <a:t>?</a:t>
            </a:r>
          </a:p>
          <a:p>
            <a:pPr algn="just"/>
            <a:endParaRPr lang="en-US" sz="2800" dirty="0">
              <a:solidFill>
                <a:schemeClr val="tx1">
                  <a:lumMod val="95000"/>
                  <a:lumOff val="5000"/>
                </a:schemeClr>
              </a:solidFill>
            </a:endParaRPr>
          </a:p>
          <a:p>
            <a:pPr algn="just"/>
            <a:r>
              <a:rPr lang="en-US" sz="2800" dirty="0">
                <a:solidFill>
                  <a:schemeClr val="tx1">
                    <a:lumMod val="95000"/>
                    <a:lumOff val="5000"/>
                  </a:schemeClr>
                </a:solidFill>
              </a:rPr>
              <a:t>Have you ever thought in any morning, I will be dead by the evening</a:t>
            </a:r>
            <a:r>
              <a:rPr lang="en-US" sz="2800" b="1" dirty="0">
                <a:solidFill>
                  <a:schemeClr val="tx1">
                    <a:lumMod val="95000"/>
                    <a:lumOff val="5000"/>
                  </a:schemeClr>
                </a:solidFill>
              </a:rPr>
              <a:t>? </a:t>
            </a:r>
            <a:r>
              <a:rPr lang="en-US" sz="2800" dirty="0">
                <a:solidFill>
                  <a:schemeClr val="tx1">
                    <a:lumMod val="95000"/>
                    <a:lumOff val="5000"/>
                  </a:schemeClr>
                </a:solidFill>
              </a:rPr>
              <a:t>No/Yes, …Why</a:t>
            </a:r>
            <a:r>
              <a:rPr lang="en-US" sz="2800" b="1" dirty="0">
                <a:solidFill>
                  <a:schemeClr val="tx1">
                    <a:lumMod val="95000"/>
                    <a:lumOff val="5000"/>
                  </a:schemeClr>
                </a:solidFill>
              </a:rPr>
              <a:t>?</a:t>
            </a:r>
          </a:p>
          <a:p>
            <a:pPr algn="just"/>
            <a:endParaRPr lang="en-US" sz="2800" b="1" dirty="0">
              <a:solidFill>
                <a:schemeClr val="tx1">
                  <a:lumMod val="95000"/>
                  <a:lumOff val="5000"/>
                </a:schemeClr>
              </a:solidFill>
            </a:endParaRPr>
          </a:p>
          <a:p>
            <a:pPr algn="just"/>
            <a:r>
              <a:rPr lang="en-US" sz="2800" dirty="0">
                <a:solidFill>
                  <a:schemeClr val="tx1">
                    <a:lumMod val="95000"/>
                    <a:lumOff val="5000"/>
                  </a:schemeClr>
                </a:solidFill>
              </a:rPr>
              <a:t>If you see a man with gun charging against you, your possible reaction</a:t>
            </a:r>
            <a:r>
              <a:rPr lang="en-US" sz="2800" b="1" dirty="0">
                <a:solidFill>
                  <a:schemeClr val="tx1">
                    <a:lumMod val="95000"/>
                    <a:lumOff val="5000"/>
                  </a:schemeClr>
                </a:solidFill>
              </a:rPr>
              <a:t>? </a:t>
            </a:r>
          </a:p>
          <a:p>
            <a:pPr algn="just"/>
            <a:endParaRPr lang="en-US" sz="2800" dirty="0">
              <a:solidFill>
                <a:schemeClr val="tx1">
                  <a:lumMod val="95000"/>
                  <a:lumOff val="5000"/>
                </a:schemeClr>
              </a:solidFill>
            </a:endParaRPr>
          </a:p>
          <a:p>
            <a:pPr algn="just"/>
            <a:r>
              <a:rPr lang="en-US" sz="2800" dirty="0">
                <a:solidFill>
                  <a:schemeClr val="tx1">
                    <a:lumMod val="95000"/>
                    <a:lumOff val="5000"/>
                  </a:schemeClr>
                </a:solidFill>
              </a:rPr>
              <a:t>Your enemy at your doorstep, won’t you protect your house, your loved ones, and household</a:t>
            </a:r>
            <a:r>
              <a:rPr lang="en-US" sz="2800" b="1" dirty="0">
                <a:solidFill>
                  <a:schemeClr val="tx1">
                    <a:lumMod val="95000"/>
                    <a:lumOff val="5000"/>
                  </a:schemeClr>
                </a:solidFill>
              </a:rPr>
              <a:t>?</a:t>
            </a:r>
          </a:p>
        </p:txBody>
      </p:sp>
      <p:sp>
        <p:nvSpPr>
          <p:cNvPr id="4" name="Footer Placeholder 3">
            <a:extLst>
              <a:ext uri="{FF2B5EF4-FFF2-40B4-BE49-F238E27FC236}">
                <a16:creationId xmlns:a16="http://schemas.microsoft.com/office/drawing/2014/main" id="{DD812687-96C7-4363-AB1B-85A15B52C936}"/>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1996395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5819B-8CDC-421F-80B3-07C366E8A365}"/>
              </a:ext>
            </a:extLst>
          </p:cNvPr>
          <p:cNvSpPr>
            <a:spLocks noGrp="1"/>
          </p:cNvSpPr>
          <p:nvPr>
            <p:ph type="title"/>
          </p:nvPr>
        </p:nvSpPr>
        <p:spPr>
          <a:xfrm>
            <a:off x="1908313" y="697740"/>
            <a:ext cx="9596299" cy="674603"/>
          </a:xfrm>
        </p:spPr>
        <p:txBody>
          <a:bodyPr>
            <a:noAutofit/>
          </a:bodyPr>
          <a:lstStyle/>
          <a:p>
            <a:r>
              <a:rPr lang="en-AU" sz="2800" b="1" dirty="0">
                <a:solidFill>
                  <a:schemeClr val="tx1"/>
                </a:solidFill>
              </a:rPr>
              <a:t>Classical Realism: Basic Principles</a:t>
            </a:r>
            <a:r>
              <a:rPr lang="en-AU" sz="2800" dirty="0">
                <a:solidFill>
                  <a:schemeClr val="tx1">
                    <a:lumMod val="95000"/>
                    <a:lumOff val="5000"/>
                  </a:schemeClr>
                </a:solidFill>
              </a:rPr>
              <a:t> </a:t>
            </a:r>
            <a:endParaRPr lang="en-US" sz="2800" dirty="0">
              <a:solidFill>
                <a:srgbClr val="FF0000"/>
              </a:solidFill>
            </a:endParaRPr>
          </a:p>
        </p:txBody>
      </p:sp>
      <p:sp>
        <p:nvSpPr>
          <p:cNvPr id="3" name="Content Placeholder 2">
            <a:extLst>
              <a:ext uri="{FF2B5EF4-FFF2-40B4-BE49-F238E27FC236}">
                <a16:creationId xmlns:a16="http://schemas.microsoft.com/office/drawing/2014/main" id="{99283883-2F39-4F2A-804C-BE48AF7FCF6C}"/>
              </a:ext>
            </a:extLst>
          </p:cNvPr>
          <p:cNvSpPr>
            <a:spLocks noGrp="1"/>
          </p:cNvSpPr>
          <p:nvPr>
            <p:ph idx="1"/>
          </p:nvPr>
        </p:nvSpPr>
        <p:spPr>
          <a:xfrm>
            <a:off x="1908313" y="1372343"/>
            <a:ext cx="9596299" cy="5280248"/>
          </a:xfrm>
        </p:spPr>
        <p:txBody>
          <a:bodyPr>
            <a:normAutofit/>
          </a:bodyPr>
          <a:lstStyle/>
          <a:p>
            <a:pPr algn="just"/>
            <a:r>
              <a:rPr lang="en-US" sz="2800" dirty="0">
                <a:solidFill>
                  <a:schemeClr val="tx1">
                    <a:lumMod val="95000"/>
                    <a:lumOff val="5000"/>
                  </a:schemeClr>
                </a:solidFill>
              </a:rPr>
              <a:t>Classical realism was born as a strong critique on liberal after the outbreak of Second World War.</a:t>
            </a:r>
          </a:p>
          <a:p>
            <a:pPr algn="just"/>
            <a:r>
              <a:rPr lang="en-US" sz="2800" dirty="0">
                <a:solidFill>
                  <a:schemeClr val="tx1">
                    <a:lumMod val="95000"/>
                    <a:lumOff val="5000"/>
                  </a:schemeClr>
                </a:solidFill>
              </a:rPr>
              <a:t>Causes of war rooted in </a:t>
            </a:r>
            <a:r>
              <a:rPr lang="en-US" sz="2800" u="sng" dirty="0">
                <a:solidFill>
                  <a:schemeClr val="tx1">
                    <a:lumMod val="95000"/>
                    <a:lumOff val="5000"/>
                  </a:schemeClr>
                </a:solidFill>
              </a:rPr>
              <a:t>selfish and egoist </a:t>
            </a:r>
            <a:r>
              <a:rPr lang="en-US" sz="2800" dirty="0">
                <a:solidFill>
                  <a:schemeClr val="tx1">
                    <a:lumMod val="95000"/>
                    <a:lumOff val="5000"/>
                  </a:schemeClr>
                </a:solidFill>
              </a:rPr>
              <a:t>human nature hence, </a:t>
            </a:r>
            <a:r>
              <a:rPr lang="en-US" sz="2800" dirty="0">
                <a:solidFill>
                  <a:srgbClr val="FF0000"/>
                </a:solidFill>
              </a:rPr>
              <a:t>unending phenomenon</a:t>
            </a:r>
            <a:r>
              <a:rPr lang="en-US" sz="2800" dirty="0">
                <a:solidFill>
                  <a:schemeClr val="tx1">
                    <a:lumMod val="95000"/>
                    <a:lumOff val="5000"/>
                  </a:schemeClr>
                </a:solidFill>
              </a:rPr>
              <a:t>. </a:t>
            </a:r>
          </a:p>
          <a:p>
            <a:pPr algn="just"/>
            <a:r>
              <a:rPr lang="en-US" sz="2800" dirty="0">
                <a:solidFill>
                  <a:schemeClr val="tx1">
                    <a:lumMod val="95000"/>
                    <a:lumOff val="5000"/>
                  </a:schemeClr>
                </a:solidFill>
              </a:rPr>
              <a:t>IR has not changed, </a:t>
            </a:r>
            <a:r>
              <a:rPr lang="en-US" sz="2800" dirty="0">
                <a:solidFill>
                  <a:srgbClr val="FF0000"/>
                </a:solidFill>
              </a:rPr>
              <a:t>pattern of conflict &amp; war can be traced to the history</a:t>
            </a:r>
            <a:r>
              <a:rPr lang="en-US" sz="2800" dirty="0">
                <a:solidFill>
                  <a:schemeClr val="tx1">
                    <a:lumMod val="95000"/>
                    <a:lumOff val="5000"/>
                  </a:schemeClr>
                </a:solidFill>
              </a:rPr>
              <a:t>. </a:t>
            </a:r>
          </a:p>
          <a:p>
            <a:pPr algn="just"/>
            <a:r>
              <a:rPr lang="en-US" sz="2800" u="sng" dirty="0">
                <a:solidFill>
                  <a:schemeClr val="tx1">
                    <a:lumMod val="95000"/>
                    <a:lumOff val="5000"/>
                  </a:schemeClr>
                </a:solidFill>
              </a:rPr>
              <a:t>War is a permanent phenomenon</a:t>
            </a:r>
            <a:r>
              <a:rPr lang="en-US" sz="2800" dirty="0">
                <a:solidFill>
                  <a:schemeClr val="tx1">
                    <a:lumMod val="95000"/>
                    <a:lumOff val="5000"/>
                  </a:schemeClr>
                </a:solidFill>
              </a:rPr>
              <a:t> – </a:t>
            </a:r>
            <a:r>
              <a:rPr lang="en-US" sz="2800" dirty="0">
                <a:solidFill>
                  <a:srgbClr val="FF0000"/>
                </a:solidFill>
              </a:rPr>
              <a:t>writings of sun Tzu, Kuttalia, Thucydides and Hobbes. </a:t>
            </a:r>
          </a:p>
          <a:p>
            <a:pPr algn="just"/>
            <a:r>
              <a:rPr lang="en-US" sz="2800" dirty="0">
                <a:solidFill>
                  <a:schemeClr val="tx1">
                    <a:lumMod val="95000"/>
                    <a:lumOff val="5000"/>
                  </a:schemeClr>
                </a:solidFill>
              </a:rPr>
              <a:t>States as unitary actors in IR – </a:t>
            </a:r>
            <a:r>
              <a:rPr lang="en-US" sz="2800" dirty="0">
                <a:solidFill>
                  <a:srgbClr val="FF0000"/>
                </a:solidFill>
              </a:rPr>
              <a:t>try to maximize national interest.</a:t>
            </a:r>
          </a:p>
          <a:p>
            <a:pPr algn="just"/>
            <a:endParaRPr lang="en-US" sz="2800" dirty="0">
              <a:solidFill>
                <a:schemeClr val="tx1">
                  <a:lumMod val="95000"/>
                  <a:lumOff val="5000"/>
                </a:schemeClr>
              </a:solidFill>
            </a:endParaRPr>
          </a:p>
        </p:txBody>
      </p:sp>
      <p:sp>
        <p:nvSpPr>
          <p:cNvPr id="4" name="Footer Placeholder 3">
            <a:extLst>
              <a:ext uri="{FF2B5EF4-FFF2-40B4-BE49-F238E27FC236}">
                <a16:creationId xmlns:a16="http://schemas.microsoft.com/office/drawing/2014/main" id="{EF402102-B53E-4513-854A-C486921D921C}"/>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156014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5819B-8CDC-421F-80B3-07C366E8A365}"/>
              </a:ext>
            </a:extLst>
          </p:cNvPr>
          <p:cNvSpPr>
            <a:spLocks noGrp="1"/>
          </p:cNvSpPr>
          <p:nvPr>
            <p:ph type="title"/>
          </p:nvPr>
        </p:nvSpPr>
        <p:spPr>
          <a:xfrm>
            <a:off x="1908313" y="624110"/>
            <a:ext cx="9596299" cy="674603"/>
          </a:xfrm>
        </p:spPr>
        <p:txBody>
          <a:bodyPr>
            <a:normAutofit/>
          </a:bodyPr>
          <a:lstStyle/>
          <a:p>
            <a:endParaRPr lang="en-US" sz="3200" dirty="0">
              <a:solidFill>
                <a:srgbClr val="FF0000"/>
              </a:solidFill>
            </a:endParaRPr>
          </a:p>
        </p:txBody>
      </p:sp>
      <p:sp>
        <p:nvSpPr>
          <p:cNvPr id="3" name="Content Placeholder 2">
            <a:extLst>
              <a:ext uri="{FF2B5EF4-FFF2-40B4-BE49-F238E27FC236}">
                <a16:creationId xmlns:a16="http://schemas.microsoft.com/office/drawing/2014/main" id="{99283883-2F39-4F2A-804C-BE48AF7FCF6C}"/>
              </a:ext>
            </a:extLst>
          </p:cNvPr>
          <p:cNvSpPr>
            <a:spLocks noGrp="1"/>
          </p:cNvSpPr>
          <p:nvPr>
            <p:ph idx="1"/>
          </p:nvPr>
        </p:nvSpPr>
        <p:spPr>
          <a:xfrm>
            <a:off x="1908313" y="1524001"/>
            <a:ext cx="9596299" cy="5128590"/>
          </a:xfrm>
        </p:spPr>
        <p:txBody>
          <a:bodyPr>
            <a:normAutofit fontScale="92500"/>
          </a:bodyPr>
          <a:lstStyle/>
          <a:p>
            <a:pPr algn="just">
              <a:lnSpc>
                <a:spcPct val="150000"/>
              </a:lnSpc>
            </a:pPr>
            <a:r>
              <a:rPr lang="en-US" sz="2800" dirty="0">
                <a:solidFill>
                  <a:schemeClr val="tx1"/>
                </a:solidFill>
              </a:rPr>
              <a:t>No other organization is equal to state.</a:t>
            </a:r>
          </a:p>
          <a:p>
            <a:pPr algn="just">
              <a:lnSpc>
                <a:spcPct val="150000"/>
              </a:lnSpc>
            </a:pPr>
            <a:r>
              <a:rPr lang="en-US" sz="2800" dirty="0">
                <a:solidFill>
                  <a:srgbClr val="FF0000"/>
                </a:solidFill>
              </a:rPr>
              <a:t>Anarchy</a:t>
            </a:r>
            <a:r>
              <a:rPr lang="en-US" sz="2800" dirty="0">
                <a:solidFill>
                  <a:schemeClr val="tx1"/>
                </a:solidFill>
              </a:rPr>
              <a:t> – no one can check the struggle for ulterior motives of states.</a:t>
            </a:r>
          </a:p>
          <a:p>
            <a:pPr algn="just">
              <a:lnSpc>
                <a:spcPct val="150000"/>
              </a:lnSpc>
            </a:pPr>
            <a:r>
              <a:rPr lang="en-US" sz="2800" dirty="0">
                <a:solidFill>
                  <a:schemeClr val="tx1"/>
                </a:solidFill>
              </a:rPr>
              <a:t>States’ behavior should be assessed on rational level.</a:t>
            </a:r>
          </a:p>
          <a:p>
            <a:pPr algn="just">
              <a:lnSpc>
                <a:spcPct val="150000"/>
              </a:lnSpc>
            </a:pPr>
            <a:r>
              <a:rPr lang="en-US" sz="2800" dirty="0">
                <a:solidFill>
                  <a:srgbClr val="FF0000"/>
                </a:solidFill>
              </a:rPr>
              <a:t>In a nutshell, human nature shapes the nature of international system</a:t>
            </a:r>
          </a:p>
          <a:p>
            <a:pPr algn="just">
              <a:lnSpc>
                <a:spcPct val="150000"/>
              </a:lnSpc>
            </a:pPr>
            <a:r>
              <a:rPr lang="en-US" sz="2800" dirty="0">
                <a:solidFill>
                  <a:schemeClr val="tx1"/>
                </a:solidFill>
              </a:rPr>
              <a:t>Maximization of military power is the only way out. </a:t>
            </a:r>
          </a:p>
        </p:txBody>
      </p:sp>
      <p:sp>
        <p:nvSpPr>
          <p:cNvPr id="4" name="Footer Placeholder 3">
            <a:extLst>
              <a:ext uri="{FF2B5EF4-FFF2-40B4-BE49-F238E27FC236}">
                <a16:creationId xmlns:a16="http://schemas.microsoft.com/office/drawing/2014/main" id="{EF402102-B53E-4513-854A-C486921D921C}"/>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20269866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5819B-8CDC-421F-80B3-07C366E8A365}"/>
              </a:ext>
            </a:extLst>
          </p:cNvPr>
          <p:cNvSpPr>
            <a:spLocks noGrp="1"/>
          </p:cNvSpPr>
          <p:nvPr>
            <p:ph type="title"/>
          </p:nvPr>
        </p:nvSpPr>
        <p:spPr>
          <a:xfrm>
            <a:off x="1908313" y="624110"/>
            <a:ext cx="9596299" cy="674603"/>
          </a:xfrm>
        </p:spPr>
        <p:txBody>
          <a:bodyPr>
            <a:normAutofit fontScale="90000"/>
          </a:bodyPr>
          <a:lstStyle/>
          <a:p>
            <a:r>
              <a:rPr lang="en-AU" sz="3200" b="1" dirty="0">
                <a:solidFill>
                  <a:schemeClr val="tx1">
                    <a:lumMod val="95000"/>
                    <a:lumOff val="5000"/>
                  </a:schemeClr>
                </a:solidFill>
              </a:rPr>
              <a:t>  Neorealism: Assumptions </a:t>
            </a:r>
            <a:br>
              <a:rPr lang="en-AU" sz="3200" dirty="0">
                <a:solidFill>
                  <a:schemeClr val="tx1">
                    <a:lumMod val="95000"/>
                    <a:lumOff val="5000"/>
                  </a:schemeClr>
                </a:solidFill>
              </a:rPr>
            </a:br>
            <a:endParaRPr lang="en-US" sz="3200" dirty="0">
              <a:solidFill>
                <a:srgbClr val="FF0000"/>
              </a:solidFill>
            </a:endParaRPr>
          </a:p>
        </p:txBody>
      </p:sp>
      <p:sp>
        <p:nvSpPr>
          <p:cNvPr id="3" name="Content Placeholder 2">
            <a:extLst>
              <a:ext uri="{FF2B5EF4-FFF2-40B4-BE49-F238E27FC236}">
                <a16:creationId xmlns:a16="http://schemas.microsoft.com/office/drawing/2014/main" id="{99283883-2F39-4F2A-804C-BE48AF7FCF6C}"/>
              </a:ext>
            </a:extLst>
          </p:cNvPr>
          <p:cNvSpPr>
            <a:spLocks noGrp="1"/>
          </p:cNvSpPr>
          <p:nvPr>
            <p:ph idx="1"/>
          </p:nvPr>
        </p:nvSpPr>
        <p:spPr>
          <a:xfrm>
            <a:off x="1908313" y="1298713"/>
            <a:ext cx="9596299" cy="5353878"/>
          </a:xfrm>
        </p:spPr>
        <p:txBody>
          <a:bodyPr>
            <a:normAutofit/>
          </a:bodyPr>
          <a:lstStyle/>
          <a:p>
            <a:pPr marL="514350" indent="-514350" algn="just">
              <a:buFont typeface="+mj-lt"/>
              <a:buAutoNum type="arabicPeriod"/>
            </a:pPr>
            <a:r>
              <a:rPr lang="en-US" sz="2800" dirty="0">
                <a:solidFill>
                  <a:schemeClr val="tx1">
                    <a:lumMod val="95000"/>
                    <a:lumOff val="5000"/>
                  </a:schemeClr>
                </a:solidFill>
              </a:rPr>
              <a:t>Int. System shapes states’ behavior in IR.</a:t>
            </a:r>
          </a:p>
          <a:p>
            <a:pPr marL="514350" indent="-514350">
              <a:buFont typeface="+mj-lt"/>
              <a:buAutoNum type="arabicPeriod"/>
            </a:pPr>
            <a:r>
              <a:rPr lang="en-US" sz="2800" dirty="0">
                <a:solidFill>
                  <a:schemeClr val="tx1">
                    <a:lumMod val="95000"/>
                    <a:lumOff val="5000"/>
                  </a:schemeClr>
                </a:solidFill>
              </a:rPr>
              <a:t>Anarchy and Systemic Structure (anarchic structure leads to competition, uncertainty, and the prioritization of survival and security).</a:t>
            </a:r>
          </a:p>
          <a:p>
            <a:pPr marL="514350" indent="-514350">
              <a:buFont typeface="+mj-lt"/>
              <a:buAutoNum type="arabicPeriod"/>
            </a:pPr>
            <a:r>
              <a:rPr lang="en-US" sz="2800" dirty="0">
                <a:solidFill>
                  <a:schemeClr val="tx1">
                    <a:lumMod val="95000"/>
                    <a:lumOff val="5000"/>
                  </a:schemeClr>
                </a:solidFill>
              </a:rPr>
              <a:t>State as the principal actor.</a:t>
            </a:r>
          </a:p>
          <a:p>
            <a:pPr marL="514350" indent="-514350">
              <a:buFont typeface="+mj-lt"/>
              <a:buAutoNum type="arabicPeriod"/>
            </a:pPr>
            <a:r>
              <a:rPr lang="en-US" sz="2800" dirty="0">
                <a:solidFill>
                  <a:schemeClr val="tx1">
                    <a:lumMod val="95000"/>
                    <a:lumOff val="5000"/>
                  </a:schemeClr>
                </a:solidFill>
              </a:rPr>
              <a:t>Distribution of Power amongst states shape the structure and FP (</a:t>
            </a:r>
            <a:r>
              <a:rPr lang="en-US" sz="2800" dirty="0" err="1">
                <a:solidFill>
                  <a:schemeClr val="tx1">
                    <a:lumMod val="95000"/>
                    <a:lumOff val="5000"/>
                  </a:schemeClr>
                </a:solidFill>
              </a:rPr>
              <a:t>uni</a:t>
            </a:r>
            <a:r>
              <a:rPr lang="en-US" sz="2800" dirty="0">
                <a:solidFill>
                  <a:schemeClr val="tx1">
                    <a:lumMod val="95000"/>
                    <a:lumOff val="5000"/>
                  </a:schemeClr>
                </a:solidFill>
              </a:rPr>
              <a:t>, bi, multi polarity).</a:t>
            </a:r>
          </a:p>
          <a:p>
            <a:pPr marL="514350" indent="-514350">
              <a:buFont typeface="+mj-lt"/>
              <a:buAutoNum type="arabicPeriod"/>
            </a:pPr>
            <a:r>
              <a:rPr lang="en-US" sz="2800" dirty="0">
                <a:solidFill>
                  <a:schemeClr val="tx1">
                    <a:lumMod val="95000"/>
                    <a:lumOff val="5000"/>
                  </a:schemeClr>
                </a:solidFill>
              </a:rPr>
              <a:t>Balance of Power (alliances)</a:t>
            </a:r>
            <a:endParaRPr lang="en-US" dirty="0"/>
          </a:p>
        </p:txBody>
      </p:sp>
      <p:sp>
        <p:nvSpPr>
          <p:cNvPr id="4" name="Footer Placeholder 3">
            <a:extLst>
              <a:ext uri="{FF2B5EF4-FFF2-40B4-BE49-F238E27FC236}">
                <a16:creationId xmlns:a16="http://schemas.microsoft.com/office/drawing/2014/main" id="{EF402102-B53E-4513-854A-C486921D921C}"/>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1233484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7951" y="624110"/>
            <a:ext cx="9436662" cy="703245"/>
          </a:xfrm>
        </p:spPr>
        <p:txBody>
          <a:bodyPr>
            <a:noAutofit/>
          </a:bodyPr>
          <a:lstStyle/>
          <a:p>
            <a:r>
              <a:rPr lang="en-AU" sz="2800" b="1" dirty="0">
                <a:solidFill>
                  <a:schemeClr val="tx1">
                    <a:lumMod val="95000"/>
                    <a:lumOff val="5000"/>
                  </a:schemeClr>
                </a:solidFill>
              </a:rPr>
              <a:t>Definition of Neorealism </a:t>
            </a:r>
            <a:br>
              <a:rPr lang="en-AU" sz="2800" b="1" dirty="0">
                <a:solidFill>
                  <a:schemeClr val="tx1">
                    <a:lumMod val="95000"/>
                    <a:lumOff val="5000"/>
                  </a:schemeClr>
                </a:solidFill>
              </a:rPr>
            </a:br>
            <a:endParaRPr lang="en-AU" sz="2800" b="1" dirty="0">
              <a:solidFill>
                <a:schemeClr val="tx1">
                  <a:lumMod val="95000"/>
                  <a:lumOff val="5000"/>
                </a:schemeClr>
              </a:solidFill>
            </a:endParaRPr>
          </a:p>
        </p:txBody>
      </p:sp>
      <p:sp>
        <p:nvSpPr>
          <p:cNvPr id="3" name="Content Placeholder 2"/>
          <p:cNvSpPr>
            <a:spLocks noGrp="1"/>
          </p:cNvSpPr>
          <p:nvPr>
            <p:ph idx="1"/>
          </p:nvPr>
        </p:nvSpPr>
        <p:spPr>
          <a:xfrm>
            <a:off x="1733266" y="1327355"/>
            <a:ext cx="9775059" cy="5530645"/>
          </a:xfrm>
        </p:spPr>
        <p:txBody>
          <a:bodyPr>
            <a:normAutofit lnSpcReduction="10000"/>
          </a:bodyPr>
          <a:lstStyle/>
          <a:p>
            <a:pPr marL="0" indent="0" algn="ctr">
              <a:buNone/>
            </a:pPr>
            <a:r>
              <a:rPr lang="en-AU" sz="2800" dirty="0">
                <a:solidFill>
                  <a:srgbClr val="FF0000"/>
                </a:solidFill>
              </a:rPr>
              <a:t>“The structure of the international System influences the behaviour (FP) of the states based on global hierarchy  defined by distribution of power”</a:t>
            </a:r>
          </a:p>
          <a:p>
            <a:pPr lvl="0" algn="just"/>
            <a:endParaRPr lang="en-AU" sz="2800" dirty="0">
              <a:solidFill>
                <a:schemeClr val="tx1"/>
              </a:solidFill>
            </a:endParaRPr>
          </a:p>
          <a:p>
            <a:pPr lvl="0" algn="just"/>
            <a:r>
              <a:rPr lang="en-AU" sz="2800" dirty="0">
                <a:solidFill>
                  <a:schemeClr val="tx1"/>
                </a:solidFill>
              </a:rPr>
              <a:t>Advanced by Kenneth Waltz, in his book </a:t>
            </a:r>
            <a:r>
              <a:rPr lang="en-AU" sz="2800" u="sng" dirty="0">
                <a:solidFill>
                  <a:schemeClr val="tx1"/>
                </a:solidFill>
              </a:rPr>
              <a:t>“Theory of International Politics”</a:t>
            </a:r>
            <a:r>
              <a:rPr lang="en-AU" sz="2800" dirty="0">
                <a:solidFill>
                  <a:schemeClr val="tx1"/>
                </a:solidFill>
              </a:rPr>
              <a:t>,1979.</a:t>
            </a:r>
          </a:p>
          <a:p>
            <a:pPr lvl="0" algn="just"/>
            <a:endParaRPr lang="en-AU" sz="2800" b="1" dirty="0">
              <a:solidFill>
                <a:schemeClr val="tx1">
                  <a:lumMod val="95000"/>
                  <a:lumOff val="5000"/>
                </a:schemeClr>
              </a:solidFill>
            </a:endParaRPr>
          </a:p>
          <a:p>
            <a:pPr lvl="0" algn="just"/>
            <a:r>
              <a:rPr lang="en-AU" sz="2800" b="1" dirty="0">
                <a:solidFill>
                  <a:schemeClr val="tx1">
                    <a:lumMod val="95000"/>
                    <a:lumOff val="5000"/>
                  </a:schemeClr>
                </a:solidFill>
              </a:rPr>
              <a:t>Structure compels</a:t>
            </a:r>
            <a:r>
              <a:rPr lang="en-AU" sz="2800" dirty="0">
                <a:solidFill>
                  <a:schemeClr val="tx1">
                    <a:lumMod val="95000"/>
                    <a:lumOff val="5000"/>
                  </a:schemeClr>
                </a:solidFill>
              </a:rPr>
              <a:t> states to act in a particular direction (Structure determines state actions).</a:t>
            </a:r>
          </a:p>
          <a:p>
            <a:pPr lvl="0" algn="just"/>
            <a:endParaRPr lang="en-AU" sz="2800" dirty="0">
              <a:solidFill>
                <a:schemeClr val="tx1">
                  <a:lumMod val="95000"/>
                  <a:lumOff val="5000"/>
                </a:schemeClr>
              </a:solidFill>
            </a:endParaRPr>
          </a:p>
          <a:p>
            <a:pPr lvl="0" algn="just"/>
            <a:r>
              <a:rPr lang="en-AU" sz="2800" dirty="0">
                <a:solidFill>
                  <a:schemeClr val="tx1">
                    <a:lumMod val="95000"/>
                    <a:lumOff val="5000"/>
                  </a:schemeClr>
                </a:solidFill>
              </a:rPr>
              <a:t>It explains the foreign policies of great powers.</a:t>
            </a:r>
          </a:p>
          <a:p>
            <a:pPr lvl="0" algn="just"/>
            <a:endParaRPr lang="en-AU" sz="2800" dirty="0">
              <a:solidFill>
                <a:schemeClr val="tx1"/>
              </a:solidFill>
            </a:endParaRPr>
          </a:p>
          <a:p>
            <a:pPr marL="0" indent="0">
              <a:buNone/>
            </a:pPr>
            <a:endParaRPr lang="en-AU" sz="2800" dirty="0">
              <a:solidFill>
                <a:schemeClr val="tx1"/>
              </a:solidFill>
            </a:endParaRPr>
          </a:p>
        </p:txBody>
      </p:sp>
      <p:sp>
        <p:nvSpPr>
          <p:cNvPr id="4" name="Footer Placeholder 3">
            <a:extLst>
              <a:ext uri="{FF2B5EF4-FFF2-40B4-BE49-F238E27FC236}">
                <a16:creationId xmlns:a16="http://schemas.microsoft.com/office/drawing/2014/main" id="{229A6941-C664-49F7-9096-95250469CFBE}"/>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52892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3BC59-E5BC-44C8-AE4D-5EC8E593BD5A}"/>
              </a:ext>
            </a:extLst>
          </p:cNvPr>
          <p:cNvSpPr>
            <a:spLocks noGrp="1"/>
          </p:cNvSpPr>
          <p:nvPr>
            <p:ph type="title"/>
          </p:nvPr>
        </p:nvSpPr>
        <p:spPr>
          <a:xfrm>
            <a:off x="1351838" y="539931"/>
            <a:ext cx="9647677" cy="597891"/>
          </a:xfrm>
        </p:spPr>
        <p:txBody>
          <a:bodyPr>
            <a:normAutofit/>
          </a:bodyPr>
          <a:lstStyle/>
          <a:p>
            <a:pPr algn="ctr"/>
            <a:r>
              <a:rPr lang="en-AU" sz="3200" b="1" dirty="0">
                <a:solidFill>
                  <a:schemeClr val="tx1"/>
                </a:solidFill>
              </a:rPr>
              <a:t>Vicious BOP cycle </a:t>
            </a:r>
            <a:endParaRPr lang="en-US" sz="3200" dirty="0">
              <a:solidFill>
                <a:schemeClr val="tx1"/>
              </a:solidFill>
            </a:endParaRPr>
          </a:p>
        </p:txBody>
      </p:sp>
      <p:graphicFrame>
        <p:nvGraphicFramePr>
          <p:cNvPr id="5" name="Content Placeholder 4">
            <a:extLst>
              <a:ext uri="{FF2B5EF4-FFF2-40B4-BE49-F238E27FC236}">
                <a16:creationId xmlns:a16="http://schemas.microsoft.com/office/drawing/2014/main" id="{FF16D395-6F8F-4354-997C-689CC2345C6D}"/>
              </a:ext>
            </a:extLst>
          </p:cNvPr>
          <p:cNvGraphicFramePr>
            <a:graphicFrameLocks noGrp="1"/>
          </p:cNvGraphicFramePr>
          <p:nvPr>
            <p:ph idx="1"/>
          </p:nvPr>
        </p:nvGraphicFramePr>
        <p:xfrm>
          <a:off x="1856935" y="1280159"/>
          <a:ext cx="9647678" cy="5078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93A97071-581F-42D4-BF5E-509AB163E20B}"/>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126057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82697-D580-42C5-A0F5-C6B946DFD594}"/>
              </a:ext>
            </a:extLst>
          </p:cNvPr>
          <p:cNvSpPr>
            <a:spLocks noGrp="1"/>
          </p:cNvSpPr>
          <p:nvPr>
            <p:ph type="title"/>
          </p:nvPr>
        </p:nvSpPr>
        <p:spPr>
          <a:xfrm>
            <a:off x="1698171" y="624110"/>
            <a:ext cx="9806441" cy="58057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C4A9DFF-0050-4504-BDBB-ECB40F2F8E57}"/>
              </a:ext>
            </a:extLst>
          </p:cNvPr>
          <p:cNvSpPr>
            <a:spLocks noGrp="1"/>
          </p:cNvSpPr>
          <p:nvPr>
            <p:ph idx="1"/>
          </p:nvPr>
        </p:nvSpPr>
        <p:spPr>
          <a:xfrm>
            <a:off x="1698171" y="1393371"/>
            <a:ext cx="9806441" cy="5196115"/>
          </a:xfrm>
        </p:spPr>
        <p:txBody>
          <a:bodyPr>
            <a:normAutofit/>
          </a:bodyPr>
          <a:lstStyle/>
          <a:p>
            <a:pPr marL="0" indent="0" algn="ctr">
              <a:buNone/>
            </a:pPr>
            <a:endParaRPr lang="en-US" sz="3600" b="1" dirty="0">
              <a:solidFill>
                <a:schemeClr val="tx1"/>
              </a:solidFill>
            </a:endParaRPr>
          </a:p>
          <a:p>
            <a:pPr marL="0" indent="0" algn="ctr">
              <a:buNone/>
            </a:pPr>
            <a:endParaRPr lang="en-US" sz="3600" b="1" dirty="0">
              <a:solidFill>
                <a:schemeClr val="tx1"/>
              </a:solidFill>
            </a:endParaRPr>
          </a:p>
          <a:p>
            <a:pPr marL="0" indent="0" algn="ctr">
              <a:buNone/>
            </a:pPr>
            <a:r>
              <a:rPr lang="en-US" sz="3600" b="1" dirty="0">
                <a:solidFill>
                  <a:schemeClr val="tx1"/>
                </a:solidFill>
              </a:rPr>
              <a:t>How much power is sufficient to ensure a state’s security &amp; survival?</a:t>
            </a:r>
          </a:p>
        </p:txBody>
      </p:sp>
      <p:sp>
        <p:nvSpPr>
          <p:cNvPr id="4" name="Footer Placeholder 3">
            <a:extLst>
              <a:ext uri="{FF2B5EF4-FFF2-40B4-BE49-F238E27FC236}">
                <a16:creationId xmlns:a16="http://schemas.microsoft.com/office/drawing/2014/main" id="{D100E120-3F23-4079-9CB6-A559DD54F60E}"/>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366794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9743" y="624110"/>
            <a:ext cx="9634869" cy="629503"/>
          </a:xfrm>
        </p:spPr>
        <p:txBody>
          <a:bodyPr>
            <a:noAutofit/>
          </a:bodyPr>
          <a:lstStyle/>
          <a:p>
            <a:r>
              <a:rPr lang="en-AU" sz="3200" b="1" dirty="0">
                <a:solidFill>
                  <a:schemeClr val="tx1"/>
                </a:solidFill>
              </a:rPr>
              <a:t>Offensive Realism answers the question:</a:t>
            </a:r>
            <a:br>
              <a:rPr lang="en-AU" sz="3200" dirty="0"/>
            </a:br>
            <a:r>
              <a:rPr lang="en-AU" sz="3200" b="1" dirty="0"/>
              <a:t> </a:t>
            </a:r>
            <a:br>
              <a:rPr lang="en-AU" sz="3200" dirty="0"/>
            </a:br>
            <a:endParaRPr lang="en-AU" sz="3200" dirty="0"/>
          </a:p>
        </p:txBody>
      </p:sp>
      <p:sp>
        <p:nvSpPr>
          <p:cNvPr id="3" name="Content Placeholder 2"/>
          <p:cNvSpPr>
            <a:spLocks noGrp="1"/>
          </p:cNvSpPr>
          <p:nvPr>
            <p:ph idx="1"/>
          </p:nvPr>
        </p:nvSpPr>
        <p:spPr>
          <a:xfrm>
            <a:off x="1583141" y="1253613"/>
            <a:ext cx="10235820" cy="5191432"/>
          </a:xfrm>
        </p:spPr>
        <p:txBody>
          <a:bodyPr>
            <a:noAutofit/>
          </a:bodyPr>
          <a:lstStyle/>
          <a:p>
            <a:pPr marL="0" lvl="0" indent="0" algn="ctr">
              <a:buNone/>
            </a:pPr>
            <a:r>
              <a:rPr lang="en-AU" sz="2400" dirty="0">
                <a:solidFill>
                  <a:srgbClr val="FF0000"/>
                </a:solidFill>
              </a:rPr>
              <a:t>“to ensure survival, it is best to become the most powerful state of the region/globe” </a:t>
            </a:r>
            <a:r>
              <a:rPr lang="en-AU" sz="2400" b="1" dirty="0">
                <a:solidFill>
                  <a:srgbClr val="FF0000"/>
                </a:solidFill>
              </a:rPr>
              <a:t>John Mearsheimer</a:t>
            </a:r>
          </a:p>
          <a:p>
            <a:pPr lvl="0" algn="just"/>
            <a:r>
              <a:rPr lang="en-AU" sz="2400" dirty="0">
                <a:solidFill>
                  <a:schemeClr val="tx1"/>
                </a:solidFill>
              </a:rPr>
              <a:t>States are hegemony seekers and power maximizers.</a:t>
            </a:r>
          </a:p>
          <a:p>
            <a:pPr algn="just"/>
            <a:r>
              <a:rPr lang="en-AU" sz="2400" dirty="0">
                <a:solidFill>
                  <a:schemeClr val="tx1"/>
                </a:solidFill>
              </a:rPr>
              <a:t>Hegemon doesn’t allow the rise of a competitor. </a:t>
            </a:r>
          </a:p>
          <a:p>
            <a:pPr marL="0" lvl="0" indent="0" algn="just">
              <a:buNone/>
            </a:pPr>
            <a:r>
              <a:rPr lang="en-AU" sz="2400" b="1" dirty="0">
                <a:solidFill>
                  <a:schemeClr val="tx1"/>
                </a:solidFill>
              </a:rPr>
              <a:t>Example: </a:t>
            </a:r>
            <a:r>
              <a:rPr lang="en-AU" sz="2400" dirty="0">
                <a:solidFill>
                  <a:schemeClr val="tx1"/>
                </a:solidFill>
              </a:rPr>
              <a:t>US rise as global power.</a:t>
            </a:r>
          </a:p>
          <a:p>
            <a:pPr marL="914400" lvl="1" indent="-514350" algn="just">
              <a:buFont typeface="+mj-lt"/>
              <a:buAutoNum type="arabicPeriod"/>
            </a:pPr>
            <a:r>
              <a:rPr lang="en-AU" sz="2000" dirty="0">
                <a:solidFill>
                  <a:schemeClr val="tx1"/>
                </a:solidFill>
              </a:rPr>
              <a:t>US against Germany in WWI</a:t>
            </a:r>
          </a:p>
          <a:p>
            <a:pPr marL="914400" lvl="1" indent="-514350" algn="just">
              <a:buFont typeface="+mj-lt"/>
              <a:buAutoNum type="arabicPeriod"/>
            </a:pPr>
            <a:r>
              <a:rPr lang="en-AU" sz="2000" dirty="0">
                <a:solidFill>
                  <a:schemeClr val="tx1"/>
                </a:solidFill>
              </a:rPr>
              <a:t>US against Germany and Japan in WWII</a:t>
            </a:r>
          </a:p>
          <a:p>
            <a:pPr marL="914400" lvl="1" indent="-514350" algn="just">
              <a:buFont typeface="+mj-lt"/>
              <a:buAutoNum type="arabicPeriod"/>
            </a:pPr>
            <a:r>
              <a:rPr lang="en-AU" sz="2000" dirty="0">
                <a:solidFill>
                  <a:schemeClr val="tx1"/>
                </a:solidFill>
              </a:rPr>
              <a:t>US against USSR during Cold-War.</a:t>
            </a:r>
          </a:p>
          <a:p>
            <a:pPr lvl="0" algn="just"/>
            <a:r>
              <a:rPr lang="en-AU" sz="2400" dirty="0">
                <a:solidFill>
                  <a:schemeClr val="tx1">
                    <a:lumMod val="95000"/>
                    <a:lumOff val="5000"/>
                  </a:schemeClr>
                </a:solidFill>
              </a:rPr>
              <a:t>If any of these countries had attained hegemony in Europe – it would have marched to the </a:t>
            </a:r>
            <a:r>
              <a:rPr lang="en-AU" sz="2400" b="1" dirty="0">
                <a:solidFill>
                  <a:schemeClr val="tx1">
                    <a:lumMod val="95000"/>
                    <a:lumOff val="5000"/>
                  </a:schemeClr>
                </a:solidFill>
              </a:rPr>
              <a:t>US.</a:t>
            </a:r>
          </a:p>
          <a:p>
            <a:pPr marL="0" lvl="0" indent="0" algn="just">
              <a:buNone/>
            </a:pPr>
            <a:r>
              <a:rPr lang="en-AU" sz="2400" b="1" dirty="0">
                <a:solidFill>
                  <a:schemeClr val="tx1">
                    <a:lumMod val="95000"/>
                    <a:lumOff val="5000"/>
                  </a:schemeClr>
                </a:solidFill>
              </a:rPr>
              <a:t>Prediction: </a:t>
            </a:r>
            <a:r>
              <a:rPr lang="en-AU" sz="2400" dirty="0">
                <a:solidFill>
                  <a:schemeClr val="tx1">
                    <a:lumMod val="95000"/>
                    <a:lumOff val="5000"/>
                  </a:schemeClr>
                </a:solidFill>
              </a:rPr>
              <a:t>US containment of China</a:t>
            </a:r>
          </a:p>
          <a:p>
            <a:pPr lvl="0" algn="just"/>
            <a:endParaRPr lang="en-AU" sz="2400" b="1" dirty="0">
              <a:solidFill>
                <a:schemeClr val="tx1">
                  <a:lumMod val="95000"/>
                  <a:lumOff val="5000"/>
                </a:schemeClr>
              </a:solidFill>
            </a:endParaRPr>
          </a:p>
          <a:p>
            <a:pPr marL="0" lvl="0" indent="0" algn="just">
              <a:buNone/>
            </a:pPr>
            <a:endParaRPr lang="en-AU" sz="1400" dirty="0"/>
          </a:p>
        </p:txBody>
      </p:sp>
      <p:sp>
        <p:nvSpPr>
          <p:cNvPr id="4" name="Footer Placeholder 3">
            <a:extLst>
              <a:ext uri="{FF2B5EF4-FFF2-40B4-BE49-F238E27FC236}">
                <a16:creationId xmlns:a16="http://schemas.microsoft.com/office/drawing/2014/main" id="{278A6214-48D3-42F6-9B95-E803E1786DA2}"/>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791548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8157" y="624110"/>
            <a:ext cx="8911687" cy="703245"/>
          </a:xfrm>
        </p:spPr>
        <p:txBody>
          <a:bodyPr>
            <a:noAutofit/>
          </a:bodyPr>
          <a:lstStyle/>
          <a:p>
            <a:r>
              <a:rPr lang="en-AU" sz="3200" b="1" dirty="0">
                <a:solidFill>
                  <a:schemeClr val="tx1">
                    <a:lumMod val="95000"/>
                    <a:lumOff val="5000"/>
                  </a:schemeClr>
                </a:solidFill>
              </a:rPr>
              <a:t>Defensive Realism answers the question:</a:t>
            </a:r>
            <a:br>
              <a:rPr lang="en-AU" sz="3200" dirty="0">
                <a:solidFill>
                  <a:schemeClr val="tx1">
                    <a:lumMod val="95000"/>
                    <a:lumOff val="5000"/>
                  </a:schemeClr>
                </a:solidFill>
              </a:rPr>
            </a:br>
            <a:endParaRPr lang="en-AU" sz="3200" dirty="0">
              <a:solidFill>
                <a:schemeClr val="tx1">
                  <a:lumMod val="95000"/>
                  <a:lumOff val="5000"/>
                </a:schemeClr>
              </a:solidFill>
            </a:endParaRPr>
          </a:p>
        </p:txBody>
      </p:sp>
      <p:sp>
        <p:nvSpPr>
          <p:cNvPr id="3" name="Content Placeholder 2"/>
          <p:cNvSpPr>
            <a:spLocks noGrp="1"/>
          </p:cNvSpPr>
          <p:nvPr>
            <p:ph idx="1"/>
          </p:nvPr>
        </p:nvSpPr>
        <p:spPr>
          <a:xfrm>
            <a:off x="1883391" y="1327355"/>
            <a:ext cx="10181230" cy="5298528"/>
          </a:xfrm>
        </p:spPr>
        <p:txBody>
          <a:bodyPr>
            <a:noAutofit/>
          </a:bodyPr>
          <a:lstStyle/>
          <a:p>
            <a:pPr algn="just"/>
            <a:endParaRPr lang="en-AU" sz="2800" b="1" dirty="0">
              <a:solidFill>
                <a:schemeClr val="tx1"/>
              </a:solidFill>
            </a:endParaRPr>
          </a:p>
          <a:p>
            <a:pPr algn="just"/>
            <a:r>
              <a:rPr lang="en-AU" sz="2800" dirty="0">
                <a:solidFill>
                  <a:schemeClr val="tx1"/>
                </a:solidFill>
              </a:rPr>
              <a:t>‘state must seek power enough for its security’ </a:t>
            </a:r>
            <a:r>
              <a:rPr lang="en-AU" sz="2800" b="1" dirty="0">
                <a:solidFill>
                  <a:schemeClr val="tx1"/>
                </a:solidFill>
              </a:rPr>
              <a:t>K. Waltz</a:t>
            </a:r>
            <a:r>
              <a:rPr lang="en-AU" sz="2800" dirty="0">
                <a:solidFill>
                  <a:schemeClr val="tx1"/>
                </a:solidFill>
              </a:rPr>
              <a:t> </a:t>
            </a:r>
          </a:p>
          <a:p>
            <a:pPr lvl="0" algn="just"/>
            <a:endParaRPr lang="en-AU" sz="2800" dirty="0">
              <a:solidFill>
                <a:schemeClr val="tx1"/>
              </a:solidFill>
            </a:endParaRPr>
          </a:p>
          <a:p>
            <a:pPr lvl="0" algn="just"/>
            <a:r>
              <a:rPr lang="en-AU" sz="2800" dirty="0">
                <a:solidFill>
                  <a:schemeClr val="tx1"/>
                </a:solidFill>
              </a:rPr>
              <a:t>Excessive power accumulation provokes hostile alliances as balancing coalition.  </a:t>
            </a:r>
          </a:p>
          <a:p>
            <a:pPr lvl="0" algn="just"/>
            <a:endParaRPr lang="en-AU" sz="2800" b="1" dirty="0">
              <a:solidFill>
                <a:schemeClr val="tx1"/>
              </a:solidFill>
            </a:endParaRPr>
          </a:p>
          <a:p>
            <a:pPr lvl="0" algn="just"/>
            <a:r>
              <a:rPr lang="en-AU" sz="2800" dirty="0">
                <a:solidFill>
                  <a:schemeClr val="tx1"/>
                </a:solidFill>
              </a:rPr>
              <a:t>It is, therefore, foolhardy to opt for unlimited power pursuit. </a:t>
            </a:r>
          </a:p>
          <a:p>
            <a:pPr marL="0" indent="0">
              <a:buNone/>
            </a:pPr>
            <a:r>
              <a:rPr lang="en-AU" sz="2800" b="1" dirty="0">
                <a:solidFill>
                  <a:schemeClr val="tx1"/>
                </a:solidFill>
              </a:rPr>
              <a:t>   </a:t>
            </a:r>
            <a:endParaRPr lang="en-AU" sz="2800" dirty="0">
              <a:solidFill>
                <a:schemeClr val="tx1"/>
              </a:solidFill>
            </a:endParaRPr>
          </a:p>
        </p:txBody>
      </p:sp>
      <p:sp>
        <p:nvSpPr>
          <p:cNvPr id="4" name="Footer Placeholder 3">
            <a:extLst>
              <a:ext uri="{FF2B5EF4-FFF2-40B4-BE49-F238E27FC236}">
                <a16:creationId xmlns:a16="http://schemas.microsoft.com/office/drawing/2014/main" id="{58F964DE-B04E-432B-930C-C992EB434CD4}"/>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8414812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3635" y="624110"/>
            <a:ext cx="9640978" cy="673467"/>
          </a:xfrm>
        </p:spPr>
        <p:txBody>
          <a:bodyPr>
            <a:normAutofit/>
          </a:bodyPr>
          <a:lstStyle/>
          <a:p>
            <a:r>
              <a:rPr lang="en-US" sz="3200" b="1" dirty="0">
                <a:solidFill>
                  <a:schemeClr val="tx1">
                    <a:lumMod val="95000"/>
                    <a:lumOff val="5000"/>
                  </a:schemeClr>
                </a:solidFill>
              </a:rPr>
              <a:t>Realist Thinkers and their core ideas</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63635" y="1297577"/>
            <a:ext cx="9640978" cy="5451566"/>
          </a:xfrm>
        </p:spPr>
      </p:pic>
      <p:sp>
        <p:nvSpPr>
          <p:cNvPr id="4" name="Footer Placeholder 3"/>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18800599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3635" y="624110"/>
            <a:ext cx="9640978" cy="673467"/>
          </a:xfrm>
        </p:spPr>
        <p:txBody>
          <a:bodyPr>
            <a:normAutofit/>
          </a:bodyPr>
          <a:lstStyle/>
          <a:p>
            <a:r>
              <a:rPr lang="en-US" sz="3200" b="1" dirty="0">
                <a:solidFill>
                  <a:schemeClr val="tx1">
                    <a:lumMod val="95000"/>
                    <a:lumOff val="5000"/>
                  </a:schemeClr>
                </a:solidFill>
              </a:rPr>
              <a:t>Realism, Thinkers, Big idea, and Context</a:t>
            </a: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63635" y="1297577"/>
            <a:ext cx="9640978" cy="5399314"/>
          </a:xfrm>
        </p:spPr>
      </p:pic>
      <p:sp>
        <p:nvSpPr>
          <p:cNvPr id="4" name="Footer Placeholder 3"/>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719474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F06FC-111B-4848-B98F-0A4CD97548BA}"/>
              </a:ext>
            </a:extLst>
          </p:cNvPr>
          <p:cNvSpPr>
            <a:spLocks noGrp="1"/>
          </p:cNvSpPr>
          <p:nvPr>
            <p:ph type="title"/>
          </p:nvPr>
        </p:nvSpPr>
        <p:spPr>
          <a:xfrm>
            <a:off x="1969477" y="624110"/>
            <a:ext cx="9535135" cy="656050"/>
          </a:xfrm>
        </p:spPr>
        <p:txBody>
          <a:bodyPr>
            <a:normAutofit/>
          </a:bodyPr>
          <a:lstStyle/>
          <a:p>
            <a:r>
              <a:rPr lang="en-US" sz="3200" b="1" dirty="0">
                <a:solidFill>
                  <a:schemeClr val="tx1">
                    <a:lumMod val="95000"/>
                    <a:lumOff val="5000"/>
                  </a:schemeClr>
                </a:solidFill>
              </a:rPr>
              <a:t>   Think and relate …</a:t>
            </a:r>
          </a:p>
        </p:txBody>
      </p:sp>
      <p:sp>
        <p:nvSpPr>
          <p:cNvPr id="3" name="Content Placeholder 2">
            <a:extLst>
              <a:ext uri="{FF2B5EF4-FFF2-40B4-BE49-F238E27FC236}">
                <a16:creationId xmlns:a16="http://schemas.microsoft.com/office/drawing/2014/main" id="{6F8BA5BB-6229-4E50-8CA6-3E315706B988}"/>
              </a:ext>
            </a:extLst>
          </p:cNvPr>
          <p:cNvSpPr>
            <a:spLocks noGrp="1"/>
          </p:cNvSpPr>
          <p:nvPr>
            <p:ph idx="1"/>
          </p:nvPr>
        </p:nvSpPr>
        <p:spPr>
          <a:xfrm>
            <a:off x="2110154" y="1463040"/>
            <a:ext cx="9394458" cy="5120640"/>
          </a:xfrm>
        </p:spPr>
        <p:txBody>
          <a:bodyPr>
            <a:normAutofit/>
          </a:bodyPr>
          <a:lstStyle/>
          <a:p>
            <a:pPr algn="just"/>
            <a:endParaRPr lang="en-US" sz="2800" dirty="0">
              <a:solidFill>
                <a:schemeClr val="tx1">
                  <a:lumMod val="95000"/>
                  <a:lumOff val="5000"/>
                </a:schemeClr>
              </a:solidFill>
            </a:endParaRPr>
          </a:p>
          <a:p>
            <a:pPr algn="just"/>
            <a:r>
              <a:rPr lang="en-US" sz="2800" dirty="0">
                <a:solidFill>
                  <a:schemeClr val="tx1">
                    <a:lumMod val="95000"/>
                    <a:lumOff val="5000"/>
                  </a:schemeClr>
                </a:solidFill>
              </a:rPr>
              <a:t>How does USA deal with Ukraine</a:t>
            </a:r>
            <a:r>
              <a:rPr lang="en-US" sz="2800" b="1" dirty="0">
                <a:solidFill>
                  <a:schemeClr val="tx1">
                    <a:lumMod val="95000"/>
                    <a:lumOff val="5000"/>
                  </a:schemeClr>
                </a:solidFill>
              </a:rPr>
              <a:t>?</a:t>
            </a:r>
          </a:p>
          <a:p>
            <a:pPr algn="just"/>
            <a:endParaRPr lang="en-US" sz="2800" dirty="0">
              <a:solidFill>
                <a:schemeClr val="tx1">
                  <a:lumMod val="95000"/>
                  <a:lumOff val="5000"/>
                </a:schemeClr>
              </a:solidFill>
            </a:endParaRPr>
          </a:p>
          <a:p>
            <a:pPr algn="just"/>
            <a:r>
              <a:rPr lang="en-US" sz="2800" dirty="0">
                <a:solidFill>
                  <a:schemeClr val="tx1">
                    <a:lumMod val="95000"/>
                    <a:lumOff val="5000"/>
                  </a:schemeClr>
                </a:solidFill>
              </a:rPr>
              <a:t>How does USA deal with Russia</a:t>
            </a:r>
            <a:r>
              <a:rPr lang="en-US" sz="2800" b="1" dirty="0">
                <a:solidFill>
                  <a:schemeClr val="tx1">
                    <a:lumMod val="95000"/>
                    <a:lumOff val="5000"/>
                  </a:schemeClr>
                </a:solidFill>
              </a:rPr>
              <a:t>?</a:t>
            </a:r>
          </a:p>
          <a:p>
            <a:pPr algn="just"/>
            <a:endParaRPr lang="en-US" sz="2800" dirty="0">
              <a:solidFill>
                <a:schemeClr val="tx1">
                  <a:lumMod val="95000"/>
                  <a:lumOff val="5000"/>
                </a:schemeClr>
              </a:solidFill>
            </a:endParaRPr>
          </a:p>
          <a:p>
            <a:pPr algn="just"/>
            <a:r>
              <a:rPr lang="en-US" sz="2800" dirty="0">
                <a:solidFill>
                  <a:schemeClr val="tx1">
                    <a:lumMod val="95000"/>
                    <a:lumOff val="5000"/>
                  </a:schemeClr>
                </a:solidFill>
              </a:rPr>
              <a:t>How does a student of IR analyze the FP behavior of a state</a:t>
            </a:r>
            <a:r>
              <a:rPr lang="en-US" sz="2800" b="1" dirty="0">
                <a:solidFill>
                  <a:schemeClr val="tx1"/>
                </a:solidFill>
              </a:rPr>
              <a:t>?</a:t>
            </a:r>
          </a:p>
          <a:p>
            <a:pPr algn="just"/>
            <a:endParaRPr lang="en-US" sz="2800" b="1" dirty="0">
              <a:solidFill>
                <a:schemeClr val="tx1"/>
              </a:solidFill>
            </a:endParaRPr>
          </a:p>
          <a:p>
            <a:pPr algn="just"/>
            <a:endParaRPr lang="en-US" sz="2800" b="1" dirty="0">
              <a:solidFill>
                <a:schemeClr val="tx1"/>
              </a:solidFill>
            </a:endParaRPr>
          </a:p>
          <a:p>
            <a:pPr algn="just"/>
            <a:endParaRPr lang="en-US" sz="2800" b="1" dirty="0">
              <a:solidFill>
                <a:schemeClr val="tx1"/>
              </a:solidFill>
            </a:endParaRPr>
          </a:p>
          <a:p>
            <a:pPr algn="just"/>
            <a:endParaRPr lang="en-US" sz="2800" b="1" dirty="0">
              <a:solidFill>
                <a:schemeClr val="tx1"/>
              </a:solidFill>
            </a:endParaRPr>
          </a:p>
          <a:p>
            <a:pPr marL="0" indent="0" algn="just">
              <a:buNone/>
            </a:pPr>
            <a:endParaRPr lang="en-US" sz="2800" b="1" dirty="0">
              <a:solidFill>
                <a:schemeClr val="tx1"/>
              </a:solidFill>
            </a:endParaRPr>
          </a:p>
        </p:txBody>
      </p:sp>
      <p:sp>
        <p:nvSpPr>
          <p:cNvPr id="4" name="Footer Placeholder 3">
            <a:extLst>
              <a:ext uri="{FF2B5EF4-FFF2-40B4-BE49-F238E27FC236}">
                <a16:creationId xmlns:a16="http://schemas.microsoft.com/office/drawing/2014/main" id="{16800A1E-6DD6-4836-8D5E-FAA2F72F077C}"/>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0428403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367" y="875211"/>
            <a:ext cx="9558246" cy="834320"/>
          </a:xfrm>
        </p:spPr>
        <p:txBody>
          <a:bodyPr>
            <a:normAutofit/>
          </a:bodyPr>
          <a:lstStyle/>
          <a:p>
            <a:r>
              <a:rPr lang="en-US" sz="3200" b="1" dirty="0">
                <a:solidFill>
                  <a:schemeClr val="tx1">
                    <a:lumMod val="95000"/>
                    <a:lumOff val="5000"/>
                  </a:schemeClr>
                </a:solidFill>
              </a:rPr>
              <a:t>   Liberalism</a:t>
            </a:r>
          </a:p>
        </p:txBody>
      </p:sp>
      <p:sp>
        <p:nvSpPr>
          <p:cNvPr id="3" name="Content Placeholder 2"/>
          <p:cNvSpPr>
            <a:spLocks noGrp="1"/>
          </p:cNvSpPr>
          <p:nvPr>
            <p:ph idx="1"/>
          </p:nvPr>
        </p:nvSpPr>
        <p:spPr>
          <a:xfrm>
            <a:off x="1907177" y="1709531"/>
            <a:ext cx="9597435" cy="4821897"/>
          </a:xfrm>
        </p:spPr>
        <p:txBody>
          <a:bodyPr>
            <a:normAutofit fontScale="85000" lnSpcReduction="10000"/>
          </a:bodyPr>
          <a:lstStyle/>
          <a:p>
            <a:pPr marL="0" indent="0" algn="ctr">
              <a:buNone/>
            </a:pPr>
            <a:r>
              <a:rPr lang="en-US" sz="2800" dirty="0">
                <a:solidFill>
                  <a:srgbClr val="FF0000"/>
                </a:solidFill>
              </a:rPr>
              <a:t>The use of human reason and ethics in IR can lead to more orderly, just, prosperous, and cooperative world; and anarchy and war can be managed by int. institutions and law.</a:t>
            </a:r>
          </a:p>
          <a:p>
            <a:r>
              <a:rPr lang="en-US" sz="2800" dirty="0">
                <a:solidFill>
                  <a:schemeClr val="tx1"/>
                </a:solidFill>
              </a:rPr>
              <a:t>Liberalism focuses that govt. must ensure protection of </a:t>
            </a:r>
            <a:r>
              <a:rPr lang="en-US" sz="2800" b="1" dirty="0">
                <a:solidFill>
                  <a:schemeClr val="tx1"/>
                </a:solidFill>
              </a:rPr>
              <a:t>life, liberty</a:t>
            </a:r>
            <a:r>
              <a:rPr lang="en-US" sz="2800" dirty="0">
                <a:solidFill>
                  <a:schemeClr val="tx1"/>
                </a:solidFill>
              </a:rPr>
              <a:t>, and </a:t>
            </a:r>
            <a:r>
              <a:rPr lang="en-US" sz="2800" b="1" dirty="0">
                <a:solidFill>
                  <a:schemeClr val="tx1"/>
                </a:solidFill>
              </a:rPr>
              <a:t>property</a:t>
            </a:r>
            <a:r>
              <a:rPr lang="en-US" sz="2800" dirty="0">
                <a:solidFill>
                  <a:schemeClr val="tx1"/>
                </a:solidFill>
              </a:rPr>
              <a:t> of the individual.</a:t>
            </a:r>
          </a:p>
          <a:p>
            <a:endParaRPr lang="en-US" sz="2800" dirty="0">
              <a:solidFill>
                <a:schemeClr val="tx1"/>
              </a:solidFill>
            </a:endParaRPr>
          </a:p>
          <a:p>
            <a:r>
              <a:rPr lang="en-US" sz="2800" dirty="0">
                <a:solidFill>
                  <a:schemeClr val="tx1"/>
                </a:solidFill>
              </a:rPr>
              <a:t>It speaks the issues what Realism disregards (impact of domestic politics on state behavior, implication of economic interdependence, role of global institutions, etc.)</a:t>
            </a:r>
            <a:endParaRPr lang="en-GB" sz="2800" dirty="0">
              <a:solidFill>
                <a:schemeClr val="tx1"/>
              </a:solidFill>
            </a:endParaRPr>
          </a:p>
          <a:p>
            <a:pPr marL="0" indent="0">
              <a:buNone/>
            </a:pPr>
            <a:endParaRPr lang="en-US" sz="2800" b="1" dirty="0">
              <a:solidFill>
                <a:srgbClr val="FF0000"/>
              </a:solidFill>
            </a:endParaRPr>
          </a:p>
          <a:p>
            <a:pPr marL="0" indent="0" algn="ctr">
              <a:buNone/>
            </a:pPr>
            <a:r>
              <a:rPr lang="en-US" sz="2800" b="1" dirty="0">
                <a:solidFill>
                  <a:srgbClr val="FF0000"/>
                </a:solidFill>
              </a:rPr>
              <a:t> States, business groups, individual want more peace &amp; prosperity</a:t>
            </a:r>
            <a:endParaRPr lang="en-US" sz="2800" dirty="0">
              <a:solidFill>
                <a:srgbClr val="FF0000"/>
              </a:solidFill>
            </a:endParaRPr>
          </a:p>
        </p:txBody>
      </p:sp>
      <p:sp>
        <p:nvSpPr>
          <p:cNvPr id="4" name="Footer Placeholder 3"/>
          <p:cNvSpPr>
            <a:spLocks noGrp="1"/>
          </p:cNvSpPr>
          <p:nvPr>
            <p:ph type="ftr" sz="quarter" idx="11"/>
          </p:nvPr>
        </p:nvSpPr>
        <p:spPr/>
        <p:txBody>
          <a:bodyPr/>
          <a:lstStyle/>
          <a:p>
            <a:r>
              <a:rPr lang="en-US"/>
              <a:t>Lecture by: Dr. Zahid Mehmood Zahid, Assistant Professor of IR, Islamabad.</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DE647-1988-4C1E-84BD-4F537CB99858}"/>
              </a:ext>
            </a:extLst>
          </p:cNvPr>
          <p:cNvSpPr>
            <a:spLocks noGrp="1"/>
          </p:cNvSpPr>
          <p:nvPr>
            <p:ph type="title"/>
          </p:nvPr>
        </p:nvSpPr>
        <p:spPr>
          <a:xfrm>
            <a:off x="1828801" y="967409"/>
            <a:ext cx="9675812" cy="543340"/>
          </a:xfrm>
        </p:spPr>
        <p:txBody>
          <a:bodyPr>
            <a:normAutofit fontScale="90000"/>
          </a:bodyPr>
          <a:lstStyle/>
          <a:p>
            <a:r>
              <a:rPr lang="en-AU" b="1" dirty="0">
                <a:solidFill>
                  <a:schemeClr val="tx1"/>
                </a:solidFill>
              </a:rPr>
              <a:t>   Liberalism Assumptions</a:t>
            </a:r>
            <a:endParaRPr lang="en-US" dirty="0"/>
          </a:p>
        </p:txBody>
      </p:sp>
      <p:sp>
        <p:nvSpPr>
          <p:cNvPr id="3" name="Content Placeholder 2">
            <a:extLst>
              <a:ext uri="{FF2B5EF4-FFF2-40B4-BE49-F238E27FC236}">
                <a16:creationId xmlns:a16="http://schemas.microsoft.com/office/drawing/2014/main" id="{F83FB373-ED0C-4195-9977-BE52932F17A3}"/>
              </a:ext>
            </a:extLst>
          </p:cNvPr>
          <p:cNvSpPr>
            <a:spLocks noGrp="1"/>
          </p:cNvSpPr>
          <p:nvPr>
            <p:ph idx="1"/>
          </p:nvPr>
        </p:nvSpPr>
        <p:spPr>
          <a:xfrm>
            <a:off x="1828800" y="1630017"/>
            <a:ext cx="9675812" cy="5062331"/>
          </a:xfrm>
        </p:spPr>
        <p:txBody>
          <a:bodyPr/>
          <a:lstStyle/>
          <a:p>
            <a:pPr algn="just"/>
            <a:r>
              <a:rPr lang="en-GB" sz="2800" dirty="0">
                <a:solidFill>
                  <a:schemeClr val="tx1"/>
                </a:solidFill>
              </a:rPr>
              <a:t>An</a:t>
            </a:r>
            <a:r>
              <a:rPr lang="en-GB" sz="2800" b="1" dirty="0">
                <a:solidFill>
                  <a:schemeClr val="tx1"/>
                </a:solidFill>
              </a:rPr>
              <a:t> </a:t>
            </a:r>
            <a:r>
              <a:rPr lang="en-GB" sz="2800" u="sng" dirty="0">
                <a:solidFill>
                  <a:schemeClr val="tx1"/>
                </a:solidFill>
              </a:rPr>
              <a:t>optimistic</a:t>
            </a:r>
            <a:r>
              <a:rPr lang="en-GB" sz="2800" dirty="0">
                <a:solidFill>
                  <a:schemeClr val="tx1"/>
                </a:solidFill>
              </a:rPr>
              <a:t> approach to global politics based on characteristics;</a:t>
            </a:r>
          </a:p>
          <a:p>
            <a:pPr algn="just"/>
            <a:r>
              <a:rPr lang="en-GB" sz="2800" dirty="0">
                <a:solidFill>
                  <a:schemeClr val="tx1"/>
                </a:solidFill>
              </a:rPr>
              <a:t>Faith in </a:t>
            </a:r>
            <a:r>
              <a:rPr lang="en-GB" sz="2800" dirty="0">
                <a:solidFill>
                  <a:srgbClr val="FF0000"/>
                </a:solidFill>
              </a:rPr>
              <a:t>Human reason</a:t>
            </a:r>
            <a:r>
              <a:rPr lang="en-GB" sz="2800" dirty="0">
                <a:solidFill>
                  <a:schemeClr val="tx1"/>
                </a:solidFill>
              </a:rPr>
              <a:t>. (John Lock: 1632-1704)</a:t>
            </a:r>
          </a:p>
          <a:p>
            <a:pPr algn="just"/>
            <a:r>
              <a:rPr lang="en-AU" sz="2800" dirty="0">
                <a:solidFill>
                  <a:schemeClr val="tx1"/>
                </a:solidFill>
              </a:rPr>
              <a:t>Belief in </a:t>
            </a:r>
            <a:r>
              <a:rPr lang="en-AU" sz="2800" dirty="0">
                <a:solidFill>
                  <a:srgbClr val="FF0000"/>
                </a:solidFill>
              </a:rPr>
              <a:t>progress &amp; Growth</a:t>
            </a:r>
            <a:r>
              <a:rPr lang="en-AU" sz="2800" dirty="0">
                <a:solidFill>
                  <a:schemeClr val="tx1"/>
                </a:solidFill>
              </a:rPr>
              <a:t>. (Human are rational)</a:t>
            </a:r>
          </a:p>
          <a:p>
            <a:pPr algn="just"/>
            <a:r>
              <a:rPr lang="en-AU" sz="2800" dirty="0">
                <a:solidFill>
                  <a:srgbClr val="FF0000"/>
                </a:solidFill>
              </a:rPr>
              <a:t>Democracies</a:t>
            </a:r>
            <a:r>
              <a:rPr lang="en-AU" sz="2800" dirty="0">
                <a:solidFill>
                  <a:schemeClr val="tx1"/>
                </a:solidFill>
              </a:rPr>
              <a:t> don’t go for war (E. Kant, T. Paine)</a:t>
            </a:r>
          </a:p>
          <a:p>
            <a:pPr algn="just"/>
            <a:r>
              <a:rPr lang="en-AU" sz="2800" dirty="0">
                <a:solidFill>
                  <a:schemeClr val="tx1"/>
                </a:solidFill>
              </a:rPr>
              <a:t>Economic </a:t>
            </a:r>
            <a:r>
              <a:rPr lang="en-AU" sz="2800" dirty="0">
                <a:solidFill>
                  <a:srgbClr val="FF0000"/>
                </a:solidFill>
              </a:rPr>
              <a:t>interdependence</a:t>
            </a:r>
            <a:r>
              <a:rPr lang="en-AU" sz="2800" dirty="0">
                <a:solidFill>
                  <a:schemeClr val="tx1"/>
                </a:solidFill>
              </a:rPr>
              <a:t> among states (D. Ricardo, R. Cobden) </a:t>
            </a:r>
          </a:p>
          <a:p>
            <a:pPr algn="just"/>
            <a:r>
              <a:rPr lang="en-AU" sz="2800" dirty="0">
                <a:solidFill>
                  <a:srgbClr val="FF0000"/>
                </a:solidFill>
              </a:rPr>
              <a:t>International Institutions </a:t>
            </a:r>
            <a:r>
              <a:rPr lang="en-AU" sz="2800" dirty="0">
                <a:solidFill>
                  <a:schemeClr val="tx1"/>
                </a:solidFill>
              </a:rPr>
              <a:t>– </a:t>
            </a:r>
            <a:r>
              <a:rPr lang="en-AU" sz="2800" dirty="0" err="1">
                <a:solidFill>
                  <a:schemeClr val="tx1"/>
                </a:solidFill>
              </a:rPr>
              <a:t>LoN</a:t>
            </a:r>
            <a:r>
              <a:rPr lang="en-AU" sz="2800" dirty="0">
                <a:solidFill>
                  <a:schemeClr val="tx1"/>
                </a:solidFill>
              </a:rPr>
              <a:t> &amp; UNO, ensure peace.</a:t>
            </a:r>
          </a:p>
          <a:p>
            <a:endParaRPr lang="en-US" dirty="0"/>
          </a:p>
        </p:txBody>
      </p:sp>
      <p:sp>
        <p:nvSpPr>
          <p:cNvPr id="4" name="Footer Placeholder 3">
            <a:extLst>
              <a:ext uri="{FF2B5EF4-FFF2-40B4-BE49-F238E27FC236}">
                <a16:creationId xmlns:a16="http://schemas.microsoft.com/office/drawing/2014/main" id="{95D9EABD-48E9-42E5-B89E-67CA5D909E23}"/>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4609182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164" y="624110"/>
            <a:ext cx="9457449" cy="644251"/>
          </a:xfrm>
        </p:spPr>
        <p:txBody>
          <a:bodyPr>
            <a:normAutofit fontScale="90000"/>
          </a:bodyPr>
          <a:lstStyle/>
          <a:p>
            <a:r>
              <a:rPr lang="en-AU" b="1" dirty="0">
                <a:solidFill>
                  <a:schemeClr val="tx1"/>
                </a:solidFill>
              </a:rPr>
              <a:t>  Explanation!  </a:t>
            </a:r>
            <a:br>
              <a:rPr lang="en-AU" dirty="0">
                <a:solidFill>
                  <a:schemeClr val="tx1"/>
                </a:solidFill>
              </a:rPr>
            </a:br>
            <a:endParaRPr lang="en-AU" dirty="0">
              <a:solidFill>
                <a:schemeClr val="tx1"/>
              </a:solidFill>
            </a:endParaRPr>
          </a:p>
        </p:txBody>
      </p:sp>
      <p:sp>
        <p:nvSpPr>
          <p:cNvPr id="3" name="Content Placeholder 2"/>
          <p:cNvSpPr>
            <a:spLocks noGrp="1"/>
          </p:cNvSpPr>
          <p:nvPr>
            <p:ph idx="1"/>
          </p:nvPr>
        </p:nvSpPr>
        <p:spPr>
          <a:xfrm>
            <a:off x="2047164" y="1484243"/>
            <a:ext cx="9457448" cy="5373756"/>
          </a:xfrm>
        </p:spPr>
        <p:txBody>
          <a:bodyPr>
            <a:normAutofit/>
          </a:bodyPr>
          <a:lstStyle/>
          <a:p>
            <a:pPr algn="just"/>
            <a:r>
              <a:rPr lang="en-GB" sz="2800" dirty="0">
                <a:solidFill>
                  <a:schemeClr val="tx1"/>
                </a:solidFill>
              </a:rPr>
              <a:t>It rejects power politics.</a:t>
            </a:r>
          </a:p>
          <a:p>
            <a:pPr algn="just"/>
            <a:r>
              <a:rPr lang="en-GB" sz="2800" dirty="0">
                <a:solidFill>
                  <a:schemeClr val="tx1"/>
                </a:solidFill>
              </a:rPr>
              <a:t>Advocates about mutual benefits &amp; cooperation.</a:t>
            </a:r>
          </a:p>
          <a:p>
            <a:pPr algn="just"/>
            <a:r>
              <a:rPr lang="en-GB" sz="2800" dirty="0">
                <a:solidFill>
                  <a:schemeClr val="tx1"/>
                </a:solidFill>
              </a:rPr>
              <a:t>Emphasizes on economic interdependence.</a:t>
            </a:r>
          </a:p>
          <a:p>
            <a:pPr algn="just"/>
            <a:r>
              <a:rPr lang="en-GB" sz="2800" dirty="0">
                <a:solidFill>
                  <a:schemeClr val="tx1"/>
                </a:solidFill>
              </a:rPr>
              <a:t>Focuses on the necessity of Int. Institutions –UNO, EU, IMF, WB, ASEAN, G7, G20, etc.</a:t>
            </a:r>
          </a:p>
          <a:p>
            <a:pPr algn="just"/>
            <a:r>
              <a:rPr lang="en-GB" sz="2800" dirty="0">
                <a:solidFill>
                  <a:schemeClr val="tx1"/>
                </a:solidFill>
              </a:rPr>
              <a:t>Supports free trade &amp; democracy.</a:t>
            </a:r>
          </a:p>
          <a:p>
            <a:pPr algn="just"/>
            <a:r>
              <a:rPr lang="en-GB" sz="2800" dirty="0">
                <a:solidFill>
                  <a:schemeClr val="tx1"/>
                </a:solidFill>
              </a:rPr>
              <a:t>Its unit of analysis (Point of focus) is individual.</a:t>
            </a:r>
          </a:p>
          <a:p>
            <a:pPr algn="just"/>
            <a:endParaRPr lang="en-US" sz="2800" b="1" dirty="0">
              <a:solidFill>
                <a:schemeClr val="tx1"/>
              </a:solidFill>
            </a:endParaRPr>
          </a:p>
          <a:p>
            <a:endParaRPr lang="en-AU" sz="2800" dirty="0">
              <a:solidFill>
                <a:schemeClr val="tx1"/>
              </a:solidFill>
            </a:endParaRPr>
          </a:p>
        </p:txBody>
      </p:sp>
      <p:sp>
        <p:nvSpPr>
          <p:cNvPr id="4" name="Footer Placeholder 3">
            <a:extLst>
              <a:ext uri="{FF2B5EF4-FFF2-40B4-BE49-F238E27FC236}">
                <a16:creationId xmlns:a16="http://schemas.microsoft.com/office/drawing/2014/main" id="{71832D43-A648-49B6-8F37-ABBA73A70C05}"/>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1287204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8137" y="628124"/>
            <a:ext cx="9536475" cy="652036"/>
          </a:xfrm>
        </p:spPr>
        <p:txBody>
          <a:bodyPr>
            <a:normAutofit/>
          </a:bodyPr>
          <a:lstStyle/>
          <a:p>
            <a:r>
              <a:rPr lang="en-US" sz="3200" b="1" dirty="0">
                <a:solidFill>
                  <a:schemeClr val="tx1">
                    <a:lumMod val="95000"/>
                    <a:lumOff val="5000"/>
                  </a:schemeClr>
                </a:solidFill>
              </a:rPr>
              <a:t> Liberal Ideas</a:t>
            </a:r>
          </a:p>
        </p:txBody>
      </p:sp>
      <p:sp>
        <p:nvSpPr>
          <p:cNvPr id="3" name="Content Placeholder 2"/>
          <p:cNvSpPr>
            <a:spLocks noGrp="1"/>
          </p:cNvSpPr>
          <p:nvPr>
            <p:ph idx="1"/>
          </p:nvPr>
        </p:nvSpPr>
        <p:spPr>
          <a:xfrm>
            <a:off x="1968137" y="1410789"/>
            <a:ext cx="9536475" cy="5338354"/>
          </a:xfrm>
        </p:spPr>
        <p:txBody>
          <a:bodyPr>
            <a:normAutofit/>
          </a:bodyPr>
          <a:lstStyle/>
          <a:p>
            <a:pPr algn="just"/>
            <a:r>
              <a:rPr lang="en-US" sz="2400" dirty="0">
                <a:solidFill>
                  <a:schemeClr val="tx1">
                    <a:lumMod val="95000"/>
                    <a:lumOff val="5000"/>
                  </a:schemeClr>
                </a:solidFill>
              </a:rPr>
              <a:t>An emphasis on the unity of humankind rather than narrow national interests. </a:t>
            </a:r>
          </a:p>
          <a:p>
            <a:pPr algn="just"/>
            <a:endParaRPr lang="en-US" sz="2400" dirty="0">
              <a:solidFill>
                <a:schemeClr val="tx1">
                  <a:lumMod val="95000"/>
                  <a:lumOff val="5000"/>
                </a:schemeClr>
              </a:solidFill>
            </a:endParaRPr>
          </a:p>
          <a:p>
            <a:pPr algn="just"/>
            <a:r>
              <a:rPr lang="en-US" sz="2400" dirty="0">
                <a:solidFill>
                  <a:schemeClr val="tx1">
                    <a:lumMod val="95000"/>
                    <a:lumOff val="5000"/>
                  </a:schemeClr>
                </a:solidFill>
              </a:rPr>
              <a:t>The importance of individuals (freedom, human rights, equality above state sovereignty and interest).</a:t>
            </a:r>
          </a:p>
          <a:p>
            <a:pPr algn="just"/>
            <a:endParaRPr lang="en-US" sz="2400" dirty="0">
              <a:solidFill>
                <a:schemeClr val="tx1">
                  <a:lumMod val="95000"/>
                  <a:lumOff val="5000"/>
                </a:schemeClr>
              </a:solidFill>
            </a:endParaRPr>
          </a:p>
          <a:p>
            <a:pPr algn="just"/>
            <a:r>
              <a:rPr lang="en-US" sz="2400" dirty="0">
                <a:solidFill>
                  <a:schemeClr val="tx1">
                    <a:lumMod val="95000"/>
                    <a:lumOff val="5000"/>
                  </a:schemeClr>
                </a:solidFill>
              </a:rPr>
              <a:t>Using the power of ideas to educate people against the warfare. </a:t>
            </a:r>
          </a:p>
          <a:p>
            <a:pPr algn="just"/>
            <a:endParaRPr lang="en-US" sz="2400" dirty="0">
              <a:solidFill>
                <a:schemeClr val="tx1">
                  <a:lumMod val="95000"/>
                  <a:lumOff val="5000"/>
                </a:schemeClr>
              </a:solidFill>
            </a:endParaRPr>
          </a:p>
          <a:p>
            <a:pPr algn="just"/>
            <a:r>
              <a:rPr lang="en-US" sz="2400" dirty="0">
                <a:solidFill>
                  <a:schemeClr val="tx1">
                    <a:lumMod val="95000"/>
                    <a:lumOff val="5000"/>
                  </a:schemeClr>
                </a:solidFill>
              </a:rPr>
              <a:t>Not the lust for power, but the conditions under which people live, are the sources of conflict - reforming those conditions will enhance the prospects for peace.</a:t>
            </a:r>
          </a:p>
        </p:txBody>
      </p:sp>
      <p:sp>
        <p:nvSpPr>
          <p:cNvPr id="4" name="Footer Placeholder 3"/>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1398475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0091" y="624110"/>
            <a:ext cx="9684521" cy="595090"/>
          </a:xfrm>
        </p:spPr>
        <p:txBody>
          <a:bodyPr>
            <a:normAutofit fontScale="90000"/>
          </a:bodyPr>
          <a:lstStyle/>
          <a:p>
            <a:r>
              <a:rPr lang="en-US" b="1" dirty="0">
                <a:solidFill>
                  <a:schemeClr val="tx1">
                    <a:lumMod val="95000"/>
                    <a:lumOff val="5000"/>
                  </a:schemeClr>
                </a:solidFill>
              </a:rPr>
              <a:t>Other Arguments</a:t>
            </a:r>
          </a:p>
        </p:txBody>
      </p:sp>
      <p:sp>
        <p:nvSpPr>
          <p:cNvPr id="3" name="Content Placeholder 2"/>
          <p:cNvSpPr>
            <a:spLocks noGrp="1"/>
          </p:cNvSpPr>
          <p:nvPr>
            <p:ph idx="1"/>
          </p:nvPr>
        </p:nvSpPr>
        <p:spPr>
          <a:xfrm>
            <a:off x="1820091" y="1314993"/>
            <a:ext cx="9684521" cy="5251269"/>
          </a:xfrm>
        </p:spPr>
        <p:txBody>
          <a:bodyPr>
            <a:noAutofit/>
          </a:bodyPr>
          <a:lstStyle/>
          <a:p>
            <a:pPr algn="just"/>
            <a:r>
              <a:rPr lang="en-US" sz="2400" dirty="0">
                <a:solidFill>
                  <a:schemeClr val="tx1">
                    <a:lumMod val="95000"/>
                    <a:lumOff val="5000"/>
                  </a:schemeClr>
                </a:solidFill>
              </a:rPr>
              <a:t>Establishment of consolidated democracies – compromise, tolerance, civil liberties to have a political culture that shun lethal force as means of settling disagreements.</a:t>
            </a:r>
          </a:p>
          <a:p>
            <a:pPr marL="0" indent="0" algn="ctr">
              <a:buNone/>
            </a:pPr>
            <a:r>
              <a:rPr lang="en-US" sz="2400" dirty="0">
                <a:solidFill>
                  <a:srgbClr val="FF0000"/>
                </a:solidFill>
              </a:rPr>
              <a:t>“Democratic government will make wars less likely” </a:t>
            </a:r>
            <a:r>
              <a:rPr lang="en-US" sz="2400" b="1" dirty="0">
                <a:solidFill>
                  <a:schemeClr val="tx1">
                    <a:lumMod val="95000"/>
                    <a:lumOff val="5000"/>
                  </a:schemeClr>
                </a:solidFill>
              </a:rPr>
              <a:t>W . Wilson</a:t>
            </a:r>
          </a:p>
          <a:p>
            <a:pPr marL="0" indent="0" algn="ctr">
              <a:buNone/>
            </a:pPr>
            <a:endParaRPr lang="en-US" sz="2400" b="1" dirty="0">
              <a:solidFill>
                <a:schemeClr val="tx1">
                  <a:lumMod val="95000"/>
                  <a:lumOff val="5000"/>
                </a:schemeClr>
              </a:solidFill>
            </a:endParaRPr>
          </a:p>
          <a:p>
            <a:pPr marL="0" indent="0" algn="ctr">
              <a:buNone/>
            </a:pPr>
            <a:r>
              <a:rPr lang="en-US" sz="2400" dirty="0">
                <a:solidFill>
                  <a:srgbClr val="FF0000"/>
                </a:solidFill>
              </a:rPr>
              <a:t>“the continued maintenance and improvement of democracy constitute the most important guarantee of international peace.”  </a:t>
            </a:r>
            <a:r>
              <a:rPr lang="en-US" sz="2400" b="1" dirty="0">
                <a:solidFill>
                  <a:schemeClr val="tx1">
                    <a:lumMod val="95000"/>
                    <a:lumOff val="5000"/>
                  </a:schemeClr>
                </a:solidFill>
              </a:rPr>
              <a:t>FDR</a:t>
            </a:r>
          </a:p>
          <a:p>
            <a:pPr marL="0" indent="0" algn="ctr">
              <a:buNone/>
            </a:pPr>
            <a:r>
              <a:rPr lang="en-US" sz="2400" dirty="0">
                <a:solidFill>
                  <a:srgbClr val="FF0000"/>
                </a:solidFill>
              </a:rPr>
              <a:t>“Liberal democracy is the best form of government ever practiced.” </a:t>
            </a:r>
            <a:r>
              <a:rPr lang="en-US" sz="2400" b="1" dirty="0">
                <a:solidFill>
                  <a:schemeClr val="tx1">
                    <a:lumMod val="95000"/>
                    <a:lumOff val="5000"/>
                  </a:schemeClr>
                </a:solidFill>
              </a:rPr>
              <a:t>F. Fukuyama </a:t>
            </a:r>
          </a:p>
          <a:p>
            <a:pPr algn="just"/>
            <a:r>
              <a:rPr lang="en-US" sz="2400" dirty="0">
                <a:solidFill>
                  <a:schemeClr val="tx1">
                    <a:lumMod val="95000"/>
                    <a:lumOff val="5000"/>
                  </a:schemeClr>
                </a:solidFill>
              </a:rPr>
              <a:t>Diplomacy instead of use of force.</a:t>
            </a:r>
          </a:p>
          <a:p>
            <a:pPr algn="just"/>
            <a:r>
              <a:rPr lang="en-US" sz="2400" dirty="0">
                <a:solidFill>
                  <a:schemeClr val="tx1">
                    <a:lumMod val="95000"/>
                    <a:lumOff val="5000"/>
                  </a:schemeClr>
                </a:solidFill>
              </a:rPr>
              <a:t>Politics is not zero-sum, persuasion rather than coercion.</a:t>
            </a:r>
          </a:p>
          <a:p>
            <a:pPr algn="just"/>
            <a:endParaRPr lang="en-US" sz="2400" dirty="0">
              <a:solidFill>
                <a:schemeClr val="tx1">
                  <a:lumMod val="95000"/>
                  <a:lumOff val="5000"/>
                </a:schemeClr>
              </a:solidFill>
            </a:endParaRPr>
          </a:p>
          <a:p>
            <a:pPr algn="just"/>
            <a:endParaRPr lang="en-US" sz="2400" dirty="0">
              <a:solidFill>
                <a:schemeClr val="tx1">
                  <a:lumMod val="95000"/>
                  <a:lumOff val="5000"/>
                </a:schemeClr>
              </a:solidFill>
            </a:endParaRPr>
          </a:p>
          <a:p>
            <a:pPr algn="just"/>
            <a:endParaRPr lang="en-US" sz="2400" dirty="0">
              <a:solidFill>
                <a:schemeClr val="tx1">
                  <a:lumMod val="95000"/>
                  <a:lumOff val="5000"/>
                </a:schemeClr>
              </a:solidFill>
            </a:endParaRPr>
          </a:p>
          <a:p>
            <a:pPr algn="just"/>
            <a:endParaRPr lang="en-US" sz="2400" dirty="0">
              <a:solidFill>
                <a:schemeClr val="tx1">
                  <a:lumMod val="95000"/>
                  <a:lumOff val="5000"/>
                </a:schemeClr>
              </a:solidFill>
            </a:endParaRPr>
          </a:p>
        </p:txBody>
      </p:sp>
      <p:sp>
        <p:nvSpPr>
          <p:cNvPr id="4" name="Footer Placeholder 3"/>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34080097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3883" y="624110"/>
            <a:ext cx="9450729" cy="684185"/>
          </a:xfrm>
        </p:spPr>
        <p:txBody>
          <a:bodyPr>
            <a:normAutofit fontScale="90000"/>
          </a:bodyPr>
          <a:lstStyle/>
          <a:p>
            <a:br>
              <a:rPr lang="en-GB" b="1" dirty="0">
                <a:solidFill>
                  <a:schemeClr val="tx1">
                    <a:lumMod val="95000"/>
                    <a:lumOff val="5000"/>
                  </a:schemeClr>
                </a:solidFill>
              </a:rPr>
            </a:br>
            <a:endParaRPr lang="en-AU" dirty="0">
              <a:solidFill>
                <a:schemeClr val="tx1">
                  <a:lumMod val="95000"/>
                  <a:lumOff val="5000"/>
                </a:schemeClr>
              </a:solidFill>
            </a:endParaRPr>
          </a:p>
        </p:txBody>
      </p:sp>
      <p:sp>
        <p:nvSpPr>
          <p:cNvPr id="3" name="Content Placeholder 2"/>
          <p:cNvSpPr>
            <a:spLocks noGrp="1"/>
          </p:cNvSpPr>
          <p:nvPr>
            <p:ph idx="1"/>
          </p:nvPr>
        </p:nvSpPr>
        <p:spPr>
          <a:xfrm>
            <a:off x="2053883" y="1308295"/>
            <a:ext cx="9450729" cy="5261317"/>
          </a:xfrm>
        </p:spPr>
        <p:txBody>
          <a:bodyPr>
            <a:normAutofit/>
          </a:bodyPr>
          <a:lstStyle/>
          <a:p>
            <a:pPr algn="just"/>
            <a:r>
              <a:rPr lang="en-US" sz="2600" dirty="0">
                <a:solidFill>
                  <a:schemeClr val="tx1">
                    <a:lumMod val="95000"/>
                    <a:lumOff val="5000"/>
                  </a:schemeClr>
                </a:solidFill>
              </a:rPr>
              <a:t>Economic interdependence mitigates conflicts (Kant, Lock, Smith, Rousseau).</a:t>
            </a:r>
          </a:p>
          <a:p>
            <a:pPr algn="just"/>
            <a:r>
              <a:rPr lang="en-US" sz="2600" dirty="0">
                <a:solidFill>
                  <a:schemeClr val="tx1">
                    <a:lumMod val="95000"/>
                    <a:lumOff val="5000"/>
                  </a:schemeClr>
                </a:solidFill>
              </a:rPr>
              <a:t>Econ Inter is even more important than democracy (</a:t>
            </a:r>
            <a:r>
              <a:rPr lang="en-US" sz="2600" dirty="0" err="1">
                <a:solidFill>
                  <a:schemeClr val="tx1">
                    <a:lumMod val="95000"/>
                    <a:lumOff val="5000"/>
                  </a:schemeClr>
                </a:solidFill>
              </a:rPr>
              <a:t>Mousseau</a:t>
            </a:r>
            <a:r>
              <a:rPr lang="en-US" sz="2600" dirty="0">
                <a:solidFill>
                  <a:schemeClr val="tx1">
                    <a:lumMod val="95000"/>
                    <a:lumOff val="5000"/>
                  </a:schemeClr>
                </a:solidFill>
              </a:rPr>
              <a:t> 2013)</a:t>
            </a:r>
          </a:p>
          <a:p>
            <a:pPr marL="0" indent="0" algn="ctr">
              <a:buNone/>
            </a:pPr>
            <a:r>
              <a:rPr lang="en-US" sz="2600" dirty="0">
                <a:solidFill>
                  <a:srgbClr val="FF0000"/>
                </a:solidFill>
              </a:rPr>
              <a:t>“People who raise each others’ living standards through commerce are less likely to become combatants.”                                         											</a:t>
            </a:r>
            <a:r>
              <a:rPr lang="en-US" sz="2600" b="1" dirty="0">
                <a:solidFill>
                  <a:schemeClr val="tx1">
                    <a:lumMod val="95000"/>
                    <a:lumOff val="5000"/>
                  </a:schemeClr>
                </a:solidFill>
              </a:rPr>
              <a:t>Bill Clinton, 1993</a:t>
            </a:r>
            <a:endParaRPr lang="en-AU" sz="2600" b="1" dirty="0">
              <a:solidFill>
                <a:schemeClr val="tx1">
                  <a:lumMod val="95000"/>
                  <a:lumOff val="5000"/>
                </a:schemeClr>
              </a:solidFill>
            </a:endParaRPr>
          </a:p>
          <a:p>
            <a:pPr algn="just"/>
            <a:endParaRPr lang="en-US" sz="2600" dirty="0">
              <a:solidFill>
                <a:schemeClr val="tx1">
                  <a:lumMod val="95000"/>
                  <a:lumOff val="5000"/>
                </a:schemeClr>
              </a:solidFill>
            </a:endParaRPr>
          </a:p>
          <a:p>
            <a:pPr algn="just"/>
            <a:r>
              <a:rPr lang="en-US" sz="2600" dirty="0">
                <a:solidFill>
                  <a:schemeClr val="tx1">
                    <a:lumMod val="95000"/>
                    <a:lumOff val="5000"/>
                  </a:schemeClr>
                </a:solidFill>
              </a:rPr>
              <a:t>International Institutions promote peace and constrain the wars.</a:t>
            </a:r>
          </a:p>
          <a:p>
            <a:pPr algn="just"/>
            <a:r>
              <a:rPr lang="en-US" sz="2600" dirty="0">
                <a:solidFill>
                  <a:schemeClr val="tx1">
                    <a:lumMod val="95000"/>
                    <a:lumOff val="5000"/>
                  </a:schemeClr>
                </a:solidFill>
              </a:rPr>
              <a:t>Perpetual peace by E. Kant.</a:t>
            </a:r>
          </a:p>
          <a:p>
            <a:pPr algn="just"/>
            <a:endParaRPr lang="en-AU" sz="2600" dirty="0">
              <a:solidFill>
                <a:schemeClr val="tx1">
                  <a:lumMod val="95000"/>
                  <a:lumOff val="5000"/>
                </a:schemeClr>
              </a:solidFill>
            </a:endParaRPr>
          </a:p>
        </p:txBody>
      </p:sp>
      <p:sp>
        <p:nvSpPr>
          <p:cNvPr id="4" name="Footer Placeholder 3">
            <a:extLst>
              <a:ext uri="{FF2B5EF4-FFF2-40B4-BE49-F238E27FC236}">
                <a16:creationId xmlns:a16="http://schemas.microsoft.com/office/drawing/2014/main" id="{55BFFF6B-AAB8-4342-BF05-7190040E99CA}"/>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60927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7613" y="675860"/>
            <a:ext cx="9507000" cy="752957"/>
          </a:xfrm>
        </p:spPr>
        <p:txBody>
          <a:bodyPr>
            <a:normAutofit/>
          </a:bodyPr>
          <a:lstStyle/>
          <a:p>
            <a:r>
              <a:rPr lang="en-AU" sz="3200" b="1" dirty="0">
                <a:solidFill>
                  <a:schemeClr val="tx1">
                    <a:lumMod val="95000"/>
                    <a:lumOff val="5000"/>
                  </a:schemeClr>
                </a:solidFill>
              </a:rPr>
              <a:t>Neoliberalism</a:t>
            </a:r>
          </a:p>
        </p:txBody>
      </p:sp>
      <p:sp>
        <p:nvSpPr>
          <p:cNvPr id="3" name="Content Placeholder 2"/>
          <p:cNvSpPr>
            <a:spLocks noGrp="1"/>
          </p:cNvSpPr>
          <p:nvPr>
            <p:ph idx="1"/>
          </p:nvPr>
        </p:nvSpPr>
        <p:spPr>
          <a:xfrm>
            <a:off x="1982789" y="1497496"/>
            <a:ext cx="9521823" cy="5072116"/>
          </a:xfrm>
        </p:spPr>
        <p:txBody>
          <a:bodyPr>
            <a:normAutofit/>
          </a:bodyPr>
          <a:lstStyle/>
          <a:p>
            <a:pPr algn="just"/>
            <a:r>
              <a:rPr lang="en-AU" sz="2800" dirty="0">
                <a:solidFill>
                  <a:schemeClr val="tx1"/>
                </a:solidFill>
              </a:rPr>
              <a:t>“Theory of political &amp; economic practices, proposing that human well-being can best be advanced by the </a:t>
            </a:r>
            <a:r>
              <a:rPr lang="en-AU" sz="2800" u="sng" dirty="0">
                <a:solidFill>
                  <a:schemeClr val="tx1"/>
                </a:solidFill>
              </a:rPr>
              <a:t>maximization of economic freedoms </a:t>
            </a:r>
            <a:r>
              <a:rPr lang="en-AU" sz="2800" dirty="0">
                <a:solidFill>
                  <a:schemeClr val="tx1"/>
                </a:solidFill>
              </a:rPr>
              <a:t>within the institutional framework characterized by private property rights, individual liberty, unencumbered markets , and free trade</a:t>
            </a:r>
            <a:r>
              <a:rPr lang="en-AU" sz="2800">
                <a:solidFill>
                  <a:schemeClr val="tx1"/>
                </a:solidFill>
              </a:rPr>
              <a:t>”   															    </a:t>
            </a:r>
            <a:r>
              <a:rPr lang="en-AU" sz="2800" b="1">
                <a:solidFill>
                  <a:schemeClr val="tx1"/>
                </a:solidFill>
              </a:rPr>
              <a:t>(</a:t>
            </a:r>
            <a:r>
              <a:rPr lang="en-AU" sz="2800" b="1" dirty="0">
                <a:solidFill>
                  <a:schemeClr val="tx1"/>
                </a:solidFill>
              </a:rPr>
              <a:t>Harvey, 2007)</a:t>
            </a:r>
            <a:r>
              <a:rPr lang="en-US" sz="2800" dirty="0">
                <a:solidFill>
                  <a:schemeClr val="tx1"/>
                </a:solidFill>
              </a:rPr>
              <a:t>                                                                                                                                                                                                                                                                                                                                                                                                                       </a:t>
            </a:r>
          </a:p>
          <a:p>
            <a:pPr algn="just"/>
            <a:r>
              <a:rPr lang="en-US" sz="2800" dirty="0">
                <a:solidFill>
                  <a:schemeClr val="tx1"/>
                </a:solidFill>
              </a:rPr>
              <a:t>The “new” liberal theoretical perspective that accounts for the way international institutions promote global change, cooperation, peace, and prosperity through collective programs for reforms.</a:t>
            </a:r>
            <a:endParaRPr lang="en-AU" sz="2800" dirty="0">
              <a:solidFill>
                <a:schemeClr val="tx1"/>
              </a:solidFill>
            </a:endParaRPr>
          </a:p>
          <a:p>
            <a:pPr algn="just"/>
            <a:endParaRPr lang="en-GB" sz="2800" dirty="0">
              <a:solidFill>
                <a:schemeClr val="tx1"/>
              </a:solidFill>
            </a:endParaRPr>
          </a:p>
          <a:p>
            <a:pPr algn="just"/>
            <a:endParaRPr lang="en-GB" sz="2800" dirty="0">
              <a:solidFill>
                <a:schemeClr val="tx1"/>
              </a:solidFill>
            </a:endParaRPr>
          </a:p>
          <a:p>
            <a:pPr algn="just"/>
            <a:endParaRPr lang="en-AU" sz="2800" dirty="0">
              <a:solidFill>
                <a:schemeClr val="tx1"/>
              </a:solidFill>
            </a:endParaRPr>
          </a:p>
          <a:p>
            <a:endParaRPr lang="en-AU" sz="2800" dirty="0">
              <a:solidFill>
                <a:schemeClr val="tx1"/>
              </a:solidFill>
            </a:endParaRPr>
          </a:p>
        </p:txBody>
      </p:sp>
      <p:sp>
        <p:nvSpPr>
          <p:cNvPr id="4" name="Footer Placeholder 3">
            <a:extLst>
              <a:ext uri="{FF2B5EF4-FFF2-40B4-BE49-F238E27FC236}">
                <a16:creationId xmlns:a16="http://schemas.microsoft.com/office/drawing/2014/main" id="{7ED8A190-04D6-417B-8E23-C694E18405DE}"/>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7020106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D6B2F-2F10-4D4C-9013-37ABB2174481}"/>
              </a:ext>
            </a:extLst>
          </p:cNvPr>
          <p:cNvSpPr>
            <a:spLocks noGrp="1"/>
          </p:cNvSpPr>
          <p:nvPr>
            <p:ph type="title"/>
          </p:nvPr>
        </p:nvSpPr>
        <p:spPr>
          <a:xfrm>
            <a:off x="1881809" y="624110"/>
            <a:ext cx="9622803" cy="714360"/>
          </a:xfrm>
        </p:spPr>
        <p:txBody>
          <a:bodyPr>
            <a:normAutofit fontScale="90000"/>
          </a:bodyPr>
          <a:lstStyle/>
          <a:p>
            <a:r>
              <a:rPr lang="en-US" sz="3200" b="1" dirty="0">
                <a:solidFill>
                  <a:schemeClr val="tx1">
                    <a:lumMod val="95000"/>
                    <a:lumOff val="5000"/>
                  </a:schemeClr>
                </a:solidFill>
              </a:rPr>
              <a:t>Constructivism (A. Wendt, M. </a:t>
            </a:r>
            <a:r>
              <a:rPr lang="en-US" sz="3200" b="1" dirty="0" err="1">
                <a:solidFill>
                  <a:schemeClr val="tx1">
                    <a:lumMod val="95000"/>
                    <a:lumOff val="5000"/>
                  </a:schemeClr>
                </a:solidFill>
              </a:rPr>
              <a:t>Onuf</a:t>
            </a:r>
            <a:r>
              <a:rPr lang="en-US" sz="3200" b="1" dirty="0">
                <a:solidFill>
                  <a:schemeClr val="tx1">
                    <a:lumMod val="95000"/>
                    <a:lumOff val="5000"/>
                  </a:schemeClr>
                </a:solidFill>
              </a:rPr>
              <a:t>, F. </a:t>
            </a:r>
            <a:r>
              <a:rPr lang="en-US" sz="3200" b="1" dirty="0" err="1">
                <a:solidFill>
                  <a:schemeClr val="tx1">
                    <a:lumMod val="95000"/>
                    <a:lumOff val="5000"/>
                  </a:schemeClr>
                </a:solidFill>
              </a:rPr>
              <a:t>Kratochwil</a:t>
            </a:r>
            <a:r>
              <a:rPr lang="en-US" sz="3200" b="1" dirty="0">
                <a:solidFill>
                  <a:schemeClr val="tx1">
                    <a:lumMod val="95000"/>
                    <a:lumOff val="5000"/>
                  </a:schemeClr>
                </a:solidFill>
              </a:rPr>
              <a:t>) </a:t>
            </a:r>
          </a:p>
        </p:txBody>
      </p:sp>
      <p:sp>
        <p:nvSpPr>
          <p:cNvPr id="3" name="Content Placeholder 2">
            <a:extLst>
              <a:ext uri="{FF2B5EF4-FFF2-40B4-BE49-F238E27FC236}">
                <a16:creationId xmlns:a16="http://schemas.microsoft.com/office/drawing/2014/main" id="{76BDB0D8-7AB3-455F-9154-8C1FFA6060AD}"/>
              </a:ext>
            </a:extLst>
          </p:cNvPr>
          <p:cNvSpPr>
            <a:spLocks noGrp="1"/>
          </p:cNvSpPr>
          <p:nvPr>
            <p:ph idx="1"/>
          </p:nvPr>
        </p:nvSpPr>
        <p:spPr>
          <a:xfrm>
            <a:off x="1881809" y="1510747"/>
            <a:ext cx="9622803" cy="4990185"/>
          </a:xfrm>
        </p:spPr>
        <p:txBody>
          <a:bodyPr>
            <a:normAutofit/>
          </a:bodyPr>
          <a:lstStyle/>
          <a:p>
            <a:pPr marL="0" indent="0" algn="ctr">
              <a:buNone/>
            </a:pPr>
            <a:r>
              <a:rPr lang="en-US" sz="2800" dirty="0">
                <a:solidFill>
                  <a:srgbClr val="FF0000"/>
                </a:solidFill>
              </a:rPr>
              <a:t>“Int. politics is a function of the ways/norms that states construct and respond to the meanings (identity) given to conflictual or cooperative politics.” </a:t>
            </a:r>
          </a:p>
          <a:p>
            <a:pPr algn="just"/>
            <a:r>
              <a:rPr lang="en-US" sz="2800" dirty="0">
                <a:solidFill>
                  <a:schemeClr val="tx1">
                    <a:lumMod val="95000"/>
                    <a:lumOff val="5000"/>
                  </a:schemeClr>
                </a:solidFill>
              </a:rPr>
              <a:t>Our understanding of the world define the reality.</a:t>
            </a:r>
          </a:p>
          <a:p>
            <a:pPr algn="just"/>
            <a:r>
              <a:rPr lang="en-US" sz="2800" dirty="0">
                <a:solidFill>
                  <a:schemeClr val="tx1">
                    <a:lumMod val="95000"/>
                    <a:lumOff val="5000"/>
                  </a:schemeClr>
                </a:solidFill>
              </a:rPr>
              <a:t>Ideas define identities, which gives meanings to material capabilities and behavior. </a:t>
            </a:r>
          </a:p>
          <a:p>
            <a:pPr algn="just"/>
            <a:r>
              <a:rPr lang="en-US" sz="2800" dirty="0">
                <a:solidFill>
                  <a:schemeClr val="tx1">
                    <a:lumMod val="95000"/>
                    <a:lumOff val="5000"/>
                  </a:schemeClr>
                </a:solidFill>
              </a:rPr>
              <a:t>India (Hindu), Pakistan (Muslim), USA (Christian).</a:t>
            </a:r>
          </a:p>
          <a:p>
            <a:pPr algn="just"/>
            <a:r>
              <a:rPr lang="en-US" sz="2800" dirty="0">
                <a:solidFill>
                  <a:schemeClr val="tx1">
                    <a:lumMod val="95000"/>
                    <a:lumOff val="5000"/>
                  </a:schemeClr>
                </a:solidFill>
              </a:rPr>
              <a:t>Pakistan (Taliban supporter - part of problem, USA part of solution). </a:t>
            </a:r>
          </a:p>
        </p:txBody>
      </p:sp>
      <p:sp>
        <p:nvSpPr>
          <p:cNvPr id="4" name="Footer Placeholder 3">
            <a:extLst>
              <a:ext uri="{FF2B5EF4-FFF2-40B4-BE49-F238E27FC236}">
                <a16:creationId xmlns:a16="http://schemas.microsoft.com/office/drawing/2014/main" id="{0BBC23A0-E992-47AB-A69F-95C72D5366FE}"/>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3610303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EC4ED-F881-4573-B43E-60FA24F1E24C}"/>
              </a:ext>
            </a:extLst>
          </p:cNvPr>
          <p:cNvSpPr>
            <a:spLocks noGrp="1"/>
          </p:cNvSpPr>
          <p:nvPr>
            <p:ph type="title"/>
          </p:nvPr>
        </p:nvSpPr>
        <p:spPr>
          <a:xfrm>
            <a:off x="1982789" y="624110"/>
            <a:ext cx="9521823" cy="674603"/>
          </a:xfrm>
        </p:spPr>
        <p:txBody>
          <a:bodyPr>
            <a:noAutofit/>
          </a:bodyPr>
          <a:lstStyle/>
          <a:p>
            <a:r>
              <a:rPr lang="en-US" sz="3200" b="1" dirty="0">
                <a:solidFill>
                  <a:schemeClr val="tx1"/>
                </a:solidFill>
              </a:rPr>
              <a:t>   Constructivism</a:t>
            </a:r>
          </a:p>
        </p:txBody>
      </p:sp>
      <p:sp>
        <p:nvSpPr>
          <p:cNvPr id="4" name="Footer Placeholder 3">
            <a:extLst>
              <a:ext uri="{FF2B5EF4-FFF2-40B4-BE49-F238E27FC236}">
                <a16:creationId xmlns:a16="http://schemas.microsoft.com/office/drawing/2014/main" id="{8136F9C0-BBBD-44DA-BB41-D51E0165C23C}"/>
              </a:ext>
            </a:extLst>
          </p:cNvPr>
          <p:cNvSpPr>
            <a:spLocks noGrp="1"/>
          </p:cNvSpPr>
          <p:nvPr>
            <p:ph type="ftr" sz="quarter" idx="11"/>
          </p:nvPr>
        </p:nvSpPr>
        <p:spPr/>
        <p:txBody>
          <a:bodyPr/>
          <a:lstStyle/>
          <a:p>
            <a:r>
              <a:rPr lang="en-US"/>
              <a:t>Lecture by: Dr. Zahid Mehmood Zahid, Assistant Professor of IR, Islamabad.</a:t>
            </a:r>
            <a:endParaRPr lang="en-US" dirty="0"/>
          </a:p>
        </p:txBody>
      </p:sp>
      <p:sp>
        <p:nvSpPr>
          <p:cNvPr id="5" name="Content Placeholder 4">
            <a:extLst>
              <a:ext uri="{FF2B5EF4-FFF2-40B4-BE49-F238E27FC236}">
                <a16:creationId xmlns:a16="http://schemas.microsoft.com/office/drawing/2014/main" id="{144BD0A6-3BE5-4F77-ADEF-863DF3BE08FB}"/>
              </a:ext>
            </a:extLst>
          </p:cNvPr>
          <p:cNvSpPr>
            <a:spLocks noGrp="1"/>
          </p:cNvSpPr>
          <p:nvPr>
            <p:ph idx="1"/>
          </p:nvPr>
        </p:nvSpPr>
        <p:spPr>
          <a:xfrm>
            <a:off x="1982789" y="1404729"/>
            <a:ext cx="9521823" cy="5096203"/>
          </a:xfrm>
        </p:spPr>
        <p:txBody>
          <a:bodyPr>
            <a:normAutofit lnSpcReduction="10000"/>
          </a:bodyPr>
          <a:lstStyle/>
          <a:p>
            <a:pPr algn="just"/>
            <a:r>
              <a:rPr lang="en-US" sz="2800" dirty="0">
                <a:solidFill>
                  <a:schemeClr val="tx1"/>
                </a:solidFill>
              </a:rPr>
              <a:t>It believes that neither </a:t>
            </a:r>
            <a:r>
              <a:rPr lang="en-US" sz="2800" u="sng" dirty="0">
                <a:solidFill>
                  <a:schemeClr val="tx1"/>
                </a:solidFill>
              </a:rPr>
              <a:t>objects nor concepts</a:t>
            </a:r>
            <a:r>
              <a:rPr lang="en-US" sz="2800" dirty="0">
                <a:solidFill>
                  <a:schemeClr val="tx1"/>
                </a:solidFill>
              </a:rPr>
              <a:t> have any objective identity; rather, it is constructed through social interaction. </a:t>
            </a:r>
          </a:p>
          <a:p>
            <a:pPr marL="0" indent="0" algn="just">
              <a:buNone/>
            </a:pPr>
            <a:r>
              <a:rPr lang="en-US" sz="2800" b="1" dirty="0">
                <a:solidFill>
                  <a:srgbClr val="FF0000"/>
                </a:solidFill>
              </a:rPr>
              <a:t>Example: </a:t>
            </a:r>
            <a:r>
              <a:rPr lang="en-US" sz="2800" b="1" dirty="0">
                <a:solidFill>
                  <a:schemeClr val="tx1"/>
                </a:solidFill>
              </a:rPr>
              <a:t>Mosque &amp; Money</a:t>
            </a:r>
            <a:endParaRPr lang="en-AU" sz="2800" b="1" dirty="0">
              <a:solidFill>
                <a:schemeClr val="tx1"/>
              </a:solidFill>
            </a:endParaRPr>
          </a:p>
          <a:p>
            <a:pPr algn="just"/>
            <a:endParaRPr lang="en-US" sz="2800" dirty="0">
              <a:solidFill>
                <a:schemeClr val="tx1"/>
              </a:solidFill>
            </a:endParaRPr>
          </a:p>
          <a:p>
            <a:pPr algn="just"/>
            <a:r>
              <a:rPr lang="en-US" sz="2800" dirty="0">
                <a:solidFill>
                  <a:schemeClr val="tx1"/>
                </a:solidFill>
              </a:rPr>
              <a:t>It discusses how states construct their interest through their interaction with one another. </a:t>
            </a:r>
            <a:r>
              <a:rPr lang="en-US" sz="2800" dirty="0">
                <a:solidFill>
                  <a:srgbClr val="FF0000"/>
                </a:solidFill>
              </a:rPr>
              <a:t>(USA in the past and China today)</a:t>
            </a:r>
          </a:p>
          <a:p>
            <a:pPr algn="just"/>
            <a:endParaRPr lang="en-AU" sz="2800" dirty="0">
              <a:solidFill>
                <a:schemeClr val="tx1"/>
              </a:solidFill>
            </a:endParaRPr>
          </a:p>
          <a:p>
            <a:pPr algn="just"/>
            <a:r>
              <a:rPr lang="en-AU" sz="2800" dirty="0">
                <a:solidFill>
                  <a:schemeClr val="tx1"/>
                </a:solidFill>
              </a:rPr>
              <a:t>Constructivists focus on social aspects of IR than  material – “military &amp; economy” power.</a:t>
            </a:r>
          </a:p>
          <a:p>
            <a:pPr algn="just"/>
            <a:endParaRPr lang="en-US" sz="2800" dirty="0">
              <a:solidFill>
                <a:schemeClr val="tx1"/>
              </a:solidFill>
            </a:endParaRPr>
          </a:p>
          <a:p>
            <a:pPr marL="0" indent="0" algn="just">
              <a:buNone/>
            </a:pPr>
            <a:endParaRPr lang="en-US" sz="2800" dirty="0"/>
          </a:p>
        </p:txBody>
      </p:sp>
    </p:spTree>
    <p:extLst>
      <p:ext uri="{BB962C8B-B14F-4D97-AF65-F5344CB8AC3E}">
        <p14:creationId xmlns:p14="http://schemas.microsoft.com/office/powerpoint/2010/main" val="32068567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2573" y="624110"/>
            <a:ext cx="9512039" cy="501305"/>
          </a:xfrm>
        </p:spPr>
        <p:txBody>
          <a:bodyPr>
            <a:normAutofit fontScale="90000"/>
          </a:bodyPr>
          <a:lstStyle/>
          <a:p>
            <a:r>
              <a:rPr lang="en-AU" b="1" dirty="0">
                <a:solidFill>
                  <a:schemeClr val="tx1">
                    <a:lumMod val="95000"/>
                    <a:lumOff val="5000"/>
                  </a:schemeClr>
                </a:solidFill>
              </a:rPr>
              <a:t>  Social Constructivism</a:t>
            </a:r>
            <a:br>
              <a:rPr lang="en-AU" dirty="0">
                <a:solidFill>
                  <a:schemeClr val="tx1">
                    <a:lumMod val="95000"/>
                    <a:lumOff val="5000"/>
                  </a:schemeClr>
                </a:solidFill>
              </a:rPr>
            </a:br>
            <a:endParaRPr lang="en-AU" dirty="0">
              <a:solidFill>
                <a:schemeClr val="tx1">
                  <a:lumMod val="95000"/>
                  <a:lumOff val="5000"/>
                </a:schemeClr>
              </a:solidFill>
            </a:endParaRPr>
          </a:p>
        </p:txBody>
      </p:sp>
      <p:sp>
        <p:nvSpPr>
          <p:cNvPr id="3" name="Content Placeholder 2"/>
          <p:cNvSpPr>
            <a:spLocks noGrp="1"/>
          </p:cNvSpPr>
          <p:nvPr>
            <p:ph idx="1"/>
          </p:nvPr>
        </p:nvSpPr>
        <p:spPr>
          <a:xfrm>
            <a:off x="1866900" y="1277257"/>
            <a:ext cx="9637712" cy="5300964"/>
          </a:xfrm>
        </p:spPr>
        <p:txBody>
          <a:bodyPr>
            <a:noAutofit/>
          </a:bodyPr>
          <a:lstStyle/>
          <a:p>
            <a:pPr algn="just"/>
            <a:r>
              <a:rPr lang="en-US" sz="2400" dirty="0">
                <a:solidFill>
                  <a:schemeClr val="tx1">
                    <a:lumMod val="95000"/>
                    <a:lumOff val="5000"/>
                  </a:schemeClr>
                </a:solidFill>
              </a:rPr>
              <a:t>The way we give meanings to others.</a:t>
            </a:r>
          </a:p>
          <a:p>
            <a:pPr algn="just"/>
            <a:r>
              <a:rPr lang="en-US" sz="2400" dirty="0">
                <a:solidFill>
                  <a:schemeClr val="tx1">
                    <a:lumMod val="95000"/>
                    <a:lumOff val="5000"/>
                  </a:schemeClr>
                </a:solidFill>
              </a:rPr>
              <a:t>Meanings (Identity) makes us act accordingly.</a:t>
            </a:r>
          </a:p>
          <a:p>
            <a:pPr algn="just"/>
            <a:r>
              <a:rPr lang="en-US" sz="2400" dirty="0">
                <a:solidFill>
                  <a:schemeClr val="tx1">
                    <a:lumMod val="95000"/>
                    <a:lumOff val="5000"/>
                  </a:schemeClr>
                </a:solidFill>
              </a:rPr>
              <a:t>Enmity and Amity – states act differently, they ally with friends and go against enemies.</a:t>
            </a:r>
            <a:endParaRPr lang="en-AU" sz="2400" b="1" dirty="0">
              <a:solidFill>
                <a:schemeClr val="tx1">
                  <a:lumMod val="95000"/>
                  <a:lumOff val="5000"/>
                </a:schemeClr>
              </a:solidFill>
            </a:endParaRPr>
          </a:p>
          <a:p>
            <a:pPr marL="0" indent="0" algn="ctr">
              <a:buNone/>
            </a:pPr>
            <a:r>
              <a:rPr lang="en-AU" sz="2400" dirty="0">
                <a:solidFill>
                  <a:srgbClr val="FF0000"/>
                </a:solidFill>
              </a:rPr>
              <a:t>“people act towards objects/humans on the basis of the meanings that they have for them”.     </a:t>
            </a:r>
            <a:r>
              <a:rPr lang="en-AU" sz="2400" b="1" dirty="0">
                <a:solidFill>
                  <a:schemeClr val="tx1">
                    <a:lumMod val="95000"/>
                    <a:lumOff val="5000"/>
                  </a:schemeClr>
                </a:solidFill>
              </a:rPr>
              <a:t>A. Wendt</a:t>
            </a:r>
            <a:endParaRPr lang="en-US" sz="2400" b="1" dirty="0">
              <a:solidFill>
                <a:schemeClr val="tx1">
                  <a:lumMod val="95000"/>
                  <a:lumOff val="5000"/>
                </a:schemeClr>
              </a:solidFill>
            </a:endParaRPr>
          </a:p>
          <a:p>
            <a:pPr marL="685800" lvl="1" algn="just">
              <a:buFont typeface="Arial" panose="020B0604020202020204" pitchFamily="34" charset="0"/>
              <a:buChar char="•"/>
            </a:pPr>
            <a:r>
              <a:rPr lang="en-US" sz="2000" dirty="0">
                <a:solidFill>
                  <a:schemeClr val="tx1">
                    <a:lumMod val="95000"/>
                    <a:lumOff val="5000"/>
                  </a:schemeClr>
                </a:solidFill>
              </a:rPr>
              <a:t>Indian battle tank on Pak-India border</a:t>
            </a:r>
            <a:r>
              <a:rPr lang="en-US" sz="2000" b="1" dirty="0">
                <a:solidFill>
                  <a:schemeClr val="tx1">
                    <a:lumMod val="95000"/>
                    <a:lumOff val="5000"/>
                  </a:schemeClr>
                </a:solidFill>
              </a:rPr>
              <a:t>? </a:t>
            </a:r>
            <a:r>
              <a:rPr lang="en-US" sz="2000" dirty="0">
                <a:solidFill>
                  <a:schemeClr val="tx1">
                    <a:lumMod val="95000"/>
                    <a:lumOff val="5000"/>
                  </a:schemeClr>
                </a:solidFill>
              </a:rPr>
              <a:t>N. Korean bomb disturbs US, but UK’s not</a:t>
            </a:r>
            <a:r>
              <a:rPr lang="en-AU" sz="2000" b="1" dirty="0">
                <a:solidFill>
                  <a:schemeClr val="tx1">
                    <a:lumMod val="95000"/>
                    <a:lumOff val="5000"/>
                  </a:schemeClr>
                </a:solidFill>
              </a:rPr>
              <a:t>? </a:t>
            </a:r>
            <a:r>
              <a:rPr lang="en-AU" sz="2000" dirty="0">
                <a:solidFill>
                  <a:schemeClr val="tx1">
                    <a:lumMod val="95000"/>
                    <a:lumOff val="5000"/>
                  </a:schemeClr>
                </a:solidFill>
              </a:rPr>
              <a:t>WWI,II &amp; today’s EU war is unthinkable</a:t>
            </a:r>
            <a:r>
              <a:rPr lang="en-AU" sz="2000" b="1" dirty="0">
                <a:solidFill>
                  <a:schemeClr val="tx1">
                    <a:lumMod val="95000"/>
                    <a:lumOff val="5000"/>
                  </a:schemeClr>
                </a:solidFill>
              </a:rPr>
              <a:t>? </a:t>
            </a:r>
            <a:r>
              <a:rPr lang="en-AU" sz="2000" dirty="0">
                <a:solidFill>
                  <a:schemeClr val="tx1">
                    <a:lumMod val="95000"/>
                    <a:lumOff val="5000"/>
                  </a:schemeClr>
                </a:solidFill>
              </a:rPr>
              <a:t>Where is power politics, anarchy, and militaries</a:t>
            </a:r>
            <a:r>
              <a:rPr lang="en-AU" sz="2000" b="1" dirty="0">
                <a:solidFill>
                  <a:schemeClr val="tx1">
                    <a:lumMod val="95000"/>
                    <a:lumOff val="5000"/>
                  </a:schemeClr>
                </a:solidFill>
              </a:rPr>
              <a:t>?</a:t>
            </a:r>
          </a:p>
          <a:p>
            <a:r>
              <a:rPr lang="en-US" sz="2400" dirty="0"/>
              <a:t>Anarchy, sovereignty, and power, are what we make of it.”                               																</a:t>
            </a:r>
            <a:r>
              <a:rPr lang="en-US" sz="2400" b="1" dirty="0"/>
              <a:t>Wendt, 2013.</a:t>
            </a:r>
            <a:endParaRPr lang="en-AU" sz="2400" b="1" dirty="0">
              <a:solidFill>
                <a:schemeClr val="tx1">
                  <a:lumMod val="95000"/>
                  <a:lumOff val="5000"/>
                </a:schemeClr>
              </a:solidFill>
            </a:endParaRPr>
          </a:p>
          <a:p>
            <a:pPr marL="0" indent="0" algn="just">
              <a:buNone/>
            </a:pPr>
            <a:r>
              <a:rPr lang="en-AU" sz="2400" b="1" dirty="0">
                <a:solidFill>
                  <a:schemeClr val="tx1">
                    <a:lumMod val="95000"/>
                    <a:lumOff val="5000"/>
                  </a:schemeClr>
                </a:solidFill>
              </a:rPr>
              <a:t>   </a:t>
            </a:r>
          </a:p>
          <a:p>
            <a:pPr marL="0" indent="0" algn="just">
              <a:buNone/>
            </a:pPr>
            <a:endParaRPr lang="en-AU" sz="2400" dirty="0">
              <a:solidFill>
                <a:schemeClr val="tx1">
                  <a:lumMod val="95000"/>
                  <a:lumOff val="5000"/>
                </a:schemeClr>
              </a:solidFill>
            </a:endParaRPr>
          </a:p>
          <a:p>
            <a:pPr algn="just"/>
            <a:endParaRPr lang="en-AU" sz="2400" dirty="0">
              <a:solidFill>
                <a:schemeClr val="tx1">
                  <a:lumMod val="95000"/>
                  <a:lumOff val="5000"/>
                </a:schemeClr>
              </a:solidFill>
            </a:endParaRPr>
          </a:p>
        </p:txBody>
      </p:sp>
      <p:sp>
        <p:nvSpPr>
          <p:cNvPr id="4" name="Footer Placeholder 3">
            <a:extLst>
              <a:ext uri="{FF2B5EF4-FFF2-40B4-BE49-F238E27FC236}">
                <a16:creationId xmlns:a16="http://schemas.microsoft.com/office/drawing/2014/main" id="{176402EA-9128-4CAC-A71A-F9862932FFC4}"/>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p>
        </p:txBody>
      </p:sp>
    </p:spTree>
    <p:extLst>
      <p:ext uri="{BB962C8B-B14F-4D97-AF65-F5344CB8AC3E}">
        <p14:creationId xmlns:p14="http://schemas.microsoft.com/office/powerpoint/2010/main" val="1853565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CDB1-8EE8-4EFB-A28D-73676E4C215E}"/>
              </a:ext>
            </a:extLst>
          </p:cNvPr>
          <p:cNvSpPr>
            <a:spLocks noGrp="1"/>
          </p:cNvSpPr>
          <p:nvPr>
            <p:ph type="title"/>
          </p:nvPr>
        </p:nvSpPr>
        <p:spPr>
          <a:xfrm>
            <a:off x="1688124" y="624110"/>
            <a:ext cx="9816488" cy="937404"/>
          </a:xfrm>
        </p:spPr>
        <p:txBody>
          <a:bodyPr>
            <a:normAutofit/>
          </a:bodyPr>
          <a:lstStyle/>
          <a:p>
            <a:pPr algn="ctr"/>
            <a:r>
              <a:rPr lang="en-US" sz="2400" b="1" dirty="0">
                <a:solidFill>
                  <a:schemeClr val="tx1">
                    <a:lumMod val="95000"/>
                    <a:lumOff val="5000"/>
                  </a:schemeClr>
                </a:solidFill>
              </a:rPr>
              <a:t>   Generally, there are two types of relationships among states in International Arena.</a:t>
            </a:r>
            <a:endParaRPr lang="en-US" sz="2400" dirty="0"/>
          </a:p>
        </p:txBody>
      </p:sp>
      <p:graphicFrame>
        <p:nvGraphicFramePr>
          <p:cNvPr id="8" name="Content Placeholder 7">
            <a:extLst>
              <a:ext uri="{FF2B5EF4-FFF2-40B4-BE49-F238E27FC236}">
                <a16:creationId xmlns:a16="http://schemas.microsoft.com/office/drawing/2014/main" id="{022EBEEF-8EC5-409D-866A-2DEE9EF729B9}"/>
              </a:ext>
            </a:extLst>
          </p:cNvPr>
          <p:cNvGraphicFramePr>
            <a:graphicFrameLocks noGrp="1"/>
          </p:cNvGraphicFramePr>
          <p:nvPr>
            <p:ph sz="half" idx="1"/>
            <p:extLst>
              <p:ext uri="{D42A27DB-BD31-4B8C-83A1-F6EECF244321}">
                <p14:modId xmlns:p14="http://schemas.microsoft.com/office/powerpoint/2010/main" val="3671189691"/>
              </p:ext>
            </p:extLst>
          </p:nvPr>
        </p:nvGraphicFramePr>
        <p:xfrm>
          <a:off x="2011680" y="1561514"/>
          <a:ext cx="4956517" cy="5064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6">
            <a:extLst>
              <a:ext uri="{FF2B5EF4-FFF2-40B4-BE49-F238E27FC236}">
                <a16:creationId xmlns:a16="http://schemas.microsoft.com/office/drawing/2014/main" id="{03A36130-D1EE-423A-A11F-1704E09520BC}"/>
              </a:ext>
            </a:extLst>
          </p:cNvPr>
          <p:cNvGraphicFramePr>
            <a:graphicFrameLocks noGrp="1"/>
          </p:cNvGraphicFramePr>
          <p:nvPr>
            <p:ph sz="half" idx="2"/>
            <p:extLst>
              <p:ext uri="{D42A27DB-BD31-4B8C-83A1-F6EECF244321}">
                <p14:modId xmlns:p14="http://schemas.microsoft.com/office/powerpoint/2010/main" val="4032261142"/>
              </p:ext>
            </p:extLst>
          </p:nvPr>
        </p:nvGraphicFramePr>
        <p:xfrm>
          <a:off x="6309360" y="1561513"/>
          <a:ext cx="5272625" cy="506436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 name="Footer Placeholder 2">
            <a:extLst>
              <a:ext uri="{FF2B5EF4-FFF2-40B4-BE49-F238E27FC236}">
                <a16:creationId xmlns:a16="http://schemas.microsoft.com/office/drawing/2014/main" id="{06ED1CEB-BA81-4124-A03B-6FA49064BCE9}"/>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971220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1" y="624109"/>
            <a:ext cx="9675812" cy="680907"/>
          </a:xfrm>
        </p:spPr>
        <p:txBody>
          <a:bodyPr>
            <a:normAutofit/>
          </a:bodyPr>
          <a:lstStyle/>
          <a:p>
            <a:r>
              <a:rPr lang="en-US" sz="3200" b="1" dirty="0">
                <a:solidFill>
                  <a:schemeClr val="tx1">
                    <a:lumMod val="95000"/>
                    <a:lumOff val="5000"/>
                  </a:schemeClr>
                </a:solidFill>
              </a:rPr>
              <a:t>Let’s take the case of 9/11</a:t>
            </a:r>
          </a:p>
        </p:txBody>
      </p:sp>
      <p:sp>
        <p:nvSpPr>
          <p:cNvPr id="3" name="Content Placeholder 2"/>
          <p:cNvSpPr>
            <a:spLocks noGrp="1"/>
          </p:cNvSpPr>
          <p:nvPr>
            <p:ph idx="1"/>
          </p:nvPr>
        </p:nvSpPr>
        <p:spPr>
          <a:xfrm>
            <a:off x="1828801" y="1305016"/>
            <a:ext cx="9675811" cy="5299970"/>
          </a:xfrm>
        </p:spPr>
        <p:txBody>
          <a:bodyPr>
            <a:normAutofit/>
          </a:bodyPr>
          <a:lstStyle/>
          <a:p>
            <a:pPr marL="0" indent="0" algn="just">
              <a:buNone/>
            </a:pPr>
            <a:r>
              <a:rPr lang="en-US" sz="2600" b="1" dirty="0">
                <a:solidFill>
                  <a:schemeClr val="tx1"/>
                </a:solidFill>
              </a:rPr>
              <a:t>9/11 incident as:</a:t>
            </a:r>
          </a:p>
          <a:p>
            <a:pPr algn="just"/>
            <a:r>
              <a:rPr lang="en-US" sz="2600" dirty="0">
                <a:solidFill>
                  <a:schemeClr val="tx1"/>
                </a:solidFill>
              </a:rPr>
              <a:t>Act of terrorism, </a:t>
            </a:r>
          </a:p>
          <a:p>
            <a:pPr algn="just"/>
            <a:r>
              <a:rPr lang="en-US" sz="2600" dirty="0">
                <a:solidFill>
                  <a:schemeClr val="tx1"/>
                </a:solidFill>
              </a:rPr>
              <a:t>a criminal act, </a:t>
            </a:r>
          </a:p>
          <a:p>
            <a:pPr algn="just"/>
            <a:r>
              <a:rPr lang="en-US" sz="2600" dirty="0">
                <a:solidFill>
                  <a:schemeClr val="tx1"/>
                </a:solidFill>
              </a:rPr>
              <a:t>revenge, </a:t>
            </a:r>
          </a:p>
          <a:p>
            <a:pPr algn="just"/>
            <a:r>
              <a:rPr lang="en-US" sz="2600" dirty="0">
                <a:solidFill>
                  <a:schemeClr val="tx1"/>
                </a:solidFill>
              </a:rPr>
              <a:t>replica of pearl harbor, </a:t>
            </a:r>
          </a:p>
          <a:p>
            <a:pPr algn="just"/>
            <a:r>
              <a:rPr lang="en-US" sz="2600" dirty="0">
                <a:solidFill>
                  <a:schemeClr val="tx1"/>
                </a:solidFill>
              </a:rPr>
              <a:t>attack on freedom, </a:t>
            </a:r>
          </a:p>
          <a:p>
            <a:pPr algn="just"/>
            <a:r>
              <a:rPr lang="en-US" sz="2600" dirty="0" err="1">
                <a:solidFill>
                  <a:schemeClr val="tx1"/>
                </a:solidFill>
              </a:rPr>
              <a:t>Islamo</a:t>
            </a:r>
            <a:r>
              <a:rPr lang="en-US" sz="2600" dirty="0">
                <a:solidFill>
                  <a:schemeClr val="tx1"/>
                </a:solidFill>
              </a:rPr>
              <a:t>-fascism, </a:t>
            </a:r>
          </a:p>
          <a:p>
            <a:pPr algn="just"/>
            <a:r>
              <a:rPr lang="en-US" sz="2600" dirty="0">
                <a:solidFill>
                  <a:schemeClr val="tx1"/>
                </a:solidFill>
              </a:rPr>
              <a:t>clash of civilization, </a:t>
            </a:r>
          </a:p>
          <a:p>
            <a:pPr algn="just"/>
            <a:r>
              <a:rPr lang="en-US" sz="2600" dirty="0">
                <a:solidFill>
                  <a:schemeClr val="tx1"/>
                </a:solidFill>
              </a:rPr>
              <a:t>a reaction of US Foreign Policy.</a:t>
            </a:r>
          </a:p>
          <a:p>
            <a:endParaRPr lang="en-US" sz="2600" dirty="0"/>
          </a:p>
        </p:txBody>
      </p:sp>
      <p:sp>
        <p:nvSpPr>
          <p:cNvPr id="4" name="Footer Placeholder 3"/>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39746758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D58CC-BDCC-4A92-B204-CFF86BE42BDF}"/>
              </a:ext>
            </a:extLst>
          </p:cNvPr>
          <p:cNvSpPr>
            <a:spLocks noGrp="1"/>
          </p:cNvSpPr>
          <p:nvPr>
            <p:ph type="title"/>
          </p:nvPr>
        </p:nvSpPr>
        <p:spPr>
          <a:xfrm>
            <a:off x="1943367" y="768626"/>
            <a:ext cx="9561244" cy="788554"/>
          </a:xfrm>
        </p:spPr>
        <p:txBody>
          <a:bodyPr>
            <a:noAutofit/>
          </a:bodyPr>
          <a:lstStyle/>
          <a:p>
            <a:pPr algn="just"/>
            <a:r>
              <a:rPr lang="en-US" sz="3200" b="1" dirty="0">
                <a:solidFill>
                  <a:schemeClr val="tx1">
                    <a:lumMod val="95000"/>
                    <a:lumOff val="5000"/>
                  </a:schemeClr>
                </a:solidFill>
              </a:rPr>
              <a:t>  What does this physical entity represent?</a:t>
            </a:r>
          </a:p>
        </p:txBody>
      </p:sp>
      <p:sp>
        <p:nvSpPr>
          <p:cNvPr id="3" name="Content Placeholder 2">
            <a:extLst>
              <a:ext uri="{FF2B5EF4-FFF2-40B4-BE49-F238E27FC236}">
                <a16:creationId xmlns:a16="http://schemas.microsoft.com/office/drawing/2014/main" id="{F923012A-7449-494B-974D-A7191E586FB2}"/>
              </a:ext>
            </a:extLst>
          </p:cNvPr>
          <p:cNvSpPr>
            <a:spLocks noGrp="1"/>
          </p:cNvSpPr>
          <p:nvPr>
            <p:ph sz="half" idx="1"/>
          </p:nvPr>
        </p:nvSpPr>
        <p:spPr>
          <a:xfrm>
            <a:off x="1943368" y="1781765"/>
            <a:ext cx="4523694" cy="4241749"/>
          </a:xfrm>
        </p:spPr>
        <p:txBody>
          <a:bodyPr>
            <a:normAutofit/>
          </a:bodyPr>
          <a:lstStyle/>
          <a:p>
            <a:pPr algn="just"/>
            <a:r>
              <a:rPr lang="en-US" sz="2800" dirty="0">
                <a:solidFill>
                  <a:schemeClr val="tx1">
                    <a:lumMod val="95000"/>
                    <a:lumOff val="5000"/>
                  </a:schemeClr>
                </a:solidFill>
              </a:rPr>
              <a:t>Danger or safety</a:t>
            </a:r>
            <a:r>
              <a:rPr lang="en-US" sz="2800" b="1" dirty="0">
                <a:solidFill>
                  <a:schemeClr val="tx1">
                    <a:lumMod val="95000"/>
                    <a:lumOff val="5000"/>
                  </a:schemeClr>
                </a:solidFill>
              </a:rPr>
              <a:t>?</a:t>
            </a:r>
          </a:p>
          <a:p>
            <a:pPr algn="just"/>
            <a:r>
              <a:rPr lang="en-US" sz="2800" dirty="0">
                <a:solidFill>
                  <a:schemeClr val="tx1">
                    <a:lumMod val="95000"/>
                    <a:lumOff val="5000"/>
                  </a:schemeClr>
                </a:solidFill>
              </a:rPr>
              <a:t>Repression or freedom</a:t>
            </a:r>
            <a:r>
              <a:rPr lang="en-US" sz="2800" b="1" dirty="0">
                <a:solidFill>
                  <a:schemeClr val="tx1">
                    <a:lumMod val="95000"/>
                    <a:lumOff val="5000"/>
                  </a:schemeClr>
                </a:solidFill>
              </a:rPr>
              <a:t>?</a:t>
            </a:r>
          </a:p>
          <a:p>
            <a:pPr algn="just"/>
            <a:r>
              <a:rPr lang="en-US" sz="2800" dirty="0">
                <a:solidFill>
                  <a:schemeClr val="tx1">
                    <a:lumMod val="95000"/>
                    <a:lumOff val="5000"/>
                  </a:schemeClr>
                </a:solidFill>
              </a:rPr>
              <a:t>Fun or destruction</a:t>
            </a:r>
            <a:r>
              <a:rPr lang="en-US" sz="2800" b="1" dirty="0">
                <a:solidFill>
                  <a:schemeClr val="tx1">
                    <a:lumMod val="95000"/>
                    <a:lumOff val="5000"/>
                  </a:schemeClr>
                </a:solidFill>
              </a:rPr>
              <a:t>?</a:t>
            </a:r>
          </a:p>
          <a:p>
            <a:pPr algn="just"/>
            <a:r>
              <a:rPr lang="en-US" sz="2800" dirty="0">
                <a:solidFill>
                  <a:schemeClr val="tx1">
                    <a:lumMod val="95000"/>
                    <a:lumOff val="5000"/>
                  </a:schemeClr>
                </a:solidFill>
              </a:rPr>
              <a:t>Power or impotence</a:t>
            </a:r>
            <a:r>
              <a:rPr lang="en-US" sz="2800" b="1" dirty="0">
                <a:solidFill>
                  <a:schemeClr val="tx1">
                    <a:lumMod val="95000"/>
                    <a:lumOff val="5000"/>
                  </a:schemeClr>
                </a:solidFill>
              </a:rPr>
              <a:t>?</a:t>
            </a:r>
          </a:p>
          <a:p>
            <a:pPr algn="just"/>
            <a:r>
              <a:rPr lang="en-US" sz="2800" dirty="0">
                <a:solidFill>
                  <a:schemeClr val="tx1">
                    <a:lumMod val="95000"/>
                    <a:lumOff val="5000"/>
                  </a:schemeClr>
                </a:solidFill>
              </a:rPr>
              <a:t>Order or chaos</a:t>
            </a:r>
            <a:r>
              <a:rPr lang="en-US" sz="2800" b="1" dirty="0">
                <a:solidFill>
                  <a:schemeClr val="tx1">
                    <a:lumMod val="95000"/>
                    <a:lumOff val="5000"/>
                  </a:schemeClr>
                </a:solidFill>
              </a:rPr>
              <a:t>?</a:t>
            </a:r>
          </a:p>
          <a:p>
            <a:pPr algn="just"/>
            <a:r>
              <a:rPr lang="en-US" sz="2800" dirty="0">
                <a:solidFill>
                  <a:schemeClr val="tx1">
                    <a:lumMod val="95000"/>
                    <a:lumOff val="5000"/>
                  </a:schemeClr>
                </a:solidFill>
              </a:rPr>
              <a:t>Police gun or terrorist’s gun</a:t>
            </a:r>
            <a:r>
              <a:rPr lang="en-US" sz="2800" b="1" dirty="0">
                <a:solidFill>
                  <a:schemeClr val="tx1">
                    <a:lumMod val="95000"/>
                    <a:lumOff val="5000"/>
                  </a:schemeClr>
                </a:solidFill>
              </a:rPr>
              <a:t>?</a:t>
            </a:r>
          </a:p>
        </p:txBody>
      </p:sp>
      <p:pic>
        <p:nvPicPr>
          <p:cNvPr id="7" name="Content Placeholder 6" descr="A close up of a gun&#10;&#10;Description automatically generated">
            <a:extLst>
              <a:ext uri="{FF2B5EF4-FFF2-40B4-BE49-F238E27FC236}">
                <a16:creationId xmlns:a16="http://schemas.microsoft.com/office/drawing/2014/main" id="{21BC5382-5F45-4AE9-8299-8A9948EA1DC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467062" y="1781765"/>
            <a:ext cx="5037551" cy="4129455"/>
          </a:xfrm>
        </p:spPr>
      </p:pic>
      <p:sp>
        <p:nvSpPr>
          <p:cNvPr id="5" name="Footer Placeholder 4">
            <a:extLst>
              <a:ext uri="{FF2B5EF4-FFF2-40B4-BE49-F238E27FC236}">
                <a16:creationId xmlns:a16="http://schemas.microsoft.com/office/drawing/2014/main" id="{D1E3902E-32BA-4BFF-B13A-6E99CCB3DB83}"/>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5739700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1681" y="624110"/>
            <a:ext cx="9492932" cy="641982"/>
          </a:xfrm>
        </p:spPr>
        <p:txBody>
          <a:bodyPr>
            <a:normAutofit/>
          </a:bodyPr>
          <a:lstStyle/>
          <a:p>
            <a:r>
              <a:rPr lang="en-AU" sz="3200" b="1" dirty="0">
                <a:solidFill>
                  <a:schemeClr val="tx1"/>
                </a:solidFill>
              </a:rPr>
              <a:t>   Assumptions </a:t>
            </a:r>
            <a:endParaRPr lang="en-AU" sz="3200" dirty="0"/>
          </a:p>
        </p:txBody>
      </p:sp>
      <p:sp>
        <p:nvSpPr>
          <p:cNvPr id="3" name="Content Placeholder 2"/>
          <p:cNvSpPr>
            <a:spLocks noGrp="1"/>
          </p:cNvSpPr>
          <p:nvPr>
            <p:ph idx="1"/>
          </p:nvPr>
        </p:nvSpPr>
        <p:spPr>
          <a:xfrm>
            <a:off x="2011681" y="1448972"/>
            <a:ext cx="9492931" cy="5064370"/>
          </a:xfrm>
        </p:spPr>
        <p:txBody>
          <a:bodyPr>
            <a:normAutofit/>
          </a:bodyPr>
          <a:lstStyle/>
          <a:p>
            <a:pPr algn="just"/>
            <a:endParaRPr lang="en-AU" sz="2800" dirty="0">
              <a:solidFill>
                <a:schemeClr val="tx1"/>
              </a:solidFill>
            </a:endParaRPr>
          </a:p>
          <a:p>
            <a:pPr algn="just"/>
            <a:r>
              <a:rPr lang="en-AU" sz="2800" dirty="0">
                <a:solidFill>
                  <a:schemeClr val="tx1"/>
                </a:solidFill>
              </a:rPr>
              <a:t>Reality does not exist.</a:t>
            </a:r>
          </a:p>
          <a:p>
            <a:pPr algn="just"/>
            <a:endParaRPr lang="en-AU" sz="2800" dirty="0">
              <a:solidFill>
                <a:schemeClr val="tx1"/>
              </a:solidFill>
            </a:endParaRPr>
          </a:p>
          <a:p>
            <a:pPr algn="just"/>
            <a:r>
              <a:rPr lang="en-AU" sz="2800" dirty="0">
                <a:solidFill>
                  <a:schemeClr val="tx1"/>
                </a:solidFill>
              </a:rPr>
              <a:t>All social realities are constructed.</a:t>
            </a:r>
          </a:p>
          <a:p>
            <a:pPr algn="just"/>
            <a:endParaRPr lang="en-AU" sz="2800" dirty="0">
              <a:solidFill>
                <a:schemeClr val="tx1"/>
              </a:solidFill>
            </a:endParaRPr>
          </a:p>
          <a:p>
            <a:pPr algn="just"/>
            <a:r>
              <a:rPr lang="en-AU" sz="2800" dirty="0">
                <a:solidFill>
                  <a:schemeClr val="tx1"/>
                </a:solidFill>
              </a:rPr>
              <a:t>Identities (friends &amp; foe, terrorist &amp; Mujahid, good &amp; bad, Ally &amp; competitor) are constructed.</a:t>
            </a:r>
          </a:p>
          <a:p>
            <a:endParaRPr lang="en-AU" dirty="0">
              <a:solidFill>
                <a:schemeClr val="tx1"/>
              </a:solidFill>
            </a:endParaRPr>
          </a:p>
        </p:txBody>
      </p:sp>
      <p:sp>
        <p:nvSpPr>
          <p:cNvPr id="4" name="Footer Placeholder 3">
            <a:extLst>
              <a:ext uri="{FF2B5EF4-FFF2-40B4-BE49-F238E27FC236}">
                <a16:creationId xmlns:a16="http://schemas.microsoft.com/office/drawing/2014/main" id="{FE6B32DE-89DF-4073-846C-74A764D94A28}"/>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1737904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6096" y="622852"/>
            <a:ext cx="9648517" cy="500554"/>
          </a:xfrm>
        </p:spPr>
        <p:txBody>
          <a:bodyPr>
            <a:noAutofit/>
          </a:bodyPr>
          <a:lstStyle/>
          <a:p>
            <a:r>
              <a:rPr lang="en-AU" sz="3200" b="1" dirty="0">
                <a:solidFill>
                  <a:schemeClr val="tx1">
                    <a:lumMod val="95000"/>
                    <a:lumOff val="5000"/>
                  </a:schemeClr>
                </a:solidFill>
              </a:rPr>
              <a:t>  Class Activity</a:t>
            </a:r>
            <a:endParaRPr lang="en-AU" sz="3200" dirty="0">
              <a:solidFill>
                <a:schemeClr val="tx1">
                  <a:lumMod val="95000"/>
                  <a:lumOff val="5000"/>
                </a:schemeClr>
              </a:solidFill>
            </a:endParaRPr>
          </a:p>
        </p:txBody>
      </p:sp>
      <p:sp>
        <p:nvSpPr>
          <p:cNvPr id="3" name="Content Placeholder 2"/>
          <p:cNvSpPr>
            <a:spLocks noGrp="1"/>
          </p:cNvSpPr>
          <p:nvPr>
            <p:ph idx="1"/>
          </p:nvPr>
        </p:nvSpPr>
        <p:spPr>
          <a:xfrm>
            <a:off x="1856096" y="1193075"/>
            <a:ext cx="9648516" cy="5556068"/>
          </a:xfrm>
        </p:spPr>
        <p:txBody>
          <a:bodyPr>
            <a:normAutofit/>
          </a:bodyPr>
          <a:lstStyle/>
          <a:p>
            <a:pPr marL="0" indent="0">
              <a:buNone/>
            </a:pPr>
            <a:r>
              <a:rPr lang="en-US" sz="2400" dirty="0">
                <a:solidFill>
                  <a:srgbClr val="FF0000"/>
                </a:solidFill>
              </a:rPr>
              <a:t>Why has Indo-Pak rivalry endured</a:t>
            </a:r>
            <a:r>
              <a:rPr lang="en-US" sz="2400" b="1" dirty="0">
                <a:solidFill>
                  <a:srgbClr val="FF0000"/>
                </a:solidFill>
              </a:rPr>
              <a:t>?</a:t>
            </a:r>
            <a:endParaRPr lang="en-AU" sz="2400" dirty="0">
              <a:solidFill>
                <a:schemeClr val="tx1">
                  <a:lumMod val="95000"/>
                  <a:lumOff val="5000"/>
                </a:schemeClr>
              </a:solidFill>
            </a:endParaRPr>
          </a:p>
          <a:p>
            <a:r>
              <a:rPr lang="en-US" sz="2400" b="1" dirty="0">
                <a:solidFill>
                  <a:schemeClr val="tx1">
                    <a:lumMod val="95000"/>
                    <a:lumOff val="5000"/>
                  </a:schemeClr>
                </a:solidFill>
              </a:rPr>
              <a:t>Realism</a:t>
            </a:r>
            <a:r>
              <a:rPr lang="en-US" sz="2400" dirty="0">
                <a:solidFill>
                  <a:schemeClr val="tx1">
                    <a:lumMod val="95000"/>
                    <a:lumOff val="5000"/>
                  </a:schemeClr>
                </a:solidFill>
              </a:rPr>
              <a:t>:  Both prioritize power, security, security dilemma. </a:t>
            </a:r>
            <a:endParaRPr lang="en-AU" sz="2400" dirty="0">
              <a:solidFill>
                <a:schemeClr val="tx1">
                  <a:lumMod val="95000"/>
                  <a:lumOff val="5000"/>
                </a:schemeClr>
              </a:solidFill>
            </a:endParaRPr>
          </a:p>
          <a:p>
            <a:pPr lvl="0" algn="just"/>
            <a:r>
              <a:rPr lang="en-US" sz="2400" b="1" dirty="0">
                <a:solidFill>
                  <a:schemeClr val="tx1">
                    <a:lumMod val="95000"/>
                    <a:lumOff val="5000"/>
                  </a:schemeClr>
                </a:solidFill>
              </a:rPr>
              <a:t>Liberalism</a:t>
            </a:r>
            <a:r>
              <a:rPr lang="en-US" sz="2400" dirty="0">
                <a:solidFill>
                  <a:schemeClr val="tx1">
                    <a:lumMod val="95000"/>
                    <a:lumOff val="5000"/>
                  </a:schemeClr>
                </a:solidFill>
              </a:rPr>
              <a:t>: Weak </a:t>
            </a:r>
            <a:r>
              <a:rPr lang="en-US" sz="2400" dirty="0" err="1">
                <a:solidFill>
                  <a:schemeClr val="tx1">
                    <a:lumMod val="95000"/>
                    <a:lumOff val="5000"/>
                  </a:schemeClr>
                </a:solidFill>
              </a:rPr>
              <a:t>insti</a:t>
            </a:r>
            <a:r>
              <a:rPr lang="en-US" sz="2400" dirty="0">
                <a:solidFill>
                  <a:schemeClr val="tx1">
                    <a:lumMod val="95000"/>
                    <a:lumOff val="5000"/>
                  </a:schemeClr>
                </a:solidFill>
              </a:rPr>
              <a:t>. Democratic deficit, No </a:t>
            </a:r>
            <a:r>
              <a:rPr lang="en-US" sz="2400" dirty="0" err="1">
                <a:solidFill>
                  <a:schemeClr val="tx1">
                    <a:lumMod val="95000"/>
                    <a:lumOff val="5000"/>
                  </a:schemeClr>
                </a:solidFill>
              </a:rPr>
              <a:t>interdep</a:t>
            </a:r>
            <a:r>
              <a:rPr lang="en-US" sz="2400" dirty="0">
                <a:solidFill>
                  <a:schemeClr val="tx1">
                    <a:lumMod val="95000"/>
                    <a:lumOff val="5000"/>
                  </a:schemeClr>
                </a:solidFill>
              </a:rPr>
              <a:t>.  </a:t>
            </a:r>
            <a:endParaRPr lang="en-AU" sz="2400" dirty="0">
              <a:solidFill>
                <a:schemeClr val="tx1">
                  <a:lumMod val="95000"/>
                  <a:lumOff val="5000"/>
                </a:schemeClr>
              </a:solidFill>
            </a:endParaRPr>
          </a:p>
          <a:p>
            <a:pPr lvl="0" algn="just"/>
            <a:r>
              <a:rPr lang="en-US" sz="2400" b="1" dirty="0">
                <a:solidFill>
                  <a:schemeClr val="tx1">
                    <a:lumMod val="95000"/>
                    <a:lumOff val="5000"/>
                  </a:schemeClr>
                </a:solidFill>
              </a:rPr>
              <a:t>Constructivism</a:t>
            </a:r>
            <a:r>
              <a:rPr lang="en-US" sz="2400" dirty="0">
                <a:solidFill>
                  <a:schemeClr val="tx1">
                    <a:lumMod val="95000"/>
                    <a:lumOff val="5000"/>
                  </a:schemeClr>
                </a:solidFill>
              </a:rPr>
              <a:t>: </a:t>
            </a:r>
            <a:r>
              <a:rPr lang="en-US" sz="2400" dirty="0">
                <a:solidFill>
                  <a:schemeClr val="tx1">
                    <a:lumMod val="95000"/>
                    <a:lumOff val="5000"/>
                  </a:schemeClr>
                </a:solidFill>
                <a:effectLst/>
                <a:ea typeface="Aptos" panose="020B0004020202020204" pitchFamily="34" charset="0"/>
                <a:cs typeface="Arial" panose="020B0604020202020204" pitchFamily="34" charset="0"/>
              </a:rPr>
              <a:t>Identity, historical narratives, and socially constructed norms – socialization by the elite. </a:t>
            </a:r>
          </a:p>
          <a:p>
            <a:pPr marL="0" lvl="0" indent="0" algn="just">
              <a:buNone/>
            </a:pPr>
            <a:r>
              <a:rPr lang="en-AU" sz="2400" dirty="0">
                <a:solidFill>
                  <a:srgbClr val="FF0000"/>
                </a:solidFill>
              </a:rPr>
              <a:t>Conflict in Syria</a:t>
            </a:r>
            <a:r>
              <a:rPr lang="en-AU" sz="2400" b="1" dirty="0">
                <a:solidFill>
                  <a:srgbClr val="FF0000"/>
                </a:solidFill>
              </a:rPr>
              <a:t>?</a:t>
            </a:r>
          </a:p>
          <a:p>
            <a:r>
              <a:rPr lang="en-US" sz="2400" b="1" dirty="0">
                <a:solidFill>
                  <a:schemeClr val="tx1">
                    <a:lumMod val="95000"/>
                    <a:lumOff val="5000"/>
                  </a:schemeClr>
                </a:solidFill>
              </a:rPr>
              <a:t>Realism</a:t>
            </a:r>
            <a:r>
              <a:rPr lang="en-US" sz="2400" dirty="0">
                <a:solidFill>
                  <a:schemeClr val="tx1">
                    <a:lumMod val="95000"/>
                    <a:lumOff val="5000"/>
                  </a:schemeClr>
                </a:solidFill>
              </a:rPr>
              <a:t>: Struggle for power among states </a:t>
            </a:r>
            <a:endParaRPr lang="en-AU" sz="2400" dirty="0">
              <a:solidFill>
                <a:schemeClr val="tx1">
                  <a:lumMod val="95000"/>
                  <a:lumOff val="5000"/>
                </a:schemeClr>
              </a:solidFill>
            </a:endParaRPr>
          </a:p>
          <a:p>
            <a:pPr lvl="0" algn="just"/>
            <a:r>
              <a:rPr lang="en-US" sz="2400" b="1" dirty="0">
                <a:solidFill>
                  <a:schemeClr val="tx1">
                    <a:lumMod val="95000"/>
                    <a:lumOff val="5000"/>
                  </a:schemeClr>
                </a:solidFill>
              </a:rPr>
              <a:t>Liberalism</a:t>
            </a:r>
            <a:r>
              <a:rPr lang="en-US" sz="2400" dirty="0">
                <a:solidFill>
                  <a:schemeClr val="tx1">
                    <a:lumMod val="95000"/>
                    <a:lumOff val="5000"/>
                  </a:schemeClr>
                </a:solidFill>
              </a:rPr>
              <a:t>: Strong Int. Inst are needed to enforce peace agreements, Humanitarian inter, Human rights, etc.  </a:t>
            </a:r>
            <a:endParaRPr lang="en-AU" sz="2400" dirty="0">
              <a:solidFill>
                <a:schemeClr val="tx1">
                  <a:lumMod val="95000"/>
                  <a:lumOff val="5000"/>
                </a:schemeClr>
              </a:solidFill>
            </a:endParaRPr>
          </a:p>
          <a:p>
            <a:pPr lvl="0" algn="just"/>
            <a:r>
              <a:rPr lang="en-US" sz="2400" b="1" dirty="0">
                <a:solidFill>
                  <a:schemeClr val="tx1">
                    <a:lumMod val="95000"/>
                    <a:lumOff val="5000"/>
                  </a:schemeClr>
                </a:solidFill>
              </a:rPr>
              <a:t>Constructivism</a:t>
            </a:r>
            <a:r>
              <a:rPr lang="en-US" sz="2400" dirty="0">
                <a:solidFill>
                  <a:schemeClr val="tx1">
                    <a:lumMod val="95000"/>
                    <a:lumOff val="5000"/>
                  </a:schemeClr>
                </a:solidFill>
              </a:rPr>
              <a:t>: identity based conflict – Sectarian, religious, ethnic, and ideological differences.</a:t>
            </a:r>
            <a:endParaRPr lang="en-AU" sz="2400" dirty="0">
              <a:solidFill>
                <a:schemeClr val="tx1">
                  <a:lumMod val="95000"/>
                  <a:lumOff val="5000"/>
                </a:schemeClr>
              </a:solidFill>
            </a:endParaRPr>
          </a:p>
          <a:p>
            <a:pPr marL="0" indent="0">
              <a:buNone/>
            </a:pPr>
            <a:endParaRPr lang="en-AU" sz="2400" dirty="0">
              <a:solidFill>
                <a:srgbClr val="FF0000"/>
              </a:solidFill>
            </a:endParaRPr>
          </a:p>
        </p:txBody>
      </p:sp>
      <p:sp>
        <p:nvSpPr>
          <p:cNvPr id="4" name="Footer Placeholder 3">
            <a:extLst>
              <a:ext uri="{FF2B5EF4-FFF2-40B4-BE49-F238E27FC236}">
                <a16:creationId xmlns:a16="http://schemas.microsoft.com/office/drawing/2014/main" id="{EEE15E37-042A-489B-A66C-2D86CB417BD2}"/>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9698853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057" y="624111"/>
            <a:ext cx="9414555" cy="647340"/>
          </a:xfrm>
        </p:spPr>
        <p:txBody>
          <a:bodyPr>
            <a:noAutofit/>
          </a:bodyPr>
          <a:lstStyle/>
          <a:p>
            <a:r>
              <a:rPr lang="en-AU" sz="2500" b="1" dirty="0">
                <a:solidFill>
                  <a:schemeClr val="tx1">
                    <a:lumMod val="95000"/>
                    <a:lumOff val="5000"/>
                  </a:schemeClr>
                </a:solidFill>
              </a:rPr>
              <a:t> Post-modernism (</a:t>
            </a:r>
            <a:r>
              <a:rPr lang="en-US" sz="2500" b="1" dirty="0">
                <a:solidFill>
                  <a:schemeClr val="tx1">
                    <a:lumMod val="95000"/>
                    <a:lumOff val="5000"/>
                  </a:schemeClr>
                </a:solidFill>
              </a:rPr>
              <a:t>J. Derrida, M. Foucault, Deleuze, Lyotard)</a:t>
            </a:r>
            <a:endParaRPr lang="en-AU" sz="2500" b="1" dirty="0">
              <a:solidFill>
                <a:schemeClr val="tx1">
                  <a:lumMod val="95000"/>
                  <a:lumOff val="5000"/>
                </a:schemeClr>
              </a:solidFill>
            </a:endParaRPr>
          </a:p>
        </p:txBody>
      </p:sp>
      <p:sp>
        <p:nvSpPr>
          <p:cNvPr id="3" name="Content Placeholder 2"/>
          <p:cNvSpPr>
            <a:spLocks noGrp="1"/>
          </p:cNvSpPr>
          <p:nvPr>
            <p:ph idx="1"/>
          </p:nvPr>
        </p:nvSpPr>
        <p:spPr>
          <a:xfrm>
            <a:off x="1992573" y="1436915"/>
            <a:ext cx="9799093" cy="5021942"/>
          </a:xfrm>
        </p:spPr>
        <p:txBody>
          <a:bodyPr>
            <a:normAutofit lnSpcReduction="10000"/>
          </a:bodyPr>
          <a:lstStyle/>
          <a:p>
            <a:pPr algn="just">
              <a:lnSpc>
                <a:spcPct val="110000"/>
              </a:lnSpc>
            </a:pPr>
            <a:r>
              <a:rPr lang="en-AU" sz="2400" dirty="0">
                <a:solidFill>
                  <a:schemeClr val="tx1">
                    <a:lumMod val="95000"/>
                    <a:lumOff val="5000"/>
                  </a:schemeClr>
                </a:solidFill>
              </a:rPr>
              <a:t>Approach to knowing – “what is truth &amp; what not”</a:t>
            </a:r>
          </a:p>
          <a:p>
            <a:pPr algn="just">
              <a:lnSpc>
                <a:spcPct val="110000"/>
              </a:lnSpc>
            </a:pPr>
            <a:endParaRPr lang="en-AU" sz="2400" dirty="0">
              <a:solidFill>
                <a:schemeClr val="tx1">
                  <a:lumMod val="95000"/>
                  <a:lumOff val="5000"/>
                </a:schemeClr>
              </a:solidFill>
            </a:endParaRPr>
          </a:p>
          <a:p>
            <a:pPr algn="just">
              <a:lnSpc>
                <a:spcPct val="110000"/>
              </a:lnSpc>
            </a:pPr>
            <a:r>
              <a:rPr lang="en-AU" sz="2400" dirty="0">
                <a:solidFill>
                  <a:schemeClr val="tx1">
                    <a:lumMod val="95000"/>
                    <a:lumOff val="5000"/>
                  </a:schemeClr>
                </a:solidFill>
              </a:rPr>
              <a:t>It </a:t>
            </a:r>
            <a:r>
              <a:rPr lang="en-AU" sz="2400" b="1" dirty="0">
                <a:solidFill>
                  <a:schemeClr val="tx1">
                    <a:lumMod val="95000"/>
                    <a:lumOff val="5000"/>
                  </a:schemeClr>
                </a:solidFill>
              </a:rPr>
              <a:t>questions</a:t>
            </a:r>
            <a:r>
              <a:rPr lang="en-AU" sz="2400" dirty="0">
                <a:solidFill>
                  <a:schemeClr val="tx1">
                    <a:lumMod val="95000"/>
                    <a:lumOff val="5000"/>
                  </a:schemeClr>
                </a:solidFill>
              </a:rPr>
              <a:t> previous approaches to knowing (pre-modern and modern).</a:t>
            </a:r>
          </a:p>
          <a:p>
            <a:pPr algn="just">
              <a:lnSpc>
                <a:spcPct val="110000"/>
              </a:lnSpc>
            </a:pPr>
            <a:endParaRPr lang="en-AU" sz="2400" dirty="0">
              <a:solidFill>
                <a:schemeClr val="tx1">
                  <a:lumMod val="95000"/>
                  <a:lumOff val="5000"/>
                </a:schemeClr>
              </a:solidFill>
            </a:endParaRPr>
          </a:p>
          <a:p>
            <a:pPr algn="just">
              <a:lnSpc>
                <a:spcPct val="110000"/>
              </a:lnSpc>
            </a:pPr>
            <a:r>
              <a:rPr lang="en-AU" sz="2400" dirty="0">
                <a:solidFill>
                  <a:schemeClr val="tx1">
                    <a:lumMod val="95000"/>
                    <a:lumOff val="5000"/>
                  </a:schemeClr>
                </a:solidFill>
              </a:rPr>
              <a:t>Advocates Scepticism towards all established truths (narratives). </a:t>
            </a:r>
          </a:p>
          <a:p>
            <a:pPr algn="just"/>
            <a:endParaRPr lang="en-US" sz="2400" dirty="0">
              <a:solidFill>
                <a:schemeClr val="tx1">
                  <a:lumMod val="95000"/>
                  <a:lumOff val="5000"/>
                </a:schemeClr>
              </a:solidFill>
            </a:endParaRPr>
          </a:p>
          <a:p>
            <a:pPr algn="just"/>
            <a:r>
              <a:rPr lang="en-US" sz="2400" dirty="0">
                <a:solidFill>
                  <a:schemeClr val="tx1">
                    <a:lumMod val="95000"/>
                    <a:lumOff val="5000"/>
                  </a:schemeClr>
                </a:solidFill>
              </a:rPr>
              <a:t>Postmodernism focuses on the question of representation - how a certain forms of action is legitimized while marginalizing others.</a:t>
            </a:r>
          </a:p>
          <a:p>
            <a:pPr algn="just"/>
            <a:endParaRPr lang="en-AU" sz="2800" dirty="0">
              <a:solidFill>
                <a:schemeClr val="tx1">
                  <a:lumMod val="95000"/>
                  <a:lumOff val="5000"/>
                </a:schemeClr>
              </a:solidFill>
            </a:endParaRPr>
          </a:p>
          <a:p>
            <a:pPr algn="just"/>
            <a:endParaRPr lang="en-AU" sz="2800" dirty="0">
              <a:solidFill>
                <a:schemeClr val="tx1">
                  <a:lumMod val="95000"/>
                  <a:lumOff val="5000"/>
                </a:schemeClr>
              </a:solidFill>
            </a:endParaRPr>
          </a:p>
          <a:p>
            <a:pPr marL="0" indent="0" algn="just">
              <a:buNone/>
            </a:pPr>
            <a:endParaRPr lang="en-AU" sz="2800" b="1" dirty="0">
              <a:solidFill>
                <a:schemeClr val="tx1">
                  <a:lumMod val="95000"/>
                  <a:lumOff val="5000"/>
                </a:schemeClr>
              </a:solidFill>
            </a:endParaRPr>
          </a:p>
          <a:p>
            <a:pPr algn="just"/>
            <a:endParaRPr lang="en-AU" sz="2800" dirty="0">
              <a:solidFill>
                <a:schemeClr val="tx1">
                  <a:lumMod val="95000"/>
                  <a:lumOff val="5000"/>
                </a:schemeClr>
              </a:solidFill>
            </a:endParaRPr>
          </a:p>
          <a:p>
            <a:pPr marL="0" indent="0" algn="just">
              <a:buNone/>
            </a:pPr>
            <a:endParaRPr lang="en-AU" sz="2800" dirty="0">
              <a:solidFill>
                <a:schemeClr val="tx1">
                  <a:lumMod val="95000"/>
                  <a:lumOff val="5000"/>
                </a:schemeClr>
              </a:solidFill>
            </a:endParaRPr>
          </a:p>
          <a:p>
            <a:endParaRPr lang="en-AU" sz="2800" dirty="0">
              <a:solidFill>
                <a:schemeClr val="tx1">
                  <a:lumMod val="95000"/>
                  <a:lumOff val="5000"/>
                </a:schemeClr>
              </a:solidFill>
            </a:endParaRPr>
          </a:p>
        </p:txBody>
      </p:sp>
      <p:sp>
        <p:nvSpPr>
          <p:cNvPr id="4" name="Footer Placeholder 3">
            <a:extLst>
              <a:ext uri="{FF2B5EF4-FFF2-40B4-BE49-F238E27FC236}">
                <a16:creationId xmlns:a16="http://schemas.microsoft.com/office/drawing/2014/main" id="{020973D7-9AE8-489C-B79B-38D85E3530C0}"/>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8820081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0721" y="624110"/>
            <a:ext cx="9553892" cy="586381"/>
          </a:xfrm>
        </p:spPr>
        <p:txBody>
          <a:bodyPr>
            <a:normAutofit fontScale="90000"/>
          </a:bodyPr>
          <a:lstStyle/>
          <a:p>
            <a:r>
              <a:rPr lang="en-US" b="1" dirty="0">
                <a:solidFill>
                  <a:schemeClr val="tx1">
                    <a:lumMod val="95000"/>
                    <a:lumOff val="5000"/>
                  </a:schemeClr>
                </a:solidFill>
              </a:rPr>
              <a:t>Key characteristics of Postmodernism </a:t>
            </a:r>
          </a:p>
        </p:txBody>
      </p:sp>
      <p:sp>
        <p:nvSpPr>
          <p:cNvPr id="3" name="Content Placeholder 2"/>
          <p:cNvSpPr>
            <a:spLocks noGrp="1"/>
          </p:cNvSpPr>
          <p:nvPr>
            <p:ph idx="1"/>
          </p:nvPr>
        </p:nvSpPr>
        <p:spPr>
          <a:xfrm>
            <a:off x="1950721" y="1332412"/>
            <a:ext cx="9475515" cy="5347062"/>
          </a:xfrm>
        </p:spPr>
        <p:txBody>
          <a:bodyPr>
            <a:normAutofit/>
          </a:bodyPr>
          <a:lstStyle/>
          <a:p>
            <a:pPr>
              <a:lnSpc>
                <a:spcPct val="150000"/>
              </a:lnSpc>
            </a:pPr>
            <a:r>
              <a:rPr lang="en-US" sz="2400" dirty="0">
                <a:solidFill>
                  <a:schemeClr val="tx1">
                    <a:lumMod val="95000"/>
                    <a:lumOff val="5000"/>
                  </a:schemeClr>
                </a:solidFill>
              </a:rPr>
              <a:t>Skepticism of objective truth </a:t>
            </a:r>
          </a:p>
          <a:p>
            <a:pPr>
              <a:lnSpc>
                <a:spcPct val="150000"/>
              </a:lnSpc>
            </a:pPr>
            <a:r>
              <a:rPr lang="en-US" sz="2400" dirty="0">
                <a:solidFill>
                  <a:schemeClr val="tx1">
                    <a:lumMod val="95000"/>
                    <a:lumOff val="5000"/>
                  </a:schemeClr>
                </a:solidFill>
              </a:rPr>
              <a:t>Representation through language </a:t>
            </a:r>
          </a:p>
          <a:p>
            <a:pPr>
              <a:lnSpc>
                <a:spcPct val="150000"/>
              </a:lnSpc>
            </a:pPr>
            <a:r>
              <a:rPr lang="en-US" sz="2400" dirty="0">
                <a:solidFill>
                  <a:schemeClr val="tx1">
                    <a:lumMod val="95000"/>
                    <a:lumOff val="5000"/>
                  </a:schemeClr>
                </a:solidFill>
              </a:rPr>
              <a:t>Power</a:t>
            </a:r>
          </a:p>
          <a:p>
            <a:pPr>
              <a:lnSpc>
                <a:spcPct val="150000"/>
              </a:lnSpc>
            </a:pPr>
            <a:r>
              <a:rPr lang="en-US" sz="2400" dirty="0">
                <a:solidFill>
                  <a:schemeClr val="tx1">
                    <a:lumMod val="95000"/>
                    <a:lumOff val="5000"/>
                  </a:schemeClr>
                </a:solidFill>
              </a:rPr>
              <a:t>Deconstruction </a:t>
            </a:r>
          </a:p>
          <a:p>
            <a:pPr>
              <a:lnSpc>
                <a:spcPct val="150000"/>
              </a:lnSpc>
            </a:pPr>
            <a:r>
              <a:rPr lang="en-US" sz="2400" dirty="0">
                <a:solidFill>
                  <a:schemeClr val="tx1">
                    <a:lumMod val="95000"/>
                    <a:lumOff val="5000"/>
                  </a:schemeClr>
                </a:solidFill>
              </a:rPr>
              <a:t>Pluralism (rejects the idea of single fixed truth)</a:t>
            </a:r>
          </a:p>
          <a:p>
            <a:pPr>
              <a:lnSpc>
                <a:spcPct val="150000"/>
              </a:lnSpc>
            </a:pPr>
            <a:r>
              <a:rPr lang="en-US" sz="2400" dirty="0">
                <a:solidFill>
                  <a:schemeClr val="tx1">
                    <a:lumMod val="95000"/>
                    <a:lumOff val="5000"/>
                  </a:schemeClr>
                </a:solidFill>
              </a:rPr>
              <a:t>Stresses on Socio-cultural context.</a:t>
            </a:r>
          </a:p>
          <a:p>
            <a:pPr>
              <a:lnSpc>
                <a:spcPct val="150000"/>
              </a:lnSpc>
            </a:pPr>
            <a:endParaRPr lang="en-US" sz="2400" dirty="0">
              <a:solidFill>
                <a:schemeClr val="tx1">
                  <a:lumMod val="95000"/>
                  <a:lumOff val="5000"/>
                </a:schemeClr>
              </a:solidFill>
            </a:endParaRPr>
          </a:p>
          <a:p>
            <a:pPr>
              <a:lnSpc>
                <a:spcPct val="150000"/>
              </a:lnSpc>
            </a:pPr>
            <a:endParaRPr lang="en-US" sz="2400" dirty="0">
              <a:solidFill>
                <a:schemeClr val="tx1">
                  <a:lumMod val="95000"/>
                  <a:lumOff val="5000"/>
                </a:schemeClr>
              </a:solidFill>
            </a:endParaRPr>
          </a:p>
        </p:txBody>
      </p:sp>
      <p:sp>
        <p:nvSpPr>
          <p:cNvPr id="4" name="Footer Placeholder 3"/>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25890768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AE4AD-0A52-4DF7-933D-2A5F79447BF2}"/>
              </a:ext>
            </a:extLst>
          </p:cNvPr>
          <p:cNvSpPr>
            <a:spLocks noGrp="1"/>
          </p:cNvSpPr>
          <p:nvPr>
            <p:ph type="title"/>
          </p:nvPr>
        </p:nvSpPr>
        <p:spPr>
          <a:xfrm>
            <a:off x="2082019" y="624110"/>
            <a:ext cx="9422594" cy="698253"/>
          </a:xfrm>
        </p:spPr>
        <p:txBody>
          <a:bodyPr>
            <a:normAutofit/>
          </a:bodyPr>
          <a:lstStyle/>
          <a:p>
            <a:r>
              <a:rPr lang="en-US" sz="3200" b="1" dirty="0">
                <a:solidFill>
                  <a:schemeClr val="tx1">
                    <a:lumMod val="95000"/>
                    <a:lumOff val="5000"/>
                  </a:schemeClr>
                </a:solidFill>
              </a:rPr>
              <a:t>Post-modernism</a:t>
            </a:r>
          </a:p>
        </p:txBody>
      </p:sp>
      <p:sp>
        <p:nvSpPr>
          <p:cNvPr id="3" name="Content Placeholder 2">
            <a:extLst>
              <a:ext uri="{FF2B5EF4-FFF2-40B4-BE49-F238E27FC236}">
                <a16:creationId xmlns:a16="http://schemas.microsoft.com/office/drawing/2014/main" id="{03036600-2BDF-4CEC-A261-2C3DB913EBCB}"/>
              </a:ext>
            </a:extLst>
          </p:cNvPr>
          <p:cNvSpPr>
            <a:spLocks noGrp="1"/>
          </p:cNvSpPr>
          <p:nvPr>
            <p:ph idx="1"/>
          </p:nvPr>
        </p:nvSpPr>
        <p:spPr>
          <a:xfrm>
            <a:off x="1800665" y="1322363"/>
            <a:ext cx="9703947" cy="5289451"/>
          </a:xfrm>
        </p:spPr>
        <p:txBody>
          <a:bodyPr>
            <a:normAutofit fontScale="92500" lnSpcReduction="10000"/>
          </a:bodyPr>
          <a:lstStyle/>
          <a:p>
            <a:pPr algn="just"/>
            <a:r>
              <a:rPr lang="en-AU" sz="2800" dirty="0">
                <a:solidFill>
                  <a:schemeClr val="tx1">
                    <a:lumMod val="95000"/>
                    <a:lumOff val="5000"/>
                  </a:schemeClr>
                </a:solidFill>
              </a:rPr>
              <a:t>Post-modernism is essentially concerned with deconstructing the narratives’ truths. </a:t>
            </a:r>
          </a:p>
          <a:p>
            <a:pPr marL="514350" indent="-514350" algn="just">
              <a:buFont typeface="+mj-lt"/>
              <a:buAutoNum type="arabicPeriod"/>
            </a:pPr>
            <a:r>
              <a:rPr lang="en-AU" sz="2800" b="1" dirty="0">
                <a:solidFill>
                  <a:srgbClr val="7030A0"/>
                </a:solidFill>
              </a:rPr>
              <a:t>  “Palestinians are terrorists”</a:t>
            </a:r>
          </a:p>
          <a:p>
            <a:pPr marL="514350" indent="-514350" algn="just">
              <a:buFont typeface="+mj-lt"/>
              <a:buAutoNum type="arabicPeriod"/>
            </a:pPr>
            <a:r>
              <a:rPr lang="en-AU" sz="2800" b="1" dirty="0">
                <a:solidFill>
                  <a:srgbClr val="7030A0"/>
                </a:solidFill>
              </a:rPr>
              <a:t>  “Afghans are brave &amp; love fighting”</a:t>
            </a:r>
          </a:p>
          <a:p>
            <a:pPr marL="514350" indent="-514350" algn="just">
              <a:buFont typeface="+mj-lt"/>
              <a:buAutoNum type="arabicPeriod"/>
            </a:pPr>
            <a:r>
              <a:rPr lang="en-AU" sz="2800" b="1" dirty="0">
                <a:solidFill>
                  <a:srgbClr val="7030A0"/>
                </a:solidFill>
              </a:rPr>
              <a:t>  “China, an East India Company”.</a:t>
            </a:r>
          </a:p>
          <a:p>
            <a:pPr marL="514350" indent="-514350" algn="just">
              <a:buFont typeface="+mj-lt"/>
              <a:buAutoNum type="arabicPeriod"/>
            </a:pPr>
            <a:r>
              <a:rPr lang="en-AU" sz="2800" b="1" dirty="0">
                <a:solidFill>
                  <a:srgbClr val="7030A0"/>
                </a:solidFill>
              </a:rPr>
              <a:t>  “Democracy, the only legitimate form of govt”.</a:t>
            </a:r>
          </a:p>
          <a:p>
            <a:pPr marL="514350" indent="-514350" algn="just">
              <a:buFont typeface="+mj-lt"/>
              <a:buAutoNum type="arabicPeriod"/>
            </a:pPr>
            <a:r>
              <a:rPr lang="en-AU" sz="2800" b="1" dirty="0">
                <a:solidFill>
                  <a:srgbClr val="7030A0"/>
                </a:solidFill>
              </a:rPr>
              <a:t>  “Vote ko Izzat do”</a:t>
            </a:r>
          </a:p>
          <a:p>
            <a:pPr marL="514350" indent="-514350" algn="just">
              <a:buFont typeface="+mj-lt"/>
              <a:buAutoNum type="arabicPeriod"/>
            </a:pPr>
            <a:r>
              <a:rPr lang="en-AU" sz="2800" b="1" dirty="0">
                <a:solidFill>
                  <a:srgbClr val="7030A0"/>
                </a:solidFill>
              </a:rPr>
              <a:t>  “Women are homemakers”</a:t>
            </a:r>
          </a:p>
          <a:p>
            <a:pPr marL="514350" indent="-514350" algn="just">
              <a:buFont typeface="+mj-lt"/>
              <a:buAutoNum type="arabicPeriod"/>
            </a:pPr>
            <a:r>
              <a:rPr lang="en-AU" sz="2800" b="1" dirty="0">
                <a:solidFill>
                  <a:srgbClr val="7030A0"/>
                </a:solidFill>
              </a:rPr>
              <a:t>  “Prosperity leads to modernity”</a:t>
            </a:r>
          </a:p>
          <a:p>
            <a:pPr algn="just"/>
            <a:r>
              <a:rPr lang="en-AU" sz="2800" dirty="0">
                <a:solidFill>
                  <a:schemeClr val="tx1">
                    <a:lumMod val="95000"/>
                    <a:lumOff val="5000"/>
                  </a:schemeClr>
                </a:solidFill>
              </a:rPr>
              <a:t>Teaches how things are created and got accepted through representation.</a:t>
            </a:r>
          </a:p>
          <a:p>
            <a:pPr marL="0" indent="0" algn="just">
              <a:buNone/>
            </a:pPr>
            <a:endParaRPr lang="en-AU" sz="2800" b="1" dirty="0">
              <a:solidFill>
                <a:srgbClr val="7030A0"/>
              </a:solidFill>
            </a:endParaRPr>
          </a:p>
          <a:p>
            <a:endParaRPr lang="en-US" sz="2800" dirty="0"/>
          </a:p>
        </p:txBody>
      </p:sp>
      <p:sp>
        <p:nvSpPr>
          <p:cNvPr id="4" name="Footer Placeholder 3">
            <a:extLst>
              <a:ext uri="{FF2B5EF4-FFF2-40B4-BE49-F238E27FC236}">
                <a16:creationId xmlns:a16="http://schemas.microsoft.com/office/drawing/2014/main" id="{2EA65775-48D6-4469-8D24-043C0EBAA6B6}"/>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8276167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8107" y="624110"/>
            <a:ext cx="9416505" cy="585712"/>
          </a:xfrm>
        </p:spPr>
        <p:txBody>
          <a:bodyPr>
            <a:normAutofit fontScale="90000"/>
          </a:bodyPr>
          <a:lstStyle/>
          <a:p>
            <a:r>
              <a:rPr lang="en-AU" b="1" dirty="0">
                <a:solidFill>
                  <a:schemeClr val="tx1"/>
                </a:solidFill>
              </a:rPr>
              <a:t>  Significance in to IR</a:t>
            </a:r>
          </a:p>
        </p:txBody>
      </p:sp>
      <p:sp>
        <p:nvSpPr>
          <p:cNvPr id="3" name="Content Placeholder 2"/>
          <p:cNvSpPr>
            <a:spLocks noGrp="1"/>
          </p:cNvSpPr>
          <p:nvPr>
            <p:ph idx="1"/>
          </p:nvPr>
        </p:nvSpPr>
        <p:spPr>
          <a:xfrm>
            <a:off x="2088107" y="1407887"/>
            <a:ext cx="9416505" cy="5197630"/>
          </a:xfrm>
        </p:spPr>
        <p:txBody>
          <a:bodyPr>
            <a:noAutofit/>
          </a:bodyPr>
          <a:lstStyle/>
          <a:p>
            <a:pPr algn="just">
              <a:lnSpc>
                <a:spcPct val="150000"/>
              </a:lnSpc>
            </a:pPr>
            <a:r>
              <a:rPr lang="en-AU" sz="2500" dirty="0">
                <a:solidFill>
                  <a:schemeClr val="tx1">
                    <a:lumMod val="95000"/>
                    <a:lumOff val="5000"/>
                  </a:schemeClr>
                </a:solidFill>
              </a:rPr>
              <a:t>Politicians, leaders, authors, religious figures, and writers  have their own biases &amp; interests.</a:t>
            </a:r>
          </a:p>
          <a:p>
            <a:pPr algn="just">
              <a:lnSpc>
                <a:spcPct val="150000"/>
              </a:lnSpc>
            </a:pPr>
            <a:r>
              <a:rPr lang="en-AU" sz="2500" dirty="0">
                <a:solidFill>
                  <a:schemeClr val="tx1">
                    <a:lumMod val="95000"/>
                    <a:lumOff val="5000"/>
                  </a:schemeClr>
                </a:solidFill>
              </a:rPr>
              <a:t>They represent their interests as universal truth.</a:t>
            </a:r>
          </a:p>
          <a:p>
            <a:pPr algn="just">
              <a:lnSpc>
                <a:spcPct val="150000"/>
              </a:lnSpc>
            </a:pPr>
            <a:r>
              <a:rPr lang="en-AU" sz="2500" dirty="0">
                <a:solidFill>
                  <a:schemeClr val="tx1">
                    <a:lumMod val="95000"/>
                    <a:lumOff val="5000"/>
                  </a:schemeClr>
                </a:solidFill>
              </a:rPr>
              <a:t>Counter narrative can be introduced. </a:t>
            </a:r>
          </a:p>
          <a:p>
            <a:pPr algn="just">
              <a:lnSpc>
                <a:spcPct val="150000"/>
              </a:lnSpc>
            </a:pPr>
            <a:r>
              <a:rPr lang="en-AU" sz="2500" dirty="0">
                <a:solidFill>
                  <a:schemeClr val="tx1">
                    <a:lumMod val="95000"/>
                    <a:lumOff val="5000"/>
                  </a:schemeClr>
                </a:solidFill>
              </a:rPr>
              <a:t>How legitimization and criminalization are normalized.</a:t>
            </a:r>
          </a:p>
          <a:p>
            <a:pPr algn="just">
              <a:lnSpc>
                <a:spcPct val="150000"/>
              </a:lnSpc>
            </a:pPr>
            <a:r>
              <a:rPr lang="en-AU" sz="2500" dirty="0">
                <a:solidFill>
                  <a:schemeClr val="tx1">
                    <a:lumMod val="95000"/>
                    <a:lumOff val="5000"/>
                  </a:schemeClr>
                </a:solidFill>
              </a:rPr>
              <a:t>How highlighting one and silencing other is done.</a:t>
            </a:r>
          </a:p>
          <a:p>
            <a:pPr algn="just">
              <a:lnSpc>
                <a:spcPct val="150000"/>
              </a:lnSpc>
            </a:pPr>
            <a:r>
              <a:rPr lang="en-AU" sz="2500" dirty="0">
                <a:solidFill>
                  <a:schemeClr val="tx1">
                    <a:lumMod val="95000"/>
                    <a:lumOff val="5000"/>
                  </a:schemeClr>
                </a:solidFill>
              </a:rPr>
              <a:t>How narratives, through language, construct social realities. </a:t>
            </a:r>
          </a:p>
        </p:txBody>
      </p:sp>
      <p:sp>
        <p:nvSpPr>
          <p:cNvPr id="4" name="Footer Placeholder 3">
            <a:extLst>
              <a:ext uri="{FF2B5EF4-FFF2-40B4-BE49-F238E27FC236}">
                <a16:creationId xmlns:a16="http://schemas.microsoft.com/office/drawing/2014/main" id="{B785C8FE-33F8-44F7-AF40-9E17668894A3}"/>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3452008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ABD97-9A72-4AF4-92C0-9C5AA4F2706F}"/>
              </a:ext>
            </a:extLst>
          </p:cNvPr>
          <p:cNvSpPr>
            <a:spLocks noGrp="1"/>
          </p:cNvSpPr>
          <p:nvPr>
            <p:ph type="title"/>
          </p:nvPr>
        </p:nvSpPr>
        <p:spPr>
          <a:xfrm>
            <a:off x="1802297" y="755373"/>
            <a:ext cx="9702316" cy="728869"/>
          </a:xfrm>
        </p:spPr>
        <p:txBody>
          <a:bodyPr>
            <a:normAutofit/>
          </a:bodyPr>
          <a:lstStyle/>
          <a:p>
            <a:r>
              <a:rPr lang="en-US" sz="3200" b="1" dirty="0">
                <a:solidFill>
                  <a:schemeClr val="tx1">
                    <a:lumMod val="95000"/>
                    <a:lumOff val="5000"/>
                  </a:schemeClr>
                </a:solidFill>
              </a:rPr>
              <a:t> </a:t>
            </a:r>
            <a:r>
              <a:rPr lang="en-US" sz="3200" b="1" dirty="0">
                <a:solidFill>
                  <a:schemeClr val="tx1"/>
                </a:solidFill>
              </a:rPr>
              <a:t>International Society Defined:</a:t>
            </a:r>
          </a:p>
        </p:txBody>
      </p:sp>
      <p:sp>
        <p:nvSpPr>
          <p:cNvPr id="3" name="Content Placeholder 2">
            <a:extLst>
              <a:ext uri="{FF2B5EF4-FFF2-40B4-BE49-F238E27FC236}">
                <a16:creationId xmlns:a16="http://schemas.microsoft.com/office/drawing/2014/main" id="{82356BDA-0A15-4797-82C7-775F077F51C2}"/>
              </a:ext>
            </a:extLst>
          </p:cNvPr>
          <p:cNvSpPr>
            <a:spLocks noGrp="1"/>
          </p:cNvSpPr>
          <p:nvPr>
            <p:ph idx="1"/>
          </p:nvPr>
        </p:nvSpPr>
        <p:spPr>
          <a:xfrm>
            <a:off x="1802296" y="1842052"/>
            <a:ext cx="9702316" cy="4658880"/>
          </a:xfrm>
        </p:spPr>
        <p:txBody>
          <a:bodyPr>
            <a:normAutofit/>
          </a:bodyPr>
          <a:lstStyle/>
          <a:p>
            <a:pPr marL="0" indent="0" algn="just">
              <a:buNone/>
            </a:pPr>
            <a:br>
              <a:rPr lang="en-US" sz="2800" dirty="0">
                <a:solidFill>
                  <a:schemeClr val="tx1">
                    <a:lumMod val="95000"/>
                    <a:lumOff val="5000"/>
                  </a:schemeClr>
                </a:solidFill>
              </a:rPr>
            </a:br>
            <a:r>
              <a:rPr lang="en-US" sz="2800" dirty="0">
                <a:solidFill>
                  <a:schemeClr val="tx1"/>
                </a:solidFill>
              </a:rPr>
              <a:t>“International Society exists when a group of states, conscious of certain common interests and common values, form a society in the sense that they conceive themselves to be bound by a common set of rules in their relationship with one another, and share in the working of common institutions.” </a:t>
            </a:r>
            <a:r>
              <a:rPr lang="en-US" sz="2800" b="1" dirty="0">
                <a:solidFill>
                  <a:schemeClr val="tx1"/>
                </a:solidFill>
              </a:rPr>
              <a:t>(H. Bull,1977)</a:t>
            </a:r>
          </a:p>
        </p:txBody>
      </p:sp>
      <p:sp>
        <p:nvSpPr>
          <p:cNvPr id="4" name="Footer Placeholder 3">
            <a:extLst>
              <a:ext uri="{FF2B5EF4-FFF2-40B4-BE49-F238E27FC236}">
                <a16:creationId xmlns:a16="http://schemas.microsoft.com/office/drawing/2014/main" id="{D6D6AFB1-7296-49BF-8DD5-0C2E7B90693D}"/>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37288569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F4AE0-493B-4A7B-9896-8366126A0F36}"/>
              </a:ext>
            </a:extLst>
          </p:cNvPr>
          <p:cNvSpPr>
            <a:spLocks noGrp="1"/>
          </p:cNvSpPr>
          <p:nvPr>
            <p:ph type="title"/>
          </p:nvPr>
        </p:nvSpPr>
        <p:spPr>
          <a:xfrm>
            <a:off x="1881809" y="624110"/>
            <a:ext cx="9622803" cy="740864"/>
          </a:xfrm>
        </p:spPr>
        <p:txBody>
          <a:bodyPr>
            <a:normAutofit/>
          </a:bodyPr>
          <a:lstStyle/>
          <a:p>
            <a:r>
              <a:rPr lang="en-US" sz="3200" b="1" dirty="0">
                <a:solidFill>
                  <a:schemeClr val="tx1">
                    <a:lumMod val="95000"/>
                    <a:lumOff val="5000"/>
                  </a:schemeClr>
                </a:solidFill>
              </a:rPr>
              <a:t>   Core claims:</a:t>
            </a:r>
          </a:p>
        </p:txBody>
      </p:sp>
      <p:sp>
        <p:nvSpPr>
          <p:cNvPr id="3" name="Content Placeholder 2">
            <a:extLst>
              <a:ext uri="{FF2B5EF4-FFF2-40B4-BE49-F238E27FC236}">
                <a16:creationId xmlns:a16="http://schemas.microsoft.com/office/drawing/2014/main" id="{639D6B83-889E-42CF-AA1F-6F5761632D41}"/>
              </a:ext>
            </a:extLst>
          </p:cNvPr>
          <p:cNvSpPr>
            <a:spLocks noGrp="1"/>
          </p:cNvSpPr>
          <p:nvPr>
            <p:ph idx="1"/>
          </p:nvPr>
        </p:nvSpPr>
        <p:spPr>
          <a:xfrm>
            <a:off x="1881809" y="1497495"/>
            <a:ext cx="9622803" cy="5003437"/>
          </a:xfrm>
        </p:spPr>
        <p:txBody>
          <a:bodyPr/>
          <a:lstStyle/>
          <a:p>
            <a:pPr algn="just">
              <a:buFont typeface="+mj-lt"/>
              <a:buAutoNum type="arabicPeriod"/>
            </a:pPr>
            <a:r>
              <a:rPr lang="en-US" sz="2800" dirty="0">
                <a:solidFill>
                  <a:schemeClr val="tx1">
                    <a:lumMod val="95000"/>
                    <a:lumOff val="5000"/>
                  </a:schemeClr>
                </a:solidFill>
              </a:rPr>
              <a:t>Int. System (world) is a society.</a:t>
            </a:r>
          </a:p>
          <a:p>
            <a:pPr algn="just">
              <a:buFont typeface="+mj-lt"/>
              <a:buAutoNum type="arabicPeriod"/>
            </a:pPr>
            <a:endParaRPr lang="en-US" sz="2800" dirty="0">
              <a:solidFill>
                <a:schemeClr val="tx1">
                  <a:lumMod val="95000"/>
                  <a:lumOff val="5000"/>
                </a:schemeClr>
              </a:solidFill>
            </a:endParaRPr>
          </a:p>
          <a:p>
            <a:pPr algn="just">
              <a:buFont typeface="+mj-lt"/>
              <a:buAutoNum type="arabicPeriod"/>
            </a:pPr>
            <a:r>
              <a:rPr lang="en-US" sz="2800" dirty="0">
                <a:solidFill>
                  <a:schemeClr val="tx1">
                    <a:lumMod val="95000"/>
                    <a:lumOff val="5000"/>
                  </a:schemeClr>
                </a:solidFill>
              </a:rPr>
              <a:t>States are members of this society.</a:t>
            </a:r>
          </a:p>
          <a:p>
            <a:pPr algn="just">
              <a:buFont typeface="+mj-lt"/>
              <a:buAutoNum type="arabicPeriod"/>
            </a:pPr>
            <a:endParaRPr lang="en-US" sz="2800" dirty="0">
              <a:solidFill>
                <a:schemeClr val="tx1">
                  <a:lumMod val="95000"/>
                  <a:lumOff val="5000"/>
                </a:schemeClr>
              </a:solidFill>
            </a:endParaRPr>
          </a:p>
          <a:p>
            <a:pPr algn="just">
              <a:buFont typeface="+mj-lt"/>
              <a:buAutoNum type="arabicPeriod"/>
            </a:pPr>
            <a:r>
              <a:rPr lang="en-US" sz="2800" dirty="0">
                <a:solidFill>
                  <a:schemeClr val="tx1">
                    <a:lumMod val="95000"/>
                    <a:lumOff val="5000"/>
                  </a:schemeClr>
                </a:solidFill>
              </a:rPr>
              <a:t>This society is made of common rules &amp; institutions (</a:t>
            </a:r>
            <a:r>
              <a:rPr lang="en-AU" sz="2800" dirty="0">
                <a:solidFill>
                  <a:schemeClr val="tx1">
                    <a:lumMod val="95000"/>
                    <a:lumOff val="5000"/>
                  </a:schemeClr>
                </a:solidFill>
              </a:rPr>
              <a:t>independence, security, justice, order, I. Law, Diplomacy, UNO, etc.)</a:t>
            </a:r>
          </a:p>
        </p:txBody>
      </p:sp>
      <p:sp>
        <p:nvSpPr>
          <p:cNvPr id="4" name="Footer Placeholder 3">
            <a:extLst>
              <a:ext uri="{FF2B5EF4-FFF2-40B4-BE49-F238E27FC236}">
                <a16:creationId xmlns:a16="http://schemas.microsoft.com/office/drawing/2014/main" id="{454FD0EE-9BAF-430F-AC5E-5D73276101CD}"/>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43972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7039" y="624109"/>
            <a:ext cx="9611287" cy="425593"/>
          </a:xfrm>
        </p:spPr>
        <p:txBody>
          <a:bodyPr>
            <a:normAutofit fontScale="90000"/>
          </a:bodyPr>
          <a:lstStyle/>
          <a:p>
            <a:r>
              <a:rPr lang="en-AU" b="1" dirty="0">
                <a:solidFill>
                  <a:schemeClr val="tx1">
                    <a:lumMod val="95000"/>
                    <a:lumOff val="5000"/>
                  </a:schemeClr>
                </a:solidFill>
              </a:rPr>
              <a:t>   </a:t>
            </a:r>
            <a:r>
              <a:rPr lang="en-AU" sz="3100" b="1" dirty="0">
                <a:solidFill>
                  <a:schemeClr val="tx1">
                    <a:lumMod val="95000"/>
                    <a:lumOff val="5000"/>
                  </a:schemeClr>
                </a:solidFill>
              </a:rPr>
              <a:t>What is Theory?</a:t>
            </a:r>
          </a:p>
        </p:txBody>
      </p:sp>
      <p:sp>
        <p:nvSpPr>
          <p:cNvPr id="3" name="Content Placeholder 2"/>
          <p:cNvSpPr>
            <a:spLocks noGrp="1"/>
          </p:cNvSpPr>
          <p:nvPr>
            <p:ph idx="1"/>
          </p:nvPr>
        </p:nvSpPr>
        <p:spPr>
          <a:xfrm>
            <a:off x="1688123" y="1406768"/>
            <a:ext cx="9820202" cy="5451231"/>
          </a:xfrm>
        </p:spPr>
        <p:txBody>
          <a:bodyPr>
            <a:normAutofit/>
          </a:bodyPr>
          <a:lstStyle/>
          <a:p>
            <a:pPr algn="just"/>
            <a:r>
              <a:rPr lang="en-AU" sz="2100" dirty="0">
                <a:solidFill>
                  <a:schemeClr val="tx1">
                    <a:lumMod val="95000"/>
                    <a:lumOff val="5000"/>
                  </a:schemeClr>
                </a:solidFill>
                <a:cs typeface="Arial" panose="020B0604020202020204" pitchFamily="34" charset="0"/>
              </a:rPr>
              <a:t>Theory is speculation about - how to explain what happens.</a:t>
            </a:r>
          </a:p>
          <a:p>
            <a:pPr algn="just"/>
            <a:r>
              <a:rPr lang="en-US" sz="2100" dirty="0">
                <a:solidFill>
                  <a:schemeClr val="tx1">
                    <a:lumMod val="95000"/>
                    <a:lumOff val="5000"/>
                  </a:schemeClr>
                </a:solidFill>
              </a:rPr>
              <a:t>Theories are general statements that describe and explain causes or effects of classes of phenomena. </a:t>
            </a:r>
            <a:r>
              <a:rPr lang="en-US" sz="2100" b="1" dirty="0">
                <a:solidFill>
                  <a:schemeClr val="tx1">
                    <a:lumMod val="95000"/>
                    <a:lumOff val="5000"/>
                  </a:schemeClr>
                </a:solidFill>
              </a:rPr>
              <a:t>(Van </a:t>
            </a:r>
            <a:r>
              <a:rPr lang="en-US" sz="2100" b="1" dirty="0" err="1">
                <a:solidFill>
                  <a:schemeClr val="tx1">
                    <a:lumMod val="95000"/>
                    <a:lumOff val="5000"/>
                  </a:schemeClr>
                </a:solidFill>
              </a:rPr>
              <a:t>Evera</a:t>
            </a:r>
            <a:r>
              <a:rPr lang="en-US" sz="2100" b="1" dirty="0">
                <a:solidFill>
                  <a:schemeClr val="tx1">
                    <a:lumMod val="95000"/>
                    <a:lumOff val="5000"/>
                  </a:schemeClr>
                </a:solidFill>
              </a:rPr>
              <a:t> 1997)</a:t>
            </a:r>
            <a:endParaRPr lang="en-AU" sz="2100" b="1" dirty="0">
              <a:solidFill>
                <a:schemeClr val="tx1">
                  <a:lumMod val="95000"/>
                  <a:lumOff val="5000"/>
                </a:schemeClr>
              </a:solidFill>
              <a:cs typeface="Arial" panose="020B0604020202020204" pitchFamily="34" charset="0"/>
            </a:endParaRPr>
          </a:p>
          <a:p>
            <a:pPr algn="just"/>
            <a:r>
              <a:rPr lang="en-US" sz="2100" dirty="0">
                <a:solidFill>
                  <a:schemeClr val="tx1">
                    <a:lumMod val="95000"/>
                    <a:lumOff val="5000"/>
                  </a:schemeClr>
                </a:solidFill>
              </a:rPr>
              <a:t>Rather than being mere collections of laws, theories are statements that explain them. </a:t>
            </a:r>
            <a:r>
              <a:rPr lang="en-US" sz="2100" b="1" dirty="0">
                <a:solidFill>
                  <a:schemeClr val="tx1">
                    <a:lumMod val="95000"/>
                    <a:lumOff val="5000"/>
                  </a:schemeClr>
                </a:solidFill>
              </a:rPr>
              <a:t>(Waltz 1979)</a:t>
            </a:r>
          </a:p>
          <a:p>
            <a:endParaRPr lang="en-US" sz="2000" dirty="0">
              <a:solidFill>
                <a:schemeClr val="tx1">
                  <a:lumMod val="95000"/>
                  <a:lumOff val="5000"/>
                </a:schemeClr>
              </a:solidFill>
              <a:cs typeface="Arial" panose="020B0604020202020204" pitchFamily="34" charset="0"/>
            </a:endParaRPr>
          </a:p>
          <a:p>
            <a:endParaRPr lang="en-AU" sz="2000" dirty="0">
              <a:solidFill>
                <a:schemeClr val="tx1">
                  <a:lumMod val="95000"/>
                  <a:lumOff val="5000"/>
                </a:schemeClr>
              </a:solidFill>
              <a:cs typeface="Arial" panose="020B0604020202020204" pitchFamily="34" charset="0"/>
            </a:endParaRPr>
          </a:p>
          <a:p>
            <a:pPr marL="0" indent="0" algn="just">
              <a:buNone/>
            </a:pPr>
            <a:endParaRPr lang="en-AU" sz="3000" dirty="0">
              <a:solidFill>
                <a:schemeClr val="tx1"/>
              </a:solidFill>
              <a:latin typeface="+mj-lt"/>
              <a:cs typeface="Arial" panose="020B0604020202020204" pitchFamily="34" charset="0"/>
            </a:endParaRPr>
          </a:p>
          <a:p>
            <a:pPr marL="0" indent="0" algn="just">
              <a:buNone/>
            </a:pPr>
            <a:endParaRPr lang="en-AU" sz="3000" dirty="0">
              <a:solidFill>
                <a:schemeClr val="tx1"/>
              </a:solidFill>
              <a:latin typeface="+mj-lt"/>
              <a:cs typeface="Arial" panose="020B0604020202020204" pitchFamily="34" charset="0"/>
            </a:endParaRPr>
          </a:p>
          <a:p>
            <a:pPr marL="0" indent="0" algn="just">
              <a:buNone/>
            </a:pPr>
            <a:endParaRPr lang="en-AU" sz="3000" dirty="0">
              <a:solidFill>
                <a:schemeClr val="tx1"/>
              </a:solidFill>
              <a:latin typeface="+mj-lt"/>
              <a:cs typeface="Arial" panose="020B0604020202020204" pitchFamily="34" charset="0"/>
            </a:endParaRPr>
          </a:p>
          <a:p>
            <a:pPr marL="0" indent="0" algn="just">
              <a:buNone/>
            </a:pPr>
            <a:endParaRPr lang="en-AU" sz="3000" dirty="0">
              <a:solidFill>
                <a:schemeClr val="tx1"/>
              </a:solidFill>
              <a:latin typeface="+mj-lt"/>
              <a:cs typeface="Arial" panose="020B0604020202020204" pitchFamily="34" charset="0"/>
            </a:endParaRPr>
          </a:p>
          <a:p>
            <a:pPr marL="0" indent="0" algn="just">
              <a:buNone/>
            </a:pPr>
            <a:endParaRPr lang="en-AU" sz="3000" dirty="0">
              <a:solidFill>
                <a:schemeClr val="tx1"/>
              </a:solidFill>
              <a:latin typeface="+mj-lt"/>
              <a:cs typeface="Arial" panose="020B0604020202020204" pitchFamily="34" charset="0"/>
            </a:endParaRPr>
          </a:p>
          <a:p>
            <a:pPr marL="0" indent="0" algn="just">
              <a:buNone/>
            </a:pPr>
            <a:endParaRPr lang="en-AU" sz="3000" dirty="0">
              <a:solidFill>
                <a:schemeClr val="tx1"/>
              </a:solidFill>
              <a:latin typeface="+mj-lt"/>
              <a:cs typeface="Arial" panose="020B0604020202020204" pitchFamily="34" charset="0"/>
            </a:endParaRPr>
          </a:p>
          <a:p>
            <a:pPr marL="0" indent="0" algn="just">
              <a:buNone/>
            </a:pPr>
            <a:endParaRPr lang="en-AU" sz="2800" dirty="0">
              <a:solidFill>
                <a:schemeClr val="tx1"/>
              </a:solidFill>
              <a:latin typeface="+mj-lt"/>
              <a:cs typeface="Arial" panose="020B0604020202020204" pitchFamily="34" charset="0"/>
            </a:endParaRPr>
          </a:p>
        </p:txBody>
      </p:sp>
      <p:graphicFrame>
        <p:nvGraphicFramePr>
          <p:cNvPr id="5" name="Diagram 4">
            <a:extLst>
              <a:ext uri="{FF2B5EF4-FFF2-40B4-BE49-F238E27FC236}">
                <a16:creationId xmlns:a16="http://schemas.microsoft.com/office/drawing/2014/main" id="{BCF99845-871F-4357-9BBC-17A0BA1F5DA6}"/>
              </a:ext>
            </a:extLst>
          </p:cNvPr>
          <p:cNvGraphicFramePr/>
          <p:nvPr>
            <p:extLst>
              <p:ext uri="{D42A27DB-BD31-4B8C-83A1-F6EECF244321}">
                <p14:modId xmlns:p14="http://schemas.microsoft.com/office/powerpoint/2010/main" val="1693089379"/>
              </p:ext>
            </p:extLst>
          </p:nvPr>
        </p:nvGraphicFramePr>
        <p:xfrm>
          <a:off x="2769703" y="3439885"/>
          <a:ext cx="7760677" cy="3061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23F03B5C-C541-4244-8728-02990F1C8AFF}"/>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p>
        </p:txBody>
      </p:sp>
    </p:spTree>
    <p:extLst>
      <p:ext uri="{BB962C8B-B14F-4D97-AF65-F5344CB8AC3E}">
        <p14:creationId xmlns:p14="http://schemas.microsoft.com/office/powerpoint/2010/main" val="22042302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505" y="624110"/>
            <a:ext cx="9703108" cy="670118"/>
          </a:xfrm>
        </p:spPr>
        <p:txBody>
          <a:bodyPr>
            <a:normAutofit fontScale="90000"/>
          </a:bodyPr>
          <a:lstStyle/>
          <a:p>
            <a:r>
              <a:rPr lang="en-AU" b="1" dirty="0">
                <a:solidFill>
                  <a:schemeClr val="tx1"/>
                </a:solidFill>
              </a:rPr>
              <a:t> International</a:t>
            </a:r>
            <a:r>
              <a:rPr lang="en-AU" sz="4000" b="1" dirty="0">
                <a:solidFill>
                  <a:schemeClr val="tx1"/>
                </a:solidFill>
              </a:rPr>
              <a:t> </a:t>
            </a:r>
            <a:r>
              <a:rPr lang="en-AU" b="1" dirty="0">
                <a:solidFill>
                  <a:schemeClr val="tx1"/>
                </a:solidFill>
              </a:rPr>
              <a:t>Society: 1950s onwards</a:t>
            </a:r>
          </a:p>
        </p:txBody>
      </p:sp>
      <p:sp>
        <p:nvSpPr>
          <p:cNvPr id="3" name="Content Placeholder 2"/>
          <p:cNvSpPr>
            <a:spLocks noGrp="1"/>
          </p:cNvSpPr>
          <p:nvPr>
            <p:ph idx="1"/>
          </p:nvPr>
        </p:nvSpPr>
        <p:spPr>
          <a:xfrm>
            <a:off x="1665027" y="1294228"/>
            <a:ext cx="9839585" cy="5434118"/>
          </a:xfrm>
        </p:spPr>
        <p:txBody>
          <a:bodyPr>
            <a:noAutofit/>
          </a:bodyPr>
          <a:lstStyle/>
          <a:p>
            <a:pPr algn="just"/>
            <a:endParaRPr lang="en-AU" sz="2800" dirty="0">
              <a:solidFill>
                <a:schemeClr val="tx1"/>
              </a:solidFill>
            </a:endParaRPr>
          </a:p>
          <a:p>
            <a:pPr algn="just"/>
            <a:r>
              <a:rPr lang="en-AU" sz="2800" dirty="0">
                <a:solidFill>
                  <a:schemeClr val="tx1"/>
                </a:solidFill>
              </a:rPr>
              <a:t>It is based on the writings of H. Grotius, H. Bull,  M. White, B. Buzan.</a:t>
            </a:r>
          </a:p>
          <a:p>
            <a:pPr algn="just"/>
            <a:endParaRPr lang="en-AU" sz="2800" dirty="0">
              <a:solidFill>
                <a:schemeClr val="tx1"/>
              </a:solidFill>
            </a:endParaRPr>
          </a:p>
          <a:p>
            <a:pPr algn="just"/>
            <a:r>
              <a:rPr lang="en-AU" sz="2800" dirty="0">
                <a:solidFill>
                  <a:schemeClr val="tx1"/>
                </a:solidFill>
              </a:rPr>
              <a:t>It believes “IR is a branch of human relations”.</a:t>
            </a:r>
          </a:p>
          <a:p>
            <a:pPr algn="just"/>
            <a:endParaRPr lang="en-AU" sz="2800" dirty="0">
              <a:solidFill>
                <a:schemeClr val="tx1"/>
              </a:solidFill>
            </a:endParaRPr>
          </a:p>
          <a:p>
            <a:pPr algn="just"/>
            <a:endParaRPr lang="en-AU" sz="2800" dirty="0">
              <a:solidFill>
                <a:schemeClr val="tx1"/>
              </a:solidFill>
            </a:endParaRPr>
          </a:p>
          <a:p>
            <a:pPr algn="just"/>
            <a:r>
              <a:rPr lang="en-AU" sz="2800" dirty="0">
                <a:solidFill>
                  <a:schemeClr val="tx1"/>
                </a:solidFill>
              </a:rPr>
              <a:t>It is a middle way between</a:t>
            </a:r>
            <a:r>
              <a:rPr lang="en-AU" sz="2800" b="1" dirty="0">
                <a:solidFill>
                  <a:schemeClr val="tx1"/>
                </a:solidFill>
              </a:rPr>
              <a:t> realism </a:t>
            </a:r>
            <a:r>
              <a:rPr lang="en-AU" sz="2800" dirty="0">
                <a:solidFill>
                  <a:schemeClr val="tx1"/>
                </a:solidFill>
              </a:rPr>
              <a:t>&amp; </a:t>
            </a:r>
            <a:r>
              <a:rPr lang="en-AU" sz="2800" b="1" dirty="0">
                <a:solidFill>
                  <a:schemeClr val="tx1"/>
                </a:solidFill>
              </a:rPr>
              <a:t>liberalism.</a:t>
            </a:r>
          </a:p>
          <a:p>
            <a:pPr marL="0" indent="0" algn="just">
              <a:buNone/>
            </a:pPr>
            <a:r>
              <a:rPr lang="en-AU" sz="2800" b="1" dirty="0">
                <a:solidFill>
                  <a:schemeClr val="tx1"/>
                </a:solidFill>
              </a:rPr>
              <a:t>  </a:t>
            </a:r>
            <a:endParaRPr lang="en-AU" sz="2800" dirty="0">
              <a:solidFill>
                <a:schemeClr val="tx1"/>
              </a:solidFill>
            </a:endParaRPr>
          </a:p>
        </p:txBody>
      </p:sp>
      <p:sp>
        <p:nvSpPr>
          <p:cNvPr id="4" name="Footer Placeholder 3">
            <a:extLst>
              <a:ext uri="{FF2B5EF4-FFF2-40B4-BE49-F238E27FC236}">
                <a16:creationId xmlns:a16="http://schemas.microsoft.com/office/drawing/2014/main" id="{A940EA88-7B62-4248-BCAB-95C9CE18AE4B}"/>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6516313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871FE-B8B6-4F11-9148-43740BAC7099}"/>
              </a:ext>
            </a:extLst>
          </p:cNvPr>
          <p:cNvSpPr>
            <a:spLocks noGrp="1"/>
          </p:cNvSpPr>
          <p:nvPr>
            <p:ph type="title"/>
          </p:nvPr>
        </p:nvSpPr>
        <p:spPr>
          <a:xfrm>
            <a:off x="1828801" y="624110"/>
            <a:ext cx="9675812" cy="807125"/>
          </a:xfrm>
        </p:spPr>
        <p:txBody>
          <a:bodyPr>
            <a:normAutofit/>
          </a:bodyPr>
          <a:lstStyle/>
          <a:p>
            <a:r>
              <a:rPr lang="en-US" sz="3200" b="1" dirty="0">
                <a:solidFill>
                  <a:schemeClr val="tx1">
                    <a:lumMod val="95000"/>
                    <a:lumOff val="5000"/>
                  </a:schemeClr>
                </a:solidFill>
              </a:rPr>
              <a:t>    Int. Society B/W Realism and Liberalism</a:t>
            </a:r>
          </a:p>
        </p:txBody>
      </p:sp>
      <p:sp>
        <p:nvSpPr>
          <p:cNvPr id="3" name="Content Placeholder 2">
            <a:extLst>
              <a:ext uri="{FF2B5EF4-FFF2-40B4-BE49-F238E27FC236}">
                <a16:creationId xmlns:a16="http://schemas.microsoft.com/office/drawing/2014/main" id="{0DEAE88C-2295-486A-8E40-DB29A988BFA8}"/>
              </a:ext>
            </a:extLst>
          </p:cNvPr>
          <p:cNvSpPr>
            <a:spLocks noGrp="1"/>
          </p:cNvSpPr>
          <p:nvPr>
            <p:ph idx="1"/>
          </p:nvPr>
        </p:nvSpPr>
        <p:spPr>
          <a:xfrm>
            <a:off x="1982789" y="1431235"/>
            <a:ext cx="9521823" cy="5194852"/>
          </a:xfrm>
        </p:spPr>
        <p:txBody>
          <a:bodyPr>
            <a:normAutofit/>
          </a:bodyPr>
          <a:lstStyle/>
          <a:p>
            <a:pPr algn="just"/>
            <a:endParaRPr lang="en-US" sz="2800" b="1" dirty="0">
              <a:solidFill>
                <a:schemeClr val="tx1">
                  <a:lumMod val="95000"/>
                  <a:lumOff val="5000"/>
                </a:schemeClr>
              </a:solidFill>
            </a:endParaRPr>
          </a:p>
          <a:p>
            <a:pPr algn="just"/>
            <a:r>
              <a:rPr lang="en-US" sz="2800" b="1" dirty="0">
                <a:solidFill>
                  <a:schemeClr val="tx1">
                    <a:lumMod val="95000"/>
                    <a:lumOff val="5000"/>
                  </a:schemeClr>
                </a:solidFill>
              </a:rPr>
              <a:t>Realism: </a:t>
            </a:r>
            <a:r>
              <a:rPr lang="en-US" sz="2800" dirty="0">
                <a:solidFill>
                  <a:schemeClr val="tx1">
                    <a:lumMod val="95000"/>
                    <a:lumOff val="5000"/>
                  </a:schemeClr>
                </a:solidFill>
              </a:rPr>
              <a:t>world is like jungle where life is brutish and 				      nasty under anarchy.</a:t>
            </a:r>
          </a:p>
          <a:p>
            <a:pPr algn="just"/>
            <a:endParaRPr lang="en-US" sz="2800" b="1" dirty="0">
              <a:solidFill>
                <a:schemeClr val="tx1">
                  <a:lumMod val="95000"/>
                  <a:lumOff val="5000"/>
                </a:schemeClr>
              </a:solidFill>
            </a:endParaRPr>
          </a:p>
          <a:p>
            <a:pPr algn="just"/>
            <a:r>
              <a:rPr lang="en-US" sz="2800" b="1" dirty="0">
                <a:solidFill>
                  <a:schemeClr val="tx1">
                    <a:lumMod val="95000"/>
                    <a:lumOff val="5000"/>
                  </a:schemeClr>
                </a:solidFill>
              </a:rPr>
              <a:t>Liberalism: </a:t>
            </a:r>
            <a:r>
              <a:rPr lang="en-US" sz="2800" dirty="0">
                <a:solidFill>
                  <a:schemeClr val="tx1">
                    <a:lumMod val="95000"/>
                    <a:lumOff val="5000"/>
                  </a:schemeClr>
                </a:solidFill>
              </a:rPr>
              <a:t>Let’s repeat what we do  										    domestically.</a:t>
            </a:r>
          </a:p>
          <a:p>
            <a:pPr algn="just"/>
            <a:endParaRPr lang="en-US" sz="2800" b="1" dirty="0">
              <a:solidFill>
                <a:schemeClr val="tx1">
                  <a:lumMod val="95000"/>
                  <a:lumOff val="5000"/>
                </a:schemeClr>
              </a:solidFill>
            </a:endParaRPr>
          </a:p>
          <a:p>
            <a:pPr algn="just"/>
            <a:r>
              <a:rPr lang="en-US" sz="2800" b="1" dirty="0">
                <a:solidFill>
                  <a:schemeClr val="tx1">
                    <a:lumMod val="95000"/>
                    <a:lumOff val="5000"/>
                  </a:schemeClr>
                </a:solidFill>
              </a:rPr>
              <a:t>Int. Society: </a:t>
            </a:r>
            <a:r>
              <a:rPr lang="en-US" sz="2800" dirty="0">
                <a:solidFill>
                  <a:schemeClr val="tx1">
                    <a:lumMod val="95000"/>
                    <a:lumOff val="5000"/>
                  </a:schemeClr>
                </a:solidFill>
              </a:rPr>
              <a:t>International life is not that bad, let’s 						 work together.</a:t>
            </a:r>
            <a:endParaRPr lang="en-US" sz="2800" b="1" dirty="0">
              <a:solidFill>
                <a:schemeClr val="tx1">
                  <a:lumMod val="95000"/>
                  <a:lumOff val="5000"/>
                </a:schemeClr>
              </a:solidFill>
            </a:endParaRPr>
          </a:p>
        </p:txBody>
      </p:sp>
      <p:sp>
        <p:nvSpPr>
          <p:cNvPr id="4" name="Footer Placeholder 3">
            <a:extLst>
              <a:ext uri="{FF2B5EF4-FFF2-40B4-BE49-F238E27FC236}">
                <a16:creationId xmlns:a16="http://schemas.microsoft.com/office/drawing/2014/main" id="{4C995FF1-62E6-4F6B-8E78-10176FC18FF0}"/>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37499464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5887" y="624110"/>
            <a:ext cx="9588726" cy="522519"/>
          </a:xfrm>
        </p:spPr>
        <p:txBody>
          <a:bodyPr>
            <a:normAutofit fontScale="90000"/>
          </a:bodyPr>
          <a:lstStyle/>
          <a:p>
            <a:r>
              <a:rPr lang="en-AU" b="1" dirty="0">
                <a:solidFill>
                  <a:schemeClr val="tx1"/>
                </a:solidFill>
              </a:rPr>
              <a:t>   Assumptions</a:t>
            </a:r>
            <a:br>
              <a:rPr lang="en-AU" b="1" dirty="0">
                <a:solidFill>
                  <a:schemeClr val="tx1"/>
                </a:solidFill>
              </a:rPr>
            </a:br>
            <a:endParaRPr lang="en-AU" b="1" dirty="0"/>
          </a:p>
        </p:txBody>
      </p:sp>
      <p:sp>
        <p:nvSpPr>
          <p:cNvPr id="3" name="Content Placeholder 2"/>
          <p:cNvSpPr>
            <a:spLocks noGrp="1"/>
          </p:cNvSpPr>
          <p:nvPr>
            <p:ph idx="1"/>
          </p:nvPr>
        </p:nvSpPr>
        <p:spPr>
          <a:xfrm>
            <a:off x="1915886" y="1146629"/>
            <a:ext cx="9588726" cy="5283200"/>
          </a:xfrm>
        </p:spPr>
        <p:txBody>
          <a:bodyPr>
            <a:normAutofit/>
          </a:bodyPr>
          <a:lstStyle/>
          <a:p>
            <a:pPr algn="just"/>
            <a:endParaRPr lang="en-AU" sz="2800" dirty="0">
              <a:solidFill>
                <a:schemeClr val="tx1"/>
              </a:solidFill>
            </a:endParaRPr>
          </a:p>
          <a:p>
            <a:pPr algn="just"/>
            <a:r>
              <a:rPr lang="en-AU" sz="2800" dirty="0">
                <a:solidFill>
                  <a:schemeClr val="tx1"/>
                </a:solidFill>
              </a:rPr>
              <a:t>World politics is an </a:t>
            </a:r>
            <a:r>
              <a:rPr lang="en-AU" sz="2800" b="1" dirty="0">
                <a:solidFill>
                  <a:schemeClr val="tx1"/>
                </a:solidFill>
              </a:rPr>
              <a:t>“Anarchical Society”</a:t>
            </a:r>
            <a:r>
              <a:rPr lang="en-AU" sz="2800" dirty="0">
                <a:solidFill>
                  <a:schemeClr val="tx1"/>
                </a:solidFill>
              </a:rPr>
              <a:t>.</a:t>
            </a:r>
          </a:p>
          <a:p>
            <a:pPr algn="just"/>
            <a:endParaRPr lang="en-AU" sz="2800" dirty="0">
              <a:solidFill>
                <a:schemeClr val="tx1"/>
              </a:solidFill>
            </a:endParaRPr>
          </a:p>
          <a:p>
            <a:pPr algn="just"/>
            <a:r>
              <a:rPr lang="en-AU" sz="2800" dirty="0">
                <a:solidFill>
                  <a:schemeClr val="tx1"/>
                </a:solidFill>
              </a:rPr>
              <a:t>International Order can be non hierarchical.</a:t>
            </a:r>
          </a:p>
          <a:p>
            <a:pPr algn="just"/>
            <a:endParaRPr lang="en-AU" sz="2800" dirty="0">
              <a:solidFill>
                <a:schemeClr val="tx1"/>
              </a:solidFill>
            </a:endParaRPr>
          </a:p>
          <a:p>
            <a:pPr algn="just"/>
            <a:r>
              <a:rPr lang="en-AU" sz="2800" dirty="0">
                <a:solidFill>
                  <a:schemeClr val="tx1"/>
                </a:solidFill>
              </a:rPr>
              <a:t>Focuses on institutional approach (int. level) to the study of int. Politics, e.g. diplomacy, Int. Law etc.</a:t>
            </a:r>
          </a:p>
          <a:p>
            <a:pPr algn="just"/>
            <a:endParaRPr lang="en-AU" sz="2800" dirty="0">
              <a:solidFill>
                <a:schemeClr val="tx1"/>
              </a:solidFill>
            </a:endParaRPr>
          </a:p>
        </p:txBody>
      </p:sp>
      <p:sp>
        <p:nvSpPr>
          <p:cNvPr id="4" name="Footer Placeholder 3">
            <a:extLst>
              <a:ext uri="{FF2B5EF4-FFF2-40B4-BE49-F238E27FC236}">
                <a16:creationId xmlns:a16="http://schemas.microsoft.com/office/drawing/2014/main" id="{F1301342-0C3D-4F39-8DA2-B50F16666759}"/>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4442156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6097" y="703384"/>
            <a:ext cx="9648516" cy="731521"/>
          </a:xfrm>
        </p:spPr>
        <p:txBody>
          <a:bodyPr>
            <a:normAutofit/>
          </a:bodyPr>
          <a:lstStyle/>
          <a:p>
            <a:r>
              <a:rPr lang="en-AU" sz="3200" b="1" dirty="0">
                <a:solidFill>
                  <a:schemeClr val="tx1"/>
                </a:solidFill>
              </a:rPr>
              <a:t>Contemporary International Society </a:t>
            </a:r>
          </a:p>
        </p:txBody>
      </p:sp>
      <p:sp>
        <p:nvSpPr>
          <p:cNvPr id="3" name="Content Placeholder 2"/>
          <p:cNvSpPr>
            <a:spLocks noGrp="1"/>
          </p:cNvSpPr>
          <p:nvPr>
            <p:ph idx="1"/>
          </p:nvPr>
        </p:nvSpPr>
        <p:spPr>
          <a:xfrm>
            <a:off x="1856096" y="1614487"/>
            <a:ext cx="9648516" cy="4829175"/>
          </a:xfrm>
        </p:spPr>
        <p:txBody>
          <a:bodyPr>
            <a:normAutofit/>
          </a:bodyPr>
          <a:lstStyle/>
          <a:p>
            <a:pPr algn="just"/>
            <a:r>
              <a:rPr lang="en-AU" sz="2600" dirty="0">
                <a:solidFill>
                  <a:schemeClr val="tx1">
                    <a:lumMod val="95000"/>
                    <a:lumOff val="5000"/>
                  </a:schemeClr>
                </a:solidFill>
              </a:rPr>
              <a:t>Globalization</a:t>
            </a:r>
          </a:p>
          <a:p>
            <a:pPr algn="just"/>
            <a:r>
              <a:rPr lang="en-AU" sz="2600" dirty="0">
                <a:solidFill>
                  <a:schemeClr val="tx1">
                    <a:lumMod val="95000"/>
                    <a:lumOff val="5000"/>
                  </a:schemeClr>
                </a:solidFill>
              </a:rPr>
              <a:t>Multilateralism and int. Institutions (UN, WTO, etc.)</a:t>
            </a:r>
          </a:p>
          <a:p>
            <a:pPr algn="just"/>
            <a:r>
              <a:rPr lang="en-AU" sz="2600" dirty="0">
                <a:solidFill>
                  <a:schemeClr val="tx1">
                    <a:lumMod val="95000"/>
                    <a:lumOff val="5000"/>
                  </a:schemeClr>
                </a:solidFill>
              </a:rPr>
              <a:t>MNCs</a:t>
            </a:r>
          </a:p>
          <a:p>
            <a:pPr algn="just"/>
            <a:r>
              <a:rPr lang="en-AU" sz="2600" dirty="0">
                <a:solidFill>
                  <a:schemeClr val="tx1">
                    <a:lumMod val="95000"/>
                    <a:lumOff val="5000"/>
                  </a:schemeClr>
                </a:solidFill>
              </a:rPr>
              <a:t>Humanitarian concerns (armed conflicts, HR violations, pandemic, climate crises)</a:t>
            </a:r>
          </a:p>
          <a:p>
            <a:pPr algn="just"/>
            <a:r>
              <a:rPr lang="en-AU" sz="2600" dirty="0">
                <a:solidFill>
                  <a:schemeClr val="tx1">
                    <a:lumMod val="95000"/>
                    <a:lumOff val="5000"/>
                  </a:schemeClr>
                </a:solidFill>
              </a:rPr>
              <a:t>Digital age (Internet, Social Media for connectivity and mobilization)</a:t>
            </a:r>
          </a:p>
          <a:p>
            <a:pPr algn="just"/>
            <a:r>
              <a:rPr lang="en-AU" sz="2600" dirty="0">
                <a:solidFill>
                  <a:schemeClr val="tx1">
                    <a:lumMod val="95000"/>
                    <a:lumOff val="5000"/>
                  </a:schemeClr>
                </a:solidFill>
              </a:rPr>
              <a:t>Climate change and sustainable development</a:t>
            </a:r>
          </a:p>
          <a:p>
            <a:pPr marL="0" indent="0" algn="just">
              <a:buNone/>
            </a:pPr>
            <a:endParaRPr lang="en-AU" sz="2400" dirty="0">
              <a:solidFill>
                <a:schemeClr val="tx1">
                  <a:lumMod val="95000"/>
                  <a:lumOff val="5000"/>
                </a:schemeClr>
              </a:solidFill>
            </a:endParaRPr>
          </a:p>
        </p:txBody>
      </p:sp>
      <p:sp>
        <p:nvSpPr>
          <p:cNvPr id="4" name="Footer Placeholder 3">
            <a:extLst>
              <a:ext uri="{FF2B5EF4-FFF2-40B4-BE49-F238E27FC236}">
                <a16:creationId xmlns:a16="http://schemas.microsoft.com/office/drawing/2014/main" id="{8E774F05-E4E5-4734-8DB0-2C07AA74ECA2}"/>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1544827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5549" y="718456"/>
            <a:ext cx="9689064" cy="739283"/>
          </a:xfrm>
        </p:spPr>
        <p:txBody>
          <a:bodyPr>
            <a:normAutofit/>
          </a:bodyPr>
          <a:lstStyle/>
          <a:p>
            <a:r>
              <a:rPr lang="en-US" sz="3200" b="1" dirty="0">
                <a:solidFill>
                  <a:schemeClr val="tx1"/>
                </a:solidFill>
              </a:rPr>
              <a:t>Feminism</a:t>
            </a:r>
          </a:p>
        </p:txBody>
      </p:sp>
      <p:sp>
        <p:nvSpPr>
          <p:cNvPr id="3" name="Content Placeholder 2"/>
          <p:cNvSpPr>
            <a:spLocks noGrp="1"/>
          </p:cNvSpPr>
          <p:nvPr>
            <p:ph idx="1"/>
          </p:nvPr>
        </p:nvSpPr>
        <p:spPr>
          <a:xfrm>
            <a:off x="1815549" y="1457740"/>
            <a:ext cx="9689064" cy="5165130"/>
          </a:xfrm>
        </p:spPr>
        <p:txBody>
          <a:bodyPr>
            <a:normAutofit/>
          </a:bodyPr>
          <a:lstStyle/>
          <a:p>
            <a:pPr marL="0" indent="0" algn="ctr">
              <a:buNone/>
            </a:pPr>
            <a:r>
              <a:rPr lang="en-US" sz="2600" b="0" i="0" dirty="0">
                <a:solidFill>
                  <a:schemeClr val="tx1"/>
                </a:solidFill>
                <a:effectLst/>
              </a:rPr>
              <a:t>Belief in social, economic, and political </a:t>
            </a:r>
            <a:r>
              <a:rPr lang="en-US" sz="2600" b="0" i="0" dirty="0">
                <a:solidFill>
                  <a:schemeClr val="tx1"/>
                </a:solidFill>
                <a:effectLst/>
                <a:hlinkClick r:id="rId2">
                  <a:extLst>
                    <a:ext uri="{A12FA001-AC4F-418D-AE19-62706E023703}">
                      <ahyp:hlinkClr xmlns:ahyp="http://schemas.microsoft.com/office/drawing/2018/hyperlinkcolor" val="tx"/>
                    </a:ext>
                  </a:extLst>
                </a:hlinkClick>
              </a:rPr>
              <a:t>equality</a:t>
            </a:r>
            <a:r>
              <a:rPr lang="en-US" sz="2600" b="0" i="0" dirty="0">
                <a:solidFill>
                  <a:schemeClr val="tx1"/>
                </a:solidFill>
                <a:effectLst/>
              </a:rPr>
              <a:t> of the sexes.</a:t>
            </a:r>
          </a:p>
          <a:p>
            <a:pPr algn="just"/>
            <a:r>
              <a:rPr lang="en-US" sz="2600" b="0" i="0" dirty="0">
                <a:solidFill>
                  <a:schemeClr val="tx1"/>
                </a:solidFill>
                <a:effectLst/>
              </a:rPr>
              <a:t>Feminism is an interdisciplinary approach to issues of equality and equity based on gender, its expression, identity, sex, and sexuality as understood through social theories and political activism.</a:t>
            </a:r>
            <a:endParaRPr lang="en-US" sz="2600" dirty="0">
              <a:solidFill>
                <a:schemeClr val="tx1"/>
              </a:solidFill>
            </a:endParaRPr>
          </a:p>
          <a:p>
            <a:pPr algn="just"/>
            <a:r>
              <a:rPr lang="en-US" sz="2600" b="0" dirty="0">
                <a:solidFill>
                  <a:schemeClr val="tx1"/>
                </a:solidFill>
                <a:effectLst/>
              </a:rPr>
              <a:t>“While women represent half the global population, one-third of the paid labor force, responsible for two-thirds of all working hours, yet they receive only a tenth of world income and own less than one percent of world property.”                                                            </a:t>
            </a:r>
            <a:r>
              <a:rPr lang="en-US" sz="2600" b="1" dirty="0">
                <a:solidFill>
                  <a:schemeClr val="tx1"/>
                </a:solidFill>
                <a:effectLst/>
              </a:rPr>
              <a:t>A. </a:t>
            </a:r>
            <a:r>
              <a:rPr lang="en-US" sz="2600" b="1" dirty="0" err="1">
                <a:solidFill>
                  <a:schemeClr val="tx1"/>
                </a:solidFill>
                <a:effectLst/>
              </a:rPr>
              <a:t>Tickner</a:t>
            </a:r>
            <a:r>
              <a:rPr lang="en-US" sz="2600" b="1" dirty="0">
                <a:solidFill>
                  <a:schemeClr val="tx1"/>
                </a:solidFill>
                <a:effectLst/>
              </a:rPr>
              <a:t> </a:t>
            </a:r>
          </a:p>
          <a:p>
            <a:pPr marL="0" indent="0" algn="just">
              <a:buNone/>
            </a:pPr>
            <a:endParaRPr lang="en-AU" sz="2600" dirty="0">
              <a:solidFill>
                <a:schemeClr val="tx1"/>
              </a:solidFill>
            </a:endParaRPr>
          </a:p>
          <a:p>
            <a:pPr marL="0" indent="0" algn="just">
              <a:buNone/>
            </a:pPr>
            <a:endParaRPr lang="en-AU" sz="2600" b="1" dirty="0">
              <a:solidFill>
                <a:schemeClr val="tx1"/>
              </a:solidFill>
            </a:endParaRPr>
          </a:p>
          <a:p>
            <a:pPr algn="just"/>
            <a:endParaRPr lang="en-US" sz="2600" dirty="0">
              <a:solidFill>
                <a:schemeClr val="tx1"/>
              </a:solidFill>
            </a:endParaRPr>
          </a:p>
        </p:txBody>
      </p:sp>
      <p:sp>
        <p:nvSpPr>
          <p:cNvPr id="4" name="Footer Placeholder 3"/>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36686033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EC4ED-F881-4573-B43E-60FA24F1E24C}"/>
              </a:ext>
            </a:extLst>
          </p:cNvPr>
          <p:cNvSpPr>
            <a:spLocks noGrp="1"/>
          </p:cNvSpPr>
          <p:nvPr>
            <p:ph type="title"/>
          </p:nvPr>
        </p:nvSpPr>
        <p:spPr>
          <a:xfrm>
            <a:off x="1982789" y="624110"/>
            <a:ext cx="9521823" cy="674603"/>
          </a:xfrm>
        </p:spPr>
        <p:txBody>
          <a:bodyPr>
            <a:noAutofit/>
          </a:bodyPr>
          <a:lstStyle/>
          <a:p>
            <a:r>
              <a:rPr lang="en-US" sz="2800" b="1" dirty="0">
                <a:solidFill>
                  <a:schemeClr val="tx1">
                    <a:lumMod val="95000"/>
                    <a:lumOff val="5000"/>
                  </a:schemeClr>
                </a:solidFill>
              </a:rPr>
              <a:t>   </a:t>
            </a:r>
            <a:r>
              <a:rPr lang="en-US" sz="3200" b="1" dirty="0">
                <a:solidFill>
                  <a:schemeClr val="tx1"/>
                </a:solidFill>
              </a:rPr>
              <a:t>Gender in International Relations</a:t>
            </a:r>
            <a:endParaRPr lang="en-US" sz="2800" b="1" dirty="0">
              <a:solidFill>
                <a:schemeClr val="tx1"/>
              </a:solidFill>
            </a:endParaRPr>
          </a:p>
        </p:txBody>
      </p:sp>
      <p:sp>
        <p:nvSpPr>
          <p:cNvPr id="4" name="Footer Placeholder 3">
            <a:extLst>
              <a:ext uri="{FF2B5EF4-FFF2-40B4-BE49-F238E27FC236}">
                <a16:creationId xmlns:a16="http://schemas.microsoft.com/office/drawing/2014/main" id="{8136F9C0-BBBD-44DA-BB41-D51E0165C23C}"/>
              </a:ext>
            </a:extLst>
          </p:cNvPr>
          <p:cNvSpPr>
            <a:spLocks noGrp="1"/>
          </p:cNvSpPr>
          <p:nvPr>
            <p:ph type="ftr" sz="quarter" idx="11"/>
          </p:nvPr>
        </p:nvSpPr>
        <p:spPr/>
        <p:txBody>
          <a:bodyPr/>
          <a:lstStyle/>
          <a:p>
            <a:r>
              <a:rPr lang="en-US"/>
              <a:t>Lecture by: Dr. Zahid Mehmood Zahid, Assistant Professor of IR, Islamabad.</a:t>
            </a:r>
            <a:endParaRPr lang="en-US" dirty="0"/>
          </a:p>
        </p:txBody>
      </p:sp>
      <p:sp>
        <p:nvSpPr>
          <p:cNvPr id="5" name="Content Placeholder 4">
            <a:extLst>
              <a:ext uri="{FF2B5EF4-FFF2-40B4-BE49-F238E27FC236}">
                <a16:creationId xmlns:a16="http://schemas.microsoft.com/office/drawing/2014/main" id="{144BD0A6-3BE5-4F77-ADEF-863DF3BE08FB}"/>
              </a:ext>
            </a:extLst>
          </p:cNvPr>
          <p:cNvSpPr>
            <a:spLocks noGrp="1"/>
          </p:cNvSpPr>
          <p:nvPr>
            <p:ph idx="1"/>
          </p:nvPr>
        </p:nvSpPr>
        <p:spPr>
          <a:xfrm>
            <a:off x="1982789" y="1404729"/>
            <a:ext cx="9521823" cy="5096203"/>
          </a:xfrm>
        </p:spPr>
        <p:txBody>
          <a:bodyPr>
            <a:normAutofit/>
          </a:bodyPr>
          <a:lstStyle/>
          <a:p>
            <a:pPr algn="just"/>
            <a:r>
              <a:rPr lang="en-US" sz="2800" dirty="0">
                <a:solidFill>
                  <a:schemeClr val="tx1"/>
                </a:solidFill>
              </a:rPr>
              <a:t>Gender in IR is about power relations,  where feminists &amp; masculinists are relative to each other. </a:t>
            </a:r>
          </a:p>
          <a:p>
            <a:pPr algn="just"/>
            <a:endParaRPr lang="en-US" sz="2800" dirty="0">
              <a:solidFill>
                <a:schemeClr val="tx1"/>
              </a:solidFill>
            </a:endParaRPr>
          </a:p>
          <a:p>
            <a:pPr algn="just"/>
            <a:r>
              <a:rPr lang="en-US" sz="2800" dirty="0">
                <a:solidFill>
                  <a:schemeClr val="tx1"/>
                </a:solidFill>
              </a:rPr>
              <a:t>What ‘men do’, or what ‘women do’, can’t be separated from power.</a:t>
            </a:r>
          </a:p>
          <a:p>
            <a:pPr algn="just"/>
            <a:endParaRPr lang="en-US" sz="2800" dirty="0">
              <a:solidFill>
                <a:schemeClr val="tx1"/>
              </a:solidFill>
            </a:endParaRPr>
          </a:p>
          <a:p>
            <a:pPr algn="just"/>
            <a:r>
              <a:rPr lang="en-US" sz="2800" dirty="0">
                <a:solidFill>
                  <a:schemeClr val="tx1"/>
                </a:solidFill>
              </a:rPr>
              <a:t>Feminism identifies &amp; addresses gender subordination in global politics.</a:t>
            </a:r>
          </a:p>
          <a:p>
            <a:pPr algn="just"/>
            <a:endParaRPr lang="en-US" sz="2800" dirty="0">
              <a:solidFill>
                <a:schemeClr val="tx1">
                  <a:lumMod val="95000"/>
                  <a:lumOff val="5000"/>
                </a:schemeClr>
              </a:solidFill>
            </a:endParaRPr>
          </a:p>
        </p:txBody>
      </p:sp>
    </p:spTree>
    <p:extLst>
      <p:ext uri="{BB962C8B-B14F-4D97-AF65-F5344CB8AC3E}">
        <p14:creationId xmlns:p14="http://schemas.microsoft.com/office/powerpoint/2010/main" val="40858111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241" y="715618"/>
            <a:ext cx="9584372" cy="569844"/>
          </a:xfrm>
        </p:spPr>
        <p:txBody>
          <a:bodyPr>
            <a:normAutofit fontScale="90000"/>
          </a:bodyPr>
          <a:lstStyle/>
          <a:p>
            <a:endParaRPr lang="en-US" sz="3200" b="1" dirty="0"/>
          </a:p>
        </p:txBody>
      </p:sp>
      <p:sp>
        <p:nvSpPr>
          <p:cNvPr id="3" name="Content Placeholder 2"/>
          <p:cNvSpPr>
            <a:spLocks noGrp="1"/>
          </p:cNvSpPr>
          <p:nvPr>
            <p:ph idx="1"/>
          </p:nvPr>
        </p:nvSpPr>
        <p:spPr>
          <a:xfrm>
            <a:off x="1933303" y="1285462"/>
            <a:ext cx="9571309" cy="5363532"/>
          </a:xfrm>
        </p:spPr>
        <p:txBody>
          <a:bodyPr>
            <a:normAutofit/>
          </a:bodyPr>
          <a:lstStyle/>
          <a:p>
            <a:pPr algn="just"/>
            <a:endParaRPr lang="en-US" sz="2800" dirty="0">
              <a:solidFill>
                <a:schemeClr val="tx1">
                  <a:lumMod val="95000"/>
                  <a:lumOff val="5000"/>
                </a:schemeClr>
              </a:solidFill>
            </a:endParaRPr>
          </a:p>
          <a:p>
            <a:pPr algn="just"/>
            <a:r>
              <a:rPr lang="en-US" sz="2800" dirty="0">
                <a:solidFill>
                  <a:schemeClr val="tx1">
                    <a:lumMod val="95000"/>
                    <a:lumOff val="5000"/>
                  </a:schemeClr>
                </a:solidFill>
              </a:rPr>
              <a:t>Gender is socially ‘constructed expectation’ that a particular sex have </a:t>
            </a:r>
            <a:r>
              <a:rPr lang="en-US" sz="2800" u="sng" dirty="0">
                <a:solidFill>
                  <a:schemeClr val="tx1">
                    <a:lumMod val="95000"/>
                    <a:lumOff val="5000"/>
                  </a:schemeClr>
                </a:solidFill>
              </a:rPr>
              <a:t>particular characteristics</a:t>
            </a:r>
            <a:r>
              <a:rPr lang="en-US" sz="2800" dirty="0">
                <a:solidFill>
                  <a:schemeClr val="tx1">
                    <a:lumMod val="95000"/>
                    <a:lumOff val="5000"/>
                  </a:schemeClr>
                </a:solidFill>
              </a:rPr>
              <a:t>.</a:t>
            </a:r>
          </a:p>
          <a:p>
            <a:pPr algn="just"/>
            <a:endParaRPr lang="en-US" sz="2800" dirty="0">
              <a:solidFill>
                <a:schemeClr val="tx1">
                  <a:lumMod val="95000"/>
                  <a:lumOff val="5000"/>
                </a:schemeClr>
              </a:solidFill>
            </a:endParaRPr>
          </a:p>
          <a:p>
            <a:pPr algn="just"/>
            <a:r>
              <a:rPr lang="en-US" sz="2800" dirty="0">
                <a:solidFill>
                  <a:schemeClr val="tx1">
                    <a:lumMod val="95000"/>
                    <a:lumOff val="5000"/>
                  </a:schemeClr>
                </a:solidFill>
              </a:rPr>
              <a:t>It is all about masculinization and feminization by constructing artificial boundaries.</a:t>
            </a:r>
          </a:p>
          <a:p>
            <a:pPr>
              <a:buNone/>
            </a:pPr>
            <a:endParaRPr lang="en-US" sz="2800" dirty="0">
              <a:solidFill>
                <a:schemeClr val="tx1">
                  <a:lumMod val="95000"/>
                  <a:lumOff val="5000"/>
                </a:schemeClr>
              </a:solidFill>
            </a:endParaRPr>
          </a:p>
        </p:txBody>
      </p:sp>
      <p:sp>
        <p:nvSpPr>
          <p:cNvPr id="4" name="Footer Placeholder 3"/>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40650993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0687" y="796834"/>
            <a:ext cx="9283926" cy="692332"/>
          </a:xfrm>
        </p:spPr>
        <p:txBody>
          <a:bodyPr>
            <a:normAutofit/>
          </a:bodyPr>
          <a:lstStyle/>
          <a:p>
            <a:r>
              <a:rPr lang="en-AU" sz="3200" b="1" dirty="0">
                <a:solidFill>
                  <a:schemeClr val="tx1"/>
                </a:solidFill>
              </a:rPr>
              <a:t>  How feminization is done in Politics?</a:t>
            </a:r>
          </a:p>
        </p:txBody>
      </p:sp>
      <p:sp>
        <p:nvSpPr>
          <p:cNvPr id="3" name="Content Placeholder 2"/>
          <p:cNvSpPr>
            <a:spLocks noGrp="1"/>
          </p:cNvSpPr>
          <p:nvPr>
            <p:ph idx="1"/>
          </p:nvPr>
        </p:nvSpPr>
        <p:spPr>
          <a:xfrm>
            <a:off x="2194560" y="1541417"/>
            <a:ext cx="9310052" cy="5094514"/>
          </a:xfrm>
        </p:spPr>
        <p:txBody>
          <a:bodyPr>
            <a:normAutofit/>
          </a:bodyPr>
          <a:lstStyle/>
          <a:p>
            <a:r>
              <a:rPr lang="en-AU" sz="2800" dirty="0">
                <a:solidFill>
                  <a:schemeClr val="tx1"/>
                </a:solidFill>
              </a:rPr>
              <a:t>Gender subordination – in military training under performing men regarded as ‘girl’.</a:t>
            </a:r>
          </a:p>
          <a:p>
            <a:endParaRPr lang="en-AU" sz="2800" dirty="0">
              <a:solidFill>
                <a:schemeClr val="tx1"/>
              </a:solidFill>
            </a:endParaRPr>
          </a:p>
          <a:p>
            <a:r>
              <a:rPr lang="en-AU" sz="2800" dirty="0">
                <a:solidFill>
                  <a:schemeClr val="tx1"/>
                </a:solidFill>
              </a:rPr>
              <a:t>When a state challenges other state’s masculinity with military manoeuvres.</a:t>
            </a:r>
          </a:p>
          <a:p>
            <a:endParaRPr lang="en-AU" sz="2800" dirty="0">
              <a:solidFill>
                <a:schemeClr val="tx1"/>
              </a:solidFill>
            </a:endParaRPr>
          </a:p>
          <a:p>
            <a:r>
              <a:rPr lang="en-AU" sz="2800" dirty="0">
                <a:solidFill>
                  <a:schemeClr val="tx1"/>
                </a:solidFill>
              </a:rPr>
              <a:t>Use of rape &amp; forced impregnation as weapon of war.</a:t>
            </a:r>
          </a:p>
          <a:p>
            <a:endParaRPr lang="en-AU" sz="2800" dirty="0">
              <a:solidFill>
                <a:schemeClr val="tx1"/>
              </a:solidFill>
            </a:endParaRPr>
          </a:p>
        </p:txBody>
      </p:sp>
      <p:sp>
        <p:nvSpPr>
          <p:cNvPr id="4" name="Footer Placeholder 3">
            <a:extLst>
              <a:ext uri="{FF2B5EF4-FFF2-40B4-BE49-F238E27FC236}">
                <a16:creationId xmlns:a16="http://schemas.microsoft.com/office/drawing/2014/main" id="{2C0793DD-B206-463A-9592-7827B6D56617}"/>
              </a:ext>
            </a:extLst>
          </p:cNvPr>
          <p:cNvSpPr>
            <a:spLocks noGrp="1"/>
          </p:cNvSpPr>
          <p:nvPr>
            <p:ph type="ftr" sz="quarter" idx="11"/>
          </p:nvPr>
        </p:nvSpPr>
        <p:spPr>
          <a:xfrm>
            <a:off x="2589212" y="5595872"/>
            <a:ext cx="8582371" cy="905062"/>
          </a:xfrm>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18469371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241" y="715618"/>
            <a:ext cx="9584372" cy="569844"/>
          </a:xfrm>
        </p:spPr>
        <p:txBody>
          <a:bodyPr>
            <a:normAutofit fontScale="90000"/>
          </a:bodyPr>
          <a:lstStyle/>
          <a:p>
            <a:endParaRPr lang="en-US" sz="3200" b="1" dirty="0"/>
          </a:p>
        </p:txBody>
      </p:sp>
      <p:sp>
        <p:nvSpPr>
          <p:cNvPr id="3" name="Content Placeholder 2"/>
          <p:cNvSpPr>
            <a:spLocks noGrp="1"/>
          </p:cNvSpPr>
          <p:nvPr>
            <p:ph idx="1"/>
          </p:nvPr>
        </p:nvSpPr>
        <p:spPr>
          <a:xfrm>
            <a:off x="1933303" y="1417983"/>
            <a:ext cx="9571309" cy="5231011"/>
          </a:xfrm>
        </p:spPr>
        <p:txBody>
          <a:bodyPr>
            <a:normAutofit/>
          </a:bodyPr>
          <a:lstStyle/>
          <a:p>
            <a:endParaRPr lang="en-AU" sz="2800" dirty="0">
              <a:solidFill>
                <a:schemeClr val="tx1"/>
              </a:solidFill>
            </a:endParaRPr>
          </a:p>
          <a:p>
            <a:pPr algn="just"/>
            <a:r>
              <a:rPr lang="en-AU" sz="2800" dirty="0">
                <a:solidFill>
                  <a:schemeClr val="tx1"/>
                </a:solidFill>
              </a:rPr>
              <a:t>Intentional victimization of women.</a:t>
            </a:r>
          </a:p>
          <a:p>
            <a:pPr algn="just"/>
            <a:endParaRPr lang="en-AU" sz="2800" dirty="0">
              <a:solidFill>
                <a:schemeClr val="tx1"/>
              </a:solidFill>
            </a:endParaRPr>
          </a:p>
          <a:p>
            <a:pPr algn="just"/>
            <a:r>
              <a:rPr lang="en-AU" sz="2800" dirty="0">
                <a:solidFill>
                  <a:schemeClr val="tx1"/>
                </a:solidFill>
              </a:rPr>
              <a:t>Women said to be crisis of national security, and men have to defend them.</a:t>
            </a:r>
          </a:p>
          <a:p>
            <a:pPr algn="just"/>
            <a:endParaRPr lang="en-AU" sz="2800" dirty="0">
              <a:solidFill>
                <a:schemeClr val="tx1"/>
              </a:solidFill>
            </a:endParaRPr>
          </a:p>
          <a:p>
            <a:pPr algn="just"/>
            <a:r>
              <a:rPr lang="en-AU" sz="2800" dirty="0">
                <a:solidFill>
                  <a:schemeClr val="tx1"/>
                </a:solidFill>
              </a:rPr>
              <a:t>Disarmament is casted as a-masculinity.</a:t>
            </a:r>
          </a:p>
          <a:p>
            <a:pPr>
              <a:buNone/>
            </a:pPr>
            <a:endParaRPr lang="en-US" sz="2800" dirty="0">
              <a:solidFill>
                <a:schemeClr val="tx1"/>
              </a:solidFill>
            </a:endParaRPr>
          </a:p>
        </p:txBody>
      </p:sp>
      <p:sp>
        <p:nvSpPr>
          <p:cNvPr id="4" name="Footer Placeholder 3"/>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27296794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1681" y="624110"/>
            <a:ext cx="9492932" cy="721364"/>
          </a:xfrm>
        </p:spPr>
        <p:txBody>
          <a:bodyPr>
            <a:normAutofit/>
          </a:bodyPr>
          <a:lstStyle/>
          <a:p>
            <a:endParaRPr lang="en-AU" sz="3200" b="1" dirty="0"/>
          </a:p>
        </p:txBody>
      </p:sp>
      <p:sp>
        <p:nvSpPr>
          <p:cNvPr id="3" name="Content Placeholder 2"/>
          <p:cNvSpPr>
            <a:spLocks noGrp="1"/>
          </p:cNvSpPr>
          <p:nvPr>
            <p:ph idx="1"/>
          </p:nvPr>
        </p:nvSpPr>
        <p:spPr>
          <a:xfrm>
            <a:off x="1972490" y="1528354"/>
            <a:ext cx="9532121" cy="4963886"/>
          </a:xfrm>
        </p:spPr>
        <p:txBody>
          <a:bodyPr>
            <a:normAutofit/>
          </a:bodyPr>
          <a:lstStyle/>
          <a:p>
            <a:pPr algn="just"/>
            <a:r>
              <a:rPr lang="en-AU" sz="2800" dirty="0">
                <a:solidFill>
                  <a:schemeClr val="tx1"/>
                </a:solidFill>
              </a:rPr>
              <a:t>Foreign </a:t>
            </a:r>
            <a:r>
              <a:rPr lang="en-AU" sz="2800" u="sng" dirty="0">
                <a:solidFill>
                  <a:schemeClr val="tx1"/>
                </a:solidFill>
              </a:rPr>
              <a:t>irrational &amp; unpredictable </a:t>
            </a:r>
            <a:r>
              <a:rPr lang="en-AU" sz="2800" dirty="0">
                <a:solidFill>
                  <a:schemeClr val="tx1"/>
                </a:solidFill>
              </a:rPr>
              <a:t>govts are feminized. </a:t>
            </a:r>
          </a:p>
          <a:p>
            <a:pPr algn="just"/>
            <a:endParaRPr lang="en-AU" sz="2800" dirty="0">
              <a:solidFill>
                <a:schemeClr val="tx1"/>
              </a:solidFill>
            </a:endParaRPr>
          </a:p>
          <a:p>
            <a:pPr algn="just"/>
            <a:r>
              <a:rPr lang="en-AU" sz="2800" dirty="0">
                <a:solidFill>
                  <a:schemeClr val="tx1"/>
                </a:solidFill>
              </a:rPr>
              <a:t>Women should be kept out of security issues and be confined to economic issues.</a:t>
            </a:r>
          </a:p>
          <a:p>
            <a:pPr algn="just"/>
            <a:endParaRPr lang="en-AU" sz="2800" dirty="0">
              <a:solidFill>
                <a:schemeClr val="tx1"/>
              </a:solidFill>
            </a:endParaRPr>
          </a:p>
          <a:p>
            <a:pPr marL="0" indent="0" algn="ctr">
              <a:buNone/>
            </a:pPr>
            <a:r>
              <a:rPr lang="en-AU" sz="2800" dirty="0">
                <a:solidFill>
                  <a:srgbClr val="FF0000"/>
                </a:solidFill>
              </a:rPr>
              <a:t>SONS  are ‘citizen warriors’ &amp; DAUGHTERS are  ‘home makers’</a:t>
            </a:r>
          </a:p>
          <a:p>
            <a:pPr algn="just"/>
            <a:endParaRPr lang="en-AU" sz="2800" dirty="0">
              <a:solidFill>
                <a:schemeClr val="tx1"/>
              </a:solidFill>
            </a:endParaRPr>
          </a:p>
        </p:txBody>
      </p:sp>
      <p:sp>
        <p:nvSpPr>
          <p:cNvPr id="4" name="Footer Placeholder 3">
            <a:extLst>
              <a:ext uri="{FF2B5EF4-FFF2-40B4-BE49-F238E27FC236}">
                <a16:creationId xmlns:a16="http://schemas.microsoft.com/office/drawing/2014/main" id="{8B99024D-324D-4C08-BCAE-B27E54B8264D}"/>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3556547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9815" y="624109"/>
            <a:ext cx="9464797" cy="714833"/>
          </a:xfrm>
        </p:spPr>
        <p:txBody>
          <a:bodyPr>
            <a:normAutofit/>
          </a:bodyPr>
          <a:lstStyle/>
          <a:p>
            <a:r>
              <a:rPr lang="en-AU" sz="3200" b="1" dirty="0">
                <a:solidFill>
                  <a:schemeClr val="tx1">
                    <a:lumMod val="95000"/>
                    <a:lumOff val="5000"/>
                  </a:schemeClr>
                </a:solidFill>
              </a:rPr>
              <a:t>Key Concepts</a:t>
            </a:r>
          </a:p>
        </p:txBody>
      </p:sp>
      <p:sp>
        <p:nvSpPr>
          <p:cNvPr id="3" name="Content Placeholder 2"/>
          <p:cNvSpPr>
            <a:spLocks noGrp="1"/>
          </p:cNvSpPr>
          <p:nvPr>
            <p:ph idx="1"/>
          </p:nvPr>
        </p:nvSpPr>
        <p:spPr>
          <a:xfrm>
            <a:off x="1982788" y="1338943"/>
            <a:ext cx="9290263" cy="5280221"/>
          </a:xfrm>
        </p:spPr>
        <p:txBody>
          <a:bodyPr>
            <a:normAutofit/>
          </a:bodyPr>
          <a:lstStyle/>
          <a:p>
            <a:pPr marL="0" indent="0" algn="just">
              <a:buNone/>
            </a:pPr>
            <a:r>
              <a:rPr lang="en-AU" sz="2800" b="1" dirty="0">
                <a:solidFill>
                  <a:schemeClr val="tx1">
                    <a:lumMod val="95000"/>
                    <a:lumOff val="5000"/>
                  </a:schemeClr>
                </a:solidFill>
                <a:cs typeface="Arial" panose="020B0604020202020204" pitchFamily="34" charset="0"/>
              </a:rPr>
              <a:t>International System</a:t>
            </a:r>
          </a:p>
          <a:p>
            <a:pPr marL="0" indent="0" algn="just">
              <a:buNone/>
            </a:pPr>
            <a:r>
              <a:rPr lang="en-AU" sz="2800" dirty="0">
                <a:solidFill>
                  <a:schemeClr val="tx1">
                    <a:lumMod val="95000"/>
                    <a:lumOff val="5000"/>
                  </a:schemeClr>
                </a:solidFill>
                <a:cs typeface="Arial" panose="020B0604020202020204" pitchFamily="34" charset="0"/>
              </a:rPr>
              <a:t>The totality of ‘rules &amp; regulations’ that govern the behaviour of states.</a:t>
            </a:r>
          </a:p>
          <a:p>
            <a:pPr marL="0" indent="0" algn="just">
              <a:buNone/>
            </a:pPr>
            <a:endParaRPr lang="en-AU" sz="2800" dirty="0">
              <a:solidFill>
                <a:schemeClr val="tx1">
                  <a:lumMod val="95000"/>
                  <a:lumOff val="5000"/>
                </a:schemeClr>
              </a:solidFill>
              <a:cs typeface="Arial" panose="020B0604020202020204" pitchFamily="34" charset="0"/>
            </a:endParaRPr>
          </a:p>
          <a:p>
            <a:pPr marL="0" indent="0" algn="just">
              <a:buNone/>
            </a:pPr>
            <a:r>
              <a:rPr lang="en-AU" sz="2800" b="1" dirty="0">
                <a:solidFill>
                  <a:schemeClr val="tx1">
                    <a:lumMod val="95000"/>
                    <a:lumOff val="5000"/>
                  </a:schemeClr>
                </a:solidFill>
                <a:cs typeface="Arial" panose="020B0604020202020204" pitchFamily="34" charset="0"/>
              </a:rPr>
              <a:t>Anarchy </a:t>
            </a:r>
            <a:endParaRPr lang="en-AU" sz="2800" dirty="0">
              <a:solidFill>
                <a:schemeClr val="tx1">
                  <a:lumMod val="95000"/>
                  <a:lumOff val="5000"/>
                </a:schemeClr>
              </a:solidFill>
              <a:cs typeface="Arial" panose="020B0604020202020204" pitchFamily="34" charset="0"/>
            </a:endParaRPr>
          </a:p>
          <a:p>
            <a:pPr marL="0" indent="0" algn="just">
              <a:buNone/>
            </a:pPr>
            <a:r>
              <a:rPr lang="en-AU" sz="2800" dirty="0">
                <a:solidFill>
                  <a:schemeClr val="tx1">
                    <a:lumMod val="95000"/>
                    <a:lumOff val="5000"/>
                  </a:schemeClr>
                </a:solidFill>
                <a:cs typeface="Arial" panose="020B0604020202020204" pitchFamily="34" charset="0"/>
              </a:rPr>
              <a:t>‘absence of International government’.</a:t>
            </a:r>
          </a:p>
          <a:p>
            <a:pPr algn="just"/>
            <a:endParaRPr lang="en-AU" sz="2800" dirty="0">
              <a:solidFill>
                <a:schemeClr val="tx1">
                  <a:lumMod val="95000"/>
                  <a:lumOff val="5000"/>
                </a:schemeClr>
              </a:solidFill>
              <a:cs typeface="Arial" panose="020B0604020202020204" pitchFamily="34" charset="0"/>
            </a:endParaRPr>
          </a:p>
          <a:p>
            <a:pPr marL="0" indent="0" algn="just">
              <a:buNone/>
            </a:pPr>
            <a:r>
              <a:rPr lang="en-AU" sz="2800" b="1" dirty="0">
                <a:solidFill>
                  <a:schemeClr val="tx1">
                    <a:lumMod val="95000"/>
                    <a:lumOff val="5000"/>
                  </a:schemeClr>
                </a:solidFill>
                <a:latin typeface="+mj-lt"/>
                <a:cs typeface="Arial" panose="020B0604020202020204" pitchFamily="34" charset="0"/>
              </a:rPr>
              <a:t>Hegemony</a:t>
            </a:r>
          </a:p>
          <a:p>
            <a:pPr marL="0" indent="0" algn="just">
              <a:buNone/>
            </a:pPr>
            <a:r>
              <a:rPr lang="en-AU" sz="2800" dirty="0">
                <a:solidFill>
                  <a:schemeClr val="tx1">
                    <a:lumMod val="95000"/>
                    <a:lumOff val="5000"/>
                  </a:schemeClr>
                </a:solidFill>
                <a:latin typeface="+mj-lt"/>
                <a:cs typeface="Arial" panose="020B0604020202020204" pitchFamily="34" charset="0"/>
              </a:rPr>
              <a:t>Ability of a state with overwhelming capabilities to shape events coercively and non-coercively. </a:t>
            </a:r>
          </a:p>
          <a:p>
            <a:pPr algn="just"/>
            <a:endParaRPr lang="en-AU" sz="2800" dirty="0">
              <a:solidFill>
                <a:schemeClr val="tx1">
                  <a:lumMod val="95000"/>
                  <a:lumOff val="5000"/>
                </a:schemeClr>
              </a:solidFill>
              <a:cs typeface="Arial" panose="020B0604020202020204" pitchFamily="34" charset="0"/>
            </a:endParaRPr>
          </a:p>
          <a:p>
            <a:pPr marL="0" indent="0" algn="just">
              <a:buNone/>
            </a:pPr>
            <a:endParaRPr lang="en-AU" sz="2800" dirty="0">
              <a:solidFill>
                <a:schemeClr val="tx1">
                  <a:lumMod val="95000"/>
                  <a:lumOff val="5000"/>
                </a:schemeClr>
              </a:solidFill>
            </a:endParaRPr>
          </a:p>
        </p:txBody>
      </p:sp>
      <p:sp>
        <p:nvSpPr>
          <p:cNvPr id="4" name="Footer Placeholder 3">
            <a:extLst>
              <a:ext uri="{FF2B5EF4-FFF2-40B4-BE49-F238E27FC236}">
                <a16:creationId xmlns:a16="http://schemas.microsoft.com/office/drawing/2014/main" id="{01F01E54-3039-4AA4-AED8-1250FF29E5E7}"/>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2410194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0241" y="675861"/>
            <a:ext cx="9584372" cy="821635"/>
          </a:xfrm>
        </p:spPr>
        <p:txBody>
          <a:bodyPr>
            <a:normAutofit/>
          </a:bodyPr>
          <a:lstStyle/>
          <a:p>
            <a:r>
              <a:rPr lang="en-US" sz="3200" b="1" dirty="0">
                <a:solidFill>
                  <a:schemeClr val="tx1"/>
                </a:solidFill>
              </a:rPr>
              <a:t>   IR Concepts with gender bias.</a:t>
            </a:r>
          </a:p>
        </p:txBody>
      </p:sp>
      <p:sp>
        <p:nvSpPr>
          <p:cNvPr id="3" name="Content Placeholder 2"/>
          <p:cNvSpPr>
            <a:spLocks noGrp="1"/>
          </p:cNvSpPr>
          <p:nvPr>
            <p:ph idx="1"/>
          </p:nvPr>
        </p:nvSpPr>
        <p:spPr>
          <a:xfrm>
            <a:off x="1920240" y="1497496"/>
            <a:ext cx="9584372" cy="5151499"/>
          </a:xfrm>
        </p:spPr>
        <p:txBody>
          <a:bodyPr>
            <a:normAutofit/>
          </a:bodyPr>
          <a:lstStyle/>
          <a:p>
            <a:pPr algn="just"/>
            <a:r>
              <a:rPr lang="en-US" sz="2800" b="1" dirty="0">
                <a:solidFill>
                  <a:schemeClr val="tx1"/>
                </a:solidFill>
              </a:rPr>
              <a:t>Power: </a:t>
            </a:r>
            <a:r>
              <a:rPr lang="en-US" sz="2800" dirty="0">
                <a:solidFill>
                  <a:schemeClr val="tx1"/>
                </a:solidFill>
              </a:rPr>
              <a:t>emanates from the barrel of the gun, and man behind the gun.</a:t>
            </a:r>
          </a:p>
          <a:p>
            <a:pPr algn="just"/>
            <a:endParaRPr lang="en-US" sz="2800" b="1" dirty="0">
              <a:solidFill>
                <a:schemeClr val="tx1"/>
              </a:solidFill>
            </a:endParaRPr>
          </a:p>
          <a:p>
            <a:pPr algn="just"/>
            <a:r>
              <a:rPr lang="en-US" sz="2800" b="1" dirty="0">
                <a:solidFill>
                  <a:schemeClr val="tx1"/>
                </a:solidFill>
              </a:rPr>
              <a:t>War: </a:t>
            </a:r>
            <a:r>
              <a:rPr lang="en-US" sz="2800" dirty="0">
                <a:solidFill>
                  <a:schemeClr val="tx1"/>
                </a:solidFill>
              </a:rPr>
              <a:t>men wage war to protect the vulnerable segments of the society.</a:t>
            </a:r>
            <a:endParaRPr lang="en-US" sz="2800" b="1" dirty="0">
              <a:solidFill>
                <a:schemeClr val="tx1"/>
              </a:solidFill>
            </a:endParaRPr>
          </a:p>
          <a:p>
            <a:pPr algn="just"/>
            <a:endParaRPr lang="en-US" sz="2800" b="1" dirty="0">
              <a:solidFill>
                <a:schemeClr val="tx1"/>
              </a:solidFill>
            </a:endParaRPr>
          </a:p>
          <a:p>
            <a:pPr algn="just"/>
            <a:r>
              <a:rPr lang="en-US" sz="2800" b="1" dirty="0">
                <a:solidFill>
                  <a:schemeClr val="tx1"/>
                </a:solidFill>
              </a:rPr>
              <a:t>State: </a:t>
            </a:r>
            <a:r>
              <a:rPr lang="en-US" sz="2800" dirty="0">
                <a:solidFill>
                  <a:schemeClr val="tx1"/>
                </a:solidFill>
              </a:rPr>
              <a:t>like men, is egoist &amp; does not surrender, </a:t>
            </a:r>
            <a:endParaRPr lang="en-US" sz="2800" b="1" dirty="0">
              <a:solidFill>
                <a:schemeClr val="tx1"/>
              </a:solidFill>
            </a:endParaRPr>
          </a:p>
          <a:p>
            <a:pPr algn="just"/>
            <a:endParaRPr lang="en-US" sz="2800" b="1" dirty="0">
              <a:solidFill>
                <a:schemeClr val="tx1"/>
              </a:solidFill>
            </a:endParaRPr>
          </a:p>
          <a:p>
            <a:pPr algn="just"/>
            <a:r>
              <a:rPr lang="en-US" sz="2800" b="1" dirty="0">
                <a:solidFill>
                  <a:schemeClr val="tx1"/>
                </a:solidFill>
              </a:rPr>
              <a:t>Governance/Leadership: </a:t>
            </a:r>
            <a:r>
              <a:rPr lang="en-US" sz="2800" dirty="0">
                <a:solidFill>
                  <a:schemeClr val="tx1"/>
                </a:solidFill>
              </a:rPr>
              <a:t>men are bringers of order, good at governance.</a:t>
            </a:r>
          </a:p>
        </p:txBody>
      </p:sp>
      <p:sp>
        <p:nvSpPr>
          <p:cNvPr id="4" name="Footer Placeholder 3"/>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36402867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3121" y="796833"/>
            <a:ext cx="9401492" cy="705395"/>
          </a:xfrm>
        </p:spPr>
        <p:txBody>
          <a:bodyPr>
            <a:normAutofit/>
          </a:bodyPr>
          <a:lstStyle/>
          <a:p>
            <a:r>
              <a:rPr lang="en-AU" sz="3200" b="1" dirty="0">
                <a:solidFill>
                  <a:schemeClr val="tx1"/>
                </a:solidFill>
              </a:rPr>
              <a:t>   Woman as Industry ..</a:t>
            </a:r>
          </a:p>
        </p:txBody>
      </p:sp>
      <p:sp>
        <p:nvSpPr>
          <p:cNvPr id="3" name="Content Placeholder 2"/>
          <p:cNvSpPr>
            <a:spLocks noGrp="1"/>
          </p:cNvSpPr>
          <p:nvPr>
            <p:ph idx="1"/>
          </p:nvPr>
        </p:nvSpPr>
        <p:spPr>
          <a:xfrm>
            <a:off x="2137892" y="1580606"/>
            <a:ext cx="9366719" cy="5077770"/>
          </a:xfrm>
        </p:spPr>
        <p:txBody>
          <a:bodyPr>
            <a:noAutofit/>
          </a:bodyPr>
          <a:lstStyle/>
          <a:p>
            <a:pPr algn="just"/>
            <a:r>
              <a:rPr lang="en-AU" sz="2800" dirty="0">
                <a:solidFill>
                  <a:schemeClr val="tx1"/>
                </a:solidFill>
              </a:rPr>
              <a:t>Women in IR, is defined by the need of the state to reproduce itself as means of security objectives.</a:t>
            </a:r>
          </a:p>
          <a:p>
            <a:pPr algn="just"/>
            <a:endParaRPr lang="en-AU" sz="2800" dirty="0">
              <a:solidFill>
                <a:schemeClr val="tx1"/>
              </a:solidFill>
            </a:endParaRPr>
          </a:p>
          <a:p>
            <a:pPr algn="just"/>
            <a:r>
              <a:rPr lang="en-AU" sz="2800" dirty="0">
                <a:solidFill>
                  <a:schemeClr val="tx1"/>
                </a:solidFill>
              </a:rPr>
              <a:t>States use women to increase </a:t>
            </a:r>
            <a:r>
              <a:rPr lang="en-AU" sz="2800" b="1" dirty="0">
                <a:solidFill>
                  <a:schemeClr val="tx1"/>
                </a:solidFill>
              </a:rPr>
              <a:t>Birth rate </a:t>
            </a:r>
            <a:r>
              <a:rPr lang="en-AU" sz="2800" dirty="0">
                <a:solidFill>
                  <a:schemeClr val="tx1"/>
                </a:solidFill>
              </a:rPr>
              <a:t>– to meet economic &amp; military interests.</a:t>
            </a:r>
          </a:p>
          <a:p>
            <a:pPr algn="just"/>
            <a:endParaRPr lang="en-AU" sz="2800" dirty="0">
              <a:solidFill>
                <a:schemeClr val="tx1"/>
              </a:solidFill>
            </a:endParaRPr>
          </a:p>
          <a:p>
            <a:pPr algn="just"/>
            <a:r>
              <a:rPr lang="en-AU" sz="2800" dirty="0">
                <a:solidFill>
                  <a:schemeClr val="tx1"/>
                </a:solidFill>
              </a:rPr>
              <a:t>In USSR, female were </a:t>
            </a:r>
            <a:r>
              <a:rPr lang="en-AU" sz="2800" b="1" dirty="0">
                <a:solidFill>
                  <a:schemeClr val="tx1"/>
                </a:solidFill>
              </a:rPr>
              <a:t>coerced</a:t>
            </a:r>
            <a:r>
              <a:rPr lang="en-AU" sz="2800" dirty="0">
                <a:solidFill>
                  <a:schemeClr val="tx1"/>
                </a:solidFill>
              </a:rPr>
              <a:t> to bear more child in reaction to high death rates in WWII.</a:t>
            </a:r>
          </a:p>
          <a:p>
            <a:pPr algn="just"/>
            <a:endParaRPr lang="en-AU" sz="2800" dirty="0">
              <a:solidFill>
                <a:schemeClr val="tx1"/>
              </a:solidFill>
            </a:endParaRPr>
          </a:p>
        </p:txBody>
      </p:sp>
      <p:sp>
        <p:nvSpPr>
          <p:cNvPr id="4" name="Footer Placeholder 3">
            <a:extLst>
              <a:ext uri="{FF2B5EF4-FFF2-40B4-BE49-F238E27FC236}">
                <a16:creationId xmlns:a16="http://schemas.microsoft.com/office/drawing/2014/main" id="{7BDFA94F-B004-4DF9-B37C-5B04DD93D5B5}"/>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14446576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3223" y="765777"/>
            <a:ext cx="8911687" cy="814829"/>
          </a:xfrm>
        </p:spPr>
        <p:txBody>
          <a:bodyPr>
            <a:normAutofit/>
          </a:bodyPr>
          <a:lstStyle/>
          <a:p>
            <a:endParaRPr lang="en-AU" sz="3200" b="1" dirty="0"/>
          </a:p>
        </p:txBody>
      </p:sp>
      <p:sp>
        <p:nvSpPr>
          <p:cNvPr id="3" name="Content Placeholder 2"/>
          <p:cNvSpPr>
            <a:spLocks noGrp="1"/>
          </p:cNvSpPr>
          <p:nvPr>
            <p:ph idx="1"/>
          </p:nvPr>
        </p:nvSpPr>
        <p:spPr>
          <a:xfrm>
            <a:off x="1923223" y="1580607"/>
            <a:ext cx="9581389" cy="5142166"/>
          </a:xfrm>
        </p:spPr>
        <p:txBody>
          <a:bodyPr>
            <a:normAutofit/>
          </a:bodyPr>
          <a:lstStyle/>
          <a:p>
            <a:pPr algn="just"/>
            <a:r>
              <a:rPr lang="en-AU" sz="2800" dirty="0">
                <a:solidFill>
                  <a:schemeClr val="tx1">
                    <a:lumMod val="95000"/>
                    <a:lumOff val="5000"/>
                  </a:schemeClr>
                </a:solidFill>
              </a:rPr>
              <a:t>Recently, French, Polish, Italian govts offered </a:t>
            </a:r>
            <a:r>
              <a:rPr lang="en-AU" sz="2800" b="1" dirty="0">
                <a:solidFill>
                  <a:schemeClr val="tx1">
                    <a:lumMod val="95000"/>
                    <a:lumOff val="5000"/>
                  </a:schemeClr>
                </a:solidFill>
              </a:rPr>
              <a:t>financial incentives</a:t>
            </a:r>
            <a:r>
              <a:rPr lang="en-AU" sz="2800" dirty="0">
                <a:solidFill>
                  <a:schemeClr val="tx1">
                    <a:lumMod val="95000"/>
                    <a:lumOff val="5000"/>
                  </a:schemeClr>
                </a:solidFill>
              </a:rPr>
              <a:t> to have more kids.</a:t>
            </a:r>
          </a:p>
          <a:p>
            <a:pPr algn="just"/>
            <a:endParaRPr lang="en-AU" sz="2800" dirty="0">
              <a:solidFill>
                <a:schemeClr val="tx1">
                  <a:lumMod val="95000"/>
                  <a:lumOff val="5000"/>
                </a:schemeClr>
              </a:solidFill>
            </a:endParaRPr>
          </a:p>
          <a:p>
            <a:pPr algn="just"/>
            <a:r>
              <a:rPr lang="en-AU" sz="2800" dirty="0">
                <a:solidFill>
                  <a:schemeClr val="tx1">
                    <a:lumMod val="95000"/>
                    <a:lumOff val="5000"/>
                  </a:schemeClr>
                </a:solidFill>
              </a:rPr>
              <a:t>In 3rd world, women are denied  access to birth control, and abortion to increase in production rates.</a:t>
            </a:r>
          </a:p>
          <a:p>
            <a:pPr algn="just"/>
            <a:endParaRPr lang="en-AU" sz="2800" dirty="0">
              <a:solidFill>
                <a:schemeClr val="tx1">
                  <a:lumMod val="95000"/>
                  <a:lumOff val="5000"/>
                </a:schemeClr>
              </a:solidFill>
            </a:endParaRPr>
          </a:p>
          <a:p>
            <a:pPr algn="just"/>
            <a:r>
              <a:rPr lang="en-AU" sz="2800" dirty="0">
                <a:solidFill>
                  <a:schemeClr val="tx1">
                    <a:lumMod val="95000"/>
                    <a:lumOff val="5000"/>
                  </a:schemeClr>
                </a:solidFill>
              </a:rPr>
              <a:t>Women are treated as </a:t>
            </a:r>
            <a:r>
              <a:rPr lang="en-AU" sz="2800" b="1" dirty="0">
                <a:solidFill>
                  <a:schemeClr val="tx1">
                    <a:lumMod val="95000"/>
                    <a:lumOff val="5000"/>
                  </a:schemeClr>
                </a:solidFill>
              </a:rPr>
              <a:t>‘national wombs’ </a:t>
            </a:r>
            <a:r>
              <a:rPr lang="en-AU" sz="2800" dirty="0">
                <a:solidFill>
                  <a:schemeClr val="tx1">
                    <a:lumMod val="95000"/>
                    <a:lumOff val="5000"/>
                  </a:schemeClr>
                </a:solidFill>
              </a:rPr>
              <a:t>– a space out side politics (and least discussed). </a:t>
            </a:r>
          </a:p>
          <a:p>
            <a:pPr algn="just"/>
            <a:endParaRPr lang="en-AU" sz="2800" dirty="0">
              <a:solidFill>
                <a:schemeClr val="tx1">
                  <a:lumMod val="95000"/>
                  <a:lumOff val="5000"/>
                </a:schemeClr>
              </a:solidFill>
            </a:endParaRPr>
          </a:p>
        </p:txBody>
      </p:sp>
      <p:sp>
        <p:nvSpPr>
          <p:cNvPr id="4" name="Footer Placeholder 3">
            <a:extLst>
              <a:ext uri="{FF2B5EF4-FFF2-40B4-BE49-F238E27FC236}">
                <a16:creationId xmlns:a16="http://schemas.microsoft.com/office/drawing/2014/main" id="{CC1D8BAF-1AA0-4E7A-AC43-E14E77623316}"/>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46250383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16158-843D-4B1C-8E08-61A69BCC64A3}"/>
              </a:ext>
            </a:extLst>
          </p:cNvPr>
          <p:cNvSpPr>
            <a:spLocks noGrp="1"/>
          </p:cNvSpPr>
          <p:nvPr>
            <p:ph type="title"/>
          </p:nvPr>
        </p:nvSpPr>
        <p:spPr>
          <a:xfrm>
            <a:off x="2110155" y="624110"/>
            <a:ext cx="9394458" cy="542839"/>
          </a:xfrm>
        </p:spPr>
        <p:txBody>
          <a:bodyPr>
            <a:normAutofit fontScale="90000"/>
          </a:bodyPr>
          <a:lstStyle/>
          <a:p>
            <a:r>
              <a:rPr lang="en-US" sz="3200" b="1" dirty="0">
                <a:solidFill>
                  <a:schemeClr val="tx1"/>
                </a:solidFill>
              </a:rPr>
              <a:t>   Conclusion</a:t>
            </a:r>
          </a:p>
        </p:txBody>
      </p:sp>
      <p:sp>
        <p:nvSpPr>
          <p:cNvPr id="3" name="Content Placeholder 2">
            <a:extLst>
              <a:ext uri="{FF2B5EF4-FFF2-40B4-BE49-F238E27FC236}">
                <a16:creationId xmlns:a16="http://schemas.microsoft.com/office/drawing/2014/main" id="{90DAD7E5-FA65-437D-AEF2-2933509B236C}"/>
              </a:ext>
            </a:extLst>
          </p:cNvPr>
          <p:cNvSpPr>
            <a:spLocks noGrp="1"/>
          </p:cNvSpPr>
          <p:nvPr>
            <p:ph idx="1"/>
          </p:nvPr>
        </p:nvSpPr>
        <p:spPr>
          <a:xfrm>
            <a:off x="2110154" y="1306287"/>
            <a:ext cx="9394458" cy="5390604"/>
          </a:xfrm>
        </p:spPr>
        <p:txBody>
          <a:bodyPr>
            <a:normAutofit/>
          </a:bodyPr>
          <a:lstStyle/>
          <a:p>
            <a:pPr marL="457200" indent="-457200" algn="just"/>
            <a:endParaRPr lang="en-US" altLang="en-US" sz="2800" dirty="0">
              <a:solidFill>
                <a:schemeClr val="tx1">
                  <a:lumMod val="95000"/>
                  <a:lumOff val="5000"/>
                </a:schemeClr>
              </a:solidFill>
            </a:endParaRPr>
          </a:p>
          <a:p>
            <a:pPr marL="457200" indent="-457200" algn="just"/>
            <a:r>
              <a:rPr lang="en-US" altLang="en-US" sz="2800" dirty="0">
                <a:solidFill>
                  <a:schemeClr val="tx1">
                    <a:lumMod val="95000"/>
                    <a:lumOff val="5000"/>
                  </a:schemeClr>
                </a:solidFill>
              </a:rPr>
              <a:t>Central claim - </a:t>
            </a:r>
            <a:r>
              <a:rPr lang="en-US" altLang="en-US" sz="2800" dirty="0">
                <a:solidFill>
                  <a:srgbClr val="FF0000"/>
                </a:solidFill>
              </a:rPr>
              <a:t>gender is a socially constructed </a:t>
            </a:r>
            <a:r>
              <a:rPr lang="en-US" altLang="en-US" sz="2800" dirty="0">
                <a:solidFill>
                  <a:schemeClr val="tx1"/>
                </a:solidFill>
              </a:rPr>
              <a:t>issue</a:t>
            </a:r>
            <a:r>
              <a:rPr lang="en-US" altLang="en-US" sz="2800" dirty="0">
                <a:solidFill>
                  <a:schemeClr val="tx1">
                    <a:lumMod val="95000"/>
                    <a:lumOff val="5000"/>
                  </a:schemeClr>
                </a:solidFill>
              </a:rPr>
              <a:t> not a biological one .</a:t>
            </a:r>
          </a:p>
          <a:p>
            <a:pPr marL="457200" indent="-457200" algn="just"/>
            <a:endParaRPr lang="en-US" altLang="en-US" sz="2800" dirty="0">
              <a:solidFill>
                <a:schemeClr val="tx1"/>
              </a:solidFill>
            </a:endParaRPr>
          </a:p>
          <a:p>
            <a:pPr marL="457200" indent="-457200" algn="just"/>
            <a:r>
              <a:rPr lang="en-US" altLang="en-US" sz="2800" dirty="0">
                <a:solidFill>
                  <a:schemeClr val="tx1"/>
                </a:solidFill>
              </a:rPr>
              <a:t>Feminism rejects </a:t>
            </a:r>
            <a:r>
              <a:rPr lang="en-US" altLang="en-US" sz="2800" dirty="0">
                <a:solidFill>
                  <a:srgbClr val="FF0000"/>
                </a:solidFill>
              </a:rPr>
              <a:t>male dominance </a:t>
            </a:r>
            <a:r>
              <a:rPr lang="en-US" altLang="en-US" sz="2800" dirty="0">
                <a:solidFill>
                  <a:schemeClr val="tx1">
                    <a:lumMod val="95000"/>
                    <a:lumOff val="5000"/>
                  </a:schemeClr>
                </a:solidFill>
              </a:rPr>
              <a:t>in IR.</a:t>
            </a:r>
          </a:p>
          <a:p>
            <a:pPr marL="457200" indent="-457200" algn="just"/>
            <a:endParaRPr lang="en-US" altLang="en-US" sz="2800" dirty="0">
              <a:solidFill>
                <a:schemeClr val="tx1">
                  <a:lumMod val="95000"/>
                  <a:lumOff val="5000"/>
                </a:schemeClr>
              </a:solidFill>
            </a:endParaRPr>
          </a:p>
          <a:p>
            <a:pPr marL="457200" indent="-457200" algn="just"/>
            <a:r>
              <a:rPr lang="en-US" altLang="en-US" sz="2800" dirty="0">
                <a:solidFill>
                  <a:schemeClr val="tx1">
                    <a:lumMod val="95000"/>
                    <a:lumOff val="5000"/>
                  </a:schemeClr>
                </a:solidFill>
              </a:rPr>
              <a:t>It has passionate</a:t>
            </a:r>
            <a:r>
              <a:rPr lang="en-US" altLang="en-US" sz="2800" dirty="0"/>
              <a:t> </a:t>
            </a:r>
            <a:r>
              <a:rPr lang="en-US" altLang="en-US" sz="2800" dirty="0">
                <a:solidFill>
                  <a:srgbClr val="FF0000"/>
                </a:solidFill>
              </a:rPr>
              <a:t>interest in the possibilities for </a:t>
            </a:r>
            <a:r>
              <a:rPr lang="en-US" altLang="en-US" sz="2800" dirty="0">
                <a:solidFill>
                  <a:schemeClr val="tx1"/>
                </a:solidFill>
              </a:rPr>
              <a:t>the </a:t>
            </a:r>
            <a:r>
              <a:rPr lang="en-US" altLang="en-US" sz="2800" dirty="0">
                <a:solidFill>
                  <a:srgbClr val="FF0000"/>
                </a:solidFill>
              </a:rPr>
              <a:t>change</a:t>
            </a:r>
            <a:r>
              <a:rPr lang="en-US" altLang="en-US" sz="2800" dirty="0"/>
              <a:t> </a:t>
            </a:r>
            <a:r>
              <a:rPr lang="en-US" altLang="en-US" sz="2800" dirty="0">
                <a:solidFill>
                  <a:schemeClr val="tx1">
                    <a:lumMod val="95000"/>
                    <a:lumOff val="5000"/>
                  </a:schemeClr>
                </a:solidFill>
              </a:rPr>
              <a:t>in world politics.</a:t>
            </a:r>
          </a:p>
          <a:p>
            <a:endParaRPr lang="en-US" sz="2800" dirty="0"/>
          </a:p>
        </p:txBody>
      </p:sp>
      <p:sp>
        <p:nvSpPr>
          <p:cNvPr id="4" name="Footer Placeholder 3">
            <a:extLst>
              <a:ext uri="{FF2B5EF4-FFF2-40B4-BE49-F238E27FC236}">
                <a16:creationId xmlns:a16="http://schemas.microsoft.com/office/drawing/2014/main" id="{685C29C1-B48D-4A87-A579-39DE643E5CE7}"/>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14309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789" y="624110"/>
            <a:ext cx="9521824" cy="672426"/>
          </a:xfrm>
        </p:spPr>
        <p:txBody>
          <a:bodyPr>
            <a:normAutofit/>
          </a:bodyPr>
          <a:lstStyle/>
          <a:p>
            <a:endParaRPr lang="en-AU" dirty="0"/>
          </a:p>
        </p:txBody>
      </p:sp>
      <p:sp>
        <p:nvSpPr>
          <p:cNvPr id="3" name="Content Placeholder 2"/>
          <p:cNvSpPr>
            <a:spLocks noGrp="1"/>
          </p:cNvSpPr>
          <p:nvPr>
            <p:ph idx="1"/>
          </p:nvPr>
        </p:nvSpPr>
        <p:spPr>
          <a:xfrm>
            <a:off x="1982789" y="1296536"/>
            <a:ext cx="9521824" cy="5452607"/>
          </a:xfrm>
        </p:spPr>
        <p:txBody>
          <a:bodyPr>
            <a:normAutofit/>
          </a:bodyPr>
          <a:lstStyle/>
          <a:p>
            <a:pPr marL="0" indent="0" algn="just">
              <a:buNone/>
            </a:pPr>
            <a:endParaRPr lang="en-AU" sz="2400" b="1" dirty="0">
              <a:solidFill>
                <a:schemeClr val="tx1">
                  <a:lumMod val="95000"/>
                  <a:lumOff val="5000"/>
                </a:schemeClr>
              </a:solidFill>
              <a:latin typeface="+mj-lt"/>
              <a:cs typeface="Arial" panose="020B0604020202020204" pitchFamily="34" charset="0"/>
            </a:endParaRPr>
          </a:p>
          <a:p>
            <a:pPr marL="0" indent="0" algn="just">
              <a:buNone/>
            </a:pPr>
            <a:r>
              <a:rPr lang="en-AU" sz="2400" b="1" dirty="0">
                <a:solidFill>
                  <a:schemeClr val="tx1">
                    <a:lumMod val="95000"/>
                    <a:lumOff val="5000"/>
                  </a:schemeClr>
                </a:solidFill>
                <a:latin typeface="+mj-lt"/>
                <a:cs typeface="Arial" panose="020B0604020202020204" pitchFamily="34" charset="0"/>
              </a:rPr>
              <a:t>Security Dilemma</a:t>
            </a:r>
          </a:p>
          <a:p>
            <a:pPr marL="0" indent="0" algn="just">
              <a:buNone/>
            </a:pPr>
            <a:r>
              <a:rPr lang="en-AU" sz="2400" dirty="0">
                <a:solidFill>
                  <a:schemeClr val="tx1">
                    <a:lumMod val="95000"/>
                    <a:lumOff val="5000"/>
                  </a:schemeClr>
                </a:solidFill>
                <a:latin typeface="+mj-lt"/>
                <a:cs typeface="Arial" panose="020B0604020202020204" pitchFamily="34" charset="0"/>
              </a:rPr>
              <a:t>When a state increases its military power, it actually decreases the power of the other.</a:t>
            </a:r>
            <a:r>
              <a:rPr lang="en-AU" sz="2400" b="1" dirty="0">
                <a:solidFill>
                  <a:schemeClr val="tx1">
                    <a:lumMod val="95000"/>
                    <a:lumOff val="5000"/>
                  </a:schemeClr>
                </a:solidFill>
                <a:latin typeface="+mj-lt"/>
                <a:cs typeface="Arial" panose="020B0604020202020204" pitchFamily="34" charset="0"/>
              </a:rPr>
              <a:t> </a:t>
            </a:r>
            <a:r>
              <a:rPr lang="en-AU" sz="2400" dirty="0">
                <a:solidFill>
                  <a:schemeClr val="tx1">
                    <a:lumMod val="95000"/>
                    <a:lumOff val="5000"/>
                  </a:schemeClr>
                </a:solidFill>
                <a:latin typeface="+mj-lt"/>
                <a:cs typeface="Arial" panose="020B0604020202020204" pitchFamily="34" charset="0"/>
              </a:rPr>
              <a:t>(Iran Nuclear)</a:t>
            </a:r>
            <a:r>
              <a:rPr lang="en-AU" sz="2400" b="1" dirty="0">
                <a:solidFill>
                  <a:schemeClr val="tx1">
                    <a:lumMod val="95000"/>
                    <a:lumOff val="5000"/>
                  </a:schemeClr>
                </a:solidFill>
                <a:latin typeface="+mj-lt"/>
                <a:cs typeface="Arial" panose="020B0604020202020204" pitchFamily="34" charset="0"/>
              </a:rPr>
              <a:t>        John </a:t>
            </a:r>
            <a:r>
              <a:rPr lang="en-AU" sz="2400" b="1" dirty="0" err="1">
                <a:solidFill>
                  <a:schemeClr val="tx1">
                    <a:lumMod val="95000"/>
                    <a:lumOff val="5000"/>
                  </a:schemeClr>
                </a:solidFill>
                <a:latin typeface="+mj-lt"/>
                <a:cs typeface="Arial" panose="020B0604020202020204" pitchFamily="34" charset="0"/>
              </a:rPr>
              <a:t>Herz</a:t>
            </a:r>
            <a:r>
              <a:rPr lang="en-AU" sz="2400" b="1" dirty="0">
                <a:solidFill>
                  <a:schemeClr val="tx1">
                    <a:lumMod val="95000"/>
                    <a:lumOff val="5000"/>
                  </a:schemeClr>
                </a:solidFill>
                <a:latin typeface="+mj-lt"/>
                <a:cs typeface="Arial" panose="020B0604020202020204" pitchFamily="34" charset="0"/>
              </a:rPr>
              <a:t>, 1950</a:t>
            </a:r>
          </a:p>
          <a:p>
            <a:pPr algn="just"/>
            <a:r>
              <a:rPr lang="en-US" sz="2400" dirty="0">
                <a:solidFill>
                  <a:schemeClr val="tx1">
                    <a:lumMod val="95000"/>
                    <a:lumOff val="5000"/>
                  </a:schemeClr>
                </a:solidFill>
              </a:rPr>
              <a:t>States cannot be certain about the intentions of other states, and a lack of effective communication in int. system.</a:t>
            </a:r>
          </a:p>
          <a:p>
            <a:pPr algn="just"/>
            <a:endParaRPr lang="en-AU" sz="2400" b="1" dirty="0">
              <a:solidFill>
                <a:schemeClr val="tx1">
                  <a:lumMod val="95000"/>
                  <a:lumOff val="5000"/>
                </a:schemeClr>
              </a:solidFill>
              <a:latin typeface="+mj-lt"/>
              <a:cs typeface="Arial" panose="020B0604020202020204" pitchFamily="34" charset="0"/>
            </a:endParaRPr>
          </a:p>
          <a:p>
            <a:pPr marL="0" indent="0" algn="just">
              <a:buNone/>
            </a:pPr>
            <a:r>
              <a:rPr lang="en-AU" sz="2400" b="1" dirty="0">
                <a:solidFill>
                  <a:schemeClr val="tx1">
                    <a:lumMod val="95000"/>
                    <a:lumOff val="5000"/>
                  </a:schemeClr>
                </a:solidFill>
                <a:latin typeface="+mj-lt"/>
                <a:cs typeface="Arial" panose="020B0604020202020204" pitchFamily="34" charset="0"/>
              </a:rPr>
              <a:t>Power and elements </a:t>
            </a:r>
            <a:endParaRPr lang="en-AU" sz="2400" dirty="0">
              <a:solidFill>
                <a:schemeClr val="tx1">
                  <a:lumMod val="95000"/>
                  <a:lumOff val="5000"/>
                </a:schemeClr>
              </a:solidFill>
              <a:latin typeface="+mj-lt"/>
              <a:cs typeface="Arial" panose="020B0604020202020204" pitchFamily="34" charset="0"/>
            </a:endParaRPr>
          </a:p>
          <a:p>
            <a:pPr marL="0" indent="0" algn="just">
              <a:buNone/>
            </a:pPr>
            <a:r>
              <a:rPr lang="en-AU" sz="2400" dirty="0">
                <a:solidFill>
                  <a:schemeClr val="tx1">
                    <a:lumMod val="95000"/>
                    <a:lumOff val="5000"/>
                  </a:schemeClr>
                </a:solidFill>
                <a:latin typeface="+mj-lt"/>
                <a:cs typeface="Arial" panose="020B0604020202020204" pitchFamily="34" charset="0"/>
              </a:rPr>
              <a:t>Military, Economy, Population, geography, human and material resources, technological advancement,  etc.</a:t>
            </a:r>
          </a:p>
          <a:p>
            <a:endParaRPr lang="en-AU" sz="2400" dirty="0"/>
          </a:p>
        </p:txBody>
      </p:sp>
      <p:sp>
        <p:nvSpPr>
          <p:cNvPr id="4" name="Footer Placeholder 3">
            <a:extLst>
              <a:ext uri="{FF2B5EF4-FFF2-40B4-BE49-F238E27FC236}">
                <a16:creationId xmlns:a16="http://schemas.microsoft.com/office/drawing/2014/main" id="{B31CE2AA-757D-4E26-8790-667C68E15903}"/>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944097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1592" y="555171"/>
            <a:ext cx="9649308" cy="582386"/>
          </a:xfrm>
        </p:spPr>
        <p:txBody>
          <a:bodyPr>
            <a:normAutofit fontScale="90000"/>
          </a:bodyPr>
          <a:lstStyle/>
          <a:p>
            <a:endParaRPr lang="en-AU" dirty="0"/>
          </a:p>
        </p:txBody>
      </p:sp>
      <p:sp>
        <p:nvSpPr>
          <p:cNvPr id="3" name="Content Placeholder 2"/>
          <p:cNvSpPr>
            <a:spLocks noGrp="1"/>
          </p:cNvSpPr>
          <p:nvPr>
            <p:ph idx="1"/>
          </p:nvPr>
        </p:nvSpPr>
        <p:spPr>
          <a:xfrm>
            <a:off x="1855304" y="1289957"/>
            <a:ext cx="9649308" cy="5411094"/>
          </a:xfrm>
        </p:spPr>
        <p:txBody>
          <a:bodyPr>
            <a:normAutofit fontScale="92500" lnSpcReduction="10000"/>
          </a:bodyPr>
          <a:lstStyle/>
          <a:p>
            <a:pPr marL="0" indent="0" algn="just">
              <a:buNone/>
            </a:pPr>
            <a:r>
              <a:rPr lang="en-AU" sz="3000" b="1" dirty="0">
                <a:solidFill>
                  <a:schemeClr val="tx1"/>
                </a:solidFill>
              </a:rPr>
              <a:t>Balance of Power</a:t>
            </a:r>
            <a:endParaRPr lang="en-AU" sz="3000" dirty="0">
              <a:solidFill>
                <a:schemeClr val="tx1"/>
              </a:solidFill>
            </a:endParaRPr>
          </a:p>
          <a:p>
            <a:pPr marL="0" indent="0" algn="just">
              <a:buNone/>
            </a:pPr>
            <a:r>
              <a:rPr lang="en-AU" sz="3000" dirty="0">
                <a:solidFill>
                  <a:schemeClr val="tx1"/>
                </a:solidFill>
              </a:rPr>
              <a:t>“An even distribution of power among states [in a region mostly] where no single powerful state can dictate other states”</a:t>
            </a:r>
          </a:p>
          <a:p>
            <a:pPr algn="just"/>
            <a:endParaRPr lang="en-AU" sz="3000" b="1" dirty="0">
              <a:solidFill>
                <a:schemeClr val="tx1"/>
              </a:solidFill>
            </a:endParaRPr>
          </a:p>
          <a:p>
            <a:pPr marL="0" indent="0" algn="just">
              <a:buNone/>
            </a:pPr>
            <a:r>
              <a:rPr lang="en-AU" sz="3000" b="1" dirty="0">
                <a:solidFill>
                  <a:schemeClr val="tx1"/>
                </a:solidFill>
              </a:rPr>
              <a:t>Interdependence</a:t>
            </a:r>
          </a:p>
          <a:p>
            <a:pPr marL="0" indent="0" algn="just">
              <a:buNone/>
            </a:pPr>
            <a:r>
              <a:rPr lang="en-AU" sz="3000" dirty="0">
                <a:solidFill>
                  <a:schemeClr val="tx1"/>
                </a:solidFill>
              </a:rPr>
              <a:t>Mutual trade among countries.</a:t>
            </a:r>
          </a:p>
          <a:p>
            <a:pPr algn="just"/>
            <a:endParaRPr lang="en-AU" sz="3000" b="1" dirty="0">
              <a:solidFill>
                <a:schemeClr val="tx1"/>
              </a:solidFill>
            </a:endParaRPr>
          </a:p>
          <a:p>
            <a:pPr marL="0" indent="0" algn="just">
              <a:buNone/>
            </a:pPr>
            <a:r>
              <a:rPr lang="en-AU" sz="3000" b="1" dirty="0">
                <a:solidFill>
                  <a:schemeClr val="tx1"/>
                </a:solidFill>
              </a:rPr>
              <a:t>Zero Sum</a:t>
            </a:r>
          </a:p>
          <a:p>
            <a:pPr marL="0" indent="0" algn="just">
              <a:buNone/>
            </a:pPr>
            <a:r>
              <a:rPr lang="en-AU" sz="3000" dirty="0">
                <a:solidFill>
                  <a:schemeClr val="tx1"/>
                </a:solidFill>
              </a:rPr>
              <a:t>A gain of one side is the loss of the other.</a:t>
            </a:r>
          </a:p>
          <a:p>
            <a:pPr marL="0" indent="0">
              <a:buNone/>
            </a:pPr>
            <a:r>
              <a:rPr lang="en-AU" sz="2800" b="1" dirty="0">
                <a:solidFill>
                  <a:schemeClr val="tx1"/>
                </a:solidFill>
              </a:rPr>
              <a:t>       </a:t>
            </a:r>
          </a:p>
        </p:txBody>
      </p:sp>
      <p:sp>
        <p:nvSpPr>
          <p:cNvPr id="4" name="Footer Placeholder 3">
            <a:extLst>
              <a:ext uri="{FF2B5EF4-FFF2-40B4-BE49-F238E27FC236}">
                <a16:creationId xmlns:a16="http://schemas.microsoft.com/office/drawing/2014/main" id="{D037BB2D-8C2D-4CC7-830B-F126C863B048}"/>
              </a:ext>
            </a:extLst>
          </p:cNvPr>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tint val="75000"/>
                  </a:prstClr>
                </a:solidFill>
                <a:effectLst/>
                <a:uLnTx/>
                <a:uFillTx/>
                <a:latin typeface="Century Gothic" panose="020B0502020202020204"/>
                <a:ea typeface="+mn-ea"/>
                <a:cs typeface="+mn-cs"/>
              </a:rPr>
              <a:t>Lecture by: Dr. Zahid Mehmood Zahid, Assistant Professor of IR, Islamabad.</a:t>
            </a:r>
            <a:endParaRPr kumimoji="0" lang="en-US" sz="900" b="0" i="0" u="none" strike="noStrike" kern="1200" cap="none" spc="0" normalizeH="0" baseline="0" noProof="0" dirty="0">
              <a:ln>
                <a:noFill/>
              </a:ln>
              <a:solidFill>
                <a:prstClr val="black">
                  <a:tint val="75000"/>
                </a:prst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267284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11323-14F5-4CE5-A6BB-AE2A197E85E2}"/>
              </a:ext>
            </a:extLst>
          </p:cNvPr>
          <p:cNvSpPr>
            <a:spLocks noGrp="1"/>
          </p:cNvSpPr>
          <p:nvPr>
            <p:ph type="title"/>
          </p:nvPr>
        </p:nvSpPr>
        <p:spPr>
          <a:xfrm>
            <a:off x="1934817" y="624110"/>
            <a:ext cx="9569795" cy="714360"/>
          </a:xfrm>
        </p:spPr>
        <p:txBody>
          <a:bodyPr/>
          <a:lstStyle/>
          <a:p>
            <a:r>
              <a:rPr lang="en-US" sz="3200" b="1" dirty="0">
                <a:solidFill>
                  <a:schemeClr val="tx1"/>
                </a:solidFill>
              </a:rPr>
              <a:t>Significance of Realism </a:t>
            </a:r>
            <a:endParaRPr lang="en-US" b="1" dirty="0">
              <a:solidFill>
                <a:schemeClr val="tx1"/>
              </a:solidFill>
            </a:endParaRPr>
          </a:p>
        </p:txBody>
      </p:sp>
      <p:sp>
        <p:nvSpPr>
          <p:cNvPr id="3" name="Content Placeholder 2">
            <a:extLst>
              <a:ext uri="{FF2B5EF4-FFF2-40B4-BE49-F238E27FC236}">
                <a16:creationId xmlns:a16="http://schemas.microsoft.com/office/drawing/2014/main" id="{10B1F1ED-BE34-4A1B-8336-6829E2953EC1}"/>
              </a:ext>
            </a:extLst>
          </p:cNvPr>
          <p:cNvSpPr>
            <a:spLocks noGrp="1"/>
          </p:cNvSpPr>
          <p:nvPr>
            <p:ph idx="1"/>
          </p:nvPr>
        </p:nvSpPr>
        <p:spPr>
          <a:xfrm>
            <a:off x="1934817" y="1444487"/>
            <a:ext cx="9569795" cy="5247861"/>
          </a:xfrm>
        </p:spPr>
        <p:txBody>
          <a:bodyPr>
            <a:normAutofit/>
          </a:bodyPr>
          <a:lstStyle/>
          <a:p>
            <a:pPr marL="0" indent="0" algn="just">
              <a:buNone/>
            </a:pPr>
            <a:r>
              <a:rPr lang="en-US" sz="2800" dirty="0">
                <a:solidFill>
                  <a:schemeClr val="tx1">
                    <a:lumMod val="95000"/>
                    <a:lumOff val="5000"/>
                  </a:schemeClr>
                </a:solidFill>
              </a:rPr>
              <a:t>Man’s aspiration for power is not an accident of history; it is not a temporary deviation from a natural state of freedom; it is an all-permeating fact which is of the very essence of human existence. </a:t>
            </a:r>
          </a:p>
          <a:p>
            <a:pPr marL="0" indent="0" algn="just">
              <a:buNone/>
            </a:pPr>
            <a:r>
              <a:rPr lang="en-US" sz="2800" dirty="0">
                <a:solidFill>
                  <a:schemeClr val="tx1">
                    <a:lumMod val="95000"/>
                    <a:lumOff val="5000"/>
                  </a:schemeClr>
                </a:solidFill>
              </a:rPr>
              <a:t>								</a:t>
            </a:r>
            <a:r>
              <a:rPr lang="en-US" sz="2800" b="1" dirty="0">
                <a:solidFill>
                  <a:schemeClr val="tx1">
                    <a:lumMod val="95000"/>
                    <a:lumOff val="5000"/>
                  </a:schemeClr>
                </a:solidFill>
              </a:rPr>
              <a:t>      Hans J. Morgenthau 1948: 312 </a:t>
            </a:r>
          </a:p>
          <a:p>
            <a:pPr algn="just"/>
            <a:endParaRPr lang="en-US" sz="2800" dirty="0">
              <a:solidFill>
                <a:schemeClr val="tx1">
                  <a:lumMod val="95000"/>
                  <a:lumOff val="5000"/>
                </a:schemeClr>
              </a:solidFill>
            </a:endParaRPr>
          </a:p>
          <a:p>
            <a:pPr marL="0" indent="0" algn="just">
              <a:buNone/>
            </a:pPr>
            <a:r>
              <a:rPr lang="en-US" sz="2800" dirty="0">
                <a:solidFill>
                  <a:schemeClr val="tx1">
                    <a:lumMod val="95000"/>
                    <a:lumOff val="5000"/>
                  </a:schemeClr>
                </a:solidFill>
              </a:rPr>
              <a:t>Structures never tell us all that we want to know. Instead they tell us a small number of big and important things. </a:t>
            </a:r>
          </a:p>
          <a:p>
            <a:pPr marL="0" indent="0" algn="just">
              <a:buNone/>
            </a:pPr>
            <a:r>
              <a:rPr lang="en-US" sz="2800" dirty="0">
                <a:solidFill>
                  <a:schemeClr val="tx1">
                    <a:lumMod val="95000"/>
                    <a:lumOff val="5000"/>
                  </a:schemeClr>
                </a:solidFill>
              </a:rPr>
              <a:t>											</a:t>
            </a:r>
            <a:r>
              <a:rPr lang="en-US" sz="2800" b="1" dirty="0">
                <a:solidFill>
                  <a:schemeClr val="tx1">
                    <a:lumMod val="95000"/>
                    <a:lumOff val="5000"/>
                  </a:schemeClr>
                </a:solidFill>
              </a:rPr>
              <a:t>    Kenneth Waltz 1979: 72</a:t>
            </a:r>
          </a:p>
        </p:txBody>
      </p:sp>
      <p:sp>
        <p:nvSpPr>
          <p:cNvPr id="4" name="Footer Placeholder 3">
            <a:extLst>
              <a:ext uri="{FF2B5EF4-FFF2-40B4-BE49-F238E27FC236}">
                <a16:creationId xmlns:a16="http://schemas.microsoft.com/office/drawing/2014/main" id="{D890106E-4700-445F-8D74-CE982FFE8B56}"/>
              </a:ext>
            </a:extLst>
          </p:cNvPr>
          <p:cNvSpPr>
            <a:spLocks noGrp="1"/>
          </p:cNvSpPr>
          <p:nvPr>
            <p:ph type="ftr" sz="quarter" idx="11"/>
          </p:nvPr>
        </p:nvSpPr>
        <p:spPr/>
        <p:txBody>
          <a:bodyPr/>
          <a:lstStyle/>
          <a:p>
            <a:r>
              <a:rPr lang="en-US"/>
              <a:t>Lecture by: Dr. Zahid Mehmood Zahid, Assistant Professor of IR, Islamabad.</a:t>
            </a:r>
            <a:endParaRPr lang="en-US" dirty="0"/>
          </a:p>
        </p:txBody>
      </p:sp>
    </p:spTree>
    <p:extLst>
      <p:ext uri="{BB962C8B-B14F-4D97-AF65-F5344CB8AC3E}">
        <p14:creationId xmlns:p14="http://schemas.microsoft.com/office/powerpoint/2010/main" val="206359698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28791</TotalTime>
  <Words>4877</Words>
  <Application>Microsoft Office PowerPoint</Application>
  <PresentationFormat>Widescreen</PresentationFormat>
  <Paragraphs>522</Paragraphs>
  <Slides>63</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63</vt:i4>
      </vt:variant>
    </vt:vector>
  </HeadingPairs>
  <TitlesOfParts>
    <vt:vector size="70" baseType="lpstr">
      <vt:lpstr>Aptos</vt:lpstr>
      <vt:lpstr>Arial</vt:lpstr>
      <vt:lpstr>Calibri</vt:lpstr>
      <vt:lpstr>Century Gothic</vt:lpstr>
      <vt:lpstr>Wingdings</vt:lpstr>
      <vt:lpstr>Wingdings 3</vt:lpstr>
      <vt:lpstr>Wisp</vt:lpstr>
      <vt:lpstr>Theories and Approaches  The Classical Approaches-Realism and Liberalism, Post-modernism, Constructivism, International society, Feminism.</vt:lpstr>
      <vt:lpstr>  Think ..!</vt:lpstr>
      <vt:lpstr>   Think and relate …</vt:lpstr>
      <vt:lpstr>   Generally, there are two types of relationships among states in International Arena.</vt:lpstr>
      <vt:lpstr>   What is Theory?</vt:lpstr>
      <vt:lpstr>Key Concepts</vt:lpstr>
      <vt:lpstr>PowerPoint Presentation</vt:lpstr>
      <vt:lpstr>PowerPoint Presentation</vt:lpstr>
      <vt:lpstr>Significance of Realism </vt:lpstr>
      <vt:lpstr>   Realism Defined:</vt:lpstr>
      <vt:lpstr>What is Realism all about!</vt:lpstr>
      <vt:lpstr> Key Ideas in Realist Tradition</vt:lpstr>
      <vt:lpstr>Ancestors of Realism </vt:lpstr>
      <vt:lpstr>   Sun Tzu (Around 512 BC) </vt:lpstr>
      <vt:lpstr> Niccolo Machiavelli (1469-1527) </vt:lpstr>
      <vt:lpstr>Thomas Hobbes (1588-1679)  </vt:lpstr>
      <vt:lpstr>E. H Carr (1892-1982) </vt:lpstr>
      <vt:lpstr>   Hans J. Morgenthau (1904-1980) </vt:lpstr>
      <vt:lpstr>  Variants of Realist</vt:lpstr>
      <vt:lpstr>Classical Realism: Basic Principles </vt:lpstr>
      <vt:lpstr>PowerPoint Presentation</vt:lpstr>
      <vt:lpstr>  Neorealism: Assumptions  </vt:lpstr>
      <vt:lpstr>Definition of Neorealism  </vt:lpstr>
      <vt:lpstr>Vicious BOP cycle </vt:lpstr>
      <vt:lpstr>PowerPoint Presentation</vt:lpstr>
      <vt:lpstr>Offensive Realism answers the question:   </vt:lpstr>
      <vt:lpstr>Defensive Realism answers the question: </vt:lpstr>
      <vt:lpstr>Realist Thinkers and their core ideas</vt:lpstr>
      <vt:lpstr>Realism, Thinkers, Big idea, and Context</vt:lpstr>
      <vt:lpstr>   Liberalism</vt:lpstr>
      <vt:lpstr>   Liberalism Assumptions</vt:lpstr>
      <vt:lpstr>  Explanation!   </vt:lpstr>
      <vt:lpstr> Liberal Ideas</vt:lpstr>
      <vt:lpstr>Other Arguments</vt:lpstr>
      <vt:lpstr> </vt:lpstr>
      <vt:lpstr>Neoliberalism</vt:lpstr>
      <vt:lpstr>Constructivism (A. Wendt, M. Onuf, F. Kratochwil) </vt:lpstr>
      <vt:lpstr>   Constructivism</vt:lpstr>
      <vt:lpstr>  Social Constructivism </vt:lpstr>
      <vt:lpstr>Let’s take the case of 9/11</vt:lpstr>
      <vt:lpstr>  What does this physical entity represent?</vt:lpstr>
      <vt:lpstr>   Assumptions </vt:lpstr>
      <vt:lpstr>  Class Activity</vt:lpstr>
      <vt:lpstr> Post-modernism (J. Derrida, M. Foucault, Deleuze, Lyotard)</vt:lpstr>
      <vt:lpstr>Key characteristics of Postmodernism </vt:lpstr>
      <vt:lpstr>Post-modernism</vt:lpstr>
      <vt:lpstr>  Significance in to IR</vt:lpstr>
      <vt:lpstr> International Society Defined:</vt:lpstr>
      <vt:lpstr>   Core claims:</vt:lpstr>
      <vt:lpstr> International Society: 1950s onwards</vt:lpstr>
      <vt:lpstr>    Int. Society B/W Realism and Liberalism</vt:lpstr>
      <vt:lpstr>   Assumptions </vt:lpstr>
      <vt:lpstr>Contemporary International Society </vt:lpstr>
      <vt:lpstr>Feminism</vt:lpstr>
      <vt:lpstr>   Gender in International Relations</vt:lpstr>
      <vt:lpstr>PowerPoint Presentation</vt:lpstr>
      <vt:lpstr>  How feminization is done in Politics?</vt:lpstr>
      <vt:lpstr>PowerPoint Presentation</vt:lpstr>
      <vt:lpstr>PowerPoint Presentation</vt:lpstr>
      <vt:lpstr>   IR Concepts with gender bias.</vt:lpstr>
      <vt:lpstr>   Woman as Industry ..</vt:lpstr>
      <vt:lpstr>PowerPoint Presentation</vt:lpstr>
      <vt:lpstr>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and Approaches  The Classical Approaches-Realism and Liberalism. Post-modernism, Constructivism, International society, Feminism.</dc:title>
  <dc:creator>ZAHID</dc:creator>
  <cp:lastModifiedBy>Dr. Zahid   Mehmood Zahid</cp:lastModifiedBy>
  <cp:revision>480</cp:revision>
  <dcterms:created xsi:type="dcterms:W3CDTF">2018-11-11T07:36:27Z</dcterms:created>
  <dcterms:modified xsi:type="dcterms:W3CDTF">2024-10-06T08:19:16Z</dcterms:modified>
</cp:coreProperties>
</file>