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99" r:id="rId2"/>
    <p:sldId id="318" r:id="rId3"/>
    <p:sldId id="377" r:id="rId4"/>
    <p:sldId id="370" r:id="rId5"/>
    <p:sldId id="349" r:id="rId6"/>
    <p:sldId id="368" r:id="rId7"/>
    <p:sldId id="371" r:id="rId8"/>
    <p:sldId id="369" r:id="rId9"/>
    <p:sldId id="350" r:id="rId10"/>
    <p:sldId id="352" r:id="rId11"/>
    <p:sldId id="354" r:id="rId12"/>
    <p:sldId id="356" r:id="rId13"/>
    <p:sldId id="378" r:id="rId14"/>
    <p:sldId id="359" r:id="rId15"/>
    <p:sldId id="360" r:id="rId16"/>
    <p:sldId id="363" r:id="rId17"/>
    <p:sldId id="374" r:id="rId18"/>
    <p:sldId id="375" r:id="rId19"/>
    <p:sldId id="376" r:id="rId20"/>
    <p:sldId id="36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7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9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50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0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1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05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1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7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5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7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2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52DF9-464B-4FFD-B8F5-D5C8BEB27D63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B6821-A985-49A5-ACE2-46D7AD672729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DCEB-64D1-47E0-9882-319B22076BD1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A46A-9D5F-4C7D-BCD5-B1C67323BAB2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DFA1-48A7-4F42-867F-ACCA8D723935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7F9C-E233-4921-94C4-7CAA40AB3458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26D8-7F82-4673-A96D-7997FFE1197E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278C-E156-4AA1-AA2B-D999E0C99CB7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69895-620C-4590-8CE2-3335F1FF1A1C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4EE5-02C2-4B39-A449-CDDF8FE35F53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6BB1-7B22-4229-9638-F1E5AC0303F0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416A3-3C7E-499F-949A-BBBD3503D3F2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B11E-4494-4836-9A35-6DB448E98376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AEF6C-E87D-4EE6-A3D1-42384E2DB5DD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6422-0536-49FC-B32D-6FA2869CF1FE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609A-BAC2-4CA5-8B24-A9E21FDB5F6D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39311-F02B-4226-B6F1-55045DE9AE1D}" type="datetime1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phase of the Cold War: Geopolitics of Religion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Soviet invasion of Afghanistan: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KSA and Pakistan supported Mujahedeen: Saudia with finances and Pakistan with manpower, logistics, and weapons.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influence: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Wahabism (domestic ideology of KSA) to counter the Iranian revolution (Shia-Sunni sectarianism).</a:t>
            </a:r>
          </a:p>
          <a:p>
            <a:pPr algn="just"/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support: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during the days of political instability of the 1990s and post-nuclearization of South Asia.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9/11,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Counterterrorism Cooperation.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Counter-extremist ideologies and dismantling terrorist networks (intelligence sharing).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Pak-KSA-USA cooperation posed a challenge for Pakistan in balancing its relationship with Iran and KSA.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The Arab Spring, Yemen Conflict, and Pakistan’s limited FP choices pushed Saudia to India.</a:t>
            </a:r>
          </a:p>
          <a:p>
            <a:pPr algn="just"/>
            <a:endParaRPr lang="en-US" sz="28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Relations and Future Prospects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MBS’s 2030 vision (Modernization Project) presents economic opportunities in various sectors –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resources and material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exercises, and training.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ties: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engagement on critical issues like Palestine, Kashmir, terrorism, etc.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9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1811-30F6-9E98-07F0-8D148663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31" y="624110"/>
            <a:ext cx="966648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940E-C35E-915C-FAE0-98199924F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131" y="1408921"/>
            <a:ext cx="9666481" cy="5281127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Conclusion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lations between Saudia and Pakistan have evolved from mere diplomatic cooperation to strategic, economic, and cultural dimensions.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has more potential than what it is right now.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with the changing geopolitical landscape both countries may face some challenges that may change the trajectory of the relationship.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6305F-2A13-A081-A3B9-8BC4109C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9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Pak-UK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Colonialism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 history of relations can be traced back to the colonial period.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Independence of Pakistan led to bilateral relations.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is a member of commonwealth countries – that fosters cooperation in politics (mediation), economics (trade), education, capacity building (governance and sustainable development), and culture.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02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Regular exchange of high-level visits and meetings from both sides.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UK supports Pakistan’s democratic institutions and governance reforms.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cooperation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 Security, Counterterrorism, capacity building, and regional stability (Afghanistan).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4.1 Billion US$ bilateral trade volume 2023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1.6 Million Pakistanis send almost 3 billion US$ annually (third highest after KSA, and UAE).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One of the largest export destinations for Pakistan.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DFID assists Pakistan in education, health, and poverty eradication programs.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1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</a:rPr>
              <a:t>Future Prospects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Educational exchange (visa regime be softened – potential for cooperation).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Export of quality human resources (remittances and soft power)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Rights and Governance (concerns of the UK)</a:t>
            </a:r>
          </a:p>
          <a:p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can be enhanced to harness the optimum potential.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08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PaK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-EU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Values, and Security are the interacting points.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 granted GSP + status (generalized scheme of Preferences Plus) in 2014 (boosting Pakistan’s exports’ entry into EU market).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volume 39.810 billion US$ in 2022-23.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exports textile and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products, and imports machinery and chemicals.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assistance: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rural development, education, and sustainable development.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4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Engagement Plan 2019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Both agreed to cooperate on: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Peace and Security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Democracy, Law, Governance, and Human rights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Migration and mobility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Trade and Investment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Sustainable development (eco, </a:t>
            </a:r>
            <a:r>
              <a:rPr lang="en-US" sz="2400" dirty="0" err="1">
                <a:solidFill>
                  <a:schemeClr val="tx1"/>
                </a:solidFill>
              </a:rPr>
              <a:t>soci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envi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sustainbility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Education and Culture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Science and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1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Human rights, Security, and Counter-Terrorism </a:t>
            </a:r>
          </a:p>
          <a:p>
            <a:r>
              <a:rPr lang="en-US" sz="2800" dirty="0"/>
              <a:t>EU has communicated concerns over Freedom of expression, women’s rights, treatment of minorities. </a:t>
            </a:r>
          </a:p>
          <a:p>
            <a:endParaRPr lang="en-US" sz="2800" dirty="0"/>
          </a:p>
          <a:p>
            <a:r>
              <a:rPr lang="en-US" sz="2800" dirty="0"/>
              <a:t>Both engage in dialogue to address these issues.</a:t>
            </a:r>
          </a:p>
          <a:p>
            <a:endParaRPr lang="en-US" sz="2800" dirty="0"/>
          </a:p>
          <a:p>
            <a:r>
              <a:rPr lang="en-US" sz="2800" dirty="0"/>
              <a:t>Information sharing (EU </a:t>
            </a:r>
            <a:r>
              <a:rPr lang="en-US" sz="2800" dirty="0" err="1"/>
              <a:t>disinfo</a:t>
            </a:r>
            <a:r>
              <a:rPr lang="en-US" sz="2800" dirty="0"/>
              <a:t> lab is an example) </a:t>
            </a:r>
          </a:p>
          <a:p>
            <a:endParaRPr lang="en-US" sz="2800" dirty="0"/>
          </a:p>
          <a:p>
            <a:r>
              <a:rPr lang="en-US" sz="2800" dirty="0"/>
              <a:t>Work together on terrorism, extremism, counter-terrorism, capacity building, and regional security.</a:t>
            </a:r>
            <a:endParaRPr lang="en-US" sz="2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4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Pak-Iran shares a 900 KM long border.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Relations have a mixed history of cooperation (during CW) and skepticism (after the 1979 revolution).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Enjoyed cordial relations during the Cold War.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country to recognize Pakistan in 1947.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PM Liaquat Ali Khan visited Iran in 1949, and diplomatic relations were established, Shah of Iran also reciprocated this in return.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Since then, Pakistan and Iran have maintained regular high-level diplomatic communications to address mutual concerns and enhance cooperation.</a:t>
            </a:r>
            <a:endParaRPr lang="en-US" sz="2800" dirty="0"/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Economy, governance, liberal values, and security will continue to be the points of interaction.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Engagement Plan 2019 should be worked on for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cooperation, development, education, and science.</a:t>
            </a:r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03A0-D270-0F62-A74F-02012BC6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624110"/>
            <a:ext cx="9806441" cy="6821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45A3-3A20-6181-5CA5-970423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1427583"/>
            <a:ext cx="9806441" cy="517848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Pakistan saw Iran as the preferred country (sect, geography, US umbrella, etc.) when the Arabs were in the pre-oil era.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ECO (RCD), and OIC plate forms of cooperation.  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Iran supported Pakistan, </a:t>
            </a:r>
            <a:r>
              <a:rPr lang="en-US" sz="2400" b="1" dirty="0">
                <a:solidFill>
                  <a:srgbClr val="FF0000"/>
                </a:solidFill>
              </a:rPr>
              <a:t>diplomatically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financially</a:t>
            </a:r>
            <a:r>
              <a:rPr lang="en-US" sz="2400" dirty="0">
                <a:solidFill>
                  <a:srgbClr val="FF0000"/>
                </a:solidFill>
              </a:rPr>
              <a:t>, and </a:t>
            </a:r>
            <a:r>
              <a:rPr lang="en-US" sz="2400" b="1" dirty="0">
                <a:solidFill>
                  <a:srgbClr val="FF0000"/>
                </a:solidFill>
              </a:rPr>
              <a:t>militarily</a:t>
            </a:r>
            <a:r>
              <a:rPr lang="en-US" sz="2400" dirty="0">
                <a:solidFill>
                  <a:srgbClr val="FF0000"/>
                </a:solidFill>
              </a:rPr>
              <a:t> in the Pak-India wars of 1965 and 1971.</a:t>
            </a:r>
          </a:p>
          <a:p>
            <a:pPr marL="0" indent="0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Geopolitics (Shia-Sunni) of Religion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revolution, the rise of Shia identity in the region and </a:t>
            </a:r>
            <a:r>
              <a:rPr lang="en-US" sz="2400" dirty="0">
                <a:solidFill>
                  <a:srgbClr val="FF0000"/>
                </a:solidFill>
              </a:rPr>
              <a:t>containment-counter-containment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efforts by Iran and Saudi Arabia have influenced the relationship.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2F119-B3F2-C9CB-7CBA-0987DC8F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8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Pak-US strategic Partnership: </a:t>
            </a:r>
            <a:r>
              <a:rPr lang="en-US" sz="2600" dirty="0">
                <a:solidFill>
                  <a:schemeClr val="tx1"/>
                </a:solidFill>
              </a:rPr>
              <a:t>After 1979, Iran moved away from the US, and Pakistan became the most allied ally – Afghan Jihad.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</a:p>
          <a:p>
            <a:pPr lvl="1" algn="just"/>
            <a:endParaRPr lang="en-US" sz="2400" b="1" dirty="0">
              <a:solidFill>
                <a:schemeClr val="tx1"/>
              </a:solidFill>
            </a:endParaRPr>
          </a:p>
          <a:p>
            <a:pPr lvl="1" algn="just"/>
            <a:r>
              <a:rPr lang="en-US" sz="2400" b="1" dirty="0">
                <a:solidFill>
                  <a:schemeClr val="tx1"/>
                </a:solidFill>
              </a:rPr>
              <a:t>Afghanistan: </a:t>
            </a:r>
            <a:r>
              <a:rPr lang="en-US" sz="2400" dirty="0">
                <a:solidFill>
                  <a:schemeClr val="tx1"/>
                </a:solidFill>
              </a:rPr>
              <a:t>point of divergence, Deobandi Taliban and Shia Hazaras, and sphere of influence politics.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Indo-Iran Strategic Partnership. </a:t>
            </a:r>
            <a:r>
              <a:rPr lang="en-US" sz="2600" dirty="0">
                <a:solidFill>
                  <a:schemeClr val="tx1"/>
                </a:solidFill>
              </a:rPr>
              <a:t>Pakistan’s tilt towards Arabs, and Iran’s love affair with New Delhi (Baloch separatists, oil diplomacy, Kulbhushan Jadhav 2016).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3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1296955"/>
            <a:ext cx="3970319" cy="179830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Pak-Iran competition  over access to CARs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259F8B8-FC66-A00C-FA1E-C75A4320E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481943"/>
            <a:ext cx="3650278" cy="412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Strategic Rivalry </a:t>
            </a:r>
          </a:p>
          <a:p>
            <a:r>
              <a:rPr lang="en-US" sz="2600" dirty="0">
                <a:solidFill>
                  <a:schemeClr val="tx1"/>
                </a:solidFill>
              </a:rPr>
              <a:t>Port Qasim &amp; Gwadar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     Versus</a:t>
            </a:r>
          </a:p>
          <a:p>
            <a:r>
              <a:rPr lang="en-US" sz="2600" dirty="0">
                <a:solidFill>
                  <a:schemeClr val="tx1"/>
                </a:solidFill>
              </a:rPr>
              <a:t>Bandar Abbas &amp; Chabahar. </a:t>
            </a:r>
          </a:p>
        </p:txBody>
      </p:sp>
      <p:pic>
        <p:nvPicPr>
          <p:cNvPr id="1026" name="Picture 2" descr="6 Major Ports in Iran">
            <a:extLst>
              <a:ext uri="{FF2B5EF4-FFF2-40B4-BE49-F238E27FC236}">
                <a16:creationId xmlns:a16="http://schemas.microsoft.com/office/drawing/2014/main" id="{788BA5DC-5EC0-FC87-74A2-384930106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1296955"/>
            <a:ext cx="6953577" cy="530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0916" y="6135808"/>
            <a:ext cx="76199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45327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 volume 2.3 billion US$ in 2023.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Pak-Iran signed a trade agreement in 2023 (to rise to 5 Billion)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April 2024, agreed to raise to 10 Billion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Raisi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Visited Pakistan)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8 MOUs signed – </a:t>
            </a:r>
            <a:r>
              <a:rPr lang="en-US" sz="2400" dirty="0" err="1">
                <a:solidFill>
                  <a:srgbClr val="FF0000"/>
                </a:solidFill>
              </a:rPr>
              <a:t>easefire</a:t>
            </a:r>
            <a:r>
              <a:rPr lang="en-US" sz="2400" dirty="0">
                <a:solidFill>
                  <a:srgbClr val="FF0000"/>
                </a:solidFill>
              </a:rPr>
              <a:t> in Gaza, Ban terror outfits, and work against drug trafficking, smuggling, and terrorist’ movement.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Pak-Iran gas pipeline… </a:t>
            </a:r>
            <a:r>
              <a:rPr lang="en-US" sz="2400" b="1" dirty="0"/>
              <a:t>??</a:t>
            </a:r>
            <a:endParaRPr lang="en-US" sz="2400" b="1" u="sng" dirty="0"/>
          </a:p>
          <a:p>
            <a:pPr algn="just"/>
            <a:endParaRPr lang="en-US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Pakistan Imports: </a:t>
            </a:r>
            <a:r>
              <a:rPr lang="en-US" sz="2400" dirty="0">
                <a:solidFill>
                  <a:schemeClr val="tx1"/>
                </a:solidFill>
              </a:rPr>
              <a:t>Dry fruits, Nuts, Petrol, Dairy products, honey, Lubricants, tea, spices, Soap and Shampoos.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9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Issues and Way Forward: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is a major issue: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Cross-border terrorism, Smuggling, and Human trafficking.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Balochistan insurgency, and terrorism (Jundullah, Jaish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Convergence: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Afghanistan, Sectarianism, Terrorism, China factor.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 withdrawal is a positive development (India &amp; IS).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Energy-starved Pakistan and energy-rich Iran have great economic potential in the energy sector.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tourism –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Zaireen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visit Iran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People to people between Balochistan and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Sistan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Balochistan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Iran.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Professor,, Islamabad.</a:t>
            </a:r>
          </a:p>
        </p:txBody>
      </p:sp>
    </p:spTree>
    <p:extLst>
      <p:ext uri="{BB962C8B-B14F-4D97-AF65-F5344CB8AC3E}">
        <p14:creationId xmlns:p14="http://schemas.microsoft.com/office/powerpoint/2010/main" val="331147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Conclusion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Pak-Iran relations are complex with bilateral, regional, and global dimensions.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Continuous engagement is the only way forward for both nations' </a:t>
            </a:r>
            <a:r>
              <a:rPr lang="en-US" sz="2800" u="sng" dirty="0">
                <a:solidFill>
                  <a:schemeClr val="tx1"/>
                </a:solidFill>
              </a:rPr>
              <a:t>regional stability and prosperity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Tangible bilateral cooperation is far below potential.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FATF black-listing of Iran and sanctions are challenges.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72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Pak-Saudia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Pak-Saudi relations revolve around the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commonalities since 1947.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Early years: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relations were established soon after Pakistan’s independence.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Islamic solidarity – mutual support in Int forums like OIC.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Saudia supported during Indo-Pak wars (in 1971- financial and diplomatic support)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Cooperation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The oil boom kicked the economic cooperation in 1970s – Saudia supported with oil subsidies, and financial assistance, Pakistan exported work force and remittances. (2.64 Billion). 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6494</TotalTime>
  <Words>1531</Words>
  <Application>Microsoft Office PowerPoint</Application>
  <PresentationFormat>Widescreen</PresentationFormat>
  <Paragraphs>186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Century Gothic</vt:lpstr>
      <vt:lpstr>Wingdings 3</vt:lpstr>
      <vt:lpstr>Wisp</vt:lpstr>
      <vt:lpstr>Lecture 5</vt:lpstr>
      <vt:lpstr>Pak-Iran Relations </vt:lpstr>
      <vt:lpstr>PowerPoint Presentation</vt:lpstr>
      <vt:lpstr>PowerPoint Presentation</vt:lpstr>
      <vt:lpstr>Pak-Iran competition  over access to CARs</vt:lpstr>
      <vt:lpstr>PowerPoint Presentation</vt:lpstr>
      <vt:lpstr>PowerPoint Presentation</vt:lpstr>
      <vt:lpstr>PowerPoint Presentation</vt:lpstr>
      <vt:lpstr>Pak-Saudia Relations</vt:lpstr>
      <vt:lpstr>PowerPoint Presentation</vt:lpstr>
      <vt:lpstr>PowerPoint Presentation</vt:lpstr>
      <vt:lpstr>PowerPoint Presentation</vt:lpstr>
      <vt:lpstr>PowerPoint Presentation</vt:lpstr>
      <vt:lpstr>Pak-UK Relations</vt:lpstr>
      <vt:lpstr>PowerPoint Presentation</vt:lpstr>
      <vt:lpstr>PowerPoint Presentation</vt:lpstr>
      <vt:lpstr>PaK-EU Relations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504</cp:revision>
  <cp:lastPrinted>2022-11-28T11:55:32Z</cp:lastPrinted>
  <dcterms:created xsi:type="dcterms:W3CDTF">2016-02-14T04:35:29Z</dcterms:created>
  <dcterms:modified xsi:type="dcterms:W3CDTF">2024-10-28T13:12:20Z</dcterms:modified>
</cp:coreProperties>
</file>