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2" r:id="rId1"/>
  </p:sldMasterIdLst>
  <p:sldIdLst>
    <p:sldId id="256" r:id="rId2"/>
    <p:sldId id="257" r:id="rId3"/>
    <p:sldId id="300" r:id="rId4"/>
    <p:sldId id="258" r:id="rId5"/>
    <p:sldId id="259" r:id="rId6"/>
    <p:sldId id="262" r:id="rId7"/>
    <p:sldId id="301" r:id="rId8"/>
    <p:sldId id="263" r:id="rId9"/>
    <p:sldId id="302" r:id="rId10"/>
    <p:sldId id="260" r:id="rId11"/>
    <p:sldId id="261"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8" r:id="rId25"/>
    <p:sldId id="277" r:id="rId26"/>
    <p:sldId id="303" r:id="rId27"/>
    <p:sldId id="304" r:id="rId28"/>
    <p:sldId id="313" r:id="rId29"/>
    <p:sldId id="315" r:id="rId30"/>
    <p:sldId id="314" r:id="rId31"/>
    <p:sldId id="316" r:id="rId32"/>
    <p:sldId id="317" r:id="rId33"/>
    <p:sldId id="318" r:id="rId34"/>
    <p:sldId id="319" r:id="rId35"/>
    <p:sldId id="305" r:id="rId36"/>
    <p:sldId id="279" r:id="rId37"/>
    <p:sldId id="306" r:id="rId38"/>
    <p:sldId id="280" r:id="rId39"/>
    <p:sldId id="307" r:id="rId40"/>
    <p:sldId id="281" r:id="rId41"/>
    <p:sldId id="282" r:id="rId42"/>
    <p:sldId id="283" r:id="rId43"/>
    <p:sldId id="285" r:id="rId44"/>
    <p:sldId id="308" r:id="rId45"/>
    <p:sldId id="286" r:id="rId46"/>
    <p:sldId id="309" r:id="rId47"/>
    <p:sldId id="287" r:id="rId48"/>
    <p:sldId id="288" r:id="rId49"/>
    <p:sldId id="289" r:id="rId50"/>
    <p:sldId id="290" r:id="rId51"/>
    <p:sldId id="291" r:id="rId52"/>
    <p:sldId id="292" r:id="rId53"/>
    <p:sldId id="310" r:id="rId54"/>
    <p:sldId id="293" r:id="rId55"/>
    <p:sldId id="294" r:id="rId56"/>
    <p:sldId id="295" r:id="rId57"/>
    <p:sldId id="296" r:id="rId58"/>
    <p:sldId id="311" r:id="rId59"/>
    <p:sldId id="312" r:id="rId60"/>
    <p:sldId id="297" r:id="rId61"/>
    <p:sldId id="298" r:id="rId62"/>
    <p:sldId id="299" r:id="rId6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7D8791-ECB1-2E45-9C57-F2F3F408F979}" v="14" dt="2024-08-10T09:34:35.2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54" autoAdjust="0"/>
    <p:restoredTop sz="94660"/>
  </p:normalViewPr>
  <p:slideViewPr>
    <p:cSldViewPr snapToGrid="0">
      <p:cViewPr varScale="1">
        <p:scale>
          <a:sx n="101" d="100"/>
          <a:sy n="101" d="100"/>
        </p:scale>
        <p:origin x="156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69"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ubakar Ilyas" userId="08e58344d610965c" providerId="LiveId" clId="{DA7D8791-ECB1-2E45-9C57-F2F3F408F979}"/>
    <pc:docChg chg="undo custSel addSld delSld modSld sldOrd">
      <pc:chgData name="Abubakar Ilyas" userId="08e58344d610965c" providerId="LiveId" clId="{DA7D8791-ECB1-2E45-9C57-F2F3F408F979}" dt="2024-08-11T10:09:59.777" v="14173" actId="5793"/>
      <pc:docMkLst>
        <pc:docMk/>
      </pc:docMkLst>
      <pc:sldChg chg="modSp mod">
        <pc:chgData name="Abubakar Ilyas" userId="08e58344d610965c" providerId="LiveId" clId="{DA7D8791-ECB1-2E45-9C57-F2F3F408F979}" dt="2024-08-07T06:29:06.049" v="559" actId="5793"/>
        <pc:sldMkLst>
          <pc:docMk/>
          <pc:sldMk cId="2329877376" sldId="258"/>
        </pc:sldMkLst>
        <pc:spChg chg="mod">
          <ac:chgData name="Abubakar Ilyas" userId="08e58344d610965c" providerId="LiveId" clId="{DA7D8791-ECB1-2E45-9C57-F2F3F408F979}" dt="2024-08-07T06:29:06.049" v="559" actId="5793"/>
          <ac:spMkLst>
            <pc:docMk/>
            <pc:sldMk cId="2329877376" sldId="258"/>
            <ac:spMk id="3" creationId="{00000000-0000-0000-0000-000000000000}"/>
          </ac:spMkLst>
        </pc:spChg>
      </pc:sldChg>
      <pc:sldChg chg="modSp mod">
        <pc:chgData name="Abubakar Ilyas" userId="08e58344d610965c" providerId="LiveId" clId="{DA7D8791-ECB1-2E45-9C57-F2F3F408F979}" dt="2024-08-07T06:32:28.393" v="566" actId="20577"/>
        <pc:sldMkLst>
          <pc:docMk/>
          <pc:sldMk cId="4249747475" sldId="259"/>
        </pc:sldMkLst>
        <pc:spChg chg="mod">
          <ac:chgData name="Abubakar Ilyas" userId="08e58344d610965c" providerId="LiveId" clId="{DA7D8791-ECB1-2E45-9C57-F2F3F408F979}" dt="2024-08-07T06:32:28.393" v="566" actId="20577"/>
          <ac:spMkLst>
            <pc:docMk/>
            <pc:sldMk cId="4249747475" sldId="259"/>
            <ac:spMk id="3" creationId="{00000000-0000-0000-0000-000000000000}"/>
          </ac:spMkLst>
        </pc:spChg>
      </pc:sldChg>
      <pc:sldChg chg="modSp mod">
        <pc:chgData name="Abubakar Ilyas" userId="08e58344d610965c" providerId="LiveId" clId="{DA7D8791-ECB1-2E45-9C57-F2F3F408F979}" dt="2024-08-07T07:33:55.041" v="1579" actId="20577"/>
        <pc:sldMkLst>
          <pc:docMk/>
          <pc:sldMk cId="3881140115" sldId="260"/>
        </pc:sldMkLst>
        <pc:spChg chg="mod">
          <ac:chgData name="Abubakar Ilyas" userId="08e58344d610965c" providerId="LiveId" clId="{DA7D8791-ECB1-2E45-9C57-F2F3F408F979}" dt="2024-05-05T13:45:46.099" v="2" actId="20577"/>
          <ac:spMkLst>
            <pc:docMk/>
            <pc:sldMk cId="3881140115" sldId="260"/>
            <ac:spMk id="2" creationId="{00000000-0000-0000-0000-000000000000}"/>
          </ac:spMkLst>
        </pc:spChg>
        <pc:spChg chg="mod">
          <ac:chgData name="Abubakar Ilyas" userId="08e58344d610965c" providerId="LiveId" clId="{DA7D8791-ECB1-2E45-9C57-F2F3F408F979}" dt="2024-08-07T07:33:55.041" v="1579" actId="20577"/>
          <ac:spMkLst>
            <pc:docMk/>
            <pc:sldMk cId="3881140115" sldId="260"/>
            <ac:spMk id="3" creationId="{00000000-0000-0000-0000-000000000000}"/>
          </ac:spMkLst>
        </pc:spChg>
      </pc:sldChg>
      <pc:sldChg chg="modSp mod">
        <pc:chgData name="Abubakar Ilyas" userId="08e58344d610965c" providerId="LiveId" clId="{DA7D8791-ECB1-2E45-9C57-F2F3F408F979}" dt="2024-08-07T08:01:21.953" v="2770" actId="20577"/>
        <pc:sldMkLst>
          <pc:docMk/>
          <pc:sldMk cId="3546638319" sldId="261"/>
        </pc:sldMkLst>
        <pc:spChg chg="mod">
          <ac:chgData name="Abubakar Ilyas" userId="08e58344d610965c" providerId="LiveId" clId="{DA7D8791-ECB1-2E45-9C57-F2F3F408F979}" dt="2024-08-07T08:01:21.953" v="2770" actId="20577"/>
          <ac:spMkLst>
            <pc:docMk/>
            <pc:sldMk cId="3546638319" sldId="261"/>
            <ac:spMk id="3" creationId="{00000000-0000-0000-0000-000000000000}"/>
          </ac:spMkLst>
        </pc:spChg>
      </pc:sldChg>
      <pc:sldChg chg="modSp mod">
        <pc:chgData name="Abubakar Ilyas" userId="08e58344d610965c" providerId="LiveId" clId="{DA7D8791-ECB1-2E45-9C57-F2F3F408F979}" dt="2024-08-07T08:01:02.439" v="2768" actId="403"/>
        <pc:sldMkLst>
          <pc:docMk/>
          <pc:sldMk cId="317458752" sldId="262"/>
        </pc:sldMkLst>
        <pc:spChg chg="mod">
          <ac:chgData name="Abubakar Ilyas" userId="08e58344d610965c" providerId="LiveId" clId="{DA7D8791-ECB1-2E45-9C57-F2F3F408F979}" dt="2024-08-07T08:01:02.439" v="2768" actId="403"/>
          <ac:spMkLst>
            <pc:docMk/>
            <pc:sldMk cId="317458752" sldId="262"/>
            <ac:spMk id="3" creationId="{00000000-0000-0000-0000-000000000000}"/>
          </ac:spMkLst>
        </pc:spChg>
      </pc:sldChg>
      <pc:sldChg chg="modSp mod">
        <pc:chgData name="Abubakar Ilyas" userId="08e58344d610965c" providerId="LiveId" clId="{DA7D8791-ECB1-2E45-9C57-F2F3F408F979}" dt="2024-08-07T06:50:08.066" v="1475" actId="20577"/>
        <pc:sldMkLst>
          <pc:docMk/>
          <pc:sldMk cId="154243944" sldId="263"/>
        </pc:sldMkLst>
        <pc:spChg chg="mod">
          <ac:chgData name="Abubakar Ilyas" userId="08e58344d610965c" providerId="LiveId" clId="{DA7D8791-ECB1-2E45-9C57-F2F3F408F979}" dt="2024-08-07T06:50:08.066" v="1475" actId="20577"/>
          <ac:spMkLst>
            <pc:docMk/>
            <pc:sldMk cId="154243944" sldId="263"/>
            <ac:spMk id="3" creationId="{00000000-0000-0000-0000-000000000000}"/>
          </ac:spMkLst>
        </pc:spChg>
      </pc:sldChg>
      <pc:sldChg chg="modSp del mod">
        <pc:chgData name="Abubakar Ilyas" userId="08e58344d610965c" providerId="LiveId" clId="{DA7D8791-ECB1-2E45-9C57-F2F3F408F979}" dt="2024-08-07T06:50:30.598" v="1480" actId="2696"/>
        <pc:sldMkLst>
          <pc:docMk/>
          <pc:sldMk cId="2426268376" sldId="264"/>
        </pc:sldMkLst>
        <pc:spChg chg="mod">
          <ac:chgData name="Abubakar Ilyas" userId="08e58344d610965c" providerId="LiveId" clId="{DA7D8791-ECB1-2E45-9C57-F2F3F408F979}" dt="2024-08-07T06:50:22.097" v="1476" actId="21"/>
          <ac:spMkLst>
            <pc:docMk/>
            <pc:sldMk cId="2426268376" sldId="264"/>
            <ac:spMk id="3" creationId="{00000000-0000-0000-0000-000000000000}"/>
          </ac:spMkLst>
        </pc:spChg>
      </pc:sldChg>
      <pc:sldChg chg="modSp mod">
        <pc:chgData name="Abubakar Ilyas" userId="08e58344d610965c" providerId="LiveId" clId="{DA7D8791-ECB1-2E45-9C57-F2F3F408F979}" dt="2024-08-07T09:31:40.608" v="2791" actId="27636"/>
        <pc:sldMkLst>
          <pc:docMk/>
          <pc:sldMk cId="1595630468" sldId="265"/>
        </pc:sldMkLst>
        <pc:spChg chg="mod">
          <ac:chgData name="Abubakar Ilyas" userId="08e58344d610965c" providerId="LiveId" clId="{DA7D8791-ECB1-2E45-9C57-F2F3F408F979}" dt="2024-08-07T09:31:40.608" v="2791" actId="27636"/>
          <ac:spMkLst>
            <pc:docMk/>
            <pc:sldMk cId="1595630468" sldId="265"/>
            <ac:spMk id="3" creationId="{00000000-0000-0000-0000-000000000000}"/>
          </ac:spMkLst>
        </pc:spChg>
      </pc:sldChg>
      <pc:sldChg chg="modSp mod">
        <pc:chgData name="Abubakar Ilyas" userId="08e58344d610965c" providerId="LiveId" clId="{DA7D8791-ECB1-2E45-9C57-F2F3F408F979}" dt="2024-08-07T07:36:16.114" v="1605" actId="20577"/>
        <pc:sldMkLst>
          <pc:docMk/>
          <pc:sldMk cId="4275610277" sldId="266"/>
        </pc:sldMkLst>
        <pc:spChg chg="mod">
          <ac:chgData name="Abubakar Ilyas" userId="08e58344d610965c" providerId="LiveId" clId="{DA7D8791-ECB1-2E45-9C57-F2F3F408F979}" dt="2024-08-07T07:36:16.114" v="1605" actId="20577"/>
          <ac:spMkLst>
            <pc:docMk/>
            <pc:sldMk cId="4275610277" sldId="266"/>
            <ac:spMk id="3" creationId="{00000000-0000-0000-0000-000000000000}"/>
          </ac:spMkLst>
        </pc:spChg>
      </pc:sldChg>
      <pc:sldChg chg="modSp mod">
        <pc:chgData name="Abubakar Ilyas" userId="08e58344d610965c" providerId="LiveId" clId="{DA7D8791-ECB1-2E45-9C57-F2F3F408F979}" dt="2024-08-07T08:01:39.360" v="2771" actId="113"/>
        <pc:sldMkLst>
          <pc:docMk/>
          <pc:sldMk cId="1981340967" sldId="267"/>
        </pc:sldMkLst>
        <pc:spChg chg="mod">
          <ac:chgData name="Abubakar Ilyas" userId="08e58344d610965c" providerId="LiveId" clId="{DA7D8791-ECB1-2E45-9C57-F2F3F408F979}" dt="2024-08-07T08:01:39.360" v="2771" actId="113"/>
          <ac:spMkLst>
            <pc:docMk/>
            <pc:sldMk cId="1981340967" sldId="267"/>
            <ac:spMk id="3" creationId="{00000000-0000-0000-0000-000000000000}"/>
          </ac:spMkLst>
        </pc:spChg>
      </pc:sldChg>
      <pc:sldChg chg="modSp mod">
        <pc:chgData name="Abubakar Ilyas" userId="08e58344d610965c" providerId="LiveId" clId="{DA7D8791-ECB1-2E45-9C57-F2F3F408F979}" dt="2024-08-07T07:39:17.160" v="1653" actId="20577"/>
        <pc:sldMkLst>
          <pc:docMk/>
          <pc:sldMk cId="612560693" sldId="268"/>
        </pc:sldMkLst>
        <pc:spChg chg="mod">
          <ac:chgData name="Abubakar Ilyas" userId="08e58344d610965c" providerId="LiveId" clId="{DA7D8791-ECB1-2E45-9C57-F2F3F408F979}" dt="2024-08-07T07:39:17.160" v="1653" actId="20577"/>
          <ac:spMkLst>
            <pc:docMk/>
            <pc:sldMk cId="612560693" sldId="268"/>
            <ac:spMk id="3" creationId="{00000000-0000-0000-0000-000000000000}"/>
          </ac:spMkLst>
        </pc:spChg>
      </pc:sldChg>
      <pc:sldChg chg="modSp mod">
        <pc:chgData name="Abubakar Ilyas" userId="08e58344d610965c" providerId="LiveId" clId="{DA7D8791-ECB1-2E45-9C57-F2F3F408F979}" dt="2024-08-11T10:03:43.164" v="14022" actId="20577"/>
        <pc:sldMkLst>
          <pc:docMk/>
          <pc:sldMk cId="3259821960" sldId="269"/>
        </pc:sldMkLst>
        <pc:spChg chg="mod">
          <ac:chgData name="Abubakar Ilyas" userId="08e58344d610965c" providerId="LiveId" clId="{DA7D8791-ECB1-2E45-9C57-F2F3F408F979}" dt="2024-08-11T10:03:43.164" v="14022" actId="20577"/>
          <ac:spMkLst>
            <pc:docMk/>
            <pc:sldMk cId="3259821960" sldId="269"/>
            <ac:spMk id="3" creationId="{00000000-0000-0000-0000-000000000000}"/>
          </ac:spMkLst>
        </pc:spChg>
      </pc:sldChg>
      <pc:sldChg chg="modSp mod">
        <pc:chgData name="Abubakar Ilyas" userId="08e58344d610965c" providerId="LiveId" clId="{DA7D8791-ECB1-2E45-9C57-F2F3F408F979}" dt="2024-08-07T07:40:50.535" v="1657" actId="20577"/>
        <pc:sldMkLst>
          <pc:docMk/>
          <pc:sldMk cId="898252091" sldId="270"/>
        </pc:sldMkLst>
        <pc:spChg chg="mod">
          <ac:chgData name="Abubakar Ilyas" userId="08e58344d610965c" providerId="LiveId" clId="{DA7D8791-ECB1-2E45-9C57-F2F3F408F979}" dt="2024-08-07T07:40:50.535" v="1657" actId="20577"/>
          <ac:spMkLst>
            <pc:docMk/>
            <pc:sldMk cId="898252091" sldId="270"/>
            <ac:spMk id="3" creationId="{00000000-0000-0000-0000-000000000000}"/>
          </ac:spMkLst>
        </pc:spChg>
      </pc:sldChg>
      <pc:sldChg chg="modSp mod">
        <pc:chgData name="Abubakar Ilyas" userId="08e58344d610965c" providerId="LiveId" clId="{DA7D8791-ECB1-2E45-9C57-F2F3F408F979}" dt="2024-08-07T07:44:35.686" v="1699" actId="20577"/>
        <pc:sldMkLst>
          <pc:docMk/>
          <pc:sldMk cId="1106385672" sldId="271"/>
        </pc:sldMkLst>
        <pc:spChg chg="mod">
          <ac:chgData name="Abubakar Ilyas" userId="08e58344d610965c" providerId="LiveId" clId="{DA7D8791-ECB1-2E45-9C57-F2F3F408F979}" dt="2024-05-06T13:00:59.365" v="16" actId="20577"/>
          <ac:spMkLst>
            <pc:docMk/>
            <pc:sldMk cId="1106385672" sldId="271"/>
            <ac:spMk id="2" creationId="{00000000-0000-0000-0000-000000000000}"/>
          </ac:spMkLst>
        </pc:spChg>
        <pc:spChg chg="mod">
          <ac:chgData name="Abubakar Ilyas" userId="08e58344d610965c" providerId="LiveId" clId="{DA7D8791-ECB1-2E45-9C57-F2F3F408F979}" dt="2024-08-07T07:44:35.686" v="1699" actId="20577"/>
          <ac:spMkLst>
            <pc:docMk/>
            <pc:sldMk cId="1106385672" sldId="271"/>
            <ac:spMk id="3" creationId="{00000000-0000-0000-0000-000000000000}"/>
          </ac:spMkLst>
        </pc:spChg>
      </pc:sldChg>
      <pc:sldChg chg="modSp mod">
        <pc:chgData name="Abubakar Ilyas" userId="08e58344d610965c" providerId="LiveId" clId="{DA7D8791-ECB1-2E45-9C57-F2F3F408F979}" dt="2024-08-07T07:48:38.501" v="1976" actId="20577"/>
        <pc:sldMkLst>
          <pc:docMk/>
          <pc:sldMk cId="1587481886" sldId="272"/>
        </pc:sldMkLst>
        <pc:spChg chg="mod">
          <ac:chgData name="Abubakar Ilyas" userId="08e58344d610965c" providerId="LiveId" clId="{DA7D8791-ECB1-2E45-9C57-F2F3F408F979}" dt="2024-08-07T07:48:38.501" v="1976" actId="20577"/>
          <ac:spMkLst>
            <pc:docMk/>
            <pc:sldMk cId="1587481886" sldId="272"/>
            <ac:spMk id="3" creationId="{00000000-0000-0000-0000-000000000000}"/>
          </ac:spMkLst>
        </pc:spChg>
      </pc:sldChg>
      <pc:sldChg chg="modSp mod">
        <pc:chgData name="Abubakar Ilyas" userId="08e58344d610965c" providerId="LiveId" clId="{DA7D8791-ECB1-2E45-9C57-F2F3F408F979}" dt="2024-08-07T07:51:48.930" v="2068" actId="20577"/>
        <pc:sldMkLst>
          <pc:docMk/>
          <pc:sldMk cId="1543874258" sldId="273"/>
        </pc:sldMkLst>
        <pc:spChg chg="mod">
          <ac:chgData name="Abubakar Ilyas" userId="08e58344d610965c" providerId="LiveId" clId="{DA7D8791-ECB1-2E45-9C57-F2F3F408F979}" dt="2024-08-07T07:51:48.930" v="2068" actId="20577"/>
          <ac:spMkLst>
            <pc:docMk/>
            <pc:sldMk cId="1543874258" sldId="273"/>
            <ac:spMk id="3" creationId="{00000000-0000-0000-0000-000000000000}"/>
          </ac:spMkLst>
        </pc:spChg>
      </pc:sldChg>
      <pc:sldChg chg="addSp delSp modSp mod">
        <pc:chgData name="Abubakar Ilyas" userId="08e58344d610965c" providerId="LiveId" clId="{DA7D8791-ECB1-2E45-9C57-F2F3F408F979}" dt="2024-08-07T07:52:03.228" v="2072" actId="20577"/>
        <pc:sldMkLst>
          <pc:docMk/>
          <pc:sldMk cId="4047240040" sldId="274"/>
        </pc:sldMkLst>
        <pc:spChg chg="add mod">
          <ac:chgData name="Abubakar Ilyas" userId="08e58344d610965c" providerId="LiveId" clId="{DA7D8791-ECB1-2E45-9C57-F2F3F408F979}" dt="2024-05-06T13:04:57.136" v="243" actId="20577"/>
          <ac:spMkLst>
            <pc:docMk/>
            <pc:sldMk cId="4047240040" sldId="274"/>
            <ac:spMk id="2" creationId="{59164A3E-C0EA-6692-A765-28AA4E8EA8CE}"/>
          </ac:spMkLst>
        </pc:spChg>
        <pc:spChg chg="mod">
          <ac:chgData name="Abubakar Ilyas" userId="08e58344d610965c" providerId="LiveId" clId="{DA7D8791-ECB1-2E45-9C57-F2F3F408F979}" dt="2024-08-07T07:52:03.228" v="2072" actId="20577"/>
          <ac:spMkLst>
            <pc:docMk/>
            <pc:sldMk cId="4047240040" sldId="274"/>
            <ac:spMk id="3" creationId="{00000000-0000-0000-0000-000000000000}"/>
          </ac:spMkLst>
        </pc:spChg>
        <pc:spChg chg="add del mod">
          <ac:chgData name="Abubakar Ilyas" userId="08e58344d610965c" providerId="LiveId" clId="{DA7D8791-ECB1-2E45-9C57-F2F3F408F979}" dt="2024-05-06T13:04:47.256" v="221" actId="478"/>
          <ac:spMkLst>
            <pc:docMk/>
            <pc:sldMk cId="4047240040" sldId="274"/>
            <ac:spMk id="4" creationId="{8843B546-F68E-2D5E-9195-1E176A3F31C0}"/>
          </ac:spMkLst>
        </pc:spChg>
      </pc:sldChg>
      <pc:sldChg chg="modSp mod">
        <pc:chgData name="Abubakar Ilyas" userId="08e58344d610965c" providerId="LiveId" clId="{DA7D8791-ECB1-2E45-9C57-F2F3F408F979}" dt="2024-08-07T07:53:19.513" v="2075" actId="113"/>
        <pc:sldMkLst>
          <pc:docMk/>
          <pc:sldMk cId="1871148576" sldId="275"/>
        </pc:sldMkLst>
        <pc:spChg chg="mod">
          <ac:chgData name="Abubakar Ilyas" userId="08e58344d610965c" providerId="LiveId" clId="{DA7D8791-ECB1-2E45-9C57-F2F3F408F979}" dt="2024-08-07T07:53:19.513" v="2075" actId="113"/>
          <ac:spMkLst>
            <pc:docMk/>
            <pc:sldMk cId="1871148576" sldId="275"/>
            <ac:spMk id="3" creationId="{00000000-0000-0000-0000-000000000000}"/>
          </ac:spMkLst>
        </pc:spChg>
      </pc:sldChg>
      <pc:sldChg chg="addSp modSp mod">
        <pc:chgData name="Abubakar Ilyas" userId="08e58344d610965c" providerId="LiveId" clId="{DA7D8791-ECB1-2E45-9C57-F2F3F408F979}" dt="2024-08-08T06:01:57.424" v="2793"/>
        <pc:sldMkLst>
          <pc:docMk/>
          <pc:sldMk cId="2232921329" sldId="276"/>
        </pc:sldMkLst>
        <pc:spChg chg="mod">
          <ac:chgData name="Abubakar Ilyas" userId="08e58344d610965c" providerId="LiveId" clId="{DA7D8791-ECB1-2E45-9C57-F2F3F408F979}" dt="2024-08-07T07:53:58.226" v="2089" actId="20577"/>
          <ac:spMkLst>
            <pc:docMk/>
            <pc:sldMk cId="2232921329" sldId="276"/>
            <ac:spMk id="3" creationId="{00000000-0000-0000-0000-000000000000}"/>
          </ac:spMkLst>
        </pc:spChg>
        <pc:spChg chg="add mod">
          <ac:chgData name="Abubakar Ilyas" userId="08e58344d610965c" providerId="LiveId" clId="{DA7D8791-ECB1-2E45-9C57-F2F3F408F979}" dt="2024-08-08T06:01:57.424" v="2793"/>
          <ac:spMkLst>
            <pc:docMk/>
            <pc:sldMk cId="2232921329" sldId="276"/>
            <ac:spMk id="4" creationId="{B932AC42-C393-6104-C743-BCD9D2BCD550}"/>
          </ac:spMkLst>
        </pc:spChg>
      </pc:sldChg>
      <pc:sldChg chg="modSp mod">
        <pc:chgData name="Abubakar Ilyas" userId="08e58344d610965c" providerId="LiveId" clId="{DA7D8791-ECB1-2E45-9C57-F2F3F408F979}" dt="2024-08-07T09:29:05.511" v="2785" actId="20577"/>
        <pc:sldMkLst>
          <pc:docMk/>
          <pc:sldMk cId="1549644107" sldId="277"/>
        </pc:sldMkLst>
        <pc:spChg chg="mod">
          <ac:chgData name="Abubakar Ilyas" userId="08e58344d610965c" providerId="LiveId" clId="{DA7D8791-ECB1-2E45-9C57-F2F3F408F979}" dt="2024-08-07T07:55:59.313" v="2358" actId="20577"/>
          <ac:spMkLst>
            <pc:docMk/>
            <pc:sldMk cId="1549644107" sldId="277"/>
            <ac:spMk id="2" creationId="{00000000-0000-0000-0000-000000000000}"/>
          </ac:spMkLst>
        </pc:spChg>
        <pc:spChg chg="mod">
          <ac:chgData name="Abubakar Ilyas" userId="08e58344d610965c" providerId="LiveId" clId="{DA7D8791-ECB1-2E45-9C57-F2F3F408F979}" dt="2024-08-07T09:29:05.511" v="2785" actId="20577"/>
          <ac:spMkLst>
            <pc:docMk/>
            <pc:sldMk cId="1549644107" sldId="277"/>
            <ac:spMk id="3" creationId="{00000000-0000-0000-0000-000000000000}"/>
          </ac:spMkLst>
        </pc:spChg>
      </pc:sldChg>
      <pc:sldChg chg="modSp mod">
        <pc:chgData name="Abubakar Ilyas" userId="08e58344d610965c" providerId="LiveId" clId="{DA7D8791-ECB1-2E45-9C57-F2F3F408F979}" dt="2024-08-08T06:16:37.852" v="4355" actId="20577"/>
        <pc:sldMkLst>
          <pc:docMk/>
          <pc:sldMk cId="2035482136" sldId="279"/>
        </pc:sldMkLst>
        <pc:spChg chg="mod">
          <ac:chgData name="Abubakar Ilyas" userId="08e58344d610965c" providerId="LiveId" clId="{DA7D8791-ECB1-2E45-9C57-F2F3F408F979}" dt="2024-08-07T09:30:50.859" v="2787" actId="1076"/>
          <ac:spMkLst>
            <pc:docMk/>
            <pc:sldMk cId="2035482136" sldId="279"/>
            <ac:spMk id="2" creationId="{00000000-0000-0000-0000-000000000000}"/>
          </ac:spMkLst>
        </pc:spChg>
        <pc:spChg chg="mod">
          <ac:chgData name="Abubakar Ilyas" userId="08e58344d610965c" providerId="LiveId" clId="{DA7D8791-ECB1-2E45-9C57-F2F3F408F979}" dt="2024-08-08T06:16:37.852" v="4355" actId="20577"/>
          <ac:spMkLst>
            <pc:docMk/>
            <pc:sldMk cId="2035482136" sldId="279"/>
            <ac:spMk id="3" creationId="{00000000-0000-0000-0000-000000000000}"/>
          </ac:spMkLst>
        </pc:spChg>
      </pc:sldChg>
      <pc:sldChg chg="modSp mod">
        <pc:chgData name="Abubakar Ilyas" userId="08e58344d610965c" providerId="LiveId" clId="{DA7D8791-ECB1-2E45-9C57-F2F3F408F979}" dt="2024-08-08T06:21:07.711" v="4684" actId="20577"/>
        <pc:sldMkLst>
          <pc:docMk/>
          <pc:sldMk cId="451608987" sldId="280"/>
        </pc:sldMkLst>
        <pc:spChg chg="mod">
          <ac:chgData name="Abubakar Ilyas" userId="08e58344d610965c" providerId="LiveId" clId="{DA7D8791-ECB1-2E45-9C57-F2F3F408F979}" dt="2024-08-08T06:21:07.711" v="4684" actId="20577"/>
          <ac:spMkLst>
            <pc:docMk/>
            <pc:sldMk cId="451608987" sldId="280"/>
            <ac:spMk id="3" creationId="{00000000-0000-0000-0000-000000000000}"/>
          </ac:spMkLst>
        </pc:spChg>
      </pc:sldChg>
      <pc:sldChg chg="modSp mod">
        <pc:chgData name="Abubakar Ilyas" userId="08e58344d610965c" providerId="LiveId" clId="{DA7D8791-ECB1-2E45-9C57-F2F3F408F979}" dt="2024-08-08T06:31:36.727" v="5348" actId="20577"/>
        <pc:sldMkLst>
          <pc:docMk/>
          <pc:sldMk cId="3911985110" sldId="281"/>
        </pc:sldMkLst>
        <pc:spChg chg="mod">
          <ac:chgData name="Abubakar Ilyas" userId="08e58344d610965c" providerId="LiveId" clId="{DA7D8791-ECB1-2E45-9C57-F2F3F408F979}" dt="2024-08-08T06:31:36.727" v="5348" actId="20577"/>
          <ac:spMkLst>
            <pc:docMk/>
            <pc:sldMk cId="3911985110" sldId="281"/>
            <ac:spMk id="3" creationId="{00000000-0000-0000-0000-000000000000}"/>
          </ac:spMkLst>
        </pc:spChg>
      </pc:sldChg>
      <pc:sldChg chg="modSp mod">
        <pc:chgData name="Abubakar Ilyas" userId="08e58344d610965c" providerId="LiveId" clId="{DA7D8791-ECB1-2E45-9C57-F2F3F408F979}" dt="2024-08-08T08:14:30.967" v="6013" actId="113"/>
        <pc:sldMkLst>
          <pc:docMk/>
          <pc:sldMk cId="3360391009" sldId="282"/>
        </pc:sldMkLst>
        <pc:spChg chg="mod">
          <ac:chgData name="Abubakar Ilyas" userId="08e58344d610965c" providerId="LiveId" clId="{DA7D8791-ECB1-2E45-9C57-F2F3F408F979}" dt="2024-08-08T08:11:10.878" v="5785" actId="1036"/>
          <ac:spMkLst>
            <pc:docMk/>
            <pc:sldMk cId="3360391009" sldId="282"/>
            <ac:spMk id="2" creationId="{00000000-0000-0000-0000-000000000000}"/>
          </ac:spMkLst>
        </pc:spChg>
        <pc:spChg chg="mod">
          <ac:chgData name="Abubakar Ilyas" userId="08e58344d610965c" providerId="LiveId" clId="{DA7D8791-ECB1-2E45-9C57-F2F3F408F979}" dt="2024-08-08T08:14:30.967" v="6013" actId="113"/>
          <ac:spMkLst>
            <pc:docMk/>
            <pc:sldMk cId="3360391009" sldId="282"/>
            <ac:spMk id="3" creationId="{00000000-0000-0000-0000-000000000000}"/>
          </ac:spMkLst>
        </pc:spChg>
      </pc:sldChg>
      <pc:sldChg chg="modSp mod">
        <pc:chgData name="Abubakar Ilyas" userId="08e58344d610965c" providerId="LiveId" clId="{DA7D8791-ECB1-2E45-9C57-F2F3F408F979}" dt="2024-08-08T08:10:33.792" v="5774" actId="27636"/>
        <pc:sldMkLst>
          <pc:docMk/>
          <pc:sldMk cId="4111135877" sldId="283"/>
        </pc:sldMkLst>
        <pc:spChg chg="mod">
          <ac:chgData name="Abubakar Ilyas" userId="08e58344d610965c" providerId="LiveId" clId="{DA7D8791-ECB1-2E45-9C57-F2F3F408F979}" dt="2024-08-08T08:10:33.792" v="5774" actId="27636"/>
          <ac:spMkLst>
            <pc:docMk/>
            <pc:sldMk cId="4111135877" sldId="283"/>
            <ac:spMk id="3" creationId="{00000000-0000-0000-0000-000000000000}"/>
          </ac:spMkLst>
        </pc:spChg>
      </pc:sldChg>
      <pc:sldChg chg="modSp mod">
        <pc:chgData name="Abubakar Ilyas" userId="08e58344d610965c" providerId="LiveId" clId="{DA7D8791-ECB1-2E45-9C57-F2F3F408F979}" dt="2024-08-11T10:09:59.777" v="14173" actId="5793"/>
        <pc:sldMkLst>
          <pc:docMk/>
          <pc:sldMk cId="2619979473" sldId="285"/>
        </pc:sldMkLst>
        <pc:spChg chg="mod">
          <ac:chgData name="Abubakar Ilyas" userId="08e58344d610965c" providerId="LiveId" clId="{DA7D8791-ECB1-2E45-9C57-F2F3F408F979}" dt="2024-08-11T10:09:59.777" v="14173" actId="5793"/>
          <ac:spMkLst>
            <pc:docMk/>
            <pc:sldMk cId="2619979473" sldId="285"/>
            <ac:spMk id="3" creationId="{00000000-0000-0000-0000-000000000000}"/>
          </ac:spMkLst>
        </pc:spChg>
      </pc:sldChg>
      <pc:sldChg chg="modSp mod">
        <pc:chgData name="Abubakar Ilyas" userId="08e58344d610965c" providerId="LiveId" clId="{DA7D8791-ECB1-2E45-9C57-F2F3F408F979}" dt="2024-08-08T08:18:05.579" v="6379" actId="20577"/>
        <pc:sldMkLst>
          <pc:docMk/>
          <pc:sldMk cId="3678121724" sldId="287"/>
        </pc:sldMkLst>
        <pc:spChg chg="mod">
          <ac:chgData name="Abubakar Ilyas" userId="08e58344d610965c" providerId="LiveId" clId="{DA7D8791-ECB1-2E45-9C57-F2F3F408F979}" dt="2024-08-08T08:18:05.579" v="6379" actId="20577"/>
          <ac:spMkLst>
            <pc:docMk/>
            <pc:sldMk cId="3678121724" sldId="287"/>
            <ac:spMk id="3" creationId="{00000000-0000-0000-0000-000000000000}"/>
          </ac:spMkLst>
        </pc:spChg>
      </pc:sldChg>
      <pc:sldChg chg="modSp mod">
        <pc:chgData name="Abubakar Ilyas" userId="08e58344d610965c" providerId="LiveId" clId="{DA7D8791-ECB1-2E45-9C57-F2F3F408F979}" dt="2024-08-08T08:32:02.537" v="6591" actId="27636"/>
        <pc:sldMkLst>
          <pc:docMk/>
          <pc:sldMk cId="3796796189" sldId="288"/>
        </pc:sldMkLst>
        <pc:spChg chg="mod">
          <ac:chgData name="Abubakar Ilyas" userId="08e58344d610965c" providerId="LiveId" clId="{DA7D8791-ECB1-2E45-9C57-F2F3F408F979}" dt="2024-08-08T08:18:20.833" v="6398" actId="20577"/>
          <ac:spMkLst>
            <pc:docMk/>
            <pc:sldMk cId="3796796189" sldId="288"/>
            <ac:spMk id="2" creationId="{00000000-0000-0000-0000-000000000000}"/>
          </ac:spMkLst>
        </pc:spChg>
        <pc:spChg chg="mod">
          <ac:chgData name="Abubakar Ilyas" userId="08e58344d610965c" providerId="LiveId" clId="{DA7D8791-ECB1-2E45-9C57-F2F3F408F979}" dt="2024-08-08T08:32:02.537" v="6591" actId="27636"/>
          <ac:spMkLst>
            <pc:docMk/>
            <pc:sldMk cId="3796796189" sldId="288"/>
            <ac:spMk id="3" creationId="{00000000-0000-0000-0000-000000000000}"/>
          </ac:spMkLst>
        </pc:spChg>
      </pc:sldChg>
      <pc:sldChg chg="modSp mod">
        <pc:chgData name="Abubakar Ilyas" userId="08e58344d610965c" providerId="LiveId" clId="{DA7D8791-ECB1-2E45-9C57-F2F3F408F979}" dt="2024-08-08T08:32:42.224" v="6612" actId="1076"/>
        <pc:sldMkLst>
          <pc:docMk/>
          <pc:sldMk cId="614553858" sldId="289"/>
        </pc:sldMkLst>
        <pc:spChg chg="mod">
          <ac:chgData name="Abubakar Ilyas" userId="08e58344d610965c" providerId="LiveId" clId="{DA7D8791-ECB1-2E45-9C57-F2F3F408F979}" dt="2024-08-08T08:32:42.224" v="6612" actId="1076"/>
          <ac:spMkLst>
            <pc:docMk/>
            <pc:sldMk cId="614553858" sldId="289"/>
            <ac:spMk id="3" creationId="{00000000-0000-0000-0000-000000000000}"/>
          </ac:spMkLst>
        </pc:spChg>
      </pc:sldChg>
      <pc:sldChg chg="addSp modSp mod">
        <pc:chgData name="Abubakar Ilyas" userId="08e58344d610965c" providerId="LiveId" clId="{DA7D8791-ECB1-2E45-9C57-F2F3F408F979}" dt="2024-08-08T08:34:16.796" v="6750" actId="20577"/>
        <pc:sldMkLst>
          <pc:docMk/>
          <pc:sldMk cId="1683170770" sldId="290"/>
        </pc:sldMkLst>
        <pc:spChg chg="add mod">
          <ac:chgData name="Abubakar Ilyas" userId="08e58344d610965c" providerId="LiveId" clId="{DA7D8791-ECB1-2E45-9C57-F2F3F408F979}" dt="2024-08-08T08:33:10.925" v="6640" actId="20577"/>
          <ac:spMkLst>
            <pc:docMk/>
            <pc:sldMk cId="1683170770" sldId="290"/>
            <ac:spMk id="2" creationId="{B4447862-57CF-6988-1476-F0237987986D}"/>
          </ac:spMkLst>
        </pc:spChg>
        <pc:spChg chg="mod">
          <ac:chgData name="Abubakar Ilyas" userId="08e58344d610965c" providerId="LiveId" clId="{DA7D8791-ECB1-2E45-9C57-F2F3F408F979}" dt="2024-08-08T08:34:16.796" v="6750" actId="20577"/>
          <ac:spMkLst>
            <pc:docMk/>
            <pc:sldMk cId="1683170770" sldId="290"/>
            <ac:spMk id="3" creationId="{00000000-0000-0000-0000-000000000000}"/>
          </ac:spMkLst>
        </pc:spChg>
      </pc:sldChg>
      <pc:sldChg chg="modSp mod">
        <pc:chgData name="Abubakar Ilyas" userId="08e58344d610965c" providerId="LiveId" clId="{DA7D8791-ECB1-2E45-9C57-F2F3F408F979}" dt="2024-08-08T08:35:58.058" v="6987" actId="20577"/>
        <pc:sldMkLst>
          <pc:docMk/>
          <pc:sldMk cId="305929571" sldId="291"/>
        </pc:sldMkLst>
        <pc:spChg chg="mod">
          <ac:chgData name="Abubakar Ilyas" userId="08e58344d610965c" providerId="LiveId" clId="{DA7D8791-ECB1-2E45-9C57-F2F3F408F979}" dt="2024-08-08T08:35:58.058" v="6987" actId="20577"/>
          <ac:spMkLst>
            <pc:docMk/>
            <pc:sldMk cId="305929571" sldId="291"/>
            <ac:spMk id="3" creationId="{00000000-0000-0000-0000-000000000000}"/>
          </ac:spMkLst>
        </pc:spChg>
      </pc:sldChg>
      <pc:sldChg chg="modSp mod">
        <pc:chgData name="Abubakar Ilyas" userId="08e58344d610965c" providerId="LiveId" clId="{DA7D8791-ECB1-2E45-9C57-F2F3F408F979}" dt="2024-08-08T08:37:57.863" v="7178" actId="20577"/>
        <pc:sldMkLst>
          <pc:docMk/>
          <pc:sldMk cId="3468466053" sldId="292"/>
        </pc:sldMkLst>
        <pc:spChg chg="mod">
          <ac:chgData name="Abubakar Ilyas" userId="08e58344d610965c" providerId="LiveId" clId="{DA7D8791-ECB1-2E45-9C57-F2F3F408F979}" dt="2024-08-08T08:37:57.863" v="7178" actId="20577"/>
          <ac:spMkLst>
            <pc:docMk/>
            <pc:sldMk cId="3468466053" sldId="292"/>
            <ac:spMk id="3" creationId="{00000000-0000-0000-0000-000000000000}"/>
          </ac:spMkLst>
        </pc:spChg>
      </pc:sldChg>
      <pc:sldChg chg="modSp mod">
        <pc:chgData name="Abubakar Ilyas" userId="08e58344d610965c" providerId="LiveId" clId="{DA7D8791-ECB1-2E45-9C57-F2F3F408F979}" dt="2024-08-08T08:53:53.437" v="7754" actId="1076"/>
        <pc:sldMkLst>
          <pc:docMk/>
          <pc:sldMk cId="2062914536" sldId="293"/>
        </pc:sldMkLst>
        <pc:spChg chg="mod">
          <ac:chgData name="Abubakar Ilyas" userId="08e58344d610965c" providerId="LiveId" clId="{DA7D8791-ECB1-2E45-9C57-F2F3F408F979}" dt="2024-08-08T08:53:53.437" v="7754" actId="1076"/>
          <ac:spMkLst>
            <pc:docMk/>
            <pc:sldMk cId="2062914536" sldId="293"/>
            <ac:spMk id="2" creationId="{00000000-0000-0000-0000-000000000000}"/>
          </ac:spMkLst>
        </pc:spChg>
        <pc:spChg chg="mod">
          <ac:chgData name="Abubakar Ilyas" userId="08e58344d610965c" providerId="LiveId" clId="{DA7D8791-ECB1-2E45-9C57-F2F3F408F979}" dt="2024-08-08T08:53:50.125" v="7753" actId="14100"/>
          <ac:spMkLst>
            <pc:docMk/>
            <pc:sldMk cId="2062914536" sldId="293"/>
            <ac:spMk id="3" creationId="{00000000-0000-0000-0000-000000000000}"/>
          </ac:spMkLst>
        </pc:spChg>
      </pc:sldChg>
      <pc:sldChg chg="modSp mod">
        <pc:chgData name="Abubakar Ilyas" userId="08e58344d610965c" providerId="LiveId" clId="{DA7D8791-ECB1-2E45-9C57-F2F3F408F979}" dt="2024-08-08T08:52:53.272" v="7679" actId="14100"/>
        <pc:sldMkLst>
          <pc:docMk/>
          <pc:sldMk cId="4091073318" sldId="294"/>
        </pc:sldMkLst>
        <pc:spChg chg="mod">
          <ac:chgData name="Abubakar Ilyas" userId="08e58344d610965c" providerId="LiveId" clId="{DA7D8791-ECB1-2E45-9C57-F2F3F408F979}" dt="2024-08-08T08:52:53.272" v="7679" actId="14100"/>
          <ac:spMkLst>
            <pc:docMk/>
            <pc:sldMk cId="4091073318" sldId="294"/>
            <ac:spMk id="3" creationId="{00000000-0000-0000-0000-000000000000}"/>
          </ac:spMkLst>
        </pc:spChg>
      </pc:sldChg>
      <pc:sldChg chg="addSp modSp mod">
        <pc:chgData name="Abubakar Ilyas" userId="08e58344d610965c" providerId="LiveId" clId="{DA7D8791-ECB1-2E45-9C57-F2F3F408F979}" dt="2024-08-08T08:54:09.703" v="7763" actId="20577"/>
        <pc:sldMkLst>
          <pc:docMk/>
          <pc:sldMk cId="3512286325" sldId="295"/>
        </pc:sldMkLst>
        <pc:spChg chg="add mod">
          <ac:chgData name="Abubakar Ilyas" userId="08e58344d610965c" providerId="LiveId" clId="{DA7D8791-ECB1-2E45-9C57-F2F3F408F979}" dt="2024-08-08T08:54:09.703" v="7763" actId="20577"/>
          <ac:spMkLst>
            <pc:docMk/>
            <pc:sldMk cId="3512286325" sldId="295"/>
            <ac:spMk id="2" creationId="{84EE4E8B-A1E4-E0CA-19F6-BB8A464EA4ED}"/>
          </ac:spMkLst>
        </pc:spChg>
        <pc:spChg chg="mod">
          <ac:chgData name="Abubakar Ilyas" userId="08e58344d610965c" providerId="LiveId" clId="{DA7D8791-ECB1-2E45-9C57-F2F3F408F979}" dt="2024-08-08T08:53:35.063" v="7751" actId="27636"/>
          <ac:spMkLst>
            <pc:docMk/>
            <pc:sldMk cId="3512286325" sldId="295"/>
            <ac:spMk id="3" creationId="{00000000-0000-0000-0000-000000000000}"/>
          </ac:spMkLst>
        </pc:spChg>
      </pc:sldChg>
      <pc:sldChg chg="modSp mod">
        <pc:chgData name="Abubakar Ilyas" userId="08e58344d610965c" providerId="LiveId" clId="{DA7D8791-ECB1-2E45-9C57-F2F3F408F979}" dt="2024-08-08T08:59:02.096" v="7828" actId="20577"/>
        <pc:sldMkLst>
          <pc:docMk/>
          <pc:sldMk cId="792172339" sldId="296"/>
        </pc:sldMkLst>
        <pc:spChg chg="mod">
          <ac:chgData name="Abubakar Ilyas" userId="08e58344d610965c" providerId="LiveId" clId="{DA7D8791-ECB1-2E45-9C57-F2F3F408F979}" dt="2024-08-08T08:59:02.096" v="7828" actId="20577"/>
          <ac:spMkLst>
            <pc:docMk/>
            <pc:sldMk cId="792172339" sldId="296"/>
            <ac:spMk id="3" creationId="{00000000-0000-0000-0000-000000000000}"/>
          </ac:spMkLst>
        </pc:spChg>
      </pc:sldChg>
      <pc:sldChg chg="modSp mod">
        <pc:chgData name="Abubakar Ilyas" userId="08e58344d610965c" providerId="LiveId" clId="{DA7D8791-ECB1-2E45-9C57-F2F3F408F979}" dt="2024-08-08T09:03:32.578" v="8051" actId="20577"/>
        <pc:sldMkLst>
          <pc:docMk/>
          <pc:sldMk cId="1164274489" sldId="297"/>
        </pc:sldMkLst>
        <pc:spChg chg="mod">
          <ac:chgData name="Abubakar Ilyas" userId="08e58344d610965c" providerId="LiveId" clId="{DA7D8791-ECB1-2E45-9C57-F2F3F408F979}" dt="2024-08-08T09:03:32.578" v="8051" actId="20577"/>
          <ac:spMkLst>
            <pc:docMk/>
            <pc:sldMk cId="1164274489" sldId="297"/>
            <ac:spMk id="3" creationId="{00000000-0000-0000-0000-000000000000}"/>
          </ac:spMkLst>
        </pc:spChg>
      </pc:sldChg>
      <pc:sldChg chg="modSp mod">
        <pc:chgData name="Abubakar Ilyas" userId="08e58344d610965c" providerId="LiveId" clId="{DA7D8791-ECB1-2E45-9C57-F2F3F408F979}" dt="2024-08-08T09:05:39.739" v="8381" actId="20577"/>
        <pc:sldMkLst>
          <pc:docMk/>
          <pc:sldMk cId="909647431" sldId="298"/>
        </pc:sldMkLst>
        <pc:spChg chg="mod">
          <ac:chgData name="Abubakar Ilyas" userId="08e58344d610965c" providerId="LiveId" clId="{DA7D8791-ECB1-2E45-9C57-F2F3F408F979}" dt="2024-08-08T09:05:39.739" v="8381" actId="20577"/>
          <ac:spMkLst>
            <pc:docMk/>
            <pc:sldMk cId="909647431" sldId="298"/>
            <ac:spMk id="3" creationId="{00000000-0000-0000-0000-000000000000}"/>
          </ac:spMkLst>
        </pc:spChg>
      </pc:sldChg>
      <pc:sldChg chg="modSp mod">
        <pc:chgData name="Abubakar Ilyas" userId="08e58344d610965c" providerId="LiveId" clId="{DA7D8791-ECB1-2E45-9C57-F2F3F408F979}" dt="2024-08-08T09:06:22.506" v="8461" actId="20577"/>
        <pc:sldMkLst>
          <pc:docMk/>
          <pc:sldMk cId="2113234049" sldId="299"/>
        </pc:sldMkLst>
        <pc:spChg chg="mod">
          <ac:chgData name="Abubakar Ilyas" userId="08e58344d610965c" providerId="LiveId" clId="{DA7D8791-ECB1-2E45-9C57-F2F3F408F979}" dt="2024-08-08T09:06:22.506" v="8461" actId="20577"/>
          <ac:spMkLst>
            <pc:docMk/>
            <pc:sldMk cId="2113234049" sldId="299"/>
            <ac:spMk id="3" creationId="{00000000-0000-0000-0000-000000000000}"/>
          </ac:spMkLst>
        </pc:spChg>
      </pc:sldChg>
      <pc:sldChg chg="modSp mod">
        <pc:chgData name="Abubakar Ilyas" userId="08e58344d610965c" providerId="LiveId" clId="{DA7D8791-ECB1-2E45-9C57-F2F3F408F979}" dt="2024-08-07T06:24:49.200" v="539" actId="20577"/>
        <pc:sldMkLst>
          <pc:docMk/>
          <pc:sldMk cId="3568766613" sldId="300"/>
        </pc:sldMkLst>
        <pc:spChg chg="mod">
          <ac:chgData name="Abubakar Ilyas" userId="08e58344d610965c" providerId="LiveId" clId="{DA7D8791-ECB1-2E45-9C57-F2F3F408F979}" dt="2024-08-07T06:24:49.200" v="539" actId="20577"/>
          <ac:spMkLst>
            <pc:docMk/>
            <pc:sldMk cId="3568766613" sldId="300"/>
            <ac:spMk id="3" creationId="{00000000-0000-0000-0000-000000000000}"/>
          </ac:spMkLst>
        </pc:spChg>
      </pc:sldChg>
      <pc:sldChg chg="modSp add mod">
        <pc:chgData name="Abubakar Ilyas" userId="08e58344d610965c" providerId="LiveId" clId="{DA7D8791-ECB1-2E45-9C57-F2F3F408F979}" dt="2024-08-07T06:37:28.446" v="801" actId="20577"/>
        <pc:sldMkLst>
          <pc:docMk/>
          <pc:sldMk cId="677865571" sldId="301"/>
        </pc:sldMkLst>
        <pc:spChg chg="mod">
          <ac:chgData name="Abubakar Ilyas" userId="08e58344d610965c" providerId="LiveId" clId="{DA7D8791-ECB1-2E45-9C57-F2F3F408F979}" dt="2024-08-07T06:37:28.446" v="801" actId="20577"/>
          <ac:spMkLst>
            <pc:docMk/>
            <pc:sldMk cId="677865571" sldId="301"/>
            <ac:spMk id="3" creationId="{00000000-0000-0000-0000-000000000000}"/>
          </ac:spMkLst>
        </pc:spChg>
      </pc:sldChg>
      <pc:sldChg chg="modSp add mod">
        <pc:chgData name="Abubakar Ilyas" userId="08e58344d610965c" providerId="LiveId" clId="{DA7D8791-ECB1-2E45-9C57-F2F3F408F979}" dt="2024-08-07T06:50:26.010" v="1479" actId="27636"/>
        <pc:sldMkLst>
          <pc:docMk/>
          <pc:sldMk cId="769553996" sldId="302"/>
        </pc:sldMkLst>
        <pc:spChg chg="mod">
          <ac:chgData name="Abubakar Ilyas" userId="08e58344d610965c" providerId="LiveId" clId="{DA7D8791-ECB1-2E45-9C57-F2F3F408F979}" dt="2024-08-07T06:50:26.010" v="1479" actId="27636"/>
          <ac:spMkLst>
            <pc:docMk/>
            <pc:sldMk cId="769553996" sldId="302"/>
            <ac:spMk id="3" creationId="{00000000-0000-0000-0000-000000000000}"/>
          </ac:spMkLst>
        </pc:spChg>
      </pc:sldChg>
      <pc:sldChg chg="modSp add mod">
        <pc:chgData name="Abubakar Ilyas" userId="08e58344d610965c" providerId="LiveId" clId="{DA7D8791-ECB1-2E45-9C57-F2F3F408F979}" dt="2024-08-07T08:00:37.368" v="2763" actId="20577"/>
        <pc:sldMkLst>
          <pc:docMk/>
          <pc:sldMk cId="3707920612" sldId="303"/>
        </pc:sldMkLst>
        <pc:spChg chg="mod">
          <ac:chgData name="Abubakar Ilyas" userId="08e58344d610965c" providerId="LiveId" clId="{DA7D8791-ECB1-2E45-9C57-F2F3F408F979}" dt="2024-08-07T07:57:24.500" v="2473" actId="20577"/>
          <ac:spMkLst>
            <pc:docMk/>
            <pc:sldMk cId="3707920612" sldId="303"/>
            <ac:spMk id="2" creationId="{00000000-0000-0000-0000-000000000000}"/>
          </ac:spMkLst>
        </pc:spChg>
        <pc:spChg chg="mod">
          <ac:chgData name="Abubakar Ilyas" userId="08e58344d610965c" providerId="LiveId" clId="{DA7D8791-ECB1-2E45-9C57-F2F3F408F979}" dt="2024-08-07T08:00:37.368" v="2763" actId="20577"/>
          <ac:spMkLst>
            <pc:docMk/>
            <pc:sldMk cId="3707920612" sldId="303"/>
            <ac:spMk id="3" creationId="{00000000-0000-0000-0000-000000000000}"/>
          </ac:spMkLst>
        </pc:spChg>
      </pc:sldChg>
      <pc:sldChg chg="addSp delSp modSp new mod">
        <pc:chgData name="Abubakar Ilyas" userId="08e58344d610965c" providerId="LiveId" clId="{DA7D8791-ECB1-2E45-9C57-F2F3F408F979}" dt="2024-08-10T10:03:33.534" v="10320" actId="27636"/>
        <pc:sldMkLst>
          <pc:docMk/>
          <pc:sldMk cId="2710629279" sldId="304"/>
        </pc:sldMkLst>
        <pc:spChg chg="del">
          <ac:chgData name="Abubakar Ilyas" userId="08e58344d610965c" providerId="LiveId" clId="{DA7D8791-ECB1-2E45-9C57-F2F3F408F979}" dt="2024-08-08T06:02:11.984" v="2795" actId="478"/>
          <ac:spMkLst>
            <pc:docMk/>
            <pc:sldMk cId="2710629279" sldId="304"/>
            <ac:spMk id="2" creationId="{8E4BD109-152F-64B8-51A8-D373AFD16DAA}"/>
          </ac:spMkLst>
        </pc:spChg>
        <pc:spChg chg="del">
          <ac:chgData name="Abubakar Ilyas" userId="08e58344d610965c" providerId="LiveId" clId="{DA7D8791-ECB1-2E45-9C57-F2F3F408F979}" dt="2024-08-08T06:02:17.207" v="2797" actId="478"/>
          <ac:spMkLst>
            <pc:docMk/>
            <pc:sldMk cId="2710629279" sldId="304"/>
            <ac:spMk id="3" creationId="{FB3A170D-B375-4F22-87B7-B85EBB9D1ACD}"/>
          </ac:spMkLst>
        </pc:spChg>
        <pc:spChg chg="add mod">
          <ac:chgData name="Abubakar Ilyas" userId="08e58344d610965c" providerId="LiveId" clId="{DA7D8791-ECB1-2E45-9C57-F2F3F408F979}" dt="2024-08-08T06:02:43.157" v="2818" actId="1076"/>
          <ac:spMkLst>
            <pc:docMk/>
            <pc:sldMk cId="2710629279" sldId="304"/>
            <ac:spMk id="4" creationId="{2C0C0B9E-1E86-3FE8-4CF8-8BFF87B19854}"/>
          </ac:spMkLst>
        </pc:spChg>
        <pc:spChg chg="add mod">
          <ac:chgData name="Abubakar Ilyas" userId="08e58344d610965c" providerId="LiveId" clId="{DA7D8791-ECB1-2E45-9C57-F2F3F408F979}" dt="2024-08-10T10:03:33.534" v="10320" actId="27636"/>
          <ac:spMkLst>
            <pc:docMk/>
            <pc:sldMk cId="2710629279" sldId="304"/>
            <ac:spMk id="5" creationId="{0BDFAA07-F39D-83C6-3424-71EEB74D0C09}"/>
          </ac:spMkLst>
        </pc:spChg>
      </pc:sldChg>
      <pc:sldChg chg="modSp add mod ord">
        <pc:chgData name="Abubakar Ilyas" userId="08e58344d610965c" providerId="LiveId" clId="{DA7D8791-ECB1-2E45-9C57-F2F3F408F979}" dt="2024-08-08T06:10:36.756" v="3442" actId="20578"/>
        <pc:sldMkLst>
          <pc:docMk/>
          <pc:sldMk cId="2736347329" sldId="305"/>
        </pc:sldMkLst>
        <pc:spChg chg="mod">
          <ac:chgData name="Abubakar Ilyas" userId="08e58344d610965c" providerId="LiveId" clId="{DA7D8791-ECB1-2E45-9C57-F2F3F408F979}" dt="2024-08-08T06:10:20.022" v="3441" actId="20577"/>
          <ac:spMkLst>
            <pc:docMk/>
            <pc:sldMk cId="2736347329" sldId="305"/>
            <ac:spMk id="3" creationId="{00000000-0000-0000-0000-000000000000}"/>
          </ac:spMkLst>
        </pc:spChg>
      </pc:sldChg>
      <pc:sldChg chg="modSp add mod">
        <pc:chgData name="Abubakar Ilyas" userId="08e58344d610965c" providerId="LiveId" clId="{DA7D8791-ECB1-2E45-9C57-F2F3F408F979}" dt="2024-08-08T06:20:22.282" v="4676" actId="2710"/>
        <pc:sldMkLst>
          <pc:docMk/>
          <pc:sldMk cId="2748122447" sldId="306"/>
        </pc:sldMkLst>
        <pc:spChg chg="mod">
          <ac:chgData name="Abubakar Ilyas" userId="08e58344d610965c" providerId="LiveId" clId="{DA7D8791-ECB1-2E45-9C57-F2F3F408F979}" dt="2024-08-08T06:20:22.282" v="4676" actId="2710"/>
          <ac:spMkLst>
            <pc:docMk/>
            <pc:sldMk cId="2748122447" sldId="306"/>
            <ac:spMk id="3" creationId="{00000000-0000-0000-0000-000000000000}"/>
          </ac:spMkLst>
        </pc:spChg>
      </pc:sldChg>
      <pc:sldChg chg="new del">
        <pc:chgData name="Abubakar Ilyas" userId="08e58344d610965c" providerId="LiveId" clId="{DA7D8791-ECB1-2E45-9C57-F2F3F408F979}" dt="2024-08-08T06:21:17.265" v="4686" actId="2696"/>
        <pc:sldMkLst>
          <pc:docMk/>
          <pc:sldMk cId="895032043" sldId="307"/>
        </pc:sldMkLst>
      </pc:sldChg>
      <pc:sldChg chg="modSp add mod">
        <pc:chgData name="Abubakar Ilyas" userId="08e58344d610965c" providerId="LiveId" clId="{DA7D8791-ECB1-2E45-9C57-F2F3F408F979}" dt="2024-08-08T06:27:28.421" v="5310" actId="20577"/>
        <pc:sldMkLst>
          <pc:docMk/>
          <pc:sldMk cId="2409014541" sldId="307"/>
        </pc:sldMkLst>
        <pc:spChg chg="mod">
          <ac:chgData name="Abubakar Ilyas" userId="08e58344d610965c" providerId="LiveId" clId="{DA7D8791-ECB1-2E45-9C57-F2F3F408F979}" dt="2024-08-08T06:24:10.899" v="4978" actId="1076"/>
          <ac:spMkLst>
            <pc:docMk/>
            <pc:sldMk cId="2409014541" sldId="307"/>
            <ac:spMk id="2" creationId="{00000000-0000-0000-0000-000000000000}"/>
          </ac:spMkLst>
        </pc:spChg>
        <pc:spChg chg="mod">
          <ac:chgData name="Abubakar Ilyas" userId="08e58344d610965c" providerId="LiveId" clId="{DA7D8791-ECB1-2E45-9C57-F2F3F408F979}" dt="2024-08-08T06:27:28.421" v="5310" actId="20577"/>
          <ac:spMkLst>
            <pc:docMk/>
            <pc:sldMk cId="2409014541" sldId="307"/>
            <ac:spMk id="3" creationId="{00000000-0000-0000-0000-000000000000}"/>
          </ac:spMkLst>
        </pc:spChg>
      </pc:sldChg>
      <pc:sldChg chg="addSp modSp add mod">
        <pc:chgData name="Abubakar Ilyas" userId="08e58344d610965c" providerId="LiveId" clId="{DA7D8791-ECB1-2E45-9C57-F2F3F408F979}" dt="2024-08-08T08:13:54.635" v="6007" actId="1076"/>
        <pc:sldMkLst>
          <pc:docMk/>
          <pc:sldMk cId="1994282852" sldId="308"/>
        </pc:sldMkLst>
        <pc:spChg chg="add mod">
          <ac:chgData name="Abubakar Ilyas" userId="08e58344d610965c" providerId="LiveId" clId="{DA7D8791-ECB1-2E45-9C57-F2F3F408F979}" dt="2024-08-08T08:13:54.635" v="6007" actId="1076"/>
          <ac:spMkLst>
            <pc:docMk/>
            <pc:sldMk cId="1994282852" sldId="308"/>
            <ac:spMk id="2" creationId="{C76E8727-7A05-6045-81DC-9FA1DF1427F8}"/>
          </ac:spMkLst>
        </pc:spChg>
        <pc:spChg chg="mod">
          <ac:chgData name="Abubakar Ilyas" userId="08e58344d610965c" providerId="LiveId" clId="{DA7D8791-ECB1-2E45-9C57-F2F3F408F979}" dt="2024-08-08T08:13:32.357" v="6005" actId="20577"/>
          <ac:spMkLst>
            <pc:docMk/>
            <pc:sldMk cId="1994282852" sldId="308"/>
            <ac:spMk id="3" creationId="{00000000-0000-0000-0000-000000000000}"/>
          </ac:spMkLst>
        </pc:spChg>
      </pc:sldChg>
      <pc:sldChg chg="modSp add mod">
        <pc:chgData name="Abubakar Ilyas" userId="08e58344d610965c" providerId="LiveId" clId="{DA7D8791-ECB1-2E45-9C57-F2F3F408F979}" dt="2024-08-08T08:17:58.234" v="6377" actId="20577"/>
        <pc:sldMkLst>
          <pc:docMk/>
          <pc:sldMk cId="2853579516" sldId="309"/>
        </pc:sldMkLst>
        <pc:spChg chg="mod">
          <ac:chgData name="Abubakar Ilyas" userId="08e58344d610965c" providerId="LiveId" clId="{DA7D8791-ECB1-2E45-9C57-F2F3F408F979}" dt="2024-08-08T08:15:04.849" v="6028" actId="20577"/>
          <ac:spMkLst>
            <pc:docMk/>
            <pc:sldMk cId="2853579516" sldId="309"/>
            <ac:spMk id="2" creationId="{00000000-0000-0000-0000-000000000000}"/>
          </ac:spMkLst>
        </pc:spChg>
        <pc:spChg chg="mod">
          <ac:chgData name="Abubakar Ilyas" userId="08e58344d610965c" providerId="LiveId" clId="{DA7D8791-ECB1-2E45-9C57-F2F3F408F979}" dt="2024-08-08T08:17:58.234" v="6377" actId="20577"/>
          <ac:spMkLst>
            <pc:docMk/>
            <pc:sldMk cId="2853579516" sldId="309"/>
            <ac:spMk id="3" creationId="{00000000-0000-0000-0000-000000000000}"/>
          </ac:spMkLst>
        </pc:spChg>
      </pc:sldChg>
      <pc:sldChg chg="modSp add mod">
        <pc:chgData name="Abubakar Ilyas" userId="08e58344d610965c" providerId="LiveId" clId="{DA7D8791-ECB1-2E45-9C57-F2F3F408F979}" dt="2024-08-08T08:42:54.721" v="7408" actId="27636"/>
        <pc:sldMkLst>
          <pc:docMk/>
          <pc:sldMk cId="3389259578" sldId="310"/>
        </pc:sldMkLst>
        <pc:spChg chg="mod">
          <ac:chgData name="Abubakar Ilyas" userId="08e58344d610965c" providerId="LiveId" clId="{DA7D8791-ECB1-2E45-9C57-F2F3F408F979}" dt="2024-08-08T08:36:42.951" v="7021" actId="20577"/>
          <ac:spMkLst>
            <pc:docMk/>
            <pc:sldMk cId="3389259578" sldId="310"/>
            <ac:spMk id="2" creationId="{00000000-0000-0000-0000-000000000000}"/>
          </ac:spMkLst>
        </pc:spChg>
        <pc:spChg chg="mod">
          <ac:chgData name="Abubakar Ilyas" userId="08e58344d610965c" providerId="LiveId" clId="{DA7D8791-ECB1-2E45-9C57-F2F3F408F979}" dt="2024-08-08T08:42:54.721" v="7408" actId="27636"/>
          <ac:spMkLst>
            <pc:docMk/>
            <pc:sldMk cId="3389259578" sldId="310"/>
            <ac:spMk id="3" creationId="{00000000-0000-0000-0000-000000000000}"/>
          </ac:spMkLst>
        </pc:spChg>
      </pc:sldChg>
      <pc:sldChg chg="modSp add mod">
        <pc:chgData name="Abubakar Ilyas" userId="08e58344d610965c" providerId="LiveId" clId="{DA7D8791-ECB1-2E45-9C57-F2F3F408F979}" dt="2024-08-08T09:01:41.086" v="8017" actId="20577"/>
        <pc:sldMkLst>
          <pc:docMk/>
          <pc:sldMk cId="2184192521" sldId="311"/>
        </pc:sldMkLst>
        <pc:spChg chg="mod">
          <ac:chgData name="Abubakar Ilyas" userId="08e58344d610965c" providerId="LiveId" clId="{DA7D8791-ECB1-2E45-9C57-F2F3F408F979}" dt="2024-08-08T08:54:53.958" v="7789" actId="20577"/>
          <ac:spMkLst>
            <pc:docMk/>
            <pc:sldMk cId="2184192521" sldId="311"/>
            <ac:spMk id="2" creationId="{00000000-0000-0000-0000-000000000000}"/>
          </ac:spMkLst>
        </pc:spChg>
        <pc:spChg chg="mod">
          <ac:chgData name="Abubakar Ilyas" userId="08e58344d610965c" providerId="LiveId" clId="{DA7D8791-ECB1-2E45-9C57-F2F3F408F979}" dt="2024-08-08T09:01:41.086" v="8017" actId="20577"/>
          <ac:spMkLst>
            <pc:docMk/>
            <pc:sldMk cId="2184192521" sldId="311"/>
            <ac:spMk id="3" creationId="{00000000-0000-0000-0000-000000000000}"/>
          </ac:spMkLst>
        </pc:spChg>
      </pc:sldChg>
      <pc:sldChg chg="addSp delSp modSp add mod">
        <pc:chgData name="Abubakar Ilyas" userId="08e58344d610965c" providerId="LiveId" clId="{DA7D8791-ECB1-2E45-9C57-F2F3F408F979}" dt="2024-08-10T09:49:30.964" v="9666" actId="122"/>
        <pc:sldMkLst>
          <pc:docMk/>
          <pc:sldMk cId="2500902901" sldId="312"/>
        </pc:sldMkLst>
        <pc:spChg chg="mod">
          <ac:chgData name="Abubakar Ilyas" userId="08e58344d610965c" providerId="LiveId" clId="{DA7D8791-ECB1-2E45-9C57-F2F3F408F979}" dt="2024-08-10T09:29:52.630" v="9366" actId="1076"/>
          <ac:spMkLst>
            <pc:docMk/>
            <pc:sldMk cId="2500902901" sldId="312"/>
            <ac:spMk id="2" creationId="{00000000-0000-0000-0000-000000000000}"/>
          </ac:spMkLst>
        </pc:spChg>
        <pc:spChg chg="del mod">
          <ac:chgData name="Abubakar Ilyas" userId="08e58344d610965c" providerId="LiveId" clId="{DA7D8791-ECB1-2E45-9C57-F2F3F408F979}" dt="2024-08-10T09:26:48.102" v="9147" actId="478"/>
          <ac:spMkLst>
            <pc:docMk/>
            <pc:sldMk cId="2500902901" sldId="312"/>
            <ac:spMk id="3" creationId="{00000000-0000-0000-0000-000000000000}"/>
          </ac:spMkLst>
        </pc:spChg>
        <pc:spChg chg="add del mod">
          <ac:chgData name="Abubakar Ilyas" userId="08e58344d610965c" providerId="LiveId" clId="{DA7D8791-ECB1-2E45-9C57-F2F3F408F979}" dt="2024-08-10T09:26:49.705" v="9148" actId="478"/>
          <ac:spMkLst>
            <pc:docMk/>
            <pc:sldMk cId="2500902901" sldId="312"/>
            <ac:spMk id="6" creationId="{908B3175-6EBE-5A7B-AFEB-215CDE95C485}"/>
          </ac:spMkLst>
        </pc:spChg>
        <pc:graphicFrameChg chg="add mod modGraphic">
          <ac:chgData name="Abubakar Ilyas" userId="08e58344d610965c" providerId="LiveId" clId="{DA7D8791-ECB1-2E45-9C57-F2F3F408F979}" dt="2024-08-10T09:49:30.964" v="9666" actId="122"/>
          <ac:graphicFrameMkLst>
            <pc:docMk/>
            <pc:sldMk cId="2500902901" sldId="312"/>
            <ac:graphicFrameMk id="4" creationId="{3E33E2FE-258C-3711-E483-B754487EDBD3}"/>
          </ac:graphicFrameMkLst>
        </pc:graphicFrameChg>
      </pc:sldChg>
      <pc:sldChg chg="modSp add mod">
        <pc:chgData name="Abubakar Ilyas" userId="08e58344d610965c" providerId="LiveId" clId="{DA7D8791-ECB1-2E45-9C57-F2F3F408F979}" dt="2024-08-10T11:17:29.795" v="13839" actId="20577"/>
        <pc:sldMkLst>
          <pc:docMk/>
          <pc:sldMk cId="1223368464" sldId="313"/>
        </pc:sldMkLst>
        <pc:spChg chg="mod">
          <ac:chgData name="Abubakar Ilyas" userId="08e58344d610965c" providerId="LiveId" clId="{DA7D8791-ECB1-2E45-9C57-F2F3F408F979}" dt="2024-08-10T10:09:54.598" v="10619" actId="20577"/>
          <ac:spMkLst>
            <pc:docMk/>
            <pc:sldMk cId="1223368464" sldId="313"/>
            <ac:spMk id="4" creationId="{2C0C0B9E-1E86-3FE8-4CF8-8BFF87B19854}"/>
          </ac:spMkLst>
        </pc:spChg>
        <pc:spChg chg="mod">
          <ac:chgData name="Abubakar Ilyas" userId="08e58344d610965c" providerId="LiveId" clId="{DA7D8791-ECB1-2E45-9C57-F2F3F408F979}" dt="2024-08-10T11:17:29.795" v="13839" actId="20577"/>
          <ac:spMkLst>
            <pc:docMk/>
            <pc:sldMk cId="1223368464" sldId="313"/>
            <ac:spMk id="5" creationId="{0BDFAA07-F39D-83C6-3424-71EEB74D0C09}"/>
          </ac:spMkLst>
        </pc:spChg>
      </pc:sldChg>
      <pc:sldChg chg="modSp add del mod">
        <pc:chgData name="Abubakar Ilyas" userId="08e58344d610965c" providerId="LiveId" clId="{DA7D8791-ECB1-2E45-9C57-F2F3F408F979}" dt="2024-08-10T10:46:26.264" v="12611" actId="27636"/>
        <pc:sldMkLst>
          <pc:docMk/>
          <pc:sldMk cId="3501459207" sldId="314"/>
        </pc:sldMkLst>
        <pc:spChg chg="mod">
          <ac:chgData name="Abubakar Ilyas" userId="08e58344d610965c" providerId="LiveId" clId="{DA7D8791-ECB1-2E45-9C57-F2F3F408F979}" dt="2024-08-10T10:46:26.264" v="12611" actId="27636"/>
          <ac:spMkLst>
            <pc:docMk/>
            <pc:sldMk cId="3501459207" sldId="314"/>
            <ac:spMk id="5" creationId="{0BDFAA07-F39D-83C6-3424-71EEB74D0C09}"/>
          </ac:spMkLst>
        </pc:spChg>
      </pc:sldChg>
      <pc:sldChg chg="modSp add mod ord">
        <pc:chgData name="Abubakar Ilyas" userId="08e58344d610965c" providerId="LiveId" clId="{DA7D8791-ECB1-2E45-9C57-F2F3F408F979}" dt="2024-08-10T10:55:25.101" v="12940" actId="27636"/>
        <pc:sldMkLst>
          <pc:docMk/>
          <pc:sldMk cId="2829867474" sldId="315"/>
        </pc:sldMkLst>
        <pc:spChg chg="mod">
          <ac:chgData name="Abubakar Ilyas" userId="08e58344d610965c" providerId="LiveId" clId="{DA7D8791-ECB1-2E45-9C57-F2F3F408F979}" dt="2024-08-10T10:55:21.079" v="12938" actId="1076"/>
          <ac:spMkLst>
            <pc:docMk/>
            <pc:sldMk cId="2829867474" sldId="315"/>
            <ac:spMk id="4" creationId="{2C0C0B9E-1E86-3FE8-4CF8-8BFF87B19854}"/>
          </ac:spMkLst>
        </pc:spChg>
        <pc:spChg chg="mod">
          <ac:chgData name="Abubakar Ilyas" userId="08e58344d610965c" providerId="LiveId" clId="{DA7D8791-ECB1-2E45-9C57-F2F3F408F979}" dt="2024-08-10T10:55:25.101" v="12940" actId="27636"/>
          <ac:spMkLst>
            <pc:docMk/>
            <pc:sldMk cId="2829867474" sldId="315"/>
            <ac:spMk id="5" creationId="{0BDFAA07-F39D-83C6-3424-71EEB74D0C09}"/>
          </ac:spMkLst>
        </pc:spChg>
      </pc:sldChg>
      <pc:sldChg chg="modSp add mod">
        <pc:chgData name="Abubakar Ilyas" userId="08e58344d610965c" providerId="LiveId" clId="{DA7D8791-ECB1-2E45-9C57-F2F3F408F979}" dt="2024-08-11T10:09:10.576" v="14092" actId="20577"/>
        <pc:sldMkLst>
          <pc:docMk/>
          <pc:sldMk cId="1732086231" sldId="316"/>
        </pc:sldMkLst>
        <pc:spChg chg="mod">
          <ac:chgData name="Abubakar Ilyas" userId="08e58344d610965c" providerId="LiveId" clId="{DA7D8791-ECB1-2E45-9C57-F2F3F408F979}" dt="2024-08-11T10:09:10.576" v="14092" actId="20577"/>
          <ac:spMkLst>
            <pc:docMk/>
            <pc:sldMk cId="1732086231" sldId="316"/>
            <ac:spMk id="5" creationId="{0BDFAA07-F39D-83C6-3424-71EEB74D0C09}"/>
          </ac:spMkLst>
        </pc:spChg>
      </pc:sldChg>
      <pc:sldChg chg="modSp add mod">
        <pc:chgData name="Abubakar Ilyas" userId="08e58344d610965c" providerId="LiveId" clId="{DA7D8791-ECB1-2E45-9C57-F2F3F408F979}" dt="2024-08-10T11:16:13.156" v="13824" actId="20577"/>
        <pc:sldMkLst>
          <pc:docMk/>
          <pc:sldMk cId="3830239838" sldId="317"/>
        </pc:sldMkLst>
        <pc:spChg chg="mod">
          <ac:chgData name="Abubakar Ilyas" userId="08e58344d610965c" providerId="LiveId" clId="{DA7D8791-ECB1-2E45-9C57-F2F3F408F979}" dt="2024-08-10T10:55:52.544" v="12949" actId="20577"/>
          <ac:spMkLst>
            <pc:docMk/>
            <pc:sldMk cId="3830239838" sldId="317"/>
            <ac:spMk id="4" creationId="{2C0C0B9E-1E86-3FE8-4CF8-8BFF87B19854}"/>
          </ac:spMkLst>
        </pc:spChg>
        <pc:spChg chg="mod">
          <ac:chgData name="Abubakar Ilyas" userId="08e58344d610965c" providerId="LiveId" clId="{DA7D8791-ECB1-2E45-9C57-F2F3F408F979}" dt="2024-08-10T11:16:13.156" v="13824" actId="20577"/>
          <ac:spMkLst>
            <pc:docMk/>
            <pc:sldMk cId="3830239838" sldId="317"/>
            <ac:spMk id="5" creationId="{0BDFAA07-F39D-83C6-3424-71EEB74D0C09}"/>
          </ac:spMkLst>
        </pc:spChg>
      </pc:sldChg>
      <pc:sldChg chg="modSp add mod">
        <pc:chgData name="Abubakar Ilyas" userId="08e58344d610965c" providerId="LiveId" clId="{DA7D8791-ECB1-2E45-9C57-F2F3F408F979}" dt="2024-08-10T11:16:55.202" v="13827" actId="122"/>
        <pc:sldMkLst>
          <pc:docMk/>
          <pc:sldMk cId="1481541403" sldId="318"/>
        </pc:sldMkLst>
        <pc:spChg chg="mod">
          <ac:chgData name="Abubakar Ilyas" userId="08e58344d610965c" providerId="LiveId" clId="{DA7D8791-ECB1-2E45-9C57-F2F3F408F979}" dt="2024-08-10T11:16:55.202" v="13827" actId="122"/>
          <ac:spMkLst>
            <pc:docMk/>
            <pc:sldMk cId="1481541403" sldId="318"/>
            <ac:spMk id="5" creationId="{0BDFAA07-F39D-83C6-3424-71EEB74D0C09}"/>
          </ac:spMkLst>
        </pc:spChg>
      </pc:sldChg>
      <pc:sldChg chg="modSp add mod">
        <pc:chgData name="Abubakar Ilyas" userId="08e58344d610965c" providerId="LiveId" clId="{DA7D8791-ECB1-2E45-9C57-F2F3F408F979}" dt="2024-08-10T11:17:02.308" v="13829" actId="20577"/>
        <pc:sldMkLst>
          <pc:docMk/>
          <pc:sldMk cId="294144442" sldId="319"/>
        </pc:sldMkLst>
        <pc:spChg chg="mod">
          <ac:chgData name="Abubakar Ilyas" userId="08e58344d610965c" providerId="LiveId" clId="{DA7D8791-ECB1-2E45-9C57-F2F3F408F979}" dt="2024-08-10T11:17:02.308" v="13829" actId="20577"/>
          <ac:spMkLst>
            <pc:docMk/>
            <pc:sldMk cId="294144442" sldId="319"/>
            <ac:spMk id="5" creationId="{0BDFAA07-F39D-83C6-3424-71EEB74D0C09}"/>
          </ac:spMkLst>
        </pc:spChg>
      </pc:sldChg>
    </pc:docChg>
  </pc:docChgLst>
  <pc:docChgLst>
    <pc:chgData name="Abubakar Ilyas" userId="08e58344d610965c" providerId="LiveId" clId="{60DFB9B6-C9EC-454F-BE4D-4F0B91276B5F}"/>
    <pc:docChg chg="undo custSel addSld modSld sldOrd">
      <pc:chgData name="Abubakar Ilyas" userId="08e58344d610965c" providerId="LiveId" clId="{60DFB9B6-C9EC-454F-BE4D-4F0B91276B5F}" dt="2024-02-14T13:59:19.262" v="1173"/>
      <pc:docMkLst>
        <pc:docMk/>
      </pc:docMkLst>
      <pc:sldChg chg="addSp delSp modSp mod">
        <pc:chgData name="Abubakar Ilyas" userId="08e58344d610965c" providerId="LiveId" clId="{60DFB9B6-C9EC-454F-BE4D-4F0B91276B5F}" dt="2024-01-11T09:39:39.211" v="1030" actId="20577"/>
        <pc:sldMkLst>
          <pc:docMk/>
          <pc:sldMk cId="2303293280" sldId="256"/>
        </pc:sldMkLst>
        <pc:spChg chg="mod">
          <ac:chgData name="Abubakar Ilyas" userId="08e58344d610965c" providerId="LiveId" clId="{60DFB9B6-C9EC-454F-BE4D-4F0B91276B5F}" dt="2024-01-11T09:39:39.211" v="1030" actId="20577"/>
          <ac:spMkLst>
            <pc:docMk/>
            <pc:sldMk cId="2303293280" sldId="256"/>
            <ac:spMk id="3" creationId="{00000000-0000-0000-0000-000000000000}"/>
          </ac:spMkLst>
        </pc:spChg>
        <pc:spChg chg="add del">
          <ac:chgData name="Abubakar Ilyas" userId="08e58344d610965c" providerId="LiveId" clId="{60DFB9B6-C9EC-454F-BE4D-4F0B91276B5F}" dt="2023-07-10T09:40:03.772" v="1" actId="22"/>
          <ac:spMkLst>
            <pc:docMk/>
            <pc:sldMk cId="2303293280" sldId="256"/>
            <ac:spMk id="5" creationId="{8263033F-EB15-8604-70CF-CE1F9472EC53}"/>
          </ac:spMkLst>
        </pc:spChg>
      </pc:sldChg>
      <pc:sldChg chg="modSp mod">
        <pc:chgData name="Abubakar Ilyas" userId="08e58344d610965c" providerId="LiveId" clId="{60DFB9B6-C9EC-454F-BE4D-4F0B91276B5F}" dt="2023-07-31T07:53:14.541" v="631" actId="14100"/>
        <pc:sldMkLst>
          <pc:docMk/>
          <pc:sldMk cId="2550708924" sldId="257"/>
        </pc:sldMkLst>
        <pc:spChg chg="mod">
          <ac:chgData name="Abubakar Ilyas" userId="08e58344d610965c" providerId="LiveId" clId="{60DFB9B6-C9EC-454F-BE4D-4F0B91276B5F}" dt="2023-07-31T07:53:14.541" v="631" actId="14100"/>
          <ac:spMkLst>
            <pc:docMk/>
            <pc:sldMk cId="2550708924" sldId="257"/>
            <ac:spMk id="3" creationId="{00000000-0000-0000-0000-000000000000}"/>
          </ac:spMkLst>
        </pc:spChg>
      </pc:sldChg>
      <pc:sldChg chg="modSp mod">
        <pc:chgData name="Abubakar Ilyas" userId="08e58344d610965c" providerId="LiveId" clId="{60DFB9B6-C9EC-454F-BE4D-4F0B91276B5F}" dt="2024-02-03T06:54:18.005" v="1087" actId="20577"/>
        <pc:sldMkLst>
          <pc:docMk/>
          <pc:sldMk cId="2329877376" sldId="258"/>
        </pc:sldMkLst>
        <pc:spChg chg="mod">
          <ac:chgData name="Abubakar Ilyas" userId="08e58344d610965c" providerId="LiveId" clId="{60DFB9B6-C9EC-454F-BE4D-4F0B91276B5F}" dt="2024-02-03T06:54:18.005" v="1087" actId="20577"/>
          <ac:spMkLst>
            <pc:docMk/>
            <pc:sldMk cId="2329877376" sldId="258"/>
            <ac:spMk id="3" creationId="{00000000-0000-0000-0000-000000000000}"/>
          </ac:spMkLst>
        </pc:spChg>
      </pc:sldChg>
      <pc:sldChg chg="modSp mod">
        <pc:chgData name="Abubakar Ilyas" userId="08e58344d610965c" providerId="LiveId" clId="{60DFB9B6-C9EC-454F-BE4D-4F0B91276B5F}" dt="2024-02-03T07:11:21.381" v="1088" actId="20578"/>
        <pc:sldMkLst>
          <pc:docMk/>
          <pc:sldMk cId="4249747475" sldId="259"/>
        </pc:sldMkLst>
        <pc:spChg chg="mod">
          <ac:chgData name="Abubakar Ilyas" userId="08e58344d610965c" providerId="LiveId" clId="{60DFB9B6-C9EC-454F-BE4D-4F0B91276B5F}" dt="2024-02-03T07:11:21.381" v="1088" actId="20578"/>
          <ac:spMkLst>
            <pc:docMk/>
            <pc:sldMk cId="4249747475" sldId="259"/>
            <ac:spMk id="3" creationId="{00000000-0000-0000-0000-000000000000}"/>
          </ac:spMkLst>
        </pc:spChg>
      </pc:sldChg>
      <pc:sldChg chg="modSp mod">
        <pc:chgData name="Abubakar Ilyas" userId="08e58344d610965c" providerId="LiveId" clId="{60DFB9B6-C9EC-454F-BE4D-4F0B91276B5F}" dt="2024-02-03T07:40:57.172" v="1107" actId="20577"/>
        <pc:sldMkLst>
          <pc:docMk/>
          <pc:sldMk cId="3881140115" sldId="260"/>
        </pc:sldMkLst>
        <pc:spChg chg="mod">
          <ac:chgData name="Abubakar Ilyas" userId="08e58344d610965c" providerId="LiveId" clId="{60DFB9B6-C9EC-454F-BE4D-4F0B91276B5F}" dt="2024-02-03T07:40:57.172" v="1107" actId="20577"/>
          <ac:spMkLst>
            <pc:docMk/>
            <pc:sldMk cId="3881140115" sldId="260"/>
            <ac:spMk id="3" creationId="{00000000-0000-0000-0000-000000000000}"/>
          </ac:spMkLst>
        </pc:spChg>
      </pc:sldChg>
      <pc:sldChg chg="modSp mod">
        <pc:chgData name="Abubakar Ilyas" userId="08e58344d610965c" providerId="LiveId" clId="{60DFB9B6-C9EC-454F-BE4D-4F0B91276B5F}" dt="2023-07-12T09:37:12.896" v="600" actId="20577"/>
        <pc:sldMkLst>
          <pc:docMk/>
          <pc:sldMk cId="3546638319" sldId="261"/>
        </pc:sldMkLst>
        <pc:spChg chg="mod">
          <ac:chgData name="Abubakar Ilyas" userId="08e58344d610965c" providerId="LiveId" clId="{60DFB9B6-C9EC-454F-BE4D-4F0B91276B5F}" dt="2023-07-12T09:37:12.896" v="600" actId="20577"/>
          <ac:spMkLst>
            <pc:docMk/>
            <pc:sldMk cId="3546638319" sldId="261"/>
            <ac:spMk id="3" creationId="{00000000-0000-0000-0000-000000000000}"/>
          </ac:spMkLst>
        </pc:spChg>
      </pc:sldChg>
      <pc:sldChg chg="modSp mod ord">
        <pc:chgData name="Abubakar Ilyas" userId="08e58344d610965c" providerId="LiveId" clId="{60DFB9B6-C9EC-454F-BE4D-4F0B91276B5F}" dt="2024-02-03T07:18:07.755" v="1099" actId="20577"/>
        <pc:sldMkLst>
          <pc:docMk/>
          <pc:sldMk cId="317458752" sldId="262"/>
        </pc:sldMkLst>
        <pc:spChg chg="mod">
          <ac:chgData name="Abubakar Ilyas" userId="08e58344d610965c" providerId="LiveId" clId="{60DFB9B6-C9EC-454F-BE4D-4F0B91276B5F}" dt="2024-02-03T07:18:07.755" v="1099" actId="20577"/>
          <ac:spMkLst>
            <pc:docMk/>
            <pc:sldMk cId="317458752" sldId="262"/>
            <ac:spMk id="3" creationId="{00000000-0000-0000-0000-000000000000}"/>
          </ac:spMkLst>
        </pc:spChg>
      </pc:sldChg>
      <pc:sldChg chg="modSp mod ord">
        <pc:chgData name="Abubakar Ilyas" userId="08e58344d610965c" providerId="LiveId" clId="{60DFB9B6-C9EC-454F-BE4D-4F0B91276B5F}" dt="2024-02-03T06:54:00.429" v="1077" actId="20577"/>
        <pc:sldMkLst>
          <pc:docMk/>
          <pc:sldMk cId="154243944" sldId="263"/>
        </pc:sldMkLst>
        <pc:spChg chg="mod">
          <ac:chgData name="Abubakar Ilyas" userId="08e58344d610965c" providerId="LiveId" clId="{60DFB9B6-C9EC-454F-BE4D-4F0B91276B5F}" dt="2024-02-03T06:54:00.429" v="1077" actId="20577"/>
          <ac:spMkLst>
            <pc:docMk/>
            <pc:sldMk cId="154243944" sldId="263"/>
            <ac:spMk id="3" creationId="{00000000-0000-0000-0000-000000000000}"/>
          </ac:spMkLst>
        </pc:spChg>
      </pc:sldChg>
      <pc:sldChg chg="ord">
        <pc:chgData name="Abubakar Ilyas" userId="08e58344d610965c" providerId="LiveId" clId="{60DFB9B6-C9EC-454F-BE4D-4F0B91276B5F}" dt="2024-01-10T13:31:09.963" v="1029" actId="20578"/>
        <pc:sldMkLst>
          <pc:docMk/>
          <pc:sldMk cId="2426268376" sldId="264"/>
        </pc:sldMkLst>
      </pc:sldChg>
      <pc:sldChg chg="modSp mod">
        <pc:chgData name="Abubakar Ilyas" userId="08e58344d610965c" providerId="LiveId" clId="{60DFB9B6-C9EC-454F-BE4D-4F0B91276B5F}" dt="2023-07-31T07:57:36.028" v="696" actId="20577"/>
        <pc:sldMkLst>
          <pc:docMk/>
          <pc:sldMk cId="612560693" sldId="268"/>
        </pc:sldMkLst>
        <pc:spChg chg="mod">
          <ac:chgData name="Abubakar Ilyas" userId="08e58344d610965c" providerId="LiveId" clId="{60DFB9B6-C9EC-454F-BE4D-4F0B91276B5F}" dt="2023-07-31T07:57:36.028" v="696" actId="20577"/>
          <ac:spMkLst>
            <pc:docMk/>
            <pc:sldMk cId="612560693" sldId="268"/>
            <ac:spMk id="3" creationId="{00000000-0000-0000-0000-000000000000}"/>
          </ac:spMkLst>
        </pc:spChg>
      </pc:sldChg>
      <pc:sldChg chg="modSp mod">
        <pc:chgData name="Abubakar Ilyas" userId="08e58344d610965c" providerId="LiveId" clId="{60DFB9B6-C9EC-454F-BE4D-4F0B91276B5F}" dt="2023-11-15T15:20:55.004" v="1012" actId="20577"/>
        <pc:sldMkLst>
          <pc:docMk/>
          <pc:sldMk cId="3259821960" sldId="269"/>
        </pc:sldMkLst>
        <pc:spChg chg="mod">
          <ac:chgData name="Abubakar Ilyas" userId="08e58344d610965c" providerId="LiveId" clId="{60DFB9B6-C9EC-454F-BE4D-4F0B91276B5F}" dt="2023-11-15T15:20:55.004" v="1012" actId="20577"/>
          <ac:spMkLst>
            <pc:docMk/>
            <pc:sldMk cId="3259821960" sldId="269"/>
            <ac:spMk id="3" creationId="{00000000-0000-0000-0000-000000000000}"/>
          </ac:spMkLst>
        </pc:spChg>
      </pc:sldChg>
      <pc:sldChg chg="modSp mod">
        <pc:chgData name="Abubakar Ilyas" userId="08e58344d610965c" providerId="LiveId" clId="{60DFB9B6-C9EC-454F-BE4D-4F0B91276B5F}" dt="2023-12-17T08:42:21.777" v="1016" actId="20577"/>
        <pc:sldMkLst>
          <pc:docMk/>
          <pc:sldMk cId="898252091" sldId="270"/>
        </pc:sldMkLst>
        <pc:spChg chg="mod">
          <ac:chgData name="Abubakar Ilyas" userId="08e58344d610965c" providerId="LiveId" clId="{60DFB9B6-C9EC-454F-BE4D-4F0B91276B5F}" dt="2023-12-17T08:42:21.777" v="1016" actId="20577"/>
          <ac:spMkLst>
            <pc:docMk/>
            <pc:sldMk cId="898252091" sldId="270"/>
            <ac:spMk id="3" creationId="{00000000-0000-0000-0000-000000000000}"/>
          </ac:spMkLst>
        </pc:spChg>
      </pc:sldChg>
      <pc:sldChg chg="modSp mod">
        <pc:chgData name="Abubakar Ilyas" userId="08e58344d610965c" providerId="LiveId" clId="{60DFB9B6-C9EC-454F-BE4D-4F0B91276B5F}" dt="2024-02-03T09:04:30.666" v="1110" actId="20577"/>
        <pc:sldMkLst>
          <pc:docMk/>
          <pc:sldMk cId="1106385672" sldId="271"/>
        </pc:sldMkLst>
        <pc:spChg chg="mod">
          <ac:chgData name="Abubakar Ilyas" userId="08e58344d610965c" providerId="LiveId" clId="{60DFB9B6-C9EC-454F-BE4D-4F0B91276B5F}" dt="2024-02-03T09:04:30.666" v="1110" actId="20577"/>
          <ac:spMkLst>
            <pc:docMk/>
            <pc:sldMk cId="1106385672" sldId="271"/>
            <ac:spMk id="3" creationId="{00000000-0000-0000-0000-000000000000}"/>
          </ac:spMkLst>
        </pc:spChg>
      </pc:sldChg>
      <pc:sldChg chg="modSp mod">
        <pc:chgData name="Abubakar Ilyas" userId="08e58344d610965c" providerId="LiveId" clId="{60DFB9B6-C9EC-454F-BE4D-4F0B91276B5F}" dt="2024-01-01T15:24:13.319" v="1023" actId="20577"/>
        <pc:sldMkLst>
          <pc:docMk/>
          <pc:sldMk cId="1587481886" sldId="272"/>
        </pc:sldMkLst>
        <pc:spChg chg="mod">
          <ac:chgData name="Abubakar Ilyas" userId="08e58344d610965c" providerId="LiveId" clId="{60DFB9B6-C9EC-454F-BE4D-4F0B91276B5F}" dt="2024-01-01T15:24:13.319" v="1023" actId="20577"/>
          <ac:spMkLst>
            <pc:docMk/>
            <pc:sldMk cId="1587481886" sldId="272"/>
            <ac:spMk id="3" creationId="{00000000-0000-0000-0000-000000000000}"/>
          </ac:spMkLst>
        </pc:spChg>
      </pc:sldChg>
      <pc:sldChg chg="modSp mod">
        <pc:chgData name="Abubakar Ilyas" userId="08e58344d610965c" providerId="LiveId" clId="{60DFB9B6-C9EC-454F-BE4D-4F0B91276B5F}" dt="2023-10-18T15:34:58.915" v="995" actId="20577"/>
        <pc:sldMkLst>
          <pc:docMk/>
          <pc:sldMk cId="1543874258" sldId="273"/>
        </pc:sldMkLst>
        <pc:spChg chg="mod">
          <ac:chgData name="Abubakar Ilyas" userId="08e58344d610965c" providerId="LiveId" clId="{60DFB9B6-C9EC-454F-BE4D-4F0B91276B5F}" dt="2023-10-18T15:34:58.915" v="995" actId="20577"/>
          <ac:spMkLst>
            <pc:docMk/>
            <pc:sldMk cId="1543874258" sldId="273"/>
            <ac:spMk id="3" creationId="{00000000-0000-0000-0000-000000000000}"/>
          </ac:spMkLst>
        </pc:spChg>
      </pc:sldChg>
      <pc:sldChg chg="modSp mod">
        <pc:chgData name="Abubakar Ilyas" userId="08e58344d610965c" providerId="LiveId" clId="{60DFB9B6-C9EC-454F-BE4D-4F0B91276B5F}" dt="2023-07-11T09:04:34.398" v="455" actId="20577"/>
        <pc:sldMkLst>
          <pc:docMk/>
          <pc:sldMk cId="1871148576" sldId="275"/>
        </pc:sldMkLst>
        <pc:spChg chg="mod">
          <ac:chgData name="Abubakar Ilyas" userId="08e58344d610965c" providerId="LiveId" clId="{60DFB9B6-C9EC-454F-BE4D-4F0B91276B5F}" dt="2023-07-11T09:04:34.398" v="455" actId="20577"/>
          <ac:spMkLst>
            <pc:docMk/>
            <pc:sldMk cId="1871148576" sldId="275"/>
            <ac:spMk id="3" creationId="{00000000-0000-0000-0000-000000000000}"/>
          </ac:spMkLst>
        </pc:spChg>
      </pc:sldChg>
      <pc:sldChg chg="modSp mod">
        <pc:chgData name="Abubakar Ilyas" userId="08e58344d610965c" providerId="LiveId" clId="{60DFB9B6-C9EC-454F-BE4D-4F0B91276B5F}" dt="2023-07-12T09:24:42.377" v="576" actId="20577"/>
        <pc:sldMkLst>
          <pc:docMk/>
          <pc:sldMk cId="1549644107" sldId="277"/>
        </pc:sldMkLst>
        <pc:spChg chg="mod">
          <ac:chgData name="Abubakar Ilyas" userId="08e58344d610965c" providerId="LiveId" clId="{60DFB9B6-C9EC-454F-BE4D-4F0B91276B5F}" dt="2023-07-12T09:24:42.377" v="576" actId="20577"/>
          <ac:spMkLst>
            <pc:docMk/>
            <pc:sldMk cId="1549644107" sldId="277"/>
            <ac:spMk id="3" creationId="{00000000-0000-0000-0000-000000000000}"/>
          </ac:spMkLst>
        </pc:spChg>
      </pc:sldChg>
      <pc:sldChg chg="modSp mod">
        <pc:chgData name="Abubakar Ilyas" userId="08e58344d610965c" providerId="LiveId" clId="{60DFB9B6-C9EC-454F-BE4D-4F0B91276B5F}" dt="2024-02-03T09:34:05.164" v="1113" actId="20577"/>
        <pc:sldMkLst>
          <pc:docMk/>
          <pc:sldMk cId="350534560" sldId="278"/>
        </pc:sldMkLst>
        <pc:spChg chg="mod">
          <ac:chgData name="Abubakar Ilyas" userId="08e58344d610965c" providerId="LiveId" clId="{60DFB9B6-C9EC-454F-BE4D-4F0B91276B5F}" dt="2024-02-03T09:34:05.164" v="1113" actId="20577"/>
          <ac:spMkLst>
            <pc:docMk/>
            <pc:sldMk cId="350534560" sldId="278"/>
            <ac:spMk id="3" creationId="{00000000-0000-0000-0000-000000000000}"/>
          </ac:spMkLst>
        </pc:spChg>
      </pc:sldChg>
      <pc:sldChg chg="modSp mod">
        <pc:chgData name="Abubakar Ilyas" userId="08e58344d610965c" providerId="LiveId" clId="{60DFB9B6-C9EC-454F-BE4D-4F0B91276B5F}" dt="2024-01-11T10:01:57.148" v="1037" actId="20577"/>
        <pc:sldMkLst>
          <pc:docMk/>
          <pc:sldMk cId="451608987" sldId="280"/>
        </pc:sldMkLst>
        <pc:spChg chg="mod">
          <ac:chgData name="Abubakar Ilyas" userId="08e58344d610965c" providerId="LiveId" clId="{60DFB9B6-C9EC-454F-BE4D-4F0B91276B5F}" dt="2024-01-11T10:01:57.148" v="1037" actId="20577"/>
          <ac:spMkLst>
            <pc:docMk/>
            <pc:sldMk cId="451608987" sldId="280"/>
            <ac:spMk id="2" creationId="{00000000-0000-0000-0000-000000000000}"/>
          </ac:spMkLst>
        </pc:spChg>
      </pc:sldChg>
      <pc:sldChg chg="modSp">
        <pc:chgData name="Abubakar Ilyas" userId="08e58344d610965c" providerId="LiveId" clId="{60DFB9B6-C9EC-454F-BE4D-4F0B91276B5F}" dt="2024-01-11T10:27:45.550" v="1038" actId="20578"/>
        <pc:sldMkLst>
          <pc:docMk/>
          <pc:sldMk cId="3911985110" sldId="281"/>
        </pc:sldMkLst>
        <pc:spChg chg="mod">
          <ac:chgData name="Abubakar Ilyas" userId="08e58344d610965c" providerId="LiveId" clId="{60DFB9B6-C9EC-454F-BE4D-4F0B91276B5F}" dt="2024-01-11T10:27:45.550" v="1038" actId="20578"/>
          <ac:spMkLst>
            <pc:docMk/>
            <pc:sldMk cId="3911985110" sldId="281"/>
            <ac:spMk id="3" creationId="{00000000-0000-0000-0000-000000000000}"/>
          </ac:spMkLst>
        </pc:spChg>
      </pc:sldChg>
      <pc:sldChg chg="modSp mod">
        <pc:chgData name="Abubakar Ilyas" userId="08e58344d610965c" providerId="LiveId" clId="{60DFB9B6-C9EC-454F-BE4D-4F0B91276B5F}" dt="2023-07-31T07:58:46.051" v="698" actId="27636"/>
        <pc:sldMkLst>
          <pc:docMk/>
          <pc:sldMk cId="3360391009" sldId="282"/>
        </pc:sldMkLst>
        <pc:spChg chg="mod">
          <ac:chgData name="Abubakar Ilyas" userId="08e58344d610965c" providerId="LiveId" clId="{60DFB9B6-C9EC-454F-BE4D-4F0B91276B5F}" dt="2023-07-31T07:58:46.051" v="698" actId="27636"/>
          <ac:spMkLst>
            <pc:docMk/>
            <pc:sldMk cId="3360391009" sldId="282"/>
            <ac:spMk id="3" creationId="{00000000-0000-0000-0000-000000000000}"/>
          </ac:spMkLst>
        </pc:spChg>
      </pc:sldChg>
      <pc:sldChg chg="modSp mod">
        <pc:chgData name="Abubakar Ilyas" userId="08e58344d610965c" providerId="LiveId" clId="{60DFB9B6-C9EC-454F-BE4D-4F0B91276B5F}" dt="2023-07-31T08:03:37.203" v="873" actId="20577"/>
        <pc:sldMkLst>
          <pc:docMk/>
          <pc:sldMk cId="4111135877" sldId="283"/>
        </pc:sldMkLst>
        <pc:spChg chg="mod">
          <ac:chgData name="Abubakar Ilyas" userId="08e58344d610965c" providerId="LiveId" clId="{60DFB9B6-C9EC-454F-BE4D-4F0B91276B5F}" dt="2023-07-31T08:03:37.203" v="873" actId="20577"/>
          <ac:spMkLst>
            <pc:docMk/>
            <pc:sldMk cId="4111135877" sldId="283"/>
            <ac:spMk id="3" creationId="{00000000-0000-0000-0000-000000000000}"/>
          </ac:spMkLst>
        </pc:spChg>
      </pc:sldChg>
      <pc:sldChg chg="modSp mod">
        <pc:chgData name="Abubakar Ilyas" userId="08e58344d610965c" providerId="LiveId" clId="{60DFB9B6-C9EC-454F-BE4D-4F0B91276B5F}" dt="2024-02-10T14:47:08.343" v="1114" actId="20578"/>
        <pc:sldMkLst>
          <pc:docMk/>
          <pc:sldMk cId="2619979473" sldId="285"/>
        </pc:sldMkLst>
        <pc:spChg chg="mod">
          <ac:chgData name="Abubakar Ilyas" userId="08e58344d610965c" providerId="LiveId" clId="{60DFB9B6-C9EC-454F-BE4D-4F0B91276B5F}" dt="2024-02-10T14:47:08.343" v="1114" actId="20578"/>
          <ac:spMkLst>
            <pc:docMk/>
            <pc:sldMk cId="2619979473" sldId="285"/>
            <ac:spMk id="3" creationId="{00000000-0000-0000-0000-000000000000}"/>
          </ac:spMkLst>
        </pc:spChg>
      </pc:sldChg>
      <pc:sldChg chg="modSp">
        <pc:chgData name="Abubakar Ilyas" userId="08e58344d610965c" providerId="LiveId" clId="{60DFB9B6-C9EC-454F-BE4D-4F0B91276B5F}" dt="2024-02-10T15:03:51.347" v="1115" actId="20578"/>
        <pc:sldMkLst>
          <pc:docMk/>
          <pc:sldMk cId="2234797780" sldId="286"/>
        </pc:sldMkLst>
        <pc:spChg chg="mod">
          <ac:chgData name="Abubakar Ilyas" userId="08e58344d610965c" providerId="LiveId" clId="{60DFB9B6-C9EC-454F-BE4D-4F0B91276B5F}" dt="2024-02-10T15:03:51.347" v="1115" actId="20578"/>
          <ac:spMkLst>
            <pc:docMk/>
            <pc:sldMk cId="2234797780" sldId="286"/>
            <ac:spMk id="3" creationId="{00000000-0000-0000-0000-000000000000}"/>
          </ac:spMkLst>
        </pc:spChg>
      </pc:sldChg>
      <pc:sldChg chg="modSp mod">
        <pc:chgData name="Abubakar Ilyas" userId="08e58344d610965c" providerId="LiveId" clId="{60DFB9B6-C9EC-454F-BE4D-4F0B91276B5F}" dt="2024-02-10T15:27:58.564" v="1157" actId="113"/>
        <pc:sldMkLst>
          <pc:docMk/>
          <pc:sldMk cId="3678121724" sldId="287"/>
        </pc:sldMkLst>
        <pc:spChg chg="mod">
          <ac:chgData name="Abubakar Ilyas" userId="08e58344d610965c" providerId="LiveId" clId="{60DFB9B6-C9EC-454F-BE4D-4F0B91276B5F}" dt="2024-02-10T15:23:15.469" v="1135" actId="20577"/>
          <ac:spMkLst>
            <pc:docMk/>
            <pc:sldMk cId="3678121724" sldId="287"/>
            <ac:spMk id="2" creationId="{00000000-0000-0000-0000-000000000000}"/>
          </ac:spMkLst>
        </pc:spChg>
        <pc:spChg chg="mod">
          <ac:chgData name="Abubakar Ilyas" userId="08e58344d610965c" providerId="LiveId" clId="{60DFB9B6-C9EC-454F-BE4D-4F0B91276B5F}" dt="2024-02-10T15:27:58.564" v="1157" actId="113"/>
          <ac:spMkLst>
            <pc:docMk/>
            <pc:sldMk cId="3678121724" sldId="287"/>
            <ac:spMk id="3" creationId="{00000000-0000-0000-0000-000000000000}"/>
          </ac:spMkLst>
        </pc:spChg>
      </pc:sldChg>
      <pc:sldChg chg="modSp mod">
        <pc:chgData name="Abubakar Ilyas" userId="08e58344d610965c" providerId="LiveId" clId="{60DFB9B6-C9EC-454F-BE4D-4F0B91276B5F}" dt="2023-07-31T08:04:28.258" v="907" actId="5793"/>
        <pc:sldMkLst>
          <pc:docMk/>
          <pc:sldMk cId="3796796189" sldId="288"/>
        </pc:sldMkLst>
        <pc:spChg chg="mod">
          <ac:chgData name="Abubakar Ilyas" userId="08e58344d610965c" providerId="LiveId" clId="{60DFB9B6-C9EC-454F-BE4D-4F0B91276B5F}" dt="2023-07-31T08:04:28.258" v="907" actId="5793"/>
          <ac:spMkLst>
            <pc:docMk/>
            <pc:sldMk cId="3796796189" sldId="288"/>
            <ac:spMk id="3" creationId="{00000000-0000-0000-0000-000000000000}"/>
          </ac:spMkLst>
        </pc:spChg>
      </pc:sldChg>
      <pc:sldChg chg="modSp mod">
        <pc:chgData name="Abubakar Ilyas" userId="08e58344d610965c" providerId="LiveId" clId="{60DFB9B6-C9EC-454F-BE4D-4F0B91276B5F}" dt="2024-02-10T15:41:36.511" v="1170" actId="20577"/>
        <pc:sldMkLst>
          <pc:docMk/>
          <pc:sldMk cId="614553858" sldId="289"/>
        </pc:sldMkLst>
        <pc:spChg chg="mod">
          <ac:chgData name="Abubakar Ilyas" userId="08e58344d610965c" providerId="LiveId" clId="{60DFB9B6-C9EC-454F-BE4D-4F0B91276B5F}" dt="2024-02-10T15:41:36.511" v="1170" actId="20577"/>
          <ac:spMkLst>
            <pc:docMk/>
            <pc:sldMk cId="614553858" sldId="289"/>
            <ac:spMk id="3" creationId="{00000000-0000-0000-0000-000000000000}"/>
          </ac:spMkLst>
        </pc:spChg>
      </pc:sldChg>
      <pc:sldChg chg="modSp mod">
        <pc:chgData name="Abubakar Ilyas" userId="08e58344d610965c" providerId="LiveId" clId="{60DFB9B6-C9EC-454F-BE4D-4F0B91276B5F}" dt="2024-01-11T12:01:29.839" v="1067" actId="20577"/>
        <pc:sldMkLst>
          <pc:docMk/>
          <pc:sldMk cId="305929571" sldId="291"/>
        </pc:sldMkLst>
        <pc:spChg chg="mod">
          <ac:chgData name="Abubakar Ilyas" userId="08e58344d610965c" providerId="LiveId" clId="{60DFB9B6-C9EC-454F-BE4D-4F0B91276B5F}" dt="2024-01-11T12:01:29.839" v="1067" actId="20577"/>
          <ac:spMkLst>
            <pc:docMk/>
            <pc:sldMk cId="305929571" sldId="291"/>
            <ac:spMk id="3" creationId="{00000000-0000-0000-0000-000000000000}"/>
          </ac:spMkLst>
        </pc:spChg>
      </pc:sldChg>
      <pc:sldChg chg="modSp mod">
        <pc:chgData name="Abubakar Ilyas" userId="08e58344d610965c" providerId="LiveId" clId="{60DFB9B6-C9EC-454F-BE4D-4F0B91276B5F}" dt="2023-07-31T08:04:46.128" v="909" actId="27636"/>
        <pc:sldMkLst>
          <pc:docMk/>
          <pc:sldMk cId="3468466053" sldId="292"/>
        </pc:sldMkLst>
        <pc:spChg chg="mod">
          <ac:chgData name="Abubakar Ilyas" userId="08e58344d610965c" providerId="LiveId" clId="{60DFB9B6-C9EC-454F-BE4D-4F0B91276B5F}" dt="2023-07-31T08:04:46.128" v="909" actId="27636"/>
          <ac:spMkLst>
            <pc:docMk/>
            <pc:sldMk cId="3468466053" sldId="292"/>
            <ac:spMk id="3" creationId="{00000000-0000-0000-0000-000000000000}"/>
          </ac:spMkLst>
        </pc:spChg>
      </pc:sldChg>
      <pc:sldChg chg="modSp mod">
        <pc:chgData name="Abubakar Ilyas" userId="08e58344d610965c" providerId="LiveId" clId="{60DFB9B6-C9EC-454F-BE4D-4F0B91276B5F}" dt="2024-01-11T12:14:52.828" v="1068" actId="115"/>
        <pc:sldMkLst>
          <pc:docMk/>
          <pc:sldMk cId="2062914536" sldId="293"/>
        </pc:sldMkLst>
        <pc:spChg chg="mod">
          <ac:chgData name="Abubakar Ilyas" userId="08e58344d610965c" providerId="LiveId" clId="{60DFB9B6-C9EC-454F-BE4D-4F0B91276B5F}" dt="2024-01-11T12:14:52.828" v="1068" actId="115"/>
          <ac:spMkLst>
            <pc:docMk/>
            <pc:sldMk cId="2062914536" sldId="293"/>
            <ac:spMk id="3" creationId="{00000000-0000-0000-0000-000000000000}"/>
          </ac:spMkLst>
        </pc:spChg>
      </pc:sldChg>
      <pc:sldChg chg="modSp mod">
        <pc:chgData name="Abubakar Ilyas" userId="08e58344d610965c" providerId="LiveId" clId="{60DFB9B6-C9EC-454F-BE4D-4F0B91276B5F}" dt="2023-07-31T08:05:15.354" v="937" actId="20577"/>
        <pc:sldMkLst>
          <pc:docMk/>
          <pc:sldMk cId="4091073318" sldId="294"/>
        </pc:sldMkLst>
        <pc:spChg chg="mod">
          <ac:chgData name="Abubakar Ilyas" userId="08e58344d610965c" providerId="LiveId" clId="{60DFB9B6-C9EC-454F-BE4D-4F0B91276B5F}" dt="2023-07-31T08:05:15.354" v="937" actId="20577"/>
          <ac:spMkLst>
            <pc:docMk/>
            <pc:sldMk cId="4091073318" sldId="294"/>
            <ac:spMk id="3" creationId="{00000000-0000-0000-0000-000000000000}"/>
          </ac:spMkLst>
        </pc:spChg>
      </pc:sldChg>
      <pc:sldChg chg="modSp mod">
        <pc:chgData name="Abubakar Ilyas" userId="08e58344d610965c" providerId="LiveId" clId="{60DFB9B6-C9EC-454F-BE4D-4F0B91276B5F}" dt="2023-10-21T06:24:37.308" v="996" actId="33524"/>
        <pc:sldMkLst>
          <pc:docMk/>
          <pc:sldMk cId="3512286325" sldId="295"/>
        </pc:sldMkLst>
        <pc:spChg chg="mod">
          <ac:chgData name="Abubakar Ilyas" userId="08e58344d610965c" providerId="LiveId" clId="{60DFB9B6-C9EC-454F-BE4D-4F0B91276B5F}" dt="2023-10-21T06:24:37.308" v="996" actId="33524"/>
          <ac:spMkLst>
            <pc:docMk/>
            <pc:sldMk cId="3512286325" sldId="295"/>
            <ac:spMk id="3" creationId="{00000000-0000-0000-0000-000000000000}"/>
          </ac:spMkLst>
        </pc:spChg>
      </pc:sldChg>
      <pc:sldChg chg="addSp delSp modSp mod">
        <pc:chgData name="Abubakar Ilyas" userId="08e58344d610965c" providerId="LiveId" clId="{60DFB9B6-C9EC-454F-BE4D-4F0B91276B5F}" dt="2024-02-14T13:59:19.262" v="1173"/>
        <pc:sldMkLst>
          <pc:docMk/>
          <pc:sldMk cId="2113234049" sldId="299"/>
        </pc:sldMkLst>
        <pc:spChg chg="add del mod">
          <ac:chgData name="Abubakar Ilyas" userId="08e58344d610965c" providerId="LiveId" clId="{60DFB9B6-C9EC-454F-BE4D-4F0B91276B5F}" dt="2024-02-14T13:59:19.262" v="1173"/>
          <ac:spMkLst>
            <pc:docMk/>
            <pc:sldMk cId="2113234049" sldId="299"/>
            <ac:spMk id="2" creationId="{BFA91B56-3704-A862-7AD9-99B5E1A58E1F}"/>
          </ac:spMkLst>
        </pc:spChg>
        <pc:spChg chg="mod">
          <ac:chgData name="Abubakar Ilyas" userId="08e58344d610965c" providerId="LiveId" clId="{60DFB9B6-C9EC-454F-BE4D-4F0B91276B5F}" dt="2023-07-11T09:07:08.131" v="569" actId="20577"/>
          <ac:spMkLst>
            <pc:docMk/>
            <pc:sldMk cId="2113234049" sldId="299"/>
            <ac:spMk id="3" creationId="{00000000-0000-0000-0000-000000000000}"/>
          </ac:spMkLst>
        </pc:spChg>
      </pc:sldChg>
      <pc:sldChg chg="modSp add mod setBg">
        <pc:chgData name="Abubakar Ilyas" userId="08e58344d610965c" providerId="LiveId" clId="{60DFB9B6-C9EC-454F-BE4D-4F0B91276B5F}" dt="2023-07-31T07:55:39.489" v="683" actId="20577"/>
        <pc:sldMkLst>
          <pc:docMk/>
          <pc:sldMk cId="3568766613" sldId="300"/>
        </pc:sldMkLst>
        <pc:spChg chg="mod">
          <ac:chgData name="Abubakar Ilyas" userId="08e58344d610965c" providerId="LiveId" clId="{60DFB9B6-C9EC-454F-BE4D-4F0B91276B5F}" dt="2023-07-31T07:55:39.489" v="683" actId="20577"/>
          <ac:spMkLst>
            <pc:docMk/>
            <pc:sldMk cId="3568766613" sldId="300"/>
            <ac:spMk id="3" creationId="{00000000-0000-0000-0000-000000000000}"/>
          </ac:spMkLst>
        </pc:spChg>
      </pc:sldChg>
    </pc:docChg>
  </pc:docChgLst>
  <pc:docChgLst>
    <pc:chgData name="Abubakar Ilyas" userId="08e58344d610965c" providerId="LiveId" clId="{586345C9-1086-1542-8881-656081D6C25B}"/>
    <pc:docChg chg="custSel modSld">
      <pc:chgData name="Abubakar Ilyas" userId="08e58344d610965c" providerId="LiveId" clId="{586345C9-1086-1542-8881-656081D6C25B}" dt="2022-12-26T15:33:40.272" v="26" actId="27636"/>
      <pc:docMkLst>
        <pc:docMk/>
      </pc:docMkLst>
      <pc:sldChg chg="modSp mod">
        <pc:chgData name="Abubakar Ilyas" userId="08e58344d610965c" providerId="LiveId" clId="{586345C9-1086-1542-8881-656081D6C25B}" dt="2022-12-26T15:33:40.272" v="26" actId="27636"/>
        <pc:sldMkLst>
          <pc:docMk/>
          <pc:sldMk cId="451608987" sldId="280"/>
        </pc:sldMkLst>
        <pc:spChg chg="mod">
          <ac:chgData name="Abubakar Ilyas" userId="08e58344d610965c" providerId="LiveId" clId="{586345C9-1086-1542-8881-656081D6C25B}" dt="2022-12-26T15:33:40.272" v="26" actId="27636"/>
          <ac:spMkLst>
            <pc:docMk/>
            <pc:sldMk cId="451608987" sldId="280"/>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98361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8403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98697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293206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35263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1935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13491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431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8234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4060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3731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8/11/24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9883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8/11/24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55847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8/11/24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113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0523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7341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8/11/24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93462912"/>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453981"/>
            <a:ext cx="8915399" cy="2018764"/>
          </a:xfrm>
        </p:spPr>
        <p:txBody>
          <a:bodyPr/>
          <a:lstStyle/>
          <a:p>
            <a:pPr algn="ctr"/>
            <a:r>
              <a:rPr lang="en-US" dirty="0">
                <a:latin typeface="Arial" panose="020B0604020202020204" pitchFamily="34" charset="0"/>
                <a:cs typeface="Arial" panose="020B0604020202020204" pitchFamily="34" charset="0"/>
              </a:rPr>
              <a:t>Section 1</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Introduction to Islam</a:t>
            </a:r>
            <a:endParaRPr lang="en-GB"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589213" y="3013657"/>
            <a:ext cx="8915399" cy="2890006"/>
          </a:xfrm>
        </p:spPr>
        <p:txBody>
          <a:bodyPr>
            <a:normAutofit/>
          </a:bodyPr>
          <a:lstStyle/>
          <a:p>
            <a:pPr marL="285750" indent="-285750">
              <a:buFont typeface="Wingdings" panose="05000000000000000000" pitchFamily="2" charset="2"/>
              <a:buChar char="Ø"/>
            </a:pPr>
            <a:r>
              <a:rPr lang="en-US" sz="2000" b="1" dirty="0">
                <a:latin typeface="Arial" panose="020B0604020202020204" pitchFamily="34" charset="0"/>
                <a:cs typeface="Arial" panose="020B0604020202020204" pitchFamily="34" charset="0"/>
              </a:rPr>
              <a:t>Concept of Islam. </a:t>
            </a:r>
          </a:p>
          <a:p>
            <a:pPr marL="285750" indent="-285750">
              <a:buFont typeface="Wingdings" panose="05000000000000000000" pitchFamily="2" charset="2"/>
              <a:buChar char="Ø"/>
            </a:pPr>
            <a:r>
              <a:rPr lang="en-US" sz="2000" b="1" dirty="0">
                <a:latin typeface="Arial" panose="020B0604020202020204" pitchFamily="34" charset="0"/>
                <a:cs typeface="Arial" panose="020B0604020202020204" pitchFamily="34" charset="0"/>
              </a:rPr>
              <a:t>Importance of Din in Human Life. </a:t>
            </a:r>
          </a:p>
          <a:p>
            <a:pPr marL="285750" indent="-285750">
              <a:buFont typeface="Wingdings" panose="05000000000000000000" pitchFamily="2" charset="2"/>
              <a:buChar char="Ø"/>
            </a:pPr>
            <a:r>
              <a:rPr lang="en-US" sz="2000" b="1" dirty="0">
                <a:latin typeface="Arial" panose="020B0604020202020204" pitchFamily="34" charset="0"/>
                <a:cs typeface="Arial" panose="020B0604020202020204" pitchFamily="34" charset="0"/>
              </a:rPr>
              <a:t>Difference between Din and Religion. </a:t>
            </a:r>
          </a:p>
          <a:p>
            <a:pPr marL="285750" indent="-285750">
              <a:buFont typeface="Wingdings" panose="05000000000000000000" pitchFamily="2" charset="2"/>
              <a:buChar char="Ø"/>
            </a:pPr>
            <a:r>
              <a:rPr lang="en-US" sz="2000" b="1" dirty="0">
                <a:latin typeface="Arial" panose="020B0604020202020204" pitchFamily="34" charset="0"/>
                <a:cs typeface="Arial" panose="020B0604020202020204" pitchFamily="34" charset="0"/>
              </a:rPr>
              <a:t>Distinctive Aspects of Islam. </a:t>
            </a:r>
          </a:p>
          <a:p>
            <a:pPr marL="285750" indent="-285750">
              <a:buFont typeface="Wingdings" panose="05000000000000000000" pitchFamily="2" charset="2"/>
              <a:buChar char="Ø"/>
            </a:pPr>
            <a:r>
              <a:rPr lang="en-US" sz="2000" b="1" dirty="0">
                <a:latin typeface="Arial" panose="020B0604020202020204" pitchFamily="34" charset="0"/>
                <a:cs typeface="Arial" panose="020B0604020202020204" pitchFamily="34" charset="0"/>
              </a:rPr>
              <a:t>Islamic Beliefs &amp; its Impact on Individual &amp; Society and the Fundamentals of Islam</a:t>
            </a:r>
          </a:p>
          <a:p>
            <a:pPr marL="285750" indent="-285750">
              <a:buFont typeface="Wingdings" panose="05000000000000000000" pitchFamily="2" charset="2"/>
              <a:buChar char="Ø"/>
            </a:pPr>
            <a:r>
              <a:rPr lang="en-US" sz="2000" b="1" dirty="0">
                <a:latin typeface="Arial" panose="020B0604020202020204" pitchFamily="34" charset="0"/>
                <a:cs typeface="Arial" panose="020B0604020202020204" pitchFamily="34" charset="0"/>
              </a:rPr>
              <a:t>Islamic Worships: Spiritual, Moral and Social Impacts</a:t>
            </a:r>
            <a:endParaRPr lang="en-GB"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3293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05445"/>
          </a:xfrm>
        </p:spPr>
        <p:txBody>
          <a:bodyPr/>
          <a:lstStyle/>
          <a:p>
            <a:pPr algn="ctr"/>
            <a:r>
              <a:rPr lang="en-US" u="sng" dirty="0">
                <a:latin typeface="Arial" panose="020B0604020202020204" pitchFamily="34" charset="0"/>
                <a:cs typeface="Arial" panose="020B0604020202020204" pitchFamily="34" charset="0"/>
              </a:rPr>
              <a:t>Importance of </a:t>
            </a:r>
            <a:r>
              <a:rPr lang="en-US" u="sng" dirty="0" err="1">
                <a:latin typeface="Arial" panose="020B0604020202020204" pitchFamily="34" charset="0"/>
                <a:cs typeface="Arial" panose="020B0604020202020204" pitchFamily="34" charset="0"/>
              </a:rPr>
              <a:t>Deen</a:t>
            </a:r>
            <a:r>
              <a:rPr lang="en-US" u="sng" dirty="0">
                <a:latin typeface="Arial" panose="020B0604020202020204" pitchFamily="34" charset="0"/>
                <a:cs typeface="Arial" panose="020B0604020202020204" pitchFamily="34" charset="0"/>
              </a:rPr>
              <a:t> in Human Life</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15166" y="1571223"/>
            <a:ext cx="9530366" cy="4790940"/>
          </a:xfrm>
        </p:spPr>
        <p:txBody>
          <a:bodyPr/>
          <a:lstStyle/>
          <a:p>
            <a:pPr marL="0" indent="0">
              <a:buNone/>
            </a:pPr>
            <a:r>
              <a:rPr lang="en-US" b="1" dirty="0">
                <a:latin typeface="Arial" panose="020B0604020202020204" pitchFamily="34" charset="0"/>
                <a:cs typeface="Arial" panose="020B0604020202020204" pitchFamily="34" charset="0"/>
              </a:rPr>
              <a:t>1. Provides Guidance </a:t>
            </a:r>
          </a:p>
          <a:p>
            <a:pPr marL="0" indent="0">
              <a:buNone/>
            </a:pPr>
            <a:r>
              <a:rPr lang="en-US" i="1" dirty="0">
                <a:latin typeface="Arial" panose="020B0604020202020204" pitchFamily="34" charset="0"/>
                <a:cs typeface="Arial" panose="020B0604020202020204" pitchFamily="34" charset="0"/>
              </a:rPr>
              <a:t>“ Surely this Quran guides to that which is most upright and gives good news to the believers who do good that they shall have a great reward.” </a:t>
            </a:r>
            <a:r>
              <a:rPr lang="en-US" dirty="0">
                <a:latin typeface="Arial" panose="020B0604020202020204" pitchFamily="34" charset="0"/>
                <a:cs typeface="Arial" panose="020B0604020202020204" pitchFamily="34" charset="0"/>
              </a:rPr>
              <a:t>(Bani Israel - 9)</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Defines the Primary Motive of this Life</a:t>
            </a:r>
          </a:p>
          <a:p>
            <a:pPr marL="0" indent="0">
              <a:buNone/>
            </a:pPr>
            <a:r>
              <a:rPr lang="en-US" i="1" dirty="0">
                <a:latin typeface="Arial" panose="020B0604020202020204" pitchFamily="34" charset="0"/>
                <a:cs typeface="Arial" panose="020B0604020202020204" pitchFamily="34" charset="0"/>
              </a:rPr>
              <a:t>“I did not create the </a:t>
            </a:r>
            <a:r>
              <a:rPr lang="en-US" i="1" dirty="0" err="1">
                <a:latin typeface="Arial" panose="020B0604020202020204" pitchFamily="34" charset="0"/>
                <a:cs typeface="Arial" panose="020B0604020202020204" pitchFamily="34" charset="0"/>
              </a:rPr>
              <a:t>Jinns</a:t>
            </a:r>
            <a:r>
              <a:rPr lang="en-US" i="1" dirty="0">
                <a:latin typeface="Arial" panose="020B0604020202020204" pitchFamily="34" charset="0"/>
                <a:cs typeface="Arial" panose="020B0604020202020204" pitchFamily="34" charset="0"/>
              </a:rPr>
              <a:t> and the humans except for the purpose that they should worship me.” </a:t>
            </a:r>
            <a:r>
              <a:rPr lang="en-US" dirty="0">
                <a:latin typeface="Arial" panose="020B0604020202020204" pitchFamily="34" charset="0"/>
                <a:cs typeface="Arial" panose="020B0604020202020204" pitchFamily="34" charset="0"/>
              </a:rPr>
              <a:t>(Az-</a:t>
            </a:r>
            <a:r>
              <a:rPr lang="en-US" dirty="0" err="1">
                <a:latin typeface="Arial" panose="020B0604020202020204" pitchFamily="34" charset="0"/>
                <a:cs typeface="Arial" panose="020B0604020202020204" pitchFamily="34" charset="0"/>
              </a:rPr>
              <a:t>Zariyat</a:t>
            </a:r>
            <a:r>
              <a:rPr lang="en-US" dirty="0">
                <a:latin typeface="Arial" panose="020B0604020202020204" pitchFamily="34" charset="0"/>
                <a:cs typeface="Arial" panose="020B0604020202020204" pitchFamily="34" charset="0"/>
              </a:rPr>
              <a:t> - 56)</a:t>
            </a:r>
            <a:endParaRPr lang="en-US" i="1"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Helps us Distinguish between Right &amp; Wrong</a:t>
            </a:r>
          </a:p>
          <a:p>
            <a:pPr>
              <a:buFontTx/>
              <a:buChar char="-"/>
            </a:pPr>
            <a:r>
              <a:rPr lang="en-US" dirty="0">
                <a:latin typeface="Arial" panose="020B0604020202020204" pitchFamily="34" charset="0"/>
                <a:cs typeface="Arial" panose="020B0604020202020204" pitchFamily="34" charset="0"/>
              </a:rPr>
              <a:t>With the help of Quran &amp; Sunnah</a:t>
            </a:r>
          </a:p>
          <a:p>
            <a:pPr>
              <a:buFontTx/>
              <a:buChar char="-"/>
            </a:pPr>
            <a:r>
              <a:rPr lang="en-US" dirty="0">
                <a:latin typeface="Arial" panose="020B0604020202020204" pitchFamily="34" charset="0"/>
                <a:cs typeface="Arial" panose="020B0604020202020204" pitchFamily="34" charset="0"/>
              </a:rPr>
              <a:t>If everyone was to decide themselves, they might come to a right conclusion or even a wrong one as our knowledge has limits</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b="1" dirty="0"/>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3881140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6818" y="221065"/>
            <a:ext cx="10251441" cy="6531428"/>
          </a:xfrm>
        </p:spPr>
        <p:txBody>
          <a:bodyPr>
            <a:normAutofit fontScale="92500" lnSpcReduction="10000"/>
          </a:bodyPr>
          <a:lstStyle/>
          <a:p>
            <a:pPr marL="0" indent="0">
              <a:buNone/>
            </a:pPr>
            <a:r>
              <a:rPr lang="en-US" b="1" dirty="0">
                <a:latin typeface="Arial" panose="020B0604020202020204" pitchFamily="34" charset="0"/>
                <a:cs typeface="Arial" panose="020B0604020202020204" pitchFamily="34" charset="0"/>
              </a:rPr>
              <a:t>4. Provides a Code of Life</a:t>
            </a:r>
          </a:p>
          <a:p>
            <a:pPr marL="0" indent="0">
              <a:buNone/>
            </a:pPr>
            <a:r>
              <a:rPr lang="en-US" dirty="0">
                <a:latin typeface="Arial" panose="020B0604020202020204" pitchFamily="34" charset="0"/>
                <a:cs typeface="Arial" panose="020B0604020202020204" pitchFamily="34" charset="0"/>
              </a:rPr>
              <a:t>The word ‘</a:t>
            </a:r>
            <a:r>
              <a:rPr lang="en-US" dirty="0" err="1">
                <a:latin typeface="Arial" panose="020B0604020202020204" pitchFamily="34" charset="0"/>
                <a:cs typeface="Arial" panose="020B0604020202020204" pitchFamily="34" charset="0"/>
              </a:rPr>
              <a:t>Deen</a:t>
            </a:r>
            <a:r>
              <a:rPr lang="en-US" dirty="0">
                <a:latin typeface="Arial" panose="020B0604020202020204" pitchFamily="34" charset="0"/>
                <a:cs typeface="Arial" panose="020B0604020202020204" pitchFamily="34" charset="0"/>
              </a:rPr>
              <a:t>’ itself means a general and comprehensive code of life. Not only does it provide us with a set of rituals and beliefs, but also provides us with guidance to lead a happy and productive life.</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Provides All Kinds of Systems</a:t>
            </a:r>
          </a:p>
          <a:p>
            <a:pPr>
              <a:buFontTx/>
              <a:buChar char="-"/>
            </a:pPr>
            <a:r>
              <a:rPr lang="en-US" dirty="0">
                <a:latin typeface="Arial" panose="020B0604020202020204" pitchFamily="34" charset="0"/>
                <a:cs typeface="Arial" panose="020B0604020202020204" pitchFamily="34" charset="0"/>
              </a:rPr>
              <a:t>Judicial, Economic, Administrative, Political, Social etc.</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Mention the above systems in general without any specific details</a:t>
            </a:r>
            <a:r>
              <a:rPr lang="en-US" dirty="0">
                <a:latin typeface="Arial" panose="020B0604020202020204" pitchFamily="34" charset="0"/>
                <a:cs typeface="Arial" panose="020B0604020202020204" pitchFamily="34" charset="0"/>
              </a:rPr>
              <a:t>)</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6. A Spiritual Cure for All Times</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And We reveal of the Quran that which is a healing and a mercy to the believers, and it adds only to the perdition of the unjust.” </a:t>
            </a:r>
            <a:r>
              <a:rPr lang="en-US" dirty="0">
                <a:latin typeface="Arial" panose="020B0604020202020204" pitchFamily="34" charset="0"/>
                <a:cs typeface="Arial" panose="020B0604020202020204" pitchFamily="34" charset="0"/>
              </a:rPr>
              <a:t>(Bani Israel - 82)</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7. Source of Wisdom &amp; Enlightenment</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And Allah has revealed to you the Book and the wisdom, and He has taught you what you did not know, and Allah’s grace on you is very great.” </a:t>
            </a:r>
            <a:r>
              <a:rPr lang="en-US" dirty="0">
                <a:latin typeface="Arial" panose="020B0604020202020204" pitchFamily="34" charset="0"/>
                <a:cs typeface="Arial" panose="020B0604020202020204" pitchFamily="34" charset="0"/>
              </a:rPr>
              <a:t>(An-</a:t>
            </a:r>
            <a:r>
              <a:rPr lang="en-US" dirty="0" err="1">
                <a:latin typeface="Arial" panose="020B0604020202020204" pitchFamily="34" charset="0"/>
                <a:cs typeface="Arial" panose="020B0604020202020204" pitchFamily="34" charset="0"/>
              </a:rPr>
              <a:t>Nisaa</a:t>
            </a:r>
            <a:r>
              <a:rPr lang="en-US" dirty="0">
                <a:latin typeface="Arial" panose="020B0604020202020204" pitchFamily="34" charset="0"/>
                <a:cs typeface="Arial" panose="020B0604020202020204" pitchFamily="34" charset="0"/>
              </a:rPr>
              <a:t> - 113)</a:t>
            </a:r>
          </a:p>
          <a:p>
            <a:pPr>
              <a:buFontTx/>
              <a:buChar char="-"/>
            </a:pPr>
            <a:r>
              <a:rPr lang="en-US" dirty="0">
                <a:latin typeface="Arial" panose="020B0604020202020204" pitchFamily="34" charset="0"/>
                <a:cs typeface="Arial" panose="020B0604020202020204" pitchFamily="34" charset="0"/>
              </a:rPr>
              <a:t>How Quran is being interpreted from the time of the Prophet SAW till date and every new commentary on the Quran sheds light on something new</a:t>
            </a:r>
          </a:p>
          <a:p>
            <a:pPr>
              <a:buFontTx/>
              <a:buChar char="-"/>
            </a:pPr>
            <a:r>
              <a:rPr lang="en-US" dirty="0">
                <a:latin typeface="Arial" panose="020B0604020202020204" pitchFamily="34" charset="0"/>
                <a:cs typeface="Arial" panose="020B0604020202020204" pitchFamily="34" charset="0"/>
              </a:rPr>
              <a:t>Along with the scientific &amp; technological advancements, how Quran &amp; Sunnah are being interpreted in new manners</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6638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4137" y="379411"/>
            <a:ext cx="8911687" cy="895597"/>
          </a:xfrm>
        </p:spPr>
        <p:txBody>
          <a:bodyPr/>
          <a:lstStyle/>
          <a:p>
            <a:pPr algn="ctr"/>
            <a:r>
              <a:rPr lang="en-US" u="sng" dirty="0">
                <a:latin typeface="Arial" panose="020B0604020202020204" pitchFamily="34" charset="0"/>
                <a:cs typeface="Arial" panose="020B0604020202020204" pitchFamily="34" charset="0"/>
              </a:rPr>
              <a:t>Distinctive Aspects of Islam</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56833" y="1275007"/>
            <a:ext cx="9272789" cy="5379793"/>
          </a:xfrm>
        </p:spPr>
        <p:txBody>
          <a:bodyPr>
            <a:normAutofit/>
          </a:bodyPr>
          <a:lstStyle/>
          <a:p>
            <a:pPr>
              <a:buAutoNum type="arabicPeriod"/>
            </a:pPr>
            <a:r>
              <a:rPr lang="en-US" b="1" dirty="0">
                <a:latin typeface="Arial" panose="020B0604020202020204" pitchFamily="34" charset="0"/>
                <a:cs typeface="Arial" panose="020B0604020202020204" pitchFamily="34" charset="0"/>
              </a:rPr>
              <a:t>A Universal Religion</a:t>
            </a:r>
          </a:p>
          <a:p>
            <a:pPr>
              <a:buFontTx/>
              <a:buChar char="-"/>
            </a:pPr>
            <a:r>
              <a:rPr lang="en-US" dirty="0">
                <a:latin typeface="Arial" panose="020B0604020202020204" pitchFamily="34" charset="0"/>
                <a:cs typeface="Arial" panose="020B0604020202020204" pitchFamily="34" charset="0"/>
              </a:rPr>
              <a:t>For all mankind regardless of race, color, language etc.</a:t>
            </a:r>
          </a:p>
          <a:p>
            <a:pPr marL="0" indent="0">
              <a:buNone/>
            </a:pPr>
            <a:r>
              <a:rPr lang="en-US" b="1" i="1" dirty="0">
                <a:latin typeface="Arial" panose="020B0604020202020204" pitchFamily="34" charset="0"/>
                <a:cs typeface="Arial" panose="020B0604020202020204" pitchFamily="34" charset="0"/>
              </a:rPr>
              <a:t>“And We have not sent you except to all mankind as a bringer of good tidings and a warner.” </a:t>
            </a:r>
            <a:r>
              <a:rPr lang="en-US" b="1" dirty="0">
                <a:latin typeface="Arial" panose="020B0604020202020204" pitchFamily="34" charset="0"/>
                <a:cs typeface="Arial" panose="020B0604020202020204" pitchFamily="34" charset="0"/>
              </a:rPr>
              <a:t>(Saba - 28</a:t>
            </a:r>
            <a:r>
              <a:rPr lang="en-GB" b="1" dirty="0">
                <a:latin typeface="Arial" panose="020B0604020202020204" pitchFamily="34" charset="0"/>
                <a:cs typeface="Arial" panose="020B0604020202020204" pitchFamily="34" charset="0"/>
              </a:rPr>
              <a:t>)</a:t>
            </a:r>
            <a:endParaRPr lang="en-GB" b="1" i="1" dirty="0">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An Eternal Religion</a:t>
            </a:r>
          </a:p>
          <a:p>
            <a:pPr marL="0" indent="0">
              <a:buNone/>
            </a:pPr>
            <a:r>
              <a:rPr lang="en-US" dirty="0">
                <a:latin typeface="Arial" panose="020B0604020202020204" pitchFamily="34" charset="0"/>
                <a:cs typeface="Arial" panose="020B0604020202020204" pitchFamily="34" charset="0"/>
              </a:rPr>
              <a:t>- This is the chosen </a:t>
            </a:r>
            <a:r>
              <a:rPr lang="en-US" dirty="0" err="1">
                <a:latin typeface="Arial" panose="020B0604020202020204" pitchFamily="34" charset="0"/>
                <a:cs typeface="Arial" panose="020B0604020202020204" pitchFamily="34" charset="0"/>
              </a:rPr>
              <a:t>deen</a:t>
            </a:r>
            <a:r>
              <a:rPr lang="en-US" dirty="0">
                <a:latin typeface="Arial" panose="020B0604020202020204" pitchFamily="34" charset="0"/>
                <a:cs typeface="Arial" panose="020B0604020202020204" pitchFamily="34" charset="0"/>
              </a:rPr>
              <a:t> till the Day of Judgment</a:t>
            </a:r>
          </a:p>
          <a:p>
            <a:pPr marL="0" indent="0">
              <a:buNone/>
            </a:pPr>
            <a:r>
              <a:rPr lang="en-US" b="1" i="1" dirty="0">
                <a:latin typeface="Arial" panose="020B0604020202020204" pitchFamily="34" charset="0"/>
                <a:cs typeface="Arial" panose="020B0604020202020204" pitchFamily="34" charset="0"/>
              </a:rPr>
              <a:t>“This day I have perfected your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for you, completed my favor upon you, and have chosen Islam for you as your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Maidah</a:t>
            </a:r>
            <a:r>
              <a:rPr lang="en-US" b="1" dirty="0">
                <a:latin typeface="Arial" panose="020B0604020202020204" pitchFamily="34" charset="0"/>
                <a:cs typeface="Arial" panose="020B0604020202020204" pitchFamily="34" charset="0"/>
              </a:rPr>
              <a:t> - 3)</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Quran; Protected by Allah Himself</a:t>
            </a:r>
          </a:p>
          <a:p>
            <a:pPr>
              <a:buFontTx/>
              <a:buChar char="-"/>
            </a:pPr>
            <a:r>
              <a:rPr lang="en-US" dirty="0">
                <a:latin typeface="Arial" panose="020B0604020202020204" pitchFamily="34" charset="0"/>
                <a:cs typeface="Arial" panose="020B0604020202020204" pitchFamily="34" charset="0"/>
              </a:rPr>
              <a:t>Cannot ever be changed or fabricated </a:t>
            </a:r>
          </a:p>
          <a:p>
            <a:pPr marL="0" indent="0">
              <a:buNone/>
            </a:pPr>
            <a:r>
              <a:rPr lang="en-US" b="1" i="1" dirty="0">
                <a:latin typeface="Arial" panose="020B0604020202020204" pitchFamily="34" charset="0"/>
                <a:cs typeface="Arial" panose="020B0604020202020204" pitchFamily="34" charset="0"/>
              </a:rPr>
              <a:t>“We Ourselves have sent down the Zikr (Quran), and We are there to protect it.”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Hijr</a:t>
            </a:r>
            <a:r>
              <a:rPr lang="en-US" b="1" dirty="0">
                <a:latin typeface="Arial" panose="020B0604020202020204" pitchFamily="34" charset="0"/>
                <a:cs typeface="Arial" panose="020B0604020202020204" pitchFamily="34" charset="0"/>
              </a:rPr>
              <a:t> - 9)</a:t>
            </a:r>
            <a:endParaRPr lang="en-US" b="1" i="1"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595630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40923" y="618185"/>
            <a:ext cx="9478851" cy="6001556"/>
          </a:xfrm>
        </p:spPr>
        <p:txBody>
          <a:bodyPr>
            <a:noAutofit/>
          </a:bodyPr>
          <a:lstStyle/>
          <a:p>
            <a:pPr marL="0" indent="0">
              <a:buNone/>
            </a:pPr>
            <a:r>
              <a:rPr lang="en-US" b="1" dirty="0">
                <a:latin typeface="Arial" panose="020B0604020202020204" pitchFamily="34" charset="0"/>
                <a:cs typeface="Arial" panose="020B0604020202020204" pitchFamily="34" charset="0"/>
              </a:rPr>
              <a:t>4. A Complete Code of Life</a:t>
            </a:r>
          </a:p>
          <a:p>
            <a:pPr>
              <a:buFontTx/>
              <a:buChar char="-"/>
            </a:pPr>
            <a:r>
              <a:rPr lang="en-US" dirty="0">
                <a:latin typeface="Arial" panose="020B0604020202020204" pitchFamily="34" charset="0"/>
                <a:cs typeface="Arial" panose="020B0604020202020204" pitchFamily="34" charset="0"/>
              </a:rPr>
              <a:t>The word ‘</a:t>
            </a:r>
            <a:r>
              <a:rPr lang="en-US" dirty="0" err="1">
                <a:latin typeface="Arial" panose="020B0604020202020204" pitchFamily="34" charset="0"/>
                <a:cs typeface="Arial" panose="020B0604020202020204" pitchFamily="34" charset="0"/>
              </a:rPr>
              <a:t>deen</a:t>
            </a:r>
            <a:r>
              <a:rPr lang="en-US" dirty="0">
                <a:latin typeface="Arial" panose="020B0604020202020204" pitchFamily="34" charset="0"/>
                <a:cs typeface="Arial" panose="020B0604020202020204" pitchFamily="34" charset="0"/>
              </a:rPr>
              <a:t>’ instead of mazhab is used to refer to it in the Quran,</a:t>
            </a:r>
          </a:p>
          <a:p>
            <a:pPr>
              <a:buFontTx/>
              <a:buChar char="-"/>
            </a:pPr>
            <a:r>
              <a:rPr lang="en-US" dirty="0">
                <a:latin typeface="Arial" panose="020B0604020202020204" pitchFamily="34" charset="0"/>
                <a:cs typeface="Arial" panose="020B0604020202020204" pitchFamily="34" charset="0"/>
              </a:rPr>
              <a:t>Not merely a set of beliefs and rituals, but a complete way of life.</a:t>
            </a:r>
          </a:p>
          <a:p>
            <a:pPr>
              <a:buFontTx/>
              <a:buChar char="-"/>
            </a:pPr>
            <a:r>
              <a:rPr lang="en-US" dirty="0">
                <a:latin typeface="Arial" panose="020B0604020202020204" pitchFamily="34" charset="0"/>
                <a:cs typeface="Arial" panose="020B0604020202020204" pitchFamily="34" charset="0"/>
              </a:rPr>
              <a:t>Encompasses a number of systems and laws.</a:t>
            </a:r>
          </a:p>
          <a:p>
            <a:pPr marL="0" indent="0">
              <a:buNone/>
            </a:pPr>
            <a:r>
              <a:rPr lang="en-US" b="1" i="1" dirty="0">
                <a:latin typeface="Arial" panose="020B0604020202020204" pitchFamily="34" charset="0"/>
                <a:cs typeface="Arial" panose="020B0604020202020204" pitchFamily="34" charset="0"/>
              </a:rPr>
              <a:t>“This day I have perfected your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for you, completed my favor upon you, and have chosen Islam for you as your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Maidah</a:t>
            </a:r>
            <a:r>
              <a:rPr lang="en-US" b="1" dirty="0">
                <a:latin typeface="Arial" panose="020B0604020202020204" pitchFamily="34" charset="0"/>
                <a:cs typeface="Arial" panose="020B0604020202020204" pitchFamily="34" charset="0"/>
              </a:rPr>
              <a:t> - 3)</a:t>
            </a:r>
          </a:p>
          <a:p>
            <a:pPr marL="0" indent="0">
              <a:buNone/>
            </a:pPr>
            <a:r>
              <a:rPr lang="en-US" b="1" i="1" dirty="0">
                <a:latin typeface="Arial" panose="020B0604020202020204" pitchFamily="34" charset="0"/>
                <a:cs typeface="Arial" panose="020B0604020202020204" pitchFamily="34" charset="0"/>
              </a:rPr>
              <a:t>“Surely the true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in the sight of Allah is Islam.” </a:t>
            </a:r>
            <a:r>
              <a:rPr lang="en-US" b="1" dirty="0">
                <a:latin typeface="Arial" panose="020B0604020202020204" pitchFamily="34" charset="0"/>
                <a:cs typeface="Arial" panose="020B0604020202020204" pitchFamily="34" charset="0"/>
              </a:rPr>
              <a:t>(Aal e Imran - 19)</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A Moderate Religion</a:t>
            </a:r>
          </a:p>
          <a:p>
            <a:pPr marL="0" indent="0">
              <a:buNone/>
            </a:pPr>
            <a:r>
              <a:rPr lang="en-US" b="1" i="1" dirty="0">
                <a:latin typeface="Arial" panose="020B0604020202020204" pitchFamily="34" charset="0"/>
                <a:cs typeface="Arial" panose="020B0604020202020204" pitchFamily="34" charset="0"/>
              </a:rPr>
              <a:t>“In the same way We made you a moderate Ummah.” </a:t>
            </a:r>
            <a:r>
              <a:rPr lang="en-US" b="1" dirty="0">
                <a:latin typeface="Arial" panose="020B0604020202020204" pitchFamily="34" charset="0"/>
                <a:cs typeface="Arial" panose="020B0604020202020204" pitchFamily="34" charset="0"/>
              </a:rPr>
              <a:t>(Al-Baqarah - 143)</a:t>
            </a:r>
          </a:p>
          <a:p>
            <a:pPr marL="0" indent="0">
              <a:buNone/>
            </a:pPr>
            <a:r>
              <a:rPr lang="en-US" sz="1500" b="1" i="1" dirty="0">
                <a:latin typeface="Arial" panose="020B0604020202020204" pitchFamily="34" charset="0"/>
                <a:cs typeface="Arial" panose="020B0604020202020204" pitchFamily="34" charset="0"/>
              </a:rPr>
              <a:t>“</a:t>
            </a:r>
            <a:r>
              <a:rPr lang="en-GB" sz="1500" b="1" i="1" dirty="0">
                <a:latin typeface="Arial" panose="020B0604020202020204" pitchFamily="34" charset="0"/>
                <a:cs typeface="Arial" panose="020B0604020202020204" pitchFamily="34" charset="0"/>
              </a:rPr>
              <a:t>A group of three men came to the houses of the wives of the Prophet</a:t>
            </a:r>
            <a:r>
              <a:rPr lang="en-US" sz="1500" b="1" i="1" dirty="0">
                <a:latin typeface="Arial" panose="020B0604020202020204" pitchFamily="34" charset="0"/>
                <a:cs typeface="Arial" panose="020B0604020202020204" pitchFamily="34" charset="0"/>
              </a:rPr>
              <a:t> </a:t>
            </a:r>
            <a:r>
              <a:rPr lang="en-GB" sz="1500" b="1" i="1" dirty="0">
                <a:latin typeface="Arial" panose="020B0604020202020204" pitchFamily="34" charset="0"/>
                <a:cs typeface="Arial" panose="020B0604020202020204" pitchFamily="34" charset="0"/>
              </a:rPr>
              <a:t>asking how the Prophet </a:t>
            </a:r>
            <a:r>
              <a:rPr lang="ar-SA" sz="1500" b="1" i="1" dirty="0">
                <a:latin typeface="Arial" panose="020B0604020202020204" pitchFamily="34" charset="0"/>
                <a:cs typeface="Arial" panose="020B0604020202020204" pitchFamily="34" charset="0"/>
              </a:rPr>
              <a:t> </a:t>
            </a:r>
            <a:r>
              <a:rPr lang="en-GB" sz="1500" b="1" i="1" dirty="0">
                <a:latin typeface="Arial" panose="020B0604020202020204" pitchFamily="34" charset="0"/>
                <a:cs typeface="Arial" panose="020B0604020202020204" pitchFamily="34" charset="0"/>
              </a:rPr>
              <a:t>worshipped (Allah), and when they were informed about that, they considered their worship insufficient and said, "Where are we from the Prophet as his past and future sins have been forgiven." Then one of them said, "I will offer the prayer throughout the night forever." The other said, "I will fast throughout the year and will not break my fast." The third said, "I will keep away from the women and will not marry forever." Allah's Messenger</a:t>
            </a:r>
            <a:r>
              <a:rPr lang="en-US" sz="1500" b="1" i="1" dirty="0">
                <a:latin typeface="Arial" panose="020B0604020202020204" pitchFamily="34" charset="0"/>
                <a:cs typeface="Arial" panose="020B0604020202020204" pitchFamily="34" charset="0"/>
              </a:rPr>
              <a:t> </a:t>
            </a:r>
            <a:r>
              <a:rPr lang="en-GB" sz="1500" b="1" i="1" dirty="0">
                <a:latin typeface="Arial" panose="020B0604020202020204" pitchFamily="34" charset="0"/>
                <a:cs typeface="Arial" panose="020B0604020202020204" pitchFamily="34" charset="0"/>
              </a:rPr>
              <a:t>came to them and said, "Are you the same people who said so-and-so? By Allah, I am more submissive to Allah and more afraid of Him than you; yet I fast and break my fast, I do sleep and I also marry women. So he who does not follow my tradition in religion, is not from me (not one of my followers).” </a:t>
            </a:r>
            <a:r>
              <a:rPr lang="en-GB" sz="1500" b="1" dirty="0">
                <a:latin typeface="Arial" panose="020B0604020202020204" pitchFamily="34" charset="0"/>
                <a:cs typeface="Arial" panose="020B0604020202020204" pitchFamily="34" charset="0"/>
              </a:rPr>
              <a:t>(Bukhari - 5063)</a:t>
            </a:r>
            <a:endParaRPr lang="en-US" sz="1500"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 </a:t>
            </a: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5610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1831" y="515155"/>
            <a:ext cx="9929611" cy="6053070"/>
          </a:xfrm>
        </p:spPr>
        <p:txBody>
          <a:bodyPr/>
          <a:lstStyle/>
          <a:p>
            <a:pPr marL="0" indent="0">
              <a:buNone/>
            </a:pPr>
            <a:r>
              <a:rPr lang="en-US" b="1" dirty="0">
                <a:latin typeface="Arial" panose="020B0604020202020204" pitchFamily="34" charset="0"/>
                <a:cs typeface="Arial" panose="020B0604020202020204" pitchFamily="34" charset="0"/>
              </a:rPr>
              <a:t>6. Convenience</a:t>
            </a:r>
          </a:p>
          <a:p>
            <a:pPr marL="0" indent="0">
              <a:buNone/>
            </a:pPr>
            <a:r>
              <a:rPr lang="en-GB" b="1" i="1" dirty="0">
                <a:latin typeface="Arial" panose="020B0604020202020204" pitchFamily="34" charset="0"/>
                <a:cs typeface="Arial" panose="020B0604020202020204" pitchFamily="34" charset="0"/>
              </a:rPr>
              <a:t>“</a:t>
            </a:r>
            <a:r>
              <a:rPr lang="en-GB" b="1" i="1" dirty="0" err="1">
                <a:latin typeface="Arial" panose="020B0604020202020204" pitchFamily="34" charset="0"/>
                <a:cs typeface="Arial" panose="020B0604020202020204" pitchFamily="34" charset="0"/>
              </a:rPr>
              <a:t>A'isha</a:t>
            </a:r>
            <a:r>
              <a:rPr lang="en-GB" b="1" i="1" dirty="0">
                <a:latin typeface="Arial" panose="020B0604020202020204" pitchFamily="34" charset="0"/>
                <a:cs typeface="Arial" panose="020B0604020202020204" pitchFamily="34" charset="0"/>
              </a:rPr>
              <a:t>, the wife of Allah's Apostle</a:t>
            </a:r>
            <a:r>
              <a:rPr lang="ar-SA" b="1" i="1" dirty="0">
                <a:latin typeface="Arial" panose="020B0604020202020204" pitchFamily="34" charset="0"/>
                <a:cs typeface="Arial" panose="020B0604020202020204" pitchFamily="34" charset="0"/>
              </a:rPr>
              <a:t> </a:t>
            </a:r>
            <a:r>
              <a:rPr lang="en-GB" b="1" i="1" dirty="0">
                <a:latin typeface="Arial" panose="020B0604020202020204" pitchFamily="34" charset="0"/>
                <a:cs typeface="Arial" panose="020B0604020202020204" pitchFamily="34" charset="0"/>
              </a:rPr>
              <a:t>said that whenever he had to choose between two things he adopted the easier one, provided it was nor sin, but if it was any sin he was the one who was the farthest from it of the people; and Allah's Messenger</a:t>
            </a:r>
            <a:r>
              <a:rPr lang="ar-SA" b="1" i="1" dirty="0">
                <a:latin typeface="Arial" panose="020B0604020202020204" pitchFamily="34" charset="0"/>
                <a:cs typeface="Arial" panose="020B0604020202020204" pitchFamily="34" charset="0"/>
              </a:rPr>
              <a:t> </a:t>
            </a:r>
            <a:r>
              <a:rPr lang="en-GB" b="1" i="1" dirty="0">
                <a:latin typeface="Arial" panose="020B0604020202020204" pitchFamily="34" charset="0"/>
                <a:cs typeface="Arial" panose="020B0604020202020204" pitchFamily="34" charset="0"/>
              </a:rPr>
              <a:t>never took revenge from anyone because of his personal grievance, unless what Allah, the Exalted and Glorious, had made inviolable had been violated.” </a:t>
            </a:r>
            <a:r>
              <a:rPr lang="en-GB" b="1" dirty="0">
                <a:latin typeface="Arial" panose="020B0604020202020204" pitchFamily="34" charset="0"/>
                <a:cs typeface="Arial" panose="020B0604020202020204" pitchFamily="34" charset="0"/>
              </a:rPr>
              <a:t>(Muslim - 2327)</a:t>
            </a:r>
          </a:p>
          <a:p>
            <a:pPr marL="0" indent="0">
              <a:buNone/>
            </a:pPr>
            <a:r>
              <a:rPr lang="en-US" b="1" i="1" dirty="0">
                <a:latin typeface="Arial" panose="020B0604020202020204" pitchFamily="34" charset="0"/>
                <a:cs typeface="Arial" panose="020B0604020202020204" pitchFamily="34" charset="0"/>
              </a:rPr>
              <a:t>"Religion is very easy and whoever overburdens himself in his religion will not be able to continue in that way. So you should not be extremists, but try to be near to perfection and receive the good tidings that you will be rewarded; and gain strength by worshipping in the mornings, the afternoons, and during the last hours of the nights.“ </a:t>
            </a:r>
            <a:r>
              <a:rPr lang="en-US" b="1" dirty="0">
                <a:latin typeface="Arial" panose="020B0604020202020204" pitchFamily="34" charset="0"/>
                <a:cs typeface="Arial" panose="020B0604020202020204" pitchFamily="34" charset="0"/>
              </a:rPr>
              <a:t>(Bukhari - 39)</a:t>
            </a:r>
          </a:p>
          <a:p>
            <a:pPr marL="0" indent="0">
              <a:buNone/>
            </a:pPr>
            <a:r>
              <a:rPr lang="en-US" b="1" i="1" dirty="0">
                <a:latin typeface="Arial" panose="020B0604020202020204" pitchFamily="34" charset="0"/>
                <a:cs typeface="Arial" panose="020B0604020202020204" pitchFamily="34" charset="0"/>
              </a:rPr>
              <a:t>“Make things easy and do not make them difficult, cheer the people up by conveying glad tidings and do not repulse them.” </a:t>
            </a:r>
            <a:r>
              <a:rPr lang="en-US" b="1" dirty="0">
                <a:latin typeface="Arial" panose="020B0604020202020204" pitchFamily="34" charset="0"/>
                <a:cs typeface="Arial" panose="020B0604020202020204" pitchFamily="34" charset="0"/>
              </a:rPr>
              <a:t>(Bukhari - 6125)</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7. Promotes Peace</a:t>
            </a:r>
          </a:p>
          <a:p>
            <a:pPr>
              <a:buFontTx/>
              <a:buChar char="-"/>
            </a:pPr>
            <a:r>
              <a:rPr lang="en-US" dirty="0">
                <a:latin typeface="Arial" panose="020B0604020202020204" pitchFamily="34" charset="0"/>
                <a:cs typeface="Arial" panose="020B0604020202020204" pitchFamily="34" charset="0"/>
              </a:rPr>
              <a:t>The Prophet’s peaceful nature</a:t>
            </a:r>
          </a:p>
          <a:p>
            <a:pPr marL="0" indent="0">
              <a:buNone/>
            </a:pPr>
            <a:r>
              <a:rPr lang="en-US" b="1" i="1" dirty="0">
                <a:latin typeface="Arial" panose="020B0604020202020204" pitchFamily="34" charset="0"/>
                <a:cs typeface="Arial" panose="020B0604020202020204" pitchFamily="34" charset="0"/>
              </a:rPr>
              <a:t>“And we have not sent you but as </a:t>
            </a:r>
            <a:r>
              <a:rPr lang="en-US" b="1" i="1" u="sng" dirty="0">
                <a:latin typeface="Arial" panose="020B0604020202020204" pitchFamily="34" charset="0"/>
                <a:cs typeface="Arial" panose="020B0604020202020204" pitchFamily="34" charset="0"/>
              </a:rPr>
              <a:t>mercy</a:t>
            </a:r>
            <a:r>
              <a:rPr lang="en-US" b="1" i="1" dirty="0">
                <a:latin typeface="Arial" panose="020B0604020202020204" pitchFamily="34" charset="0"/>
                <a:cs typeface="Arial" panose="020B0604020202020204" pitchFamily="34" charset="0"/>
              </a:rPr>
              <a:t> for all worlds.”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Anbiyaa</a:t>
            </a:r>
            <a:r>
              <a:rPr lang="en-US" b="1" dirty="0">
                <a:latin typeface="Arial" panose="020B0604020202020204" pitchFamily="34" charset="0"/>
                <a:cs typeface="Arial" panose="020B0604020202020204" pitchFamily="34" charset="0"/>
              </a:rPr>
              <a:t> - 107)</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1340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40924" y="489397"/>
            <a:ext cx="9530366" cy="5975797"/>
          </a:xfrm>
        </p:spPr>
        <p:txBody>
          <a:bodyPr/>
          <a:lstStyle/>
          <a:p>
            <a:pPr>
              <a:buFontTx/>
              <a:buChar char="-"/>
            </a:pPr>
            <a:r>
              <a:rPr lang="en-US" dirty="0">
                <a:latin typeface="Arial" panose="020B0604020202020204" pitchFamily="34" charset="0"/>
                <a:cs typeface="Arial" panose="020B0604020202020204" pitchFamily="34" charset="0"/>
              </a:rPr>
              <a:t>The last sermon at Hajj</a:t>
            </a:r>
          </a:p>
          <a:p>
            <a:pPr>
              <a:buFontTx/>
              <a:buChar char="-"/>
            </a:pPr>
            <a:r>
              <a:rPr lang="en-GB" b="1" i="1" dirty="0">
                <a:latin typeface="Arial" panose="020B0604020202020204" pitchFamily="34" charset="0"/>
                <a:cs typeface="Arial" panose="020B0604020202020204" pitchFamily="34" charset="0"/>
              </a:rPr>
              <a:t>Abu Moosa R.A. says: “I asked the Messenger of Allah </a:t>
            </a:r>
            <a:r>
              <a:rPr lang="ar-SA" b="1" i="1" dirty="0">
                <a:latin typeface="Arial" panose="020B0604020202020204" pitchFamily="34" charset="0"/>
                <a:cs typeface="Arial" panose="020B0604020202020204" pitchFamily="34" charset="0"/>
              </a:rPr>
              <a:t> </a:t>
            </a:r>
            <a:r>
              <a:rPr lang="en-US" b="1" i="1" dirty="0">
                <a:latin typeface="Arial" panose="020B0604020202020204" pitchFamily="34" charset="0"/>
                <a:cs typeface="Arial" panose="020B0604020202020204" pitchFamily="34" charset="0"/>
              </a:rPr>
              <a:t>- </a:t>
            </a:r>
            <a:r>
              <a:rPr lang="en-GB" b="1" i="1" dirty="0">
                <a:latin typeface="Arial" panose="020B0604020202020204" pitchFamily="34" charset="0"/>
                <a:cs typeface="Arial" panose="020B0604020202020204" pitchFamily="34" charset="0"/>
              </a:rPr>
              <a:t>Who is the most excellent among the Muslims?" He said, "One from whose tongue and hands the other Muslims are secure.” </a:t>
            </a:r>
            <a:r>
              <a:rPr lang="en-GB" b="1" dirty="0">
                <a:latin typeface="Arial" panose="020B0604020202020204" pitchFamily="34" charset="0"/>
                <a:cs typeface="Arial" panose="020B0604020202020204" pitchFamily="34" charset="0"/>
              </a:rPr>
              <a:t>(Tirmizi - 2628)</a:t>
            </a:r>
          </a:p>
          <a:p>
            <a:pPr>
              <a:buFontTx/>
              <a:buChar char="-"/>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8. Encouraged to Use Logic &amp; Reason</a:t>
            </a:r>
          </a:p>
          <a:p>
            <a:pPr>
              <a:buFontTx/>
              <a:buChar char="-"/>
            </a:pPr>
            <a:r>
              <a:rPr lang="en-US" dirty="0">
                <a:latin typeface="Arial" panose="020B0604020202020204" pitchFamily="34" charset="0"/>
                <a:cs typeface="Arial" panose="020B0604020202020204" pitchFamily="34" charset="0"/>
              </a:rPr>
              <a:t>The concept of </a:t>
            </a:r>
            <a:r>
              <a:rPr lang="en-US" dirty="0" err="1">
                <a:latin typeface="Arial" panose="020B0604020202020204" pitchFamily="34" charset="0"/>
                <a:cs typeface="Arial" panose="020B0604020202020204" pitchFamily="34" charset="0"/>
              </a:rPr>
              <a:t>Ijtihad</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 Prophet’s habit of seeking consultation</a:t>
            </a:r>
          </a:p>
          <a:p>
            <a:pPr marL="0" indent="0">
              <a:buNone/>
            </a:pPr>
            <a:r>
              <a:rPr lang="en-US" b="1" i="1" dirty="0">
                <a:latin typeface="Arial" panose="020B0604020202020204" pitchFamily="34" charset="0"/>
                <a:cs typeface="Arial" panose="020B0604020202020204" pitchFamily="34" charset="0"/>
              </a:rPr>
              <a:t>“Do they not then ponder about the Quran/ Had it been from someone other than Allah, they would have found in it a great deal of discrepancy.” </a:t>
            </a:r>
            <a:r>
              <a:rPr lang="en-US" b="1" dirty="0">
                <a:latin typeface="Arial" panose="020B0604020202020204" pitchFamily="34" charset="0"/>
                <a:cs typeface="Arial" panose="020B0604020202020204" pitchFamily="34" charset="0"/>
              </a:rPr>
              <a:t>(An-</a:t>
            </a:r>
            <a:r>
              <a:rPr lang="en-US" b="1" dirty="0" err="1">
                <a:latin typeface="Arial" panose="020B0604020202020204" pitchFamily="34" charset="0"/>
                <a:cs typeface="Arial" panose="020B0604020202020204" pitchFamily="34" charset="0"/>
              </a:rPr>
              <a:t>Nisaa</a:t>
            </a:r>
            <a:r>
              <a:rPr lang="en-US" b="1" dirty="0">
                <a:latin typeface="Arial" panose="020B0604020202020204" pitchFamily="34" charset="0"/>
                <a:cs typeface="Arial" panose="020B0604020202020204" pitchFamily="34" charset="0"/>
              </a:rPr>
              <a:t> - 82)</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9. Ummah Given the Duty of the Prophets</a:t>
            </a:r>
          </a:p>
          <a:p>
            <a:pPr marL="0" indent="0">
              <a:buNone/>
            </a:pPr>
            <a:r>
              <a:rPr lang="en-US" dirty="0">
                <a:latin typeface="Arial" panose="020B0604020202020204" pitchFamily="34" charset="0"/>
                <a:cs typeface="Arial" panose="020B0604020202020204" pitchFamily="34" charset="0"/>
              </a:rPr>
              <a:t>- The Prophet SAW ordered his companions in his last sermon to convey his message to the ones who were not yet exposed to it.</a:t>
            </a:r>
          </a:p>
          <a:p>
            <a:pPr marL="0" indent="0">
              <a:buNone/>
            </a:pPr>
            <a:r>
              <a:rPr lang="en-US" b="1" i="1" dirty="0">
                <a:latin typeface="Arial" panose="020B0604020202020204" pitchFamily="34" charset="0"/>
                <a:cs typeface="Arial" panose="020B0604020202020204" pitchFamily="34" charset="0"/>
              </a:rPr>
              <a:t>“You are the best Ummah ever raised for mankind. You bid the fair and forbid the unfair, and you believe in Allah.” </a:t>
            </a:r>
            <a:r>
              <a:rPr lang="en-US" b="1" dirty="0">
                <a:latin typeface="Arial" panose="020B0604020202020204" pitchFamily="34" charset="0"/>
                <a:cs typeface="Arial" panose="020B0604020202020204" pitchFamily="34" charset="0"/>
              </a:rPr>
              <a:t>(Aal e Imran - 110)</a:t>
            </a:r>
          </a:p>
          <a:p>
            <a:pPr marL="0" indent="0">
              <a:buNone/>
            </a:pPr>
            <a:endParaRPr lang="en-US" b="1" i="1"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2560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3832" y="636989"/>
            <a:ext cx="8911687" cy="663777"/>
          </a:xfrm>
        </p:spPr>
        <p:txBody>
          <a:bodyPr/>
          <a:lstStyle/>
          <a:p>
            <a:pPr algn="ctr"/>
            <a:r>
              <a:rPr lang="en-US" dirty="0">
                <a:latin typeface="Arial" panose="020B0604020202020204" pitchFamily="34" charset="0"/>
                <a:cs typeface="Arial" panose="020B0604020202020204" pitchFamily="34" charset="0"/>
              </a:rPr>
              <a:t>Islamic Beliefs &amp; Their Impacts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83831" y="1468191"/>
            <a:ext cx="9500337" cy="5100033"/>
          </a:xfrm>
        </p:spPr>
        <p:txBody>
          <a:bodyPr/>
          <a:lstStyle/>
          <a:p>
            <a:pPr algn="ctr">
              <a:buAutoNum type="arabicPeriod"/>
            </a:pPr>
            <a:r>
              <a:rPr lang="en-US" b="1" u="sng" dirty="0">
                <a:latin typeface="Arial" panose="020B0604020202020204" pitchFamily="34" charset="0"/>
                <a:cs typeface="Arial" panose="020B0604020202020204" pitchFamily="34" charset="0"/>
              </a:rPr>
              <a:t>Tawhid - Oneness of Allah</a:t>
            </a:r>
          </a:p>
          <a:p>
            <a:pPr marL="0" indent="0">
              <a:buNone/>
            </a:pPr>
            <a:endParaRPr lang="en-US" b="1" u="sng"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There is no deity except for the Almighty Allah</a:t>
            </a:r>
          </a:p>
          <a:p>
            <a:pPr>
              <a:buFontTx/>
              <a:buChar char="-"/>
            </a:pPr>
            <a:r>
              <a:rPr lang="en-US" dirty="0">
                <a:latin typeface="Arial" panose="020B0604020202020204" pitchFamily="34" charset="0"/>
                <a:cs typeface="Arial" panose="020B0604020202020204" pitchFamily="34" charset="0"/>
              </a:rPr>
              <a:t>He is alone worthy of worship &amp; all kinds of praise</a:t>
            </a:r>
          </a:p>
          <a:p>
            <a:pPr>
              <a:buFontTx/>
              <a:buChar char="-"/>
            </a:pPr>
            <a:r>
              <a:rPr lang="en-US" dirty="0">
                <a:latin typeface="Arial" panose="020B0604020202020204" pitchFamily="34" charset="0"/>
                <a:cs typeface="Arial" panose="020B0604020202020204" pitchFamily="34" charset="0"/>
              </a:rPr>
              <a:t>He has no beginning and no end</a:t>
            </a:r>
          </a:p>
          <a:p>
            <a:pPr>
              <a:buFontTx/>
              <a:buChar char="-"/>
            </a:pPr>
            <a:r>
              <a:rPr lang="en-US" dirty="0">
                <a:latin typeface="Arial" panose="020B0604020202020204" pitchFamily="34" charset="0"/>
                <a:cs typeface="Arial" panose="020B0604020202020204" pitchFamily="34" charset="0"/>
              </a:rPr>
              <a:t>He has created everything from scratch without the help of any other being, and He provides sustenance for all living creatures</a:t>
            </a:r>
          </a:p>
          <a:p>
            <a:pPr>
              <a:buFontTx/>
              <a:buChar char="-"/>
            </a:pPr>
            <a:r>
              <a:rPr lang="en-US" dirty="0" err="1">
                <a:latin typeface="Arial" panose="020B0604020202020204" pitchFamily="34" charset="0"/>
                <a:cs typeface="Arial" panose="020B0604020202020204" pitchFamily="34" charset="0"/>
              </a:rPr>
              <a:t>Tawhid</a:t>
            </a:r>
            <a:r>
              <a:rPr lang="en-US" dirty="0">
                <a:latin typeface="Arial" panose="020B0604020202020204" pitchFamily="34" charset="0"/>
                <a:cs typeface="Arial" panose="020B0604020202020204" pitchFamily="34" charset="0"/>
              </a:rPr>
              <a:t> can be categorized into three types</a:t>
            </a:r>
          </a:p>
          <a:p>
            <a:pPr marL="0" indent="0">
              <a:buNone/>
            </a:pPr>
            <a:endParaRPr lang="en-US" dirty="0">
              <a:latin typeface="Arial" panose="020B0604020202020204" pitchFamily="34" charset="0"/>
              <a:cs typeface="Arial" panose="020B0604020202020204" pitchFamily="34" charset="0"/>
            </a:endParaRPr>
          </a:p>
          <a:p>
            <a:pPr>
              <a:buAutoNum type="arabicPeriod"/>
            </a:pPr>
            <a:r>
              <a:rPr lang="en-US" b="1" dirty="0" err="1">
                <a:latin typeface="Arial" panose="020B0604020202020204" pitchFamily="34" charset="0"/>
                <a:cs typeface="Arial" panose="020B0604020202020204" pitchFamily="34" charset="0"/>
              </a:rPr>
              <a:t>Tawhid</a:t>
            </a:r>
            <a:r>
              <a:rPr lang="en-US" b="1" dirty="0">
                <a:latin typeface="Arial" panose="020B0604020202020204" pitchFamily="34" charset="0"/>
                <a:cs typeface="Arial" panose="020B0604020202020204" pitchFamily="34" charset="0"/>
              </a:rPr>
              <a:t>/Oneness in Person </a:t>
            </a:r>
            <a:r>
              <a:rPr lang="ar-SA" b="1" dirty="0">
                <a:latin typeface="Arial" panose="020B0604020202020204" pitchFamily="34" charset="0"/>
                <a:cs typeface="Arial" panose="020B0604020202020204" pitchFamily="34" charset="0"/>
              </a:rPr>
              <a:t>(توحيد في الذات)</a:t>
            </a:r>
            <a:endParaRPr lang="en-US"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He is the One and Only and has no partner</a:t>
            </a:r>
          </a:p>
          <a:p>
            <a:pPr>
              <a:buFontTx/>
              <a:buChar char="-"/>
            </a:pPr>
            <a:r>
              <a:rPr lang="en-US" dirty="0">
                <a:latin typeface="Arial" panose="020B0604020202020204" pitchFamily="34" charset="0"/>
                <a:cs typeface="Arial" panose="020B0604020202020204" pitchFamily="34" charset="0"/>
              </a:rPr>
              <a:t>Refer to Surah </a:t>
            </a:r>
            <a:r>
              <a:rPr lang="en-US" dirty="0" err="1">
                <a:latin typeface="Arial" panose="020B0604020202020204" pitchFamily="34" charset="0"/>
                <a:cs typeface="Arial" panose="020B0604020202020204" pitchFamily="34" charset="0"/>
              </a:rPr>
              <a:t>Ikhlas</a:t>
            </a:r>
            <a:r>
              <a:rPr lang="en-US"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9821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6529" y="708338"/>
            <a:ext cx="9633397" cy="5834130"/>
          </a:xfrm>
        </p:spPr>
        <p:txBody>
          <a:bodyPr/>
          <a:lstStyle/>
          <a:p>
            <a:pPr marL="0" indent="0">
              <a:buNone/>
            </a:pPr>
            <a:r>
              <a:rPr lang="en-US" b="1" dirty="0">
                <a:latin typeface="Arial" panose="020B0604020202020204" pitchFamily="34" charset="0"/>
                <a:cs typeface="Arial" panose="020B0604020202020204" pitchFamily="34" charset="0"/>
              </a:rPr>
              <a:t>2. Unity/Oneness in Attributes</a:t>
            </a:r>
            <a:r>
              <a:rPr lang="ar-SA" b="1" dirty="0">
                <a:latin typeface="Arial" panose="020B0604020202020204" pitchFamily="34" charset="0"/>
                <a:cs typeface="Arial" panose="020B0604020202020204" pitchFamily="34" charset="0"/>
              </a:rPr>
              <a:t> (توحيد في الصفات) </a:t>
            </a:r>
            <a:endParaRPr lang="en-US"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He alone is worthy of all the attributes</a:t>
            </a:r>
            <a:endParaRPr lang="en-GB" dirty="0">
              <a:latin typeface="Arial" panose="020B0604020202020204" pitchFamily="34" charset="0"/>
              <a:cs typeface="Arial" panose="020B0604020202020204" pitchFamily="34" charset="0"/>
            </a:endParaRPr>
          </a:p>
          <a:p>
            <a:pPr>
              <a:buFontTx/>
              <a:buChar char="-"/>
            </a:pPr>
            <a:r>
              <a:rPr lang="en-US" b="1" i="1" dirty="0">
                <a:latin typeface="Arial" panose="020B0604020202020204" pitchFamily="34" charset="0"/>
                <a:cs typeface="Arial" panose="020B0604020202020204" pitchFamily="34" charset="0"/>
              </a:rPr>
              <a:t>“And to Allah belong the best names, so invoke Him by them.”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A’araf</a:t>
            </a:r>
            <a:r>
              <a:rPr lang="en-US" b="1" dirty="0">
                <a:latin typeface="Arial" panose="020B0604020202020204" pitchFamily="34" charset="0"/>
                <a:cs typeface="Arial" panose="020B0604020202020204" pitchFamily="34" charset="0"/>
              </a:rPr>
              <a:t> - 180)</a:t>
            </a:r>
          </a:p>
          <a:p>
            <a:pPr>
              <a:buFontTx/>
              <a:buChar char="-"/>
            </a:pPr>
            <a:r>
              <a:rPr lang="en-US" b="1" i="1" dirty="0">
                <a:latin typeface="Arial" panose="020B0604020202020204" pitchFamily="34" charset="0"/>
                <a:cs typeface="Arial" panose="020B0604020202020204" pitchFamily="34" charset="0"/>
              </a:rPr>
              <a:t>“God, there is no god but He, His are the Most Beautiful Names.” </a:t>
            </a:r>
            <a:r>
              <a:rPr lang="en-US" b="1" dirty="0">
                <a:latin typeface="Arial" panose="020B0604020202020204" pitchFamily="34" charset="0"/>
                <a:cs typeface="Arial" panose="020B0604020202020204" pitchFamily="34" charset="0"/>
              </a:rPr>
              <a:t>(Taha - 8)</a:t>
            </a:r>
          </a:p>
          <a:p>
            <a:pPr>
              <a:buFontTx/>
              <a:buChar char="-"/>
            </a:pPr>
            <a:r>
              <a:rPr lang="en-US" dirty="0">
                <a:latin typeface="Arial" panose="020B0604020202020204" pitchFamily="34" charset="0"/>
                <a:cs typeface="Arial" panose="020B0604020202020204" pitchFamily="34" charset="0"/>
              </a:rPr>
              <a:t>Mention some of His attributes such as; The King, The Most Merciful, The Almighty, The Creator etc.</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Unity/Oneness in Actions </a:t>
            </a:r>
            <a:r>
              <a:rPr lang="ar-SA" b="1" dirty="0">
                <a:latin typeface="Arial" panose="020B0604020202020204" pitchFamily="34" charset="0"/>
                <a:cs typeface="Arial" panose="020B0604020202020204" pitchFamily="34" charset="0"/>
              </a:rPr>
              <a:t>(توحيد في الافعال)</a:t>
            </a:r>
            <a:endParaRPr lang="en-US"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He alone is the Creator and Sustainer of everything</a:t>
            </a:r>
          </a:p>
          <a:p>
            <a:pPr>
              <a:buFontTx/>
              <a:buChar char="-"/>
            </a:pPr>
            <a:r>
              <a:rPr lang="en-US" dirty="0">
                <a:latin typeface="Arial" panose="020B0604020202020204" pitchFamily="34" charset="0"/>
                <a:cs typeface="Arial" panose="020B0604020202020204" pitchFamily="34" charset="0"/>
              </a:rPr>
              <a:t>He takes help from no one</a:t>
            </a:r>
          </a:p>
          <a:p>
            <a:pPr>
              <a:buFontTx/>
              <a:buChar char="-"/>
            </a:pPr>
            <a:r>
              <a:rPr lang="en-US" b="1" i="1" dirty="0">
                <a:latin typeface="Arial" panose="020B0604020202020204" pitchFamily="34" charset="0"/>
                <a:cs typeface="Arial" panose="020B0604020202020204" pitchFamily="34" charset="0"/>
              </a:rPr>
              <a:t>“To God belongs the sovereignty of the heavens and the earth and what lies in them, and He has power over everything.”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Maidah</a:t>
            </a:r>
            <a:r>
              <a:rPr lang="en-US" b="1" dirty="0">
                <a:latin typeface="Arial" panose="020B0604020202020204" pitchFamily="34" charset="0"/>
                <a:cs typeface="Arial" panose="020B0604020202020204" pitchFamily="34" charset="0"/>
              </a:rPr>
              <a:t> - 120)</a:t>
            </a:r>
          </a:p>
          <a:p>
            <a:pPr>
              <a:buFontTx/>
              <a:buChar char="-"/>
            </a:pPr>
            <a:r>
              <a:rPr lang="en-US" dirty="0">
                <a:latin typeface="Arial" panose="020B0604020202020204" pitchFamily="34" charset="0"/>
                <a:cs typeface="Arial" panose="020B0604020202020204" pitchFamily="34" charset="0"/>
              </a:rPr>
              <a:t>He alone manages everything that He has created alone</a:t>
            </a:r>
          </a:p>
          <a:p>
            <a:pPr marL="0" indent="0">
              <a:buNone/>
            </a:pPr>
            <a:endParaRPr lang="en-US" dirty="0"/>
          </a:p>
        </p:txBody>
      </p:sp>
    </p:spTree>
    <p:extLst>
      <p:ext uri="{BB962C8B-B14F-4D97-AF65-F5344CB8AC3E}">
        <p14:creationId xmlns:p14="http://schemas.microsoft.com/office/powerpoint/2010/main" val="898252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0801" y="521079"/>
            <a:ext cx="8911687" cy="792566"/>
          </a:xfrm>
        </p:spPr>
        <p:txBody>
          <a:bodyPr/>
          <a:lstStyle/>
          <a:p>
            <a:pPr algn="ctr"/>
            <a:r>
              <a:rPr lang="en-US" dirty="0">
                <a:latin typeface="Arial" panose="020B0604020202020204" pitchFamily="34" charset="0"/>
                <a:cs typeface="Arial" panose="020B0604020202020204" pitchFamily="34" charset="0"/>
              </a:rPr>
              <a:t>Impacts on an Individual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80801" y="1313645"/>
            <a:ext cx="9551853" cy="5164428"/>
          </a:xfrm>
        </p:spPr>
        <p:txBody>
          <a:bodyPr>
            <a:normAutofit fontScale="92500" lnSpcReduction="20000"/>
          </a:bodyPr>
          <a:lstStyle/>
          <a:p>
            <a:pPr>
              <a:buAutoNum type="arabicPeriod"/>
            </a:pPr>
            <a:r>
              <a:rPr lang="en-US" b="1" dirty="0">
                <a:latin typeface="Arial" panose="020B0604020202020204" pitchFamily="34" charset="0"/>
                <a:cs typeface="Arial" panose="020B0604020202020204" pitchFamily="34" charset="0"/>
              </a:rPr>
              <a:t>Gives a Primary Purpose to Life</a:t>
            </a:r>
          </a:p>
          <a:p>
            <a:pPr>
              <a:buFontTx/>
              <a:buChar char="-"/>
            </a:pPr>
            <a:r>
              <a:rPr lang="en-US" dirty="0">
                <a:latin typeface="Arial" panose="020B0604020202020204" pitchFamily="34" charset="0"/>
                <a:cs typeface="Arial" panose="020B0604020202020204" pitchFamily="34" charset="0"/>
              </a:rPr>
              <a:t>That One Supreme Entity has created me and put me on top of all other living beings. There must be a reason for my existence.</a:t>
            </a:r>
          </a:p>
          <a:p>
            <a:pPr marL="0" indent="0">
              <a:buNone/>
            </a:pPr>
            <a:r>
              <a:rPr lang="en-US" b="1" i="1" dirty="0">
                <a:latin typeface="Arial" panose="020B0604020202020204" pitchFamily="34" charset="0"/>
                <a:cs typeface="Arial" panose="020B0604020202020204" pitchFamily="34" charset="0"/>
              </a:rPr>
              <a:t>“I did not create the </a:t>
            </a:r>
            <a:r>
              <a:rPr lang="en-US" b="1" i="1" dirty="0" err="1">
                <a:latin typeface="Arial" panose="020B0604020202020204" pitchFamily="34" charset="0"/>
                <a:cs typeface="Arial" panose="020B0604020202020204" pitchFamily="34" charset="0"/>
              </a:rPr>
              <a:t>Jinns</a:t>
            </a:r>
            <a:r>
              <a:rPr lang="en-US" b="1" i="1" dirty="0">
                <a:latin typeface="Arial" panose="020B0604020202020204" pitchFamily="34" charset="0"/>
                <a:cs typeface="Arial" panose="020B0604020202020204" pitchFamily="34" charset="0"/>
              </a:rPr>
              <a:t> and the humans except for the purpose that they should worship me.” </a:t>
            </a:r>
            <a:r>
              <a:rPr lang="en-US" b="1" dirty="0">
                <a:latin typeface="Arial" panose="020B0604020202020204" pitchFamily="34" charset="0"/>
                <a:cs typeface="Arial" panose="020B0604020202020204" pitchFamily="34" charset="0"/>
              </a:rPr>
              <a:t>(Az-</a:t>
            </a:r>
            <a:r>
              <a:rPr lang="en-US" b="1" dirty="0" err="1">
                <a:latin typeface="Arial" panose="020B0604020202020204" pitchFamily="34" charset="0"/>
                <a:cs typeface="Arial" panose="020B0604020202020204" pitchFamily="34" charset="0"/>
              </a:rPr>
              <a:t>Zariyat</a:t>
            </a:r>
            <a:r>
              <a:rPr lang="en-US" b="1" dirty="0">
                <a:latin typeface="Arial" panose="020B0604020202020204" pitchFamily="34" charset="0"/>
                <a:cs typeface="Arial" panose="020B0604020202020204" pitchFamily="34" charset="0"/>
              </a:rPr>
              <a:t> - 56)</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Inculcates Self-Respect</a:t>
            </a:r>
          </a:p>
          <a:p>
            <a:pPr>
              <a:buFontTx/>
              <a:buChar char="-"/>
            </a:pPr>
            <a:r>
              <a:rPr lang="en-US" dirty="0">
                <a:latin typeface="Arial" panose="020B0604020202020204" pitchFamily="34" charset="0"/>
                <a:cs typeface="Arial" panose="020B0604020202020204" pitchFamily="34" charset="0"/>
              </a:rPr>
              <a:t>A sense of pride that Allah has created me. And He says;</a:t>
            </a:r>
          </a:p>
          <a:p>
            <a:pPr marL="0" indent="0">
              <a:buNone/>
            </a:pPr>
            <a:r>
              <a:rPr lang="en-US" b="1" i="1" dirty="0">
                <a:latin typeface="Arial" panose="020B0604020202020204" pitchFamily="34" charset="0"/>
                <a:cs typeface="Arial" panose="020B0604020202020204" pitchFamily="34" charset="0"/>
              </a:rPr>
              <a:t>“We have honored the Children of Adam, and carried them on land and sea, and provided them with good things, and greatly favored them over many of those We created.” </a:t>
            </a:r>
            <a:r>
              <a:rPr lang="en-US" b="1" dirty="0">
                <a:latin typeface="Arial" panose="020B0604020202020204" pitchFamily="34" charset="0"/>
                <a:cs typeface="Arial" panose="020B0604020202020204" pitchFamily="34" charset="0"/>
              </a:rPr>
              <a:t>(Bani Israel - 70)</a:t>
            </a:r>
          </a:p>
          <a:p>
            <a:pPr marL="0" indent="0">
              <a:buNone/>
            </a:pPr>
            <a:endParaRPr lang="en-US"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Inculcates Humility &amp; Modesty</a:t>
            </a:r>
          </a:p>
          <a:p>
            <a:pPr>
              <a:buFontTx/>
              <a:buChar char="-"/>
            </a:pPr>
            <a:r>
              <a:rPr lang="en-US" dirty="0">
                <a:latin typeface="Arial" panose="020B0604020202020204" pitchFamily="34" charset="0"/>
                <a:cs typeface="Arial" panose="020B0604020202020204" pitchFamily="34" charset="0"/>
              </a:rPr>
              <a:t>Who am I in front of the Almighty. </a:t>
            </a:r>
          </a:p>
          <a:p>
            <a:pPr>
              <a:buFontTx/>
              <a:buChar char="-"/>
            </a:pPr>
            <a:r>
              <a:rPr lang="en-US" dirty="0">
                <a:latin typeface="Arial" panose="020B0604020202020204" pitchFamily="34" charset="0"/>
                <a:cs typeface="Arial" panose="020B0604020202020204" pitchFamily="34" charset="0"/>
              </a:rPr>
              <a:t>He is watching my every step</a:t>
            </a:r>
            <a:r>
              <a:rPr lang="ur-PK"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and is aware of what goes in my head.</a:t>
            </a:r>
          </a:p>
          <a:p>
            <a:pPr marL="0" indent="0">
              <a:buNone/>
            </a:pPr>
            <a:r>
              <a:rPr lang="en-US" b="1" i="1" dirty="0">
                <a:latin typeface="Arial" panose="020B0604020202020204" pitchFamily="34" charset="0"/>
                <a:cs typeface="Arial" panose="020B0604020202020204" pitchFamily="34" charset="0"/>
              </a:rPr>
              <a:t>“Allah says: ‘Pride is My cloak and greatness My robe, and whoever competes with Me with regard to either of them, I shall throw him into Hell.”</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(Ibn </a:t>
            </a:r>
            <a:r>
              <a:rPr lang="en-US" b="1" dirty="0" err="1">
                <a:latin typeface="Arial" panose="020B0604020202020204" pitchFamily="34" charset="0"/>
                <a:cs typeface="Arial" panose="020B0604020202020204" pitchFamily="34" charset="0"/>
              </a:rPr>
              <a:t>Maajah</a:t>
            </a:r>
            <a:r>
              <a:rPr lang="en-US" b="1" dirty="0">
                <a:latin typeface="Arial" panose="020B0604020202020204" pitchFamily="34" charset="0"/>
                <a:cs typeface="Arial" panose="020B0604020202020204" pitchFamily="34" charset="0"/>
              </a:rPr>
              <a:t> - 4174)</a:t>
            </a:r>
            <a:r>
              <a:rPr lang="en-US"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1063856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6529" y="489396"/>
            <a:ext cx="9697791" cy="6368604"/>
          </a:xfrm>
        </p:spPr>
        <p:txBody>
          <a:bodyPr>
            <a:normAutofit lnSpcReduction="10000"/>
          </a:bodyPr>
          <a:lstStyle/>
          <a:p>
            <a:pPr marL="0" indent="0">
              <a:buNone/>
            </a:pPr>
            <a:r>
              <a:rPr lang="en-US" b="1" dirty="0"/>
              <a:t>4. </a:t>
            </a:r>
            <a:r>
              <a:rPr lang="en-US" b="1" dirty="0">
                <a:latin typeface="Arial" panose="020B0604020202020204" pitchFamily="34" charset="0"/>
                <a:cs typeface="Arial" panose="020B0604020202020204" pitchFamily="34" charset="0"/>
              </a:rPr>
              <a:t>Induces a Sense of Self-Accountability</a:t>
            </a:r>
          </a:p>
          <a:p>
            <a:pPr>
              <a:buFontTx/>
              <a:buChar char="-"/>
            </a:pPr>
            <a:r>
              <a:rPr lang="en-US" dirty="0">
                <a:latin typeface="Arial" panose="020B0604020202020204" pitchFamily="34" charset="0"/>
                <a:cs typeface="Arial" panose="020B0604020202020204" pitchFamily="34" charset="0"/>
              </a:rPr>
              <a:t>He will gather everyone one day and ask them about their deeds.</a:t>
            </a:r>
          </a:p>
          <a:p>
            <a:pPr marL="0" indent="0">
              <a:buNone/>
            </a:pPr>
            <a:r>
              <a:rPr lang="en-US" b="1" i="1" dirty="0">
                <a:latin typeface="Arial" panose="020B0604020202020204" pitchFamily="34" charset="0"/>
                <a:cs typeface="Arial" panose="020B0604020202020204" pitchFamily="34" charset="0"/>
              </a:rPr>
              <a:t>“We will set up the scales of justice for the Day of Resurrection, so that no soul will suffer the least injustice. And even if it be the weight of a mustard-seed, We will bring it up. Sufficient are We as Reckoners.”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Anbiyaa</a:t>
            </a:r>
            <a:r>
              <a:rPr lang="en-US" b="1" dirty="0">
                <a:latin typeface="Arial" panose="020B0604020202020204" pitchFamily="34" charset="0"/>
                <a:cs typeface="Arial" panose="020B0604020202020204" pitchFamily="34" charset="0"/>
              </a:rPr>
              <a:t> - 47)</a:t>
            </a:r>
          </a:p>
          <a:p>
            <a:pPr marL="0" indent="0">
              <a:buNone/>
            </a:pPr>
            <a:r>
              <a:rPr lang="en-US" dirty="0">
                <a:latin typeface="Arial" panose="020B0604020202020204" pitchFamily="34" charset="0"/>
                <a:cs typeface="Arial" panose="020B0604020202020204" pitchFamily="34" charset="0"/>
              </a:rPr>
              <a:t>- Sensibility suggests that we hold ourselves accountable to free ourselves from the accountability on the Day of Judgement to avoid embarrassment</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Inculcates Trust in Allah</a:t>
            </a:r>
          </a:p>
          <a:p>
            <a:pPr>
              <a:buFontTx/>
              <a:buChar char="-"/>
            </a:pPr>
            <a:r>
              <a:rPr lang="en-US" dirty="0">
                <a:latin typeface="Arial" panose="020B0604020202020204" pitchFamily="34" charset="0"/>
                <a:cs typeface="Arial" panose="020B0604020202020204" pitchFamily="34" charset="0"/>
              </a:rPr>
              <a:t>If He is capable of so many majestic actions, He sure will take care of me.</a:t>
            </a:r>
          </a:p>
          <a:p>
            <a:pPr marL="0" indent="0">
              <a:buNone/>
            </a:pPr>
            <a:r>
              <a:rPr lang="en-US" b="1" i="1" dirty="0">
                <a:latin typeface="Arial" panose="020B0604020202020204" pitchFamily="34" charset="0"/>
                <a:cs typeface="Arial" panose="020B0604020202020204" pitchFamily="34" charset="0"/>
              </a:rPr>
              <a:t>“And why should we not trust in God, when He has guided us in our ways? We will persevere in the face of your persecution. And upon God the reliant should rely.” </a:t>
            </a:r>
            <a:r>
              <a:rPr lang="en-US" b="1" dirty="0">
                <a:latin typeface="Arial" panose="020B0604020202020204" pitchFamily="34" charset="0"/>
                <a:cs typeface="Arial" panose="020B0604020202020204" pitchFamily="34" charset="0"/>
              </a:rPr>
              <a:t>(Ibrahim - 12)</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6. Instills Hope in the Almighty</a:t>
            </a:r>
          </a:p>
          <a:p>
            <a:pPr marL="0" indent="0">
              <a:buNone/>
            </a:pPr>
            <a:r>
              <a:rPr lang="en-US" dirty="0">
                <a:latin typeface="Arial" panose="020B0604020202020204" pitchFamily="34" charset="0"/>
                <a:cs typeface="Arial" panose="020B0604020202020204" pitchFamily="34" charset="0"/>
              </a:rPr>
              <a:t>- However sinful a person is, he should never lose hope in Allah SWT</a:t>
            </a:r>
          </a:p>
          <a:p>
            <a:pPr marL="0" indent="0">
              <a:buNone/>
            </a:pPr>
            <a:r>
              <a:rPr lang="en-US" b="1" i="1" dirty="0">
                <a:latin typeface="Arial" panose="020B0604020202020204" pitchFamily="34" charset="0"/>
                <a:cs typeface="Arial" panose="020B0604020202020204" pitchFamily="34" charset="0"/>
              </a:rPr>
              <a:t>“Say, “O My servants who have transgressed against themselves: do not despair of God’s mercy, for God forgives all sins. He is indeed the Forgiver, the Clement.” </a:t>
            </a:r>
          </a:p>
          <a:p>
            <a:pPr marL="0" indent="0">
              <a:buNone/>
            </a:pPr>
            <a:r>
              <a:rPr lang="en-US" b="1" dirty="0">
                <a:latin typeface="Arial" panose="020B0604020202020204" pitchFamily="34" charset="0"/>
                <a:cs typeface="Arial" panose="020B0604020202020204" pitchFamily="34" charset="0"/>
              </a:rPr>
              <a:t>(Az-</a:t>
            </a:r>
            <a:r>
              <a:rPr lang="en-US" b="1" dirty="0" err="1">
                <a:latin typeface="Arial" panose="020B0604020202020204" pitchFamily="34" charset="0"/>
                <a:cs typeface="Arial" panose="020B0604020202020204" pitchFamily="34" charset="0"/>
              </a:rPr>
              <a:t>Zumar</a:t>
            </a:r>
            <a:r>
              <a:rPr lang="en-US" b="1" dirty="0">
                <a:latin typeface="Arial" panose="020B0604020202020204" pitchFamily="34" charset="0"/>
                <a:cs typeface="Arial" panose="020B0604020202020204" pitchFamily="34" charset="0"/>
              </a:rPr>
              <a:t> - 53)</a:t>
            </a:r>
            <a:r>
              <a:rPr lang="en-US" b="1" i="1" dirty="0">
                <a:latin typeface="Arial" panose="020B0604020202020204" pitchFamily="34" charset="0"/>
                <a:cs typeface="Arial" panose="020B0604020202020204" pitchFamily="34" charset="0"/>
              </a:rPr>
              <a:t> </a:t>
            </a:r>
            <a:endParaRPr lang="en-GB" b="1" i="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748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56960"/>
          </a:xfrm>
        </p:spPr>
        <p:txBody>
          <a:bodyPr/>
          <a:lstStyle/>
          <a:p>
            <a:r>
              <a:rPr lang="en-US" dirty="0">
                <a:latin typeface="Arial" panose="020B0604020202020204" pitchFamily="34" charset="0"/>
                <a:cs typeface="Arial" panose="020B0604020202020204" pitchFamily="34" charset="0"/>
              </a:rPr>
              <a:t>Past Paper Questions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66682" y="1481069"/>
            <a:ext cx="9440214" cy="5241278"/>
          </a:xfrm>
        </p:spPr>
        <p:txBody>
          <a:bodyPr>
            <a:normAutofit/>
          </a:bodyPr>
          <a:lstStyle/>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What is the difference between </a:t>
            </a:r>
            <a:r>
              <a:rPr lang="en-US" sz="2000" dirty="0" err="1">
                <a:latin typeface="Arial" panose="020B0604020202020204" pitchFamily="34" charset="0"/>
                <a:cs typeface="Arial" panose="020B0604020202020204" pitchFamily="34" charset="0"/>
              </a:rPr>
              <a:t>Deen</a:t>
            </a:r>
            <a:r>
              <a:rPr lang="en-US" sz="2000" dirty="0">
                <a:latin typeface="Arial" panose="020B0604020202020204" pitchFamily="34" charset="0"/>
                <a:cs typeface="Arial" panose="020B0604020202020204" pitchFamily="34" charset="0"/>
              </a:rPr>
              <a:t> and Religion? Describe the importance of </a:t>
            </a:r>
            <a:r>
              <a:rPr lang="en-US" sz="2000" dirty="0" err="1">
                <a:latin typeface="Arial" panose="020B0604020202020204" pitchFamily="34" charset="0"/>
                <a:cs typeface="Arial" panose="020B0604020202020204" pitchFamily="34" charset="0"/>
              </a:rPr>
              <a:t>Deen</a:t>
            </a:r>
            <a:r>
              <a:rPr lang="en-US" sz="2000" dirty="0">
                <a:latin typeface="Arial" panose="020B0604020202020204" pitchFamily="34" charset="0"/>
                <a:cs typeface="Arial" panose="020B0604020202020204" pitchFamily="34" charset="0"/>
              </a:rPr>
              <a:t> in human life with arguments. (2016)</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Define the meaning of prayer and its different categories. Also describe the spiritual, moral and social impact of prayers. (2016)</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Who are entitled to receive Zakat according to the Quran? Elucidating social impact of Zakat, clarify how can poverty be alleviated with its distribution in Islamic Society? (2017)</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Write a comprehensive note on Zakat system of Islam and its spiritual, moral and social impacts. (2018)</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Write a comprehensive note on Hajj (the pilgrimage) system of Islam and its spiritual, moral and social impacts. (2019)</a:t>
            </a:r>
          </a:p>
          <a:p>
            <a:r>
              <a:rPr lang="en-GB" sz="2000" dirty="0">
                <a:latin typeface="Arial" panose="020B0604020202020204" pitchFamily="34" charset="0"/>
                <a:cs typeface="Arial" panose="020B0604020202020204" pitchFamily="34" charset="0"/>
              </a:rPr>
              <a:t>What is belief in the Day of Judgment ? Explore its effects on individual and collective lives of human beings. (2021) </a:t>
            </a:r>
          </a:p>
          <a:p>
            <a:pPr>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25507089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3345" y="540913"/>
            <a:ext cx="9981127" cy="6065949"/>
          </a:xfrm>
        </p:spPr>
        <p:txBody>
          <a:bodyPr/>
          <a:lstStyle/>
          <a:p>
            <a:pPr marL="0" indent="0">
              <a:buNone/>
            </a:pPr>
            <a:r>
              <a:rPr lang="en-US" b="1" dirty="0"/>
              <a:t>7. </a:t>
            </a:r>
            <a:r>
              <a:rPr lang="en-US" b="1" dirty="0">
                <a:latin typeface="Arial" panose="020B0604020202020204" pitchFamily="34" charset="0"/>
                <a:cs typeface="Arial" panose="020B0604020202020204" pitchFamily="34" charset="0"/>
              </a:rPr>
              <a:t>Instills Peace &amp; Contentment</a:t>
            </a:r>
          </a:p>
          <a:p>
            <a:pPr>
              <a:buFontTx/>
              <a:buChar char="-"/>
            </a:pPr>
            <a:r>
              <a:rPr lang="en-US" dirty="0">
                <a:latin typeface="Arial" panose="020B0604020202020204" pitchFamily="34" charset="0"/>
                <a:cs typeface="Arial" panose="020B0604020202020204" pitchFamily="34" charset="0"/>
              </a:rPr>
              <a:t>One who believes in only one God, is granted peace, satisfaction and focus.</a:t>
            </a:r>
          </a:p>
          <a:p>
            <a:pPr marL="0" indent="0">
              <a:buNone/>
            </a:pPr>
            <a:r>
              <a:rPr lang="en-US" b="1" i="1" dirty="0">
                <a:latin typeface="Arial" panose="020B0604020202020204" pitchFamily="34" charset="0"/>
                <a:cs typeface="Arial" panose="020B0604020202020204" pitchFamily="34" charset="0"/>
              </a:rPr>
              <a:t>“Those who believe, and whose hearts find comfort in the remembrance of God. Surely, it is in the remembrance of God that hearts find comfort.”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Ar-Ra’d</a:t>
            </a:r>
            <a:r>
              <a:rPr lang="en-US" b="1" dirty="0">
                <a:latin typeface="Arial" panose="020B0604020202020204" pitchFamily="34" charset="0"/>
                <a:cs typeface="Arial" panose="020B0604020202020204" pitchFamily="34" charset="0"/>
              </a:rPr>
              <a:t> - 28)</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8. The Only Criterion for Eternal Success</a:t>
            </a:r>
          </a:p>
          <a:p>
            <a:pPr>
              <a:buFontTx/>
              <a:buChar char="-"/>
            </a:pPr>
            <a:r>
              <a:rPr lang="en-US" dirty="0">
                <a:latin typeface="Arial" panose="020B0604020202020204" pitchFamily="34" charset="0"/>
                <a:cs typeface="Arial" panose="020B0604020202020204" pitchFamily="34" charset="0"/>
              </a:rPr>
              <a:t>Only the belief in One God will grant the believer with eternal success</a:t>
            </a:r>
          </a:p>
          <a:p>
            <a:pPr marL="0" indent="0">
              <a:buNone/>
            </a:pPr>
            <a:r>
              <a:rPr lang="en-US" b="1" i="1" dirty="0">
                <a:latin typeface="Arial" panose="020B0604020202020204" pitchFamily="34" charset="0"/>
                <a:cs typeface="Arial" panose="020B0604020202020204" pitchFamily="34" charset="0"/>
              </a:rPr>
              <a:t>Indeed, Allah does not forgive associating others with Him (in worship), but forgives anything else of whoever He wills. And whoever associates others with Allah has indeed committed a grave sin. </a:t>
            </a:r>
            <a:r>
              <a:rPr lang="en-US" b="1" dirty="0">
                <a:latin typeface="Arial" panose="020B0604020202020204" pitchFamily="34" charset="0"/>
                <a:cs typeface="Arial" panose="020B0604020202020204" pitchFamily="34" charset="0"/>
              </a:rPr>
              <a:t>(An-</a:t>
            </a:r>
            <a:r>
              <a:rPr lang="en-US" b="1" dirty="0" err="1">
                <a:latin typeface="Arial" panose="020B0604020202020204" pitchFamily="34" charset="0"/>
                <a:cs typeface="Arial" panose="020B0604020202020204" pitchFamily="34" charset="0"/>
              </a:rPr>
              <a:t>Nisaa</a:t>
            </a:r>
            <a:r>
              <a:rPr lang="en-US" b="1" dirty="0">
                <a:latin typeface="Arial" panose="020B0604020202020204" pitchFamily="34" charset="0"/>
                <a:cs typeface="Arial" panose="020B0604020202020204" pitchFamily="34" charset="0"/>
              </a:rPr>
              <a:t> - 48)</a:t>
            </a:r>
            <a:endParaRPr lang="en-US"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3874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5365" y="928220"/>
            <a:ext cx="9414457" cy="5687367"/>
          </a:xfrm>
        </p:spPr>
        <p:txBody>
          <a:bodyPr>
            <a:normAutofit/>
          </a:bodyPr>
          <a:lstStyle/>
          <a:p>
            <a:pPr marL="0" indent="0">
              <a:buNone/>
            </a:pPr>
            <a:r>
              <a:rPr lang="en-US" b="1" dirty="0">
                <a:latin typeface="Arial" panose="020B0604020202020204" pitchFamily="34" charset="0"/>
                <a:cs typeface="Arial" panose="020B0604020202020204" pitchFamily="34" charset="0"/>
              </a:rPr>
              <a:t>1. Strengthens the Concept of Equality</a:t>
            </a:r>
          </a:p>
          <a:p>
            <a:pPr>
              <a:buFontTx/>
              <a:buChar char="-"/>
            </a:pPr>
            <a:r>
              <a:rPr lang="en-US" dirty="0">
                <a:latin typeface="Arial" panose="020B0604020202020204" pitchFamily="34" charset="0"/>
                <a:cs typeface="Arial" panose="020B0604020202020204" pitchFamily="34" charset="0"/>
              </a:rPr>
              <a:t>Everyone is equal in the eyes of the Almighty</a:t>
            </a:r>
          </a:p>
          <a:p>
            <a:pPr>
              <a:buFontTx/>
              <a:buChar char="-"/>
            </a:pPr>
            <a:r>
              <a:rPr lang="en-US" dirty="0">
                <a:latin typeface="Arial" panose="020B0604020202020204" pitchFamily="34" charset="0"/>
                <a:cs typeface="Arial" panose="020B0604020202020204" pitchFamily="34" charset="0"/>
              </a:rPr>
              <a:t>No one is superior on the basis of color, race and creed.</a:t>
            </a:r>
          </a:p>
          <a:p>
            <a:pPr marL="0" indent="0">
              <a:buNone/>
            </a:pPr>
            <a:r>
              <a:rPr lang="en-US" b="1" i="1" dirty="0">
                <a:latin typeface="Arial" panose="020B0604020202020204" pitchFamily="34" charset="0"/>
                <a:cs typeface="Arial" panose="020B0604020202020204" pitchFamily="34" charset="0"/>
              </a:rPr>
              <a:t>“He is dearer to Allah who is more pious.”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Hujuraat</a:t>
            </a:r>
            <a:r>
              <a:rPr lang="en-US" b="1" dirty="0">
                <a:latin typeface="Arial" panose="020B0604020202020204" pitchFamily="34" charset="0"/>
                <a:cs typeface="Arial" panose="020B0604020202020204" pitchFamily="34" charset="0"/>
              </a:rPr>
              <a:t> - 13)</a:t>
            </a:r>
            <a:r>
              <a:rPr lang="en-US" b="1" i="1" dirty="0">
                <a:latin typeface="Arial" panose="020B0604020202020204" pitchFamily="34" charset="0"/>
                <a:cs typeface="Arial" panose="020B0604020202020204" pitchFamily="34" charset="0"/>
              </a:rPr>
              <a:t> </a:t>
            </a:r>
          </a:p>
          <a:p>
            <a:pPr marL="0" indent="0">
              <a:buNone/>
            </a:pPr>
            <a:endParaRPr lang="en-US" b="1" dirty="0"/>
          </a:p>
          <a:p>
            <a:pPr marL="0" indent="0">
              <a:buNone/>
            </a:pPr>
            <a:r>
              <a:rPr lang="en-US" b="1" dirty="0"/>
              <a:t>2. </a:t>
            </a:r>
            <a:r>
              <a:rPr lang="en-US" b="1" dirty="0">
                <a:latin typeface="Arial" panose="020B0604020202020204" pitchFamily="34" charset="0"/>
                <a:cs typeface="Arial" panose="020B0604020202020204" pitchFamily="34" charset="0"/>
              </a:rPr>
              <a:t>Instills the Concept of Brotherhood</a:t>
            </a:r>
          </a:p>
          <a:p>
            <a:pPr>
              <a:buFontTx/>
              <a:buChar char="-"/>
            </a:pPr>
            <a:r>
              <a:rPr lang="en-US" dirty="0">
                <a:latin typeface="Arial" panose="020B0604020202020204" pitchFamily="34" charset="0"/>
                <a:cs typeface="Arial" panose="020B0604020202020204" pitchFamily="34" charset="0"/>
              </a:rPr>
              <a:t>Creates a sense of uniformity</a:t>
            </a:r>
          </a:p>
          <a:p>
            <a:pPr marL="0" indent="0">
              <a:buNone/>
            </a:pPr>
            <a:r>
              <a:rPr lang="en-US" b="1" i="1" dirty="0">
                <a:latin typeface="Arial" panose="020B0604020202020204" pitchFamily="34" charset="0"/>
                <a:cs typeface="Arial" panose="020B0604020202020204" pitchFamily="34" charset="0"/>
              </a:rPr>
              <a:t>“Certainly all Muslims are brothers.”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Hujuraat</a:t>
            </a:r>
            <a:r>
              <a:rPr lang="en-US" b="1" dirty="0">
                <a:latin typeface="Arial" panose="020B0604020202020204" pitchFamily="34" charset="0"/>
                <a:cs typeface="Arial" panose="020B0604020202020204" pitchFamily="34" charset="0"/>
              </a:rPr>
              <a:t> - 10)</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Creates a Society that has a Purpose </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4. Helps Building a Humble &amp; Modest Society</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Brings Peace &amp; Order</a:t>
            </a:r>
          </a:p>
          <a:p>
            <a:pPr marL="0" indent="0">
              <a:buNone/>
            </a:pPr>
            <a:endParaRPr lang="en-GB" b="1" dirty="0">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59164A3E-C0EA-6692-A765-28AA4E8EA8CE}"/>
              </a:ext>
            </a:extLst>
          </p:cNvPr>
          <p:cNvSpPr>
            <a:spLocks noGrp="1"/>
          </p:cNvSpPr>
          <p:nvPr>
            <p:ph type="title"/>
          </p:nvPr>
        </p:nvSpPr>
        <p:spPr>
          <a:xfrm>
            <a:off x="2190849" y="135654"/>
            <a:ext cx="8911687" cy="792566"/>
          </a:xfrm>
        </p:spPr>
        <p:txBody>
          <a:bodyPr/>
          <a:lstStyle/>
          <a:p>
            <a:pPr algn="ctr"/>
            <a:r>
              <a:rPr lang="en-US" dirty="0">
                <a:latin typeface="Arial" panose="020B0604020202020204" pitchFamily="34" charset="0"/>
                <a:cs typeface="Arial" panose="020B0604020202020204" pitchFamily="34" charset="0"/>
              </a:rPr>
              <a:t>Impacts on a Society</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7240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41051"/>
          </a:xfrm>
        </p:spPr>
        <p:txBody>
          <a:bodyPr/>
          <a:lstStyle/>
          <a:p>
            <a:pPr algn="ctr"/>
            <a:r>
              <a:rPr lang="en-US" u="sng" dirty="0">
                <a:latin typeface="Arial" panose="020B0604020202020204" pitchFamily="34" charset="0"/>
                <a:cs typeface="Arial" panose="020B0604020202020204" pitchFamily="34" charset="0"/>
              </a:rPr>
              <a:t>Belief in Angels</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46985" y="1493949"/>
            <a:ext cx="9337183" cy="4984124"/>
          </a:xfrm>
        </p:spPr>
        <p:txBody>
          <a:bodyPr>
            <a:normAutofit/>
          </a:bodyPr>
          <a:lstStyle/>
          <a:p>
            <a:pPr>
              <a:buFontTx/>
              <a:buChar char="-"/>
            </a:pPr>
            <a:r>
              <a:rPr lang="en-US" dirty="0">
                <a:latin typeface="Arial" panose="020B0604020202020204" pitchFamily="34" charset="0"/>
                <a:cs typeface="Arial" panose="020B0604020202020204" pitchFamily="34" charset="0"/>
              </a:rPr>
              <a:t>Allah has created Angels out of light</a:t>
            </a:r>
          </a:p>
          <a:p>
            <a:pPr>
              <a:buFontTx/>
              <a:buChar char="-"/>
            </a:pPr>
            <a:r>
              <a:rPr lang="en-US" dirty="0">
                <a:latin typeface="Arial" panose="020B0604020202020204" pitchFamily="34" charset="0"/>
                <a:cs typeface="Arial" panose="020B0604020202020204" pitchFamily="34" charset="0"/>
              </a:rPr>
              <a:t>They do not have any sort of humanly desires</a:t>
            </a:r>
          </a:p>
          <a:p>
            <a:pPr>
              <a:buFontTx/>
              <a:buChar char="-"/>
            </a:pPr>
            <a:r>
              <a:rPr lang="en-US" dirty="0">
                <a:latin typeface="Arial" panose="020B0604020202020204" pitchFamily="34" charset="0"/>
                <a:cs typeface="Arial" panose="020B0604020202020204" pitchFamily="34" charset="0"/>
              </a:rPr>
              <a:t>They do not have free will</a:t>
            </a:r>
          </a:p>
          <a:p>
            <a:pPr>
              <a:buFontTx/>
              <a:buChar char="-"/>
            </a:pPr>
            <a:r>
              <a:rPr lang="en-US" dirty="0">
                <a:latin typeface="Arial" panose="020B0604020202020204" pitchFamily="34" charset="0"/>
                <a:cs typeface="Arial" panose="020B0604020202020204" pitchFamily="34" charset="0"/>
              </a:rPr>
              <a:t>They cannot disobey Allah in any way whatsoever</a:t>
            </a:r>
          </a:p>
          <a:p>
            <a:pPr marL="0" indent="0">
              <a:buNone/>
            </a:pPr>
            <a:r>
              <a:rPr lang="en-US" b="1" i="1" dirty="0">
                <a:latin typeface="Arial" panose="020B0604020202020204" pitchFamily="34" charset="0"/>
                <a:cs typeface="Arial" panose="020B0604020202020204" pitchFamily="34" charset="0"/>
              </a:rPr>
              <a:t>“they do not disobey </a:t>
            </a:r>
            <a:r>
              <a:rPr lang="en-US" b="1" i="1" dirty="0" err="1">
                <a:latin typeface="Arial" panose="020B0604020202020204" pitchFamily="34" charset="0"/>
                <a:cs typeface="Arial" panose="020B0604020202020204" pitchFamily="34" charset="0"/>
              </a:rPr>
              <a:t>Allāh</a:t>
            </a:r>
            <a:r>
              <a:rPr lang="en-US" b="1" i="1" dirty="0">
                <a:latin typeface="Arial" panose="020B0604020202020204" pitchFamily="34" charset="0"/>
                <a:cs typeface="Arial" panose="020B0604020202020204" pitchFamily="34" charset="0"/>
              </a:rPr>
              <a:t> in what He commands them but do what they are commanded.” </a:t>
            </a:r>
            <a:r>
              <a:rPr lang="en-US" b="1" dirty="0">
                <a:latin typeface="Arial" panose="020B0604020202020204" pitchFamily="34" charset="0"/>
                <a:cs typeface="Arial" panose="020B0604020202020204" pitchFamily="34" charset="0"/>
              </a:rPr>
              <a:t>(At-</a:t>
            </a:r>
            <a:r>
              <a:rPr lang="en-US" b="1" dirty="0" err="1">
                <a:latin typeface="Arial" panose="020B0604020202020204" pitchFamily="34" charset="0"/>
                <a:cs typeface="Arial" panose="020B0604020202020204" pitchFamily="34" charset="0"/>
              </a:rPr>
              <a:t>Tahrim</a:t>
            </a:r>
            <a:r>
              <a:rPr lang="en-US" b="1" dirty="0">
                <a:latin typeface="Arial" panose="020B0604020202020204" pitchFamily="34" charset="0"/>
                <a:cs typeface="Arial" panose="020B0604020202020204" pitchFamily="34" charset="0"/>
              </a:rPr>
              <a:t> - 6)</a:t>
            </a:r>
            <a:endParaRPr lang="en-US" b="1" i="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Four superior angels; </a:t>
            </a:r>
            <a:r>
              <a:rPr lang="en-US" dirty="0" err="1">
                <a:latin typeface="Arial" panose="020B0604020202020204" pitchFamily="34" charset="0"/>
                <a:cs typeface="Arial" panose="020B0604020202020204" pitchFamily="34" charset="0"/>
              </a:rPr>
              <a:t>Jibreel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Mikaeel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Israfeel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Israail</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Millions of others ready to obey Allah SWT</a:t>
            </a:r>
          </a:p>
          <a:p>
            <a:pPr>
              <a:buFontTx/>
              <a:buChar char="-"/>
            </a:pPr>
            <a:r>
              <a:rPr lang="en-US" b="1" dirty="0">
                <a:latin typeface="Arial" panose="020B0604020202020204" pitchFamily="34" charset="0"/>
                <a:cs typeface="Arial" panose="020B0604020202020204" pitchFamily="34" charset="0"/>
              </a:rPr>
              <a:t>Bait ul </a:t>
            </a:r>
            <a:r>
              <a:rPr lang="en-US" b="1" dirty="0" err="1">
                <a:latin typeface="Arial" panose="020B0604020202020204" pitchFamily="34" charset="0"/>
                <a:cs typeface="Arial" panose="020B0604020202020204" pitchFamily="34" charset="0"/>
              </a:rPr>
              <a:t>Ma’moor</a:t>
            </a:r>
            <a:r>
              <a:rPr lang="en-US" dirty="0">
                <a:latin typeface="Arial" panose="020B0604020202020204" pitchFamily="34" charset="0"/>
                <a:cs typeface="Arial" panose="020B0604020202020204" pitchFamily="34" charset="0"/>
              </a:rPr>
              <a:t> – House of Allah in the skies. 70,000 angels perform </a:t>
            </a:r>
            <a:r>
              <a:rPr lang="en-US" dirty="0" err="1">
                <a:latin typeface="Arial" panose="020B0604020202020204" pitchFamily="34" charset="0"/>
                <a:cs typeface="Arial" panose="020B0604020202020204" pitchFamily="34" charset="0"/>
              </a:rPr>
              <a:t>tawaaf</a:t>
            </a:r>
            <a:r>
              <a:rPr lang="en-US" dirty="0">
                <a:latin typeface="Arial" panose="020B0604020202020204" pitchFamily="34" charset="0"/>
                <a:cs typeface="Arial" panose="020B0604020202020204" pitchFamily="34" charset="0"/>
              </a:rPr>
              <a:t> around it everyday. Those who perform it once, never get to perform it ever again.</a:t>
            </a:r>
          </a:p>
          <a:p>
            <a:pPr>
              <a:buFontTx/>
              <a:buChar char="-"/>
            </a:pPr>
            <a:r>
              <a:rPr lang="en-US" b="1" dirty="0" err="1">
                <a:latin typeface="Arial" panose="020B0604020202020204" pitchFamily="34" charset="0"/>
                <a:cs typeface="Arial" panose="020B0604020202020204" pitchFamily="34" charset="0"/>
              </a:rPr>
              <a:t>Kiraaman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Katibeen</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The scribes who note down every deed of humans</a:t>
            </a:r>
          </a:p>
          <a:p>
            <a:pPr>
              <a:buFontTx/>
              <a:buChar char="-"/>
            </a:pPr>
            <a:r>
              <a:rPr lang="en-US" b="1" dirty="0" err="1">
                <a:latin typeface="Arial" panose="020B0604020202020204" pitchFamily="34" charset="0"/>
                <a:cs typeface="Arial" panose="020B0604020202020204" pitchFamily="34" charset="0"/>
              </a:rPr>
              <a:t>Munkar</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Nakeer</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The ones who question the deceased once he is placed in the grave.</a:t>
            </a:r>
          </a:p>
          <a:p>
            <a:pPr marL="0" indent="0">
              <a:buNone/>
            </a:pPr>
            <a:endParaRPr lang="en-US" b="1" i="1" dirty="0">
              <a:latin typeface="Arial" panose="020B0604020202020204" pitchFamily="34" charset="0"/>
              <a:cs typeface="Arial" panose="020B0604020202020204" pitchFamily="34" charset="0"/>
            </a:endParaRP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11485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53929"/>
          </a:xfrm>
        </p:spPr>
        <p:txBody>
          <a:bodyPr/>
          <a:lstStyle/>
          <a:p>
            <a:pPr algn="ctr"/>
            <a:r>
              <a:rPr lang="en-US" u="sng" dirty="0">
                <a:latin typeface="Arial" panose="020B0604020202020204" pitchFamily="34" charset="0"/>
                <a:cs typeface="Arial" panose="020B0604020202020204" pitchFamily="34" charset="0"/>
              </a:rPr>
              <a:t>Belief in </a:t>
            </a:r>
            <a:r>
              <a:rPr lang="en-US" u="sng" dirty="0" err="1">
                <a:latin typeface="Arial" panose="020B0604020202020204" pitchFamily="34" charset="0"/>
                <a:cs typeface="Arial" panose="020B0604020202020204" pitchFamily="34" charset="0"/>
              </a:rPr>
              <a:t>Akhirah</a:t>
            </a:r>
            <a:r>
              <a:rPr lang="en-US" u="sng" dirty="0">
                <a:latin typeface="Arial" panose="020B0604020202020204" pitchFamily="34" charset="0"/>
                <a:cs typeface="Arial" panose="020B0604020202020204" pitchFamily="34" charset="0"/>
              </a:rPr>
              <a:t>; The Life Hereafter</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060620" y="1378039"/>
            <a:ext cx="9620518" cy="5151550"/>
          </a:xfrm>
        </p:spPr>
        <p:txBody>
          <a:bodyPr>
            <a:normAutofit lnSpcReduction="10000"/>
          </a:bodyPr>
          <a:lstStyle/>
          <a:p>
            <a:pPr>
              <a:buFontTx/>
              <a:buChar char="-"/>
            </a:pPr>
            <a:r>
              <a:rPr lang="en-US" dirty="0">
                <a:latin typeface="Arial" panose="020B0604020202020204" pitchFamily="34" charset="0"/>
                <a:cs typeface="Arial" panose="020B0604020202020204" pitchFamily="34" charset="0"/>
              </a:rPr>
              <a:t>Muslims believe that this life is temporary and is merely a test for all mankind</a:t>
            </a:r>
          </a:p>
          <a:p>
            <a:pPr>
              <a:buFontTx/>
              <a:buChar char="-"/>
            </a:pPr>
            <a:r>
              <a:rPr lang="en-US" dirty="0">
                <a:latin typeface="Arial" panose="020B0604020202020204" pitchFamily="34" charset="0"/>
                <a:cs typeface="Arial" panose="020B0604020202020204" pitchFamily="34" charset="0"/>
              </a:rPr>
              <a:t>The life hereafter (</a:t>
            </a:r>
            <a:r>
              <a:rPr lang="en-US" dirty="0" err="1">
                <a:latin typeface="Arial" panose="020B0604020202020204" pitchFamily="34" charset="0"/>
                <a:cs typeface="Arial" panose="020B0604020202020204" pitchFamily="34" charset="0"/>
              </a:rPr>
              <a:t>Aakhirah</a:t>
            </a:r>
            <a:r>
              <a:rPr lang="en-US" dirty="0">
                <a:latin typeface="Arial" panose="020B0604020202020204" pitchFamily="34" charset="0"/>
                <a:cs typeface="Arial" panose="020B0604020202020204" pitchFamily="34" charset="0"/>
              </a:rPr>
              <a:t>) is permanent and everlasting. It will never end as death itself will be abolished.</a:t>
            </a:r>
          </a:p>
          <a:p>
            <a:pPr marL="0" indent="0">
              <a:buNone/>
            </a:pPr>
            <a:r>
              <a:rPr lang="en-US" b="1" i="1" dirty="0">
                <a:latin typeface="Arial" panose="020B0604020202020204" pitchFamily="34" charset="0"/>
                <a:cs typeface="Arial" panose="020B0604020202020204" pitchFamily="34" charset="0"/>
              </a:rPr>
              <a:t>“While the Hereafter is much better and much more durable.”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A’la</a:t>
            </a:r>
            <a:r>
              <a:rPr lang="en-US" b="1" dirty="0">
                <a:latin typeface="Arial" panose="020B0604020202020204" pitchFamily="34" charset="0"/>
                <a:cs typeface="Arial" panose="020B0604020202020204" pitchFamily="34" charset="0"/>
              </a:rPr>
              <a:t> - 17)</a:t>
            </a:r>
          </a:p>
          <a:p>
            <a:pPr>
              <a:buFontTx/>
              <a:buChar char="-"/>
            </a:pPr>
            <a:r>
              <a:rPr lang="en-US" dirty="0">
                <a:latin typeface="Arial" panose="020B0604020202020204" pitchFamily="34" charset="0"/>
                <a:cs typeface="Arial" panose="020B0604020202020204" pitchFamily="34" charset="0"/>
              </a:rPr>
              <a:t>Only two destinations; </a:t>
            </a:r>
            <a:r>
              <a:rPr lang="en-US" b="1" dirty="0">
                <a:latin typeface="Arial" panose="020B0604020202020204" pitchFamily="34" charset="0"/>
                <a:cs typeface="Arial" panose="020B0604020202020204" pitchFamily="34" charset="0"/>
              </a:rPr>
              <a:t>Jannah</a:t>
            </a:r>
            <a:r>
              <a:rPr lang="en-US" dirty="0">
                <a:latin typeface="Arial" panose="020B0604020202020204" pitchFamily="34" charset="0"/>
                <a:cs typeface="Arial" panose="020B0604020202020204" pitchFamily="34" charset="0"/>
              </a:rPr>
              <a:t>; Allah’s guesthouse for His obedient servants</a:t>
            </a:r>
          </a:p>
          <a:p>
            <a:pPr marL="0" indent="0">
              <a:buNone/>
            </a:pPr>
            <a:r>
              <a:rPr lang="en-US"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Jahaanam</a:t>
            </a:r>
            <a:r>
              <a:rPr lang="en-US" dirty="0">
                <a:latin typeface="Arial" panose="020B0604020202020204" pitchFamily="34" charset="0"/>
                <a:cs typeface="Arial" panose="020B0604020202020204" pitchFamily="34" charset="0"/>
              </a:rPr>
              <a:t>; Where Allah will punish the non-believers and </a:t>
            </a:r>
          </a:p>
          <a:p>
            <a:pPr marL="0" indent="0">
              <a:buNone/>
            </a:pPr>
            <a:r>
              <a:rPr lang="en-US" dirty="0">
                <a:latin typeface="Arial" panose="020B0604020202020204" pitchFamily="34" charset="0"/>
                <a:cs typeface="Arial" panose="020B0604020202020204" pitchFamily="34" charset="0"/>
              </a:rPr>
              <a:t>                                                                 those who go against his commands.</a:t>
            </a:r>
          </a:p>
          <a:p>
            <a:pPr>
              <a:buFontTx/>
              <a:buChar char="-"/>
            </a:pPr>
            <a:r>
              <a:rPr lang="en-US" dirty="0">
                <a:latin typeface="Arial" panose="020B0604020202020204" pitchFamily="34" charset="0"/>
                <a:cs typeface="Arial" panose="020B0604020202020204" pitchFamily="34" charset="0"/>
              </a:rPr>
              <a:t>The fate of every human being will be decided on the basis of their deeds.</a:t>
            </a:r>
          </a:p>
          <a:p>
            <a:pPr marL="0" indent="0">
              <a:buNone/>
            </a:pPr>
            <a:r>
              <a:rPr lang="en-US" b="1" i="1" dirty="0">
                <a:latin typeface="Arial" panose="020B0604020202020204" pitchFamily="34" charset="0"/>
                <a:cs typeface="Arial" panose="020B0604020202020204" pitchFamily="34" charset="0"/>
              </a:rPr>
              <a:t>“Then for the one who had rebelled, and preferred the worldly life (to the Hereafter), Hell will be the abode. Whereas for the one who feared to stand before his Lord, and restrained his self from the evil, Paradise will be the abode.” </a:t>
            </a:r>
            <a:r>
              <a:rPr lang="en-US" b="1" dirty="0">
                <a:latin typeface="Arial" panose="020B0604020202020204" pitchFamily="34" charset="0"/>
                <a:cs typeface="Arial" panose="020B0604020202020204" pitchFamily="34" charset="0"/>
              </a:rPr>
              <a:t>(An-</a:t>
            </a:r>
            <a:r>
              <a:rPr lang="en-US" b="1" dirty="0" err="1">
                <a:latin typeface="Arial" panose="020B0604020202020204" pitchFamily="34" charset="0"/>
                <a:cs typeface="Arial" panose="020B0604020202020204" pitchFamily="34" charset="0"/>
              </a:rPr>
              <a:t>Nazi’at</a:t>
            </a:r>
            <a:r>
              <a:rPr lang="en-US" b="1" dirty="0">
                <a:latin typeface="Arial" panose="020B0604020202020204" pitchFamily="34" charset="0"/>
                <a:cs typeface="Arial" panose="020B0604020202020204" pitchFamily="34" charset="0"/>
              </a:rPr>
              <a:t>: 37 - 41)</a:t>
            </a:r>
          </a:p>
          <a:p>
            <a:pPr marL="0" indent="0">
              <a:buNone/>
            </a:pPr>
            <a:r>
              <a:rPr lang="en-US" b="1" i="1" dirty="0">
                <a:latin typeface="Arial" panose="020B0604020202020204" pitchFamily="34" charset="0"/>
                <a:cs typeface="Arial" panose="020B0604020202020204" pitchFamily="34" charset="0"/>
              </a:rPr>
              <a:t>“The as for him whose scales (of good deeds) are heavy, he will be in a happy life. But he whose scales are light, his abode will be Abyss. And what may you know what Abyss is. A blazing Fire!”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Qari’ah</a:t>
            </a:r>
            <a:r>
              <a:rPr lang="en-US" b="1" dirty="0">
                <a:latin typeface="Arial" panose="020B0604020202020204" pitchFamily="34" charset="0"/>
                <a:cs typeface="Arial" panose="020B0604020202020204" pitchFamily="34" charset="0"/>
              </a:rPr>
              <a:t>: 6 - 11)</a:t>
            </a:r>
            <a:r>
              <a:rPr lang="en-US" dirty="0">
                <a:latin typeface="Arial" panose="020B0604020202020204" pitchFamily="34" charset="0"/>
                <a:cs typeface="Arial" panose="020B0604020202020204" pitchFamily="34" charset="0"/>
              </a:rPr>
              <a:t>  </a:t>
            </a:r>
          </a:p>
          <a:p>
            <a:pPr marL="0" indent="0">
              <a:buNone/>
            </a:pPr>
            <a:r>
              <a:rPr lang="en-US" dirty="0">
                <a:latin typeface="Arial" panose="020B0604020202020204" pitchFamily="34" charset="0"/>
                <a:cs typeface="Arial" panose="020B0604020202020204" pitchFamily="34" charset="0"/>
              </a:rPr>
              <a:t>                                                         </a:t>
            </a: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29213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0620" y="566670"/>
            <a:ext cx="9443992" cy="5769736"/>
          </a:xfrm>
        </p:spPr>
        <p:txBody>
          <a:bodyPr/>
          <a:lstStyle/>
          <a:p>
            <a:pPr>
              <a:buFontTx/>
              <a:buChar char="-"/>
            </a:pPr>
            <a:r>
              <a:rPr lang="en-US" dirty="0">
                <a:latin typeface="Arial" panose="020B0604020202020204" pitchFamily="34" charset="0"/>
                <a:cs typeface="Arial" panose="020B0604020202020204" pitchFamily="34" charset="0"/>
              </a:rPr>
              <a:t>It is only logical to believe in </a:t>
            </a:r>
            <a:r>
              <a:rPr lang="en-US" dirty="0" err="1">
                <a:latin typeface="Arial" panose="020B0604020202020204" pitchFamily="34" charset="0"/>
                <a:cs typeface="Arial" panose="020B0604020202020204" pitchFamily="34" charset="0"/>
              </a:rPr>
              <a:t>Aakhirah</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100% justice can never be provided in this life</a:t>
            </a:r>
          </a:p>
          <a:p>
            <a:pPr>
              <a:buFontTx/>
              <a:buChar char="-"/>
            </a:pPr>
            <a:r>
              <a:rPr lang="en-US" dirty="0">
                <a:latin typeface="Arial" panose="020B0604020202020204" pitchFamily="34" charset="0"/>
                <a:cs typeface="Arial" panose="020B0604020202020204" pitchFamily="34" charset="0"/>
              </a:rPr>
              <a:t>Many pass away without paying the price of their bad deeds</a:t>
            </a:r>
            <a:r>
              <a:rPr lang="ur-PK">
                <a:latin typeface="Arial" panose="020B0604020202020204" pitchFamily="34" charset="0"/>
                <a:cs typeface="Arial" panose="020B0604020202020204" pitchFamily="34" charset="0"/>
              </a:rPr>
              <a:t> </a:t>
            </a:r>
            <a:r>
              <a:rPr lang="en-US">
                <a:latin typeface="Arial" panose="020B0604020202020204" pitchFamily="34" charset="0"/>
                <a:cs typeface="Arial" panose="020B0604020202020204" pitchFamily="34" charset="0"/>
              </a:rPr>
              <a:t>or </a:t>
            </a:r>
            <a:r>
              <a:rPr lang="en-US" dirty="0">
                <a:latin typeface="Arial" panose="020B0604020202020204" pitchFamily="34" charset="0"/>
                <a:cs typeface="Arial" panose="020B0604020202020204" pitchFamily="34" charset="0"/>
              </a:rPr>
              <a:t>getting the true reward of their good deeds.</a:t>
            </a:r>
          </a:p>
          <a:p>
            <a:pPr>
              <a:buFontTx/>
              <a:buChar char="-"/>
            </a:pPr>
            <a:r>
              <a:rPr lang="en-US" dirty="0">
                <a:latin typeface="Arial" panose="020B0604020202020204" pitchFamily="34" charset="0"/>
                <a:cs typeface="Arial" panose="020B0604020202020204" pitchFamily="34" charset="0"/>
              </a:rPr>
              <a:t>This world is merely an examination hall</a:t>
            </a:r>
            <a:endParaRPr lang="en-GB"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Rewards and punishments will only be handed out in the Hereafter</a:t>
            </a:r>
          </a:p>
          <a:p>
            <a:pPr>
              <a:buFontTx/>
              <a:buChar char="-"/>
            </a:pPr>
            <a:r>
              <a:rPr lang="en-US" dirty="0">
                <a:latin typeface="Arial" panose="020B0604020202020204" pitchFamily="34" charset="0"/>
                <a:cs typeface="Arial" panose="020B0604020202020204" pitchFamily="34" charset="0"/>
              </a:rPr>
              <a:t>Allah SWT is just and fair. It cannot be imagined from Him that He will not account for the actions of His creatures who are given free will.</a:t>
            </a:r>
          </a:p>
        </p:txBody>
      </p:sp>
    </p:spTree>
    <p:extLst>
      <p:ext uri="{BB962C8B-B14F-4D97-AF65-F5344CB8AC3E}">
        <p14:creationId xmlns:p14="http://schemas.microsoft.com/office/powerpoint/2010/main" val="3505345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586413"/>
            <a:ext cx="8911687" cy="829322"/>
          </a:xfrm>
        </p:spPr>
        <p:txBody>
          <a:bodyPr/>
          <a:lstStyle/>
          <a:p>
            <a:pPr algn="ctr"/>
            <a:r>
              <a:rPr lang="en-US" u="sng" dirty="0">
                <a:latin typeface="Arial" panose="020B0604020202020204" pitchFamily="34" charset="0"/>
                <a:cs typeface="Arial" panose="020B0604020202020204" pitchFamily="34" charset="0"/>
              </a:rPr>
              <a:t>Impacts on an Individual </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37893" y="1660434"/>
            <a:ext cx="9517488" cy="5088096"/>
          </a:xfrm>
        </p:spPr>
        <p:txBody>
          <a:bodyPr>
            <a:normAutofit fontScale="92500" lnSpcReduction="20000"/>
          </a:bodyPr>
          <a:lstStyle/>
          <a:p>
            <a:pPr>
              <a:buAutoNum type="arabicPeriod"/>
            </a:pPr>
            <a:r>
              <a:rPr lang="en-US" b="1" dirty="0">
                <a:latin typeface="Arial" panose="020B0604020202020204" pitchFamily="34" charset="0"/>
                <a:cs typeface="Arial" panose="020B0604020202020204" pitchFamily="34" charset="0"/>
              </a:rPr>
              <a:t>Inculcates a Sense of Self Accountability</a:t>
            </a: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Helps in Leading a Meaningful Life</a:t>
            </a: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Instills Humility</a:t>
            </a: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Instills Patience</a:t>
            </a:r>
          </a:p>
          <a:p>
            <a:pPr>
              <a:buFontTx/>
              <a:buChar char="-"/>
            </a:pPr>
            <a:r>
              <a:rPr lang="en-US" dirty="0">
                <a:latin typeface="Arial" panose="020B0604020202020204" pitchFamily="34" charset="0"/>
                <a:cs typeface="Arial" panose="020B0604020202020204" pitchFamily="34" charset="0"/>
              </a:rPr>
              <a:t>How the companions were able to face hardships</a:t>
            </a:r>
          </a:p>
          <a:p>
            <a:pPr>
              <a:buFontTx/>
              <a:buChar char="-"/>
            </a:pPr>
            <a:r>
              <a:rPr lang="en-US" dirty="0">
                <a:latin typeface="Arial" panose="020B0604020202020204" pitchFamily="34" charset="0"/>
                <a:cs typeface="Arial" panose="020B0604020202020204" pitchFamily="34" charset="0"/>
              </a:rPr>
              <a:t>The Prophet’s motivation of Jannah to </a:t>
            </a:r>
            <a:r>
              <a:rPr lang="en-US" dirty="0" err="1">
                <a:latin typeface="Arial" panose="020B0604020202020204" pitchFamily="34" charset="0"/>
                <a:cs typeface="Arial" panose="020B0604020202020204" pitchFamily="34" charset="0"/>
              </a:rPr>
              <a:t>Ammar</a:t>
            </a:r>
            <a:r>
              <a:rPr lang="en-US" dirty="0">
                <a:latin typeface="Arial" panose="020B0604020202020204" pitchFamily="34" charset="0"/>
                <a:cs typeface="Arial" panose="020B0604020202020204" pitchFamily="34" charset="0"/>
              </a:rPr>
              <a:t> R.A. and his family</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Does not Let a Person Get Immersed in this Life</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6. Inculcates Gratitude</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7. Helps Stay Steadfast in the Actual Purpose of this Life </a:t>
            </a:r>
          </a:p>
          <a:p>
            <a:pPr marL="0" indent="0">
              <a:buNone/>
            </a:pP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96441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586413"/>
            <a:ext cx="8911687" cy="829322"/>
          </a:xfrm>
        </p:spPr>
        <p:txBody>
          <a:bodyPr/>
          <a:lstStyle/>
          <a:p>
            <a:pPr algn="ctr"/>
            <a:r>
              <a:rPr lang="en-US" u="sng" dirty="0">
                <a:latin typeface="Arial" panose="020B0604020202020204" pitchFamily="34" charset="0"/>
                <a:cs typeface="Arial" panose="020B0604020202020204" pitchFamily="34" charset="0"/>
              </a:rPr>
              <a:t>Impacts on a Society </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37893" y="1660434"/>
            <a:ext cx="9517488" cy="5088096"/>
          </a:xfrm>
        </p:spPr>
        <p:txBody>
          <a:bodyPr>
            <a:normAutofit/>
          </a:bodyPr>
          <a:lstStyle/>
          <a:p>
            <a:pPr>
              <a:buAutoNum type="arabicPeriod"/>
            </a:pPr>
            <a:r>
              <a:rPr lang="en-GB" b="1" dirty="0">
                <a:latin typeface="Arial" panose="020B0604020202020204" pitchFamily="34" charset="0"/>
                <a:cs typeface="Arial" panose="020B0604020202020204" pitchFamily="34" charset="0"/>
              </a:rPr>
              <a:t>Helps in Structuring a Purpose Driven Society</a:t>
            </a: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Helps in Promoting Justice</a:t>
            </a:r>
          </a:p>
          <a:p>
            <a:pPr>
              <a:buFontTx/>
              <a:buChar char="-"/>
            </a:pPr>
            <a:r>
              <a:rPr lang="en-US" dirty="0">
                <a:latin typeface="Arial" panose="020B0604020202020204" pitchFamily="34" charset="0"/>
                <a:cs typeface="Arial" panose="020B0604020202020204" pitchFamily="34" charset="0"/>
              </a:rPr>
              <a:t>If a person responsible for ensuring justice does not fulfill his responsibility in this life, he should know that Allah will ensure it on the Day of Judgement and hold him accountable for not doing so</a:t>
            </a:r>
            <a:endParaRPr lang="en-GB" b="1" dirty="0">
              <a:latin typeface="Arial" panose="020B0604020202020204" pitchFamily="34" charset="0"/>
              <a:cs typeface="Arial" panose="020B0604020202020204" pitchFamily="34" charset="0"/>
            </a:endParaRPr>
          </a:p>
          <a:p>
            <a:pPr marL="0" indent="0">
              <a:buNone/>
            </a:pPr>
            <a:endParaRPr lang="en-GB" b="1" dirty="0">
              <a:latin typeface="Arial" panose="020B0604020202020204" pitchFamily="34" charset="0"/>
              <a:cs typeface="Arial" panose="020B0604020202020204" pitchFamily="34" charset="0"/>
            </a:endParaRPr>
          </a:p>
          <a:p>
            <a:pPr marL="0" indent="0">
              <a:buNone/>
            </a:pPr>
            <a:r>
              <a:rPr lang="en-GB" b="1" dirty="0">
                <a:latin typeface="Arial" panose="020B0604020202020204" pitchFamily="34" charset="0"/>
                <a:cs typeface="Arial" panose="020B0604020202020204" pitchFamily="34" charset="0"/>
              </a:rPr>
              <a:t>3. Helps in Creating a More Tolerant &amp; Forgiving Society</a:t>
            </a:r>
          </a:p>
          <a:p>
            <a:pPr marL="0" indent="0">
              <a:buNone/>
            </a:pPr>
            <a:endParaRPr lang="en-GB" b="1" dirty="0">
              <a:latin typeface="Arial" panose="020B0604020202020204" pitchFamily="34" charset="0"/>
              <a:cs typeface="Arial" panose="020B0604020202020204" pitchFamily="34" charset="0"/>
            </a:endParaRPr>
          </a:p>
          <a:p>
            <a:pPr marL="0" indent="0">
              <a:buNone/>
            </a:pPr>
            <a:r>
              <a:rPr lang="en-GB" b="1" dirty="0">
                <a:latin typeface="Arial" panose="020B0604020202020204" pitchFamily="34" charset="0"/>
                <a:cs typeface="Arial" panose="020B0604020202020204" pitchFamily="34" charset="0"/>
              </a:rPr>
              <a:t>4. Helps in the Alleviation of Crime</a:t>
            </a:r>
          </a:p>
          <a:p>
            <a:pPr marL="0" indent="0">
              <a:buNone/>
            </a:pPr>
            <a:endParaRPr lang="en-GB" b="1" dirty="0">
              <a:latin typeface="Arial" panose="020B0604020202020204" pitchFamily="34" charset="0"/>
              <a:cs typeface="Arial" panose="020B0604020202020204" pitchFamily="34" charset="0"/>
            </a:endParaRPr>
          </a:p>
          <a:p>
            <a:pPr marL="0" indent="0">
              <a:buNone/>
            </a:pPr>
            <a:r>
              <a:rPr lang="en-GB" b="1" dirty="0">
                <a:latin typeface="Arial" panose="020B0604020202020204" pitchFamily="34" charset="0"/>
                <a:cs typeface="Arial" panose="020B0604020202020204" pitchFamily="34" charset="0"/>
              </a:rPr>
              <a:t>5. Helps in the Alleviation of Social Evils </a:t>
            </a:r>
          </a:p>
          <a:p>
            <a:pPr marL="0" indent="0">
              <a:buNone/>
            </a:pP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79206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C0C0B9E-1E86-3FE8-4CF8-8BFF87B19854}"/>
              </a:ext>
            </a:extLst>
          </p:cNvPr>
          <p:cNvSpPr>
            <a:spLocks noGrp="1"/>
          </p:cNvSpPr>
          <p:nvPr>
            <p:ph type="title"/>
          </p:nvPr>
        </p:nvSpPr>
        <p:spPr>
          <a:xfrm>
            <a:off x="2415035" y="252321"/>
            <a:ext cx="8911687" cy="753929"/>
          </a:xfrm>
        </p:spPr>
        <p:txBody>
          <a:bodyPr/>
          <a:lstStyle/>
          <a:p>
            <a:pPr algn="ctr"/>
            <a:r>
              <a:rPr lang="en-US" u="sng" dirty="0">
                <a:latin typeface="Arial" panose="020B0604020202020204" pitchFamily="34" charset="0"/>
                <a:cs typeface="Arial" panose="020B0604020202020204" pitchFamily="34" charset="0"/>
              </a:rPr>
              <a:t>Belief in Prophethood</a:t>
            </a:r>
            <a:endParaRPr lang="en-GB" u="sng" dirty="0">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0BDFAA07-F39D-83C6-3424-71EEB74D0C09}"/>
              </a:ext>
            </a:extLst>
          </p:cNvPr>
          <p:cNvSpPr>
            <a:spLocks noGrp="1"/>
          </p:cNvSpPr>
          <p:nvPr>
            <p:ph idx="1"/>
          </p:nvPr>
        </p:nvSpPr>
        <p:spPr>
          <a:xfrm>
            <a:off x="2060619" y="1167023"/>
            <a:ext cx="9620518" cy="5438656"/>
          </a:xfrm>
        </p:spPr>
        <p:txBody>
          <a:bodyPr>
            <a:normAutofit lnSpcReduction="10000"/>
          </a:bodyPr>
          <a:lstStyle/>
          <a:p>
            <a:pPr>
              <a:buFontTx/>
              <a:buChar char="-"/>
            </a:pPr>
            <a:r>
              <a:rPr lang="en-US" sz="1700" dirty="0">
                <a:latin typeface="Arial" panose="020B0604020202020204" pitchFamily="34" charset="0"/>
                <a:cs typeface="Arial" panose="020B0604020202020204" pitchFamily="34" charset="0"/>
              </a:rPr>
              <a:t>Prophets are the men sent by Allah SWT for the guidance of humanity</a:t>
            </a:r>
          </a:p>
          <a:p>
            <a:pPr>
              <a:buFontTx/>
              <a:buChar char="-"/>
            </a:pPr>
            <a:r>
              <a:rPr lang="en-US" sz="1700" dirty="0">
                <a:latin typeface="Arial" panose="020B0604020202020204" pitchFamily="34" charset="0"/>
                <a:cs typeface="Arial" panose="020B0604020202020204" pitchFamily="34" charset="0"/>
              </a:rPr>
              <a:t>It is obligatory for a Muslim to believe in all the Prophets who were sent by Allah SWT</a:t>
            </a:r>
          </a:p>
          <a:p>
            <a:pPr marL="0" indent="0">
              <a:buNone/>
            </a:pPr>
            <a:r>
              <a:rPr lang="en-US" sz="1700" b="1" i="1" dirty="0">
                <a:latin typeface="Arial" panose="020B0604020202020204" pitchFamily="34" charset="0"/>
                <a:cs typeface="Arial" panose="020B0604020202020204" pitchFamily="34" charset="0"/>
              </a:rPr>
              <a:t>“Say, ˹O believers,˺ “We believe in Allah and what has been revealed to us; and what was revealed to Abraham, Ishmael, Isaac, Jacob, and his descendants; and what was given to Moses, Jesus, and other prophets from their Lord.” </a:t>
            </a:r>
            <a:r>
              <a:rPr lang="en-US" sz="1700" b="1" dirty="0">
                <a:latin typeface="Arial" panose="020B0604020202020204" pitchFamily="34" charset="0"/>
                <a:cs typeface="Arial" panose="020B0604020202020204" pitchFamily="34" charset="0"/>
              </a:rPr>
              <a:t>(Al-Baqarah - 136)</a:t>
            </a:r>
            <a:endParaRPr lang="en-US" sz="1700" b="1" i="1" dirty="0">
              <a:latin typeface="Arial" panose="020B0604020202020204" pitchFamily="34" charset="0"/>
              <a:cs typeface="Arial" panose="020B0604020202020204" pitchFamily="34" charset="0"/>
            </a:endParaRPr>
          </a:p>
          <a:p>
            <a:pPr>
              <a:buFontTx/>
              <a:buChar char="-"/>
            </a:pPr>
            <a:endParaRPr lang="en-US" sz="1700" dirty="0">
              <a:latin typeface="Arial" panose="020B0604020202020204" pitchFamily="34" charset="0"/>
              <a:cs typeface="Arial" panose="020B0604020202020204" pitchFamily="34" charset="0"/>
            </a:endParaRPr>
          </a:p>
          <a:p>
            <a:pPr>
              <a:buFontTx/>
              <a:buChar char="-"/>
            </a:pPr>
            <a:r>
              <a:rPr lang="en-US" sz="1700" dirty="0">
                <a:latin typeface="Arial" panose="020B0604020202020204" pitchFamily="34" charset="0"/>
                <a:cs typeface="Arial" panose="020B0604020202020204" pitchFamily="34" charset="0"/>
              </a:rPr>
              <a:t>Belief in Allah without the belief in prophethood is incomplete</a:t>
            </a:r>
          </a:p>
          <a:p>
            <a:pPr marL="0" indent="0">
              <a:buNone/>
            </a:pPr>
            <a:r>
              <a:rPr lang="en-US" sz="1700" b="1" i="1" dirty="0">
                <a:latin typeface="Arial" panose="020B0604020202020204" pitchFamily="34" charset="0"/>
                <a:cs typeface="Arial" panose="020B0604020202020204" pitchFamily="34" charset="0"/>
              </a:rPr>
              <a:t>“Surely those who deny Allah and His messengers and wish to make a distinction between Allah and His messengers,1 saying, “We believe in some and disbelieve in others,” desiring to forge a compromise, they are indeed the true disbelievers. And We have prepared for the disbelievers a humiliating punishment.” </a:t>
            </a:r>
            <a:r>
              <a:rPr lang="en-US" sz="1700" b="1" dirty="0">
                <a:latin typeface="Arial" panose="020B0604020202020204" pitchFamily="34" charset="0"/>
                <a:cs typeface="Arial" panose="020B0604020202020204" pitchFamily="34" charset="0"/>
              </a:rPr>
              <a:t>(An-</a:t>
            </a:r>
            <a:r>
              <a:rPr lang="en-US" sz="1700" b="1" dirty="0" err="1">
                <a:latin typeface="Arial" panose="020B0604020202020204" pitchFamily="34" charset="0"/>
                <a:cs typeface="Arial" panose="020B0604020202020204" pitchFamily="34" charset="0"/>
              </a:rPr>
              <a:t>Nisaa</a:t>
            </a:r>
            <a:r>
              <a:rPr lang="en-US" sz="1700" b="1" dirty="0">
                <a:latin typeface="Arial" panose="020B0604020202020204" pitchFamily="34" charset="0"/>
                <a:cs typeface="Arial" panose="020B0604020202020204" pitchFamily="34" charset="0"/>
              </a:rPr>
              <a:t> - 150, 151)</a:t>
            </a:r>
            <a:endParaRPr lang="en-US" sz="1700" b="1" i="1" dirty="0">
              <a:latin typeface="Arial" panose="020B0604020202020204" pitchFamily="34" charset="0"/>
              <a:cs typeface="Arial" panose="020B0604020202020204" pitchFamily="34" charset="0"/>
            </a:endParaRPr>
          </a:p>
          <a:p>
            <a:pPr>
              <a:buFontTx/>
              <a:buChar char="-"/>
            </a:pPr>
            <a:endParaRPr lang="en-US" sz="1700" dirty="0">
              <a:latin typeface="Arial" panose="020B0604020202020204" pitchFamily="34" charset="0"/>
              <a:cs typeface="Arial" panose="020B0604020202020204" pitchFamily="34" charset="0"/>
            </a:endParaRPr>
          </a:p>
          <a:p>
            <a:pPr>
              <a:buFontTx/>
              <a:buChar char="-"/>
            </a:pPr>
            <a:r>
              <a:rPr lang="en-US" sz="1700" dirty="0">
                <a:latin typeface="Arial" panose="020B0604020202020204" pitchFamily="34" charset="0"/>
                <a:cs typeface="Arial" panose="020B0604020202020204" pitchFamily="34" charset="0"/>
              </a:rPr>
              <a:t>Every Prophet came only with Islam and no other religion, however, there are differences in the codes given to them. But the core ideology of Islam remained the same</a:t>
            </a:r>
          </a:p>
          <a:p>
            <a:pPr>
              <a:buFontTx/>
              <a:buChar char="-"/>
            </a:pPr>
            <a:r>
              <a:rPr lang="en-US" sz="1700" dirty="0">
                <a:latin typeface="Arial" panose="020B0604020202020204" pitchFamily="34" charset="0"/>
                <a:cs typeface="Arial" panose="020B0604020202020204" pitchFamily="34" charset="0"/>
              </a:rPr>
              <a:t>We do not discriminate between any of the Prophets</a:t>
            </a:r>
          </a:p>
          <a:p>
            <a:pPr marL="0" indent="0">
              <a:buNone/>
            </a:pPr>
            <a:r>
              <a:rPr lang="en-US" sz="1700" b="1" i="1" dirty="0">
                <a:latin typeface="Arial" panose="020B0604020202020204" pitchFamily="34" charset="0"/>
                <a:cs typeface="Arial" panose="020B0604020202020204" pitchFamily="34" charset="0"/>
              </a:rPr>
              <a:t>“We make no distinction between any of them (Prophets). And to Allah we all submit.” </a:t>
            </a:r>
            <a:r>
              <a:rPr lang="en-US" sz="1700" b="1" dirty="0">
                <a:latin typeface="Arial" panose="020B0604020202020204" pitchFamily="34" charset="0"/>
                <a:cs typeface="Arial" panose="020B0604020202020204" pitchFamily="34" charset="0"/>
              </a:rPr>
              <a:t>(Al-Baqarah - 136)</a:t>
            </a:r>
            <a:endParaRPr lang="en-US" sz="1700" b="1" i="1"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06292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C0C0B9E-1E86-3FE8-4CF8-8BFF87B19854}"/>
              </a:ext>
            </a:extLst>
          </p:cNvPr>
          <p:cNvSpPr>
            <a:spLocks noGrp="1"/>
          </p:cNvSpPr>
          <p:nvPr>
            <p:ph type="title"/>
          </p:nvPr>
        </p:nvSpPr>
        <p:spPr>
          <a:xfrm>
            <a:off x="2415035" y="252321"/>
            <a:ext cx="8911687" cy="753929"/>
          </a:xfrm>
        </p:spPr>
        <p:txBody>
          <a:bodyPr/>
          <a:lstStyle/>
          <a:p>
            <a:pPr algn="ctr"/>
            <a:r>
              <a:rPr lang="en-US" u="sng" dirty="0">
                <a:latin typeface="Arial" panose="020B0604020202020204" pitchFamily="34" charset="0"/>
                <a:cs typeface="Arial" panose="020B0604020202020204" pitchFamily="34" charset="0"/>
              </a:rPr>
              <a:t>Importance of Prophethood</a:t>
            </a:r>
            <a:endParaRPr lang="en-GB" u="sng" dirty="0">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0BDFAA07-F39D-83C6-3424-71EEB74D0C09}"/>
              </a:ext>
            </a:extLst>
          </p:cNvPr>
          <p:cNvSpPr>
            <a:spLocks noGrp="1"/>
          </p:cNvSpPr>
          <p:nvPr>
            <p:ph idx="1"/>
          </p:nvPr>
        </p:nvSpPr>
        <p:spPr>
          <a:xfrm>
            <a:off x="2060619" y="1167023"/>
            <a:ext cx="9620518" cy="5438656"/>
          </a:xfrm>
        </p:spPr>
        <p:txBody>
          <a:bodyPr>
            <a:normAutofit lnSpcReduction="10000"/>
          </a:bodyPr>
          <a:lstStyle/>
          <a:p>
            <a:pPr>
              <a:buAutoNum type="arabicPeriod"/>
            </a:pPr>
            <a:r>
              <a:rPr lang="en-US" b="1" dirty="0">
                <a:latin typeface="Arial" panose="020B0604020202020204" pitchFamily="34" charset="0"/>
                <a:cs typeface="Arial" panose="020B0604020202020204" pitchFamily="34" charset="0"/>
              </a:rPr>
              <a:t>Prophets are Saviors of Humanity</a:t>
            </a:r>
          </a:p>
          <a:p>
            <a:pPr>
              <a:buFontTx/>
              <a:buChar char="-"/>
            </a:pPr>
            <a:r>
              <a:rPr lang="en-US" dirty="0">
                <a:latin typeface="Arial" panose="020B0604020202020204" pitchFamily="34" charset="0"/>
                <a:cs typeface="Arial" panose="020B0604020202020204" pitchFamily="34" charset="0"/>
              </a:rPr>
              <a:t>Musa A.S. was sent to save Bani Israel from the cruelty of Pharoah and his people</a:t>
            </a:r>
          </a:p>
          <a:p>
            <a:pPr marL="0" indent="0">
              <a:buNone/>
            </a:pPr>
            <a:r>
              <a:rPr lang="en-US" b="1" i="1" dirty="0">
                <a:latin typeface="Arial" panose="020B0604020202020204" pitchFamily="34" charset="0"/>
                <a:cs typeface="Arial" panose="020B0604020202020204" pitchFamily="34" charset="0"/>
              </a:rPr>
              <a:t>“But it was Our Will to favor those who were oppressed in the land, making them models ˹of faith˺ as well as successors; and to establish them in the land; and through them show Pharaoh, </a:t>
            </a:r>
            <a:r>
              <a:rPr lang="en-US" b="1" i="1" dirty="0" err="1">
                <a:latin typeface="Arial" panose="020B0604020202020204" pitchFamily="34" charset="0"/>
                <a:cs typeface="Arial" panose="020B0604020202020204" pitchFamily="34" charset="0"/>
              </a:rPr>
              <a:t>Hamân</a:t>
            </a:r>
            <a:r>
              <a:rPr lang="en-US" b="1" i="1" dirty="0">
                <a:latin typeface="Arial" panose="020B0604020202020204" pitchFamily="34" charset="0"/>
                <a:cs typeface="Arial" panose="020B0604020202020204" pitchFamily="34" charset="0"/>
              </a:rPr>
              <a:t>, and their soldiers the fulfilment of what they feared.”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Qasas</a:t>
            </a:r>
            <a:r>
              <a:rPr lang="en-US" b="1" dirty="0">
                <a:latin typeface="Arial" panose="020B0604020202020204" pitchFamily="34" charset="0"/>
                <a:cs typeface="Arial" panose="020B0604020202020204" pitchFamily="34" charset="0"/>
              </a:rPr>
              <a:t> - 5, 6)</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Prophets Help People to Connect to Allah SWT</a:t>
            </a:r>
          </a:p>
          <a:p>
            <a:pPr>
              <a:buFontTx/>
              <a:buChar char="-"/>
            </a:pPr>
            <a:r>
              <a:rPr lang="en-US" dirty="0">
                <a:latin typeface="Arial" panose="020B0604020202020204" pitchFamily="34" charset="0"/>
                <a:cs typeface="Arial" panose="020B0604020202020204" pitchFamily="34" charset="0"/>
              </a:rPr>
              <a:t>The primary motive of all the Prophets from Adam A.S. to Muhammad SAW</a:t>
            </a:r>
          </a:p>
          <a:p>
            <a:pPr marL="0" indent="0">
              <a:buNone/>
            </a:pPr>
            <a:r>
              <a:rPr lang="en-US" b="1" i="1" dirty="0">
                <a:latin typeface="Arial" panose="020B0604020202020204" pitchFamily="34" charset="0"/>
                <a:cs typeface="Arial" panose="020B0604020202020204" pitchFamily="34" charset="0"/>
              </a:rPr>
              <a:t>“We never sent a messenger before you O Prophet without revealing to him: “There is no god worthy of worship except Me, so worship Me alone.”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Anbiyaa</a:t>
            </a:r>
            <a:r>
              <a:rPr lang="en-US" b="1" dirty="0">
                <a:latin typeface="Arial" panose="020B0604020202020204" pitchFamily="34" charset="0"/>
                <a:cs typeface="Arial" panose="020B0604020202020204" pitchFamily="34" charset="0"/>
              </a:rPr>
              <a:t> - 25)</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Prophets are the </a:t>
            </a:r>
            <a:r>
              <a:rPr lang="en-US" b="1" u="sng" dirty="0">
                <a:latin typeface="Arial" panose="020B0604020202020204" pitchFamily="34" charset="0"/>
                <a:cs typeface="Arial" panose="020B0604020202020204" pitchFamily="34" charset="0"/>
              </a:rPr>
              <a:t>Only</a:t>
            </a:r>
            <a:r>
              <a:rPr lang="en-US" b="1" dirty="0">
                <a:latin typeface="Arial" panose="020B0604020202020204" pitchFamily="34" charset="0"/>
                <a:cs typeface="Arial" panose="020B0604020202020204" pitchFamily="34" charset="0"/>
              </a:rPr>
              <a:t> Conveyers of Divine Knowledge</a:t>
            </a:r>
          </a:p>
          <a:p>
            <a:pPr>
              <a:buFontTx/>
              <a:buChar char="-"/>
            </a:pPr>
            <a:r>
              <a:rPr lang="en-US" dirty="0">
                <a:latin typeface="Arial" panose="020B0604020202020204" pitchFamily="34" charset="0"/>
                <a:cs typeface="Arial" panose="020B0604020202020204" pitchFamily="34" charset="0"/>
              </a:rPr>
              <a:t>As divine knowledge is only revealed on Prophets</a:t>
            </a:r>
          </a:p>
          <a:p>
            <a:pPr>
              <a:buFontTx/>
              <a:buChar char="-"/>
            </a:pPr>
            <a:r>
              <a:rPr lang="en-US" dirty="0">
                <a:latin typeface="Arial" panose="020B0604020202020204" pitchFamily="34" charset="0"/>
                <a:cs typeface="Arial" panose="020B0604020202020204" pitchFamily="34" charset="0"/>
              </a:rPr>
              <a:t>Without them, humanity would never be able to have access to it</a:t>
            </a:r>
          </a:p>
          <a:p>
            <a:pPr>
              <a:buFontTx/>
              <a:buChar char="-"/>
            </a:pPr>
            <a:r>
              <a:rPr lang="en-US" dirty="0">
                <a:latin typeface="Arial" panose="020B0604020202020204" pitchFamily="34" charset="0"/>
                <a:cs typeface="Arial" panose="020B0604020202020204" pitchFamily="34" charset="0"/>
              </a:rPr>
              <a:t>And without them, humanity would always be lost </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33684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C0C0B9E-1E86-3FE8-4CF8-8BFF87B19854}"/>
              </a:ext>
            </a:extLst>
          </p:cNvPr>
          <p:cNvSpPr>
            <a:spLocks noGrp="1"/>
          </p:cNvSpPr>
          <p:nvPr>
            <p:ph type="title"/>
          </p:nvPr>
        </p:nvSpPr>
        <p:spPr>
          <a:xfrm>
            <a:off x="2415035" y="95459"/>
            <a:ext cx="8911687" cy="753929"/>
          </a:xfrm>
        </p:spPr>
        <p:txBody>
          <a:bodyPr/>
          <a:lstStyle/>
          <a:p>
            <a:pPr algn="ctr"/>
            <a:r>
              <a:rPr lang="en-US" u="sng" dirty="0">
                <a:latin typeface="Arial" panose="020B0604020202020204" pitchFamily="34" charset="0"/>
                <a:cs typeface="Arial" panose="020B0604020202020204" pitchFamily="34" charset="0"/>
              </a:rPr>
              <a:t>Importance of Prophethood</a:t>
            </a:r>
            <a:endParaRPr lang="en-GB" u="sng" dirty="0">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0BDFAA07-F39D-83C6-3424-71EEB74D0C09}"/>
              </a:ext>
            </a:extLst>
          </p:cNvPr>
          <p:cNvSpPr>
            <a:spLocks noGrp="1"/>
          </p:cNvSpPr>
          <p:nvPr>
            <p:ph idx="1"/>
          </p:nvPr>
        </p:nvSpPr>
        <p:spPr>
          <a:xfrm>
            <a:off x="2060619" y="934498"/>
            <a:ext cx="9620518" cy="5828044"/>
          </a:xfrm>
        </p:spPr>
        <p:txBody>
          <a:bodyPr>
            <a:normAutofit fontScale="92500" lnSpcReduction="20000"/>
          </a:bodyPr>
          <a:lstStyle/>
          <a:p>
            <a:pPr marL="0" indent="0">
              <a:buNone/>
            </a:pPr>
            <a:r>
              <a:rPr lang="en-US" b="1" dirty="0">
                <a:latin typeface="Arial" panose="020B0604020202020204" pitchFamily="34" charset="0"/>
                <a:cs typeface="Arial" panose="020B0604020202020204" pitchFamily="34" charset="0"/>
              </a:rPr>
              <a:t>4. Prophets Help the Believers to Rid themselves of All Evils</a:t>
            </a:r>
          </a:p>
          <a:p>
            <a:pPr marL="0" indent="0">
              <a:buNone/>
            </a:pPr>
            <a:r>
              <a:rPr lang="en-GB" sz="1800" b="1" i="1" dirty="0">
                <a:effectLst/>
                <a:latin typeface="Arial" panose="020B0604020202020204" pitchFamily="34" charset="0"/>
                <a:cs typeface="Arial" panose="020B0604020202020204" pitchFamily="34" charset="0"/>
              </a:rPr>
              <a:t>“O king! we were plunged in the depth of ignorance and barbarism; we adored idols, we lived in unchastity… when Allah raised among us a man, of whose birth, truthfulness, honesty, and purity we were aware; and he called to the Oneness of Allah,… and he enjoined us to speak the truth, to be faithful to our trusts, to be merciful and to regard the rights of the neighbours and kith and kin; he forbade us to speak evil of women…… </a:t>
            </a:r>
            <a:r>
              <a:rPr lang="en-GB" sz="1800" b="1" dirty="0">
                <a:effectLst/>
                <a:latin typeface="Arial" panose="020B0604020202020204" pitchFamily="34" charset="0"/>
                <a:cs typeface="Arial" panose="020B0604020202020204" pitchFamily="34" charset="0"/>
              </a:rPr>
              <a:t>(The Sealed Nectar, page 65)</a:t>
            </a:r>
            <a:endParaRPr lang="en-GB" b="1" i="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Prophets Help the Believers to Succeed in the Life Hereafter</a:t>
            </a:r>
          </a:p>
          <a:p>
            <a:pPr>
              <a:buFontTx/>
              <a:buChar char="-"/>
            </a:pPr>
            <a:r>
              <a:rPr lang="en-US" dirty="0">
                <a:latin typeface="Arial" panose="020B0604020202020204" pitchFamily="34" charset="0"/>
                <a:cs typeface="Arial" panose="020B0604020202020204" pitchFamily="34" charset="0"/>
              </a:rPr>
              <a:t>How every Prophet encouraged his nation to work for Jannah</a:t>
            </a:r>
          </a:p>
          <a:p>
            <a:pPr marL="0" indent="0">
              <a:buNone/>
            </a:pPr>
            <a:r>
              <a:rPr lang="en-US" b="1" i="1" dirty="0">
                <a:latin typeface="Arial" panose="020B0604020202020204" pitchFamily="34" charset="0"/>
                <a:cs typeface="Arial" panose="020B0604020202020204" pitchFamily="34" charset="0"/>
              </a:rPr>
              <a:t>Say, O Prophet, “Shall I inform you of what is better than all of this? Those mindful of Allah will have Gardens with their Lord under which rivers flow, to stay there forever, and pure spouses, along with Allah’s pleasure.”  </a:t>
            </a:r>
            <a:r>
              <a:rPr lang="en-US" b="1" dirty="0">
                <a:latin typeface="Arial" panose="020B0604020202020204" pitchFamily="34" charset="0"/>
                <a:cs typeface="Arial" panose="020B0604020202020204" pitchFamily="34" charset="0"/>
              </a:rPr>
              <a:t>(Aal e Imran - 15)</a:t>
            </a:r>
          </a:p>
          <a:p>
            <a:pPr marL="0" indent="0">
              <a:buNone/>
            </a:pPr>
            <a:r>
              <a:rPr lang="en-US" b="1" i="1" dirty="0">
                <a:latin typeface="Arial" panose="020B0604020202020204" pitchFamily="34" charset="0"/>
                <a:cs typeface="Arial" panose="020B0604020202020204" pitchFamily="34" charset="0"/>
              </a:rPr>
              <a:t>The Prophet, said, "Allah said, 'I have prepared for My pious worshipers such things as no eye has ever seen, no ear has ever heard of, and nobody has ever thought of. All that is reserved, besides which, all that you have seen, is nothing. </a:t>
            </a:r>
            <a:r>
              <a:rPr lang="en-US" b="1" dirty="0">
                <a:latin typeface="Arial" panose="020B0604020202020204" pitchFamily="34" charset="0"/>
                <a:cs typeface="Arial" panose="020B0604020202020204" pitchFamily="34" charset="0"/>
              </a:rPr>
              <a:t>(Bukhari - 4780)</a:t>
            </a:r>
            <a:endParaRPr lang="en-US" b="1" i="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6. Prophets Help People Succeed in </a:t>
            </a:r>
            <a:r>
              <a:rPr lang="en-US" b="1" dirty="0" err="1">
                <a:latin typeface="Arial" panose="020B0604020202020204" pitchFamily="34" charset="0"/>
                <a:cs typeface="Arial" panose="020B0604020202020204" pitchFamily="34" charset="0"/>
              </a:rPr>
              <a:t>Dunya</a:t>
            </a:r>
            <a:endParaRPr lang="en-US"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How the Prophet SAW laid grounds for an ideal state at Madinah</a:t>
            </a:r>
          </a:p>
          <a:p>
            <a:pPr>
              <a:buFontTx/>
              <a:buChar char="-"/>
            </a:pPr>
            <a:r>
              <a:rPr lang="en-US" dirty="0">
                <a:latin typeface="Arial" panose="020B0604020202020204" pitchFamily="34" charset="0"/>
                <a:cs typeface="Arial" panose="020B0604020202020204" pitchFamily="34" charset="0"/>
              </a:rPr>
              <a:t>How the Prophet SAW defined principles for a state’s politics, economy, judiciary administration etc.</a:t>
            </a:r>
            <a:endParaRPr lang="en-US" b="1"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986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56960"/>
          </a:xfrm>
        </p:spPr>
        <p:txBody>
          <a:bodyPr/>
          <a:lstStyle/>
          <a:p>
            <a:r>
              <a:rPr lang="en-US" dirty="0">
                <a:latin typeface="Arial" panose="020B0604020202020204" pitchFamily="34" charset="0"/>
                <a:cs typeface="Arial" panose="020B0604020202020204" pitchFamily="34" charset="0"/>
              </a:rPr>
              <a:t>Past Paper Questions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66682" y="1481069"/>
            <a:ext cx="9440214" cy="5241278"/>
          </a:xfrm>
        </p:spPr>
        <p:txBody>
          <a:bodyPr>
            <a:normAutofit/>
          </a:bodyPr>
          <a:lstStyle/>
          <a:p>
            <a:r>
              <a:rPr lang="en-GB" sz="2000" dirty="0">
                <a:effectLst/>
                <a:latin typeface="Arial" panose="020B0604020202020204" pitchFamily="34" charset="0"/>
                <a:cs typeface="Arial" panose="020B0604020202020204" pitchFamily="34" charset="0"/>
              </a:rPr>
              <a:t>Describe the importance of </a:t>
            </a:r>
            <a:r>
              <a:rPr lang="en-GB" sz="2000" dirty="0" err="1">
                <a:effectLst/>
                <a:latin typeface="Arial" panose="020B0604020202020204" pitchFamily="34" charset="0"/>
                <a:cs typeface="Arial" panose="020B0604020202020204" pitchFamily="34" charset="0"/>
              </a:rPr>
              <a:t>Deen</a:t>
            </a:r>
            <a:r>
              <a:rPr lang="en-GB" sz="2000" dirty="0">
                <a:effectLst/>
                <a:latin typeface="Arial" panose="020B0604020202020204" pitchFamily="34" charset="0"/>
                <a:cs typeface="Arial" panose="020B0604020202020204" pitchFamily="34" charset="0"/>
              </a:rPr>
              <a:t> (Doctrine of life) in human life. Differentiate between </a:t>
            </a:r>
            <a:r>
              <a:rPr lang="en-GB" sz="2000" dirty="0" err="1">
                <a:effectLst/>
                <a:latin typeface="Arial" panose="020B0604020202020204" pitchFamily="34" charset="0"/>
                <a:cs typeface="Arial" panose="020B0604020202020204" pitchFamily="34" charset="0"/>
              </a:rPr>
              <a:t>Deen</a:t>
            </a:r>
            <a:r>
              <a:rPr lang="en-GB" sz="2000" dirty="0">
                <a:effectLst/>
                <a:latin typeface="Arial" panose="020B0604020202020204" pitchFamily="34" charset="0"/>
                <a:cs typeface="Arial" panose="020B0604020202020204" pitchFamily="34" charset="0"/>
              </a:rPr>
              <a:t> and Religion</a:t>
            </a:r>
            <a:r>
              <a:rPr lang="en-GB" sz="1800" dirty="0">
                <a:effectLst/>
                <a:latin typeface="TimesNewRoman"/>
              </a:rPr>
              <a:t>. </a:t>
            </a:r>
            <a:r>
              <a:rPr lang="en-GB" sz="2000" dirty="0">
                <a:latin typeface="Arial" panose="020B0604020202020204" pitchFamily="34" charset="0"/>
                <a:cs typeface="Arial" panose="020B0604020202020204" pitchFamily="34" charset="0"/>
              </a:rPr>
              <a:t>(2022)</a:t>
            </a:r>
            <a:endParaRPr lang="en-GB" dirty="0">
              <a:latin typeface="TimesNewRoman"/>
              <a:cs typeface="Arial" panose="020B0604020202020204" pitchFamily="34" charset="0"/>
            </a:endParaRPr>
          </a:p>
          <a:p>
            <a:r>
              <a:rPr lang="en-GB" sz="2000" dirty="0">
                <a:latin typeface="Arial" panose="020B0604020202020204" pitchFamily="34" charset="0"/>
                <a:cs typeface="Arial" panose="020B0604020202020204" pitchFamily="34" charset="0"/>
              </a:rPr>
              <a:t>What is the Qur’anic argument on the Life Hereafter? What are its impacts on the individual and collective life of a human being? (2023)</a:t>
            </a:r>
          </a:p>
          <a:p>
            <a:r>
              <a:rPr lang="en-GB" sz="2000" dirty="0">
                <a:latin typeface="Arial" panose="020B0604020202020204" pitchFamily="34" charset="0"/>
                <a:cs typeface="Arial" panose="020B0604020202020204" pitchFamily="34" charset="0"/>
              </a:rPr>
              <a:t>Explain the doctrine of Prophet hood and its importance in human life. (2024)</a:t>
            </a:r>
            <a:br>
              <a:rPr lang="en-GB" sz="2000" dirty="0">
                <a:latin typeface="Arial" panose="020B0604020202020204" pitchFamily="34" charset="0"/>
                <a:cs typeface="Arial" panose="020B0604020202020204" pitchFamily="34" charset="0"/>
              </a:rPr>
            </a:br>
            <a:endParaRPr lang="en-GB" sz="2000" dirty="0">
              <a:latin typeface="Arial" panose="020B0604020202020204" pitchFamily="34" charset="0"/>
              <a:cs typeface="Arial" panose="020B0604020202020204" pitchFamily="34" charset="0"/>
            </a:endParaRPr>
          </a:p>
          <a:p>
            <a:endParaRPr lang="en-GB" sz="2000" dirty="0"/>
          </a:p>
          <a:p>
            <a:pPr>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3568766613"/>
      </p:ext>
    </p:extLst>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C0C0B9E-1E86-3FE8-4CF8-8BFF87B19854}"/>
              </a:ext>
            </a:extLst>
          </p:cNvPr>
          <p:cNvSpPr>
            <a:spLocks noGrp="1"/>
          </p:cNvSpPr>
          <p:nvPr>
            <p:ph type="title"/>
          </p:nvPr>
        </p:nvSpPr>
        <p:spPr>
          <a:xfrm>
            <a:off x="2415035" y="252321"/>
            <a:ext cx="8911687" cy="753929"/>
          </a:xfrm>
        </p:spPr>
        <p:txBody>
          <a:bodyPr/>
          <a:lstStyle/>
          <a:p>
            <a:pPr algn="ctr"/>
            <a:r>
              <a:rPr lang="en-US" u="sng" dirty="0">
                <a:latin typeface="Arial" panose="020B0604020202020204" pitchFamily="34" charset="0"/>
                <a:cs typeface="Arial" panose="020B0604020202020204" pitchFamily="34" charset="0"/>
              </a:rPr>
              <a:t>Importance of Prophethood</a:t>
            </a:r>
            <a:endParaRPr lang="en-GB" u="sng" dirty="0">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0BDFAA07-F39D-83C6-3424-71EEB74D0C09}"/>
              </a:ext>
            </a:extLst>
          </p:cNvPr>
          <p:cNvSpPr>
            <a:spLocks noGrp="1"/>
          </p:cNvSpPr>
          <p:nvPr>
            <p:ph idx="1"/>
          </p:nvPr>
        </p:nvSpPr>
        <p:spPr>
          <a:xfrm>
            <a:off x="2060619" y="1167023"/>
            <a:ext cx="9620518" cy="5438656"/>
          </a:xfrm>
        </p:spPr>
        <p:txBody>
          <a:bodyPr>
            <a:normAutofit/>
          </a:bodyPr>
          <a:lstStyle/>
          <a:p>
            <a:pPr marL="0" indent="0">
              <a:buNone/>
            </a:pPr>
            <a:r>
              <a:rPr lang="en-US" b="1" dirty="0">
                <a:latin typeface="Arial" panose="020B0604020202020204" pitchFamily="34" charset="0"/>
                <a:cs typeface="Arial" panose="020B0604020202020204" pitchFamily="34" charset="0"/>
              </a:rPr>
              <a:t>7. Prophets are the Direct Vicegerents of Allah SWT</a:t>
            </a:r>
          </a:p>
          <a:p>
            <a:pPr>
              <a:buFontTx/>
              <a:buChar char="-"/>
            </a:pPr>
            <a:r>
              <a:rPr lang="en-US" dirty="0">
                <a:latin typeface="Arial" panose="020B0604020202020204" pitchFamily="34" charset="0"/>
                <a:cs typeface="Arial" panose="020B0604020202020204" pitchFamily="34" charset="0"/>
              </a:rPr>
              <a:t>Allah’s direct vicegerents are only the Prophets</a:t>
            </a:r>
          </a:p>
          <a:p>
            <a:pPr>
              <a:buFontTx/>
              <a:buChar char="-"/>
            </a:pPr>
            <a:r>
              <a:rPr lang="en-US" dirty="0">
                <a:latin typeface="Arial" panose="020B0604020202020204" pitchFamily="34" charset="0"/>
                <a:cs typeface="Arial" panose="020B0604020202020204" pitchFamily="34" charset="0"/>
              </a:rPr>
              <a:t>When Allah said that He is creating His vicegerent (Al-Baqarah - 30), He sent Adam A.S.</a:t>
            </a:r>
          </a:p>
          <a:p>
            <a:pPr marL="0" indent="0">
              <a:buNone/>
            </a:pPr>
            <a:r>
              <a:rPr lang="en-US" dirty="0">
                <a:latin typeface="Arial" panose="020B0604020202020204" pitchFamily="34" charset="0"/>
                <a:cs typeface="Arial" panose="020B0604020202020204" pitchFamily="34" charset="0"/>
              </a:rPr>
              <a:t> </a:t>
            </a:r>
          </a:p>
          <a:p>
            <a:pPr marL="0" indent="0">
              <a:buNone/>
            </a:pPr>
            <a:r>
              <a:rPr lang="en-US" b="1" dirty="0">
                <a:latin typeface="Arial" panose="020B0604020202020204" pitchFamily="34" charset="0"/>
                <a:cs typeface="Arial" panose="020B0604020202020204" pitchFamily="34" charset="0"/>
              </a:rPr>
              <a:t>8. Prophets are the Epitome of Tolerance &amp; Patience</a:t>
            </a:r>
          </a:p>
          <a:p>
            <a:pPr>
              <a:buFontTx/>
              <a:buChar char="-"/>
            </a:pPr>
            <a:r>
              <a:rPr lang="en-GB" dirty="0">
                <a:latin typeface="Arial" panose="020B0604020202020204" pitchFamily="34" charset="0"/>
                <a:cs typeface="Arial" panose="020B0604020202020204" pitchFamily="34" charset="0"/>
              </a:rPr>
              <a:t>Through their actions they teach humanity how to face hardships which are a part and parcel of this life</a:t>
            </a:r>
            <a:endParaRPr lang="en-GB" b="1" i="1" u="none" strike="noStrike" dirty="0">
              <a:solidFill>
                <a:srgbClr val="08081A"/>
              </a:solidFill>
              <a:effectLst/>
              <a:latin typeface="Arial" panose="020B0604020202020204" pitchFamily="34" charset="0"/>
              <a:cs typeface="Arial" panose="020B0604020202020204" pitchFamily="34" charset="0"/>
            </a:endParaRPr>
          </a:p>
          <a:p>
            <a:pPr marL="0" indent="0">
              <a:buNone/>
            </a:pPr>
            <a:r>
              <a:rPr lang="en-GB" b="1" i="1" u="none" strike="noStrike" dirty="0">
                <a:solidFill>
                  <a:srgbClr val="08081A"/>
                </a:solidFill>
                <a:effectLst/>
                <a:latin typeface="Arial" panose="020B0604020202020204" pitchFamily="34" charset="0"/>
                <a:cs typeface="Arial" panose="020B0604020202020204" pitchFamily="34" charset="0"/>
              </a:rPr>
              <a:t>“A man asked the Prophet SAW: “O Messenger of Allah! Which of the people is tried most severely?" He said: "The Prophets, then those nearest to them, then those nearest to them. </a:t>
            </a:r>
            <a:r>
              <a:rPr lang="en-GB" i="1" u="none" strike="noStrike" dirty="0">
                <a:solidFill>
                  <a:srgbClr val="08081A"/>
                </a:solidFill>
                <a:effectLst/>
                <a:latin typeface="Arial" panose="020B0604020202020204" pitchFamily="34" charset="0"/>
                <a:cs typeface="Arial" panose="020B0604020202020204" pitchFamily="34" charset="0"/>
              </a:rPr>
              <a:t>A man is tried according to his religion; if he is firm in his religion, then his trials are more severe, and if he is frail in his religion, then he is tried according to the strength of his religion. The servant shall continue to be tried until he is left walking upon the earth without any sins</a:t>
            </a:r>
            <a:r>
              <a:rPr lang="en-GB" u="none" strike="noStrike" dirty="0">
                <a:solidFill>
                  <a:srgbClr val="08081A"/>
                </a:solidFill>
                <a:effectLst/>
                <a:latin typeface="Arial" panose="020B0604020202020204" pitchFamily="34" charset="0"/>
                <a:cs typeface="Arial" panose="020B0604020202020204" pitchFamily="34" charset="0"/>
              </a:rPr>
              <a:t>.” (Tirmizi - 2398)</a:t>
            </a:r>
          </a:p>
          <a:p>
            <a:pPr marL="0" indent="0">
              <a:buNone/>
            </a:pPr>
            <a:r>
              <a:rPr lang="en-US" b="1" dirty="0">
                <a:latin typeface="Arial" panose="020B0604020202020204" pitchFamily="34" charset="0"/>
                <a:cs typeface="Arial" panose="020B0604020202020204" pitchFamily="34" charset="0"/>
              </a:rPr>
              <a:t>“</a:t>
            </a:r>
            <a:r>
              <a:rPr lang="en-GB" b="1" i="1" dirty="0">
                <a:latin typeface="Arial" panose="020B0604020202020204" pitchFamily="34" charset="0"/>
                <a:cs typeface="Arial" panose="020B0604020202020204" pitchFamily="34" charset="0"/>
              </a:rPr>
              <a:t>I have been tortured for the sake of Allah as no one else has, and I have suffered fear for the sake of Allah as no one else has.</a:t>
            </a:r>
            <a:r>
              <a:rPr lang="en-GB" b="1" dirty="0">
                <a:latin typeface="Arial" panose="020B0604020202020204" pitchFamily="34" charset="0"/>
                <a:cs typeface="Arial" panose="020B0604020202020204" pitchFamily="34" charset="0"/>
              </a:rPr>
              <a:t>” (Ibn e </a:t>
            </a:r>
            <a:r>
              <a:rPr lang="en-GB" b="1" dirty="0" err="1">
                <a:latin typeface="Arial" panose="020B0604020202020204" pitchFamily="34" charset="0"/>
                <a:cs typeface="Arial" panose="020B0604020202020204" pitchFamily="34" charset="0"/>
              </a:rPr>
              <a:t>Maajah</a:t>
            </a:r>
            <a:r>
              <a:rPr lang="en-GB" b="1" dirty="0">
                <a:latin typeface="Arial" panose="020B0604020202020204" pitchFamily="34" charset="0"/>
                <a:cs typeface="Arial" panose="020B0604020202020204" pitchFamily="34" charset="0"/>
              </a:rPr>
              <a:t> - 151)</a:t>
            </a:r>
            <a:endParaRPr lang="en-GB"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14592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C0C0B9E-1E86-3FE8-4CF8-8BFF87B19854}"/>
              </a:ext>
            </a:extLst>
          </p:cNvPr>
          <p:cNvSpPr>
            <a:spLocks noGrp="1"/>
          </p:cNvSpPr>
          <p:nvPr>
            <p:ph type="title"/>
          </p:nvPr>
        </p:nvSpPr>
        <p:spPr>
          <a:xfrm>
            <a:off x="2415035" y="252321"/>
            <a:ext cx="8911687" cy="753929"/>
          </a:xfrm>
        </p:spPr>
        <p:txBody>
          <a:bodyPr/>
          <a:lstStyle/>
          <a:p>
            <a:pPr algn="ctr"/>
            <a:r>
              <a:rPr lang="en-US" u="sng" dirty="0">
                <a:latin typeface="Arial" panose="020B0604020202020204" pitchFamily="34" charset="0"/>
                <a:cs typeface="Arial" panose="020B0604020202020204" pitchFamily="34" charset="0"/>
              </a:rPr>
              <a:t>Importance of Prophethood</a:t>
            </a:r>
            <a:endParaRPr lang="en-GB" u="sng" dirty="0">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0BDFAA07-F39D-83C6-3424-71EEB74D0C09}"/>
              </a:ext>
            </a:extLst>
          </p:cNvPr>
          <p:cNvSpPr>
            <a:spLocks noGrp="1"/>
          </p:cNvSpPr>
          <p:nvPr>
            <p:ph idx="1"/>
          </p:nvPr>
        </p:nvSpPr>
        <p:spPr>
          <a:xfrm>
            <a:off x="2060619" y="1167023"/>
            <a:ext cx="9620518" cy="5438656"/>
          </a:xfrm>
        </p:spPr>
        <p:txBody>
          <a:bodyPr>
            <a:normAutofit/>
          </a:bodyPr>
          <a:lstStyle/>
          <a:p>
            <a:pPr marL="0" indent="0">
              <a:buNone/>
            </a:pPr>
            <a:r>
              <a:rPr lang="en-US" b="1" dirty="0">
                <a:latin typeface="Arial" panose="020B0604020202020204" pitchFamily="34" charset="0"/>
                <a:cs typeface="Arial" panose="020B0604020202020204" pitchFamily="34" charset="0"/>
              </a:rPr>
              <a:t>9. Prophets Educate &amp; Morally Train the Masses</a:t>
            </a:r>
          </a:p>
          <a:p>
            <a:pPr>
              <a:buFontTx/>
              <a:buChar char="-"/>
            </a:pPr>
            <a:r>
              <a:rPr lang="en-US" dirty="0">
                <a:latin typeface="Arial" panose="020B0604020202020204" pitchFamily="34" charset="0"/>
                <a:cs typeface="Arial" panose="020B0604020202020204" pitchFamily="34" charset="0"/>
              </a:rPr>
              <a:t>Prophet SAW a very very evident example</a:t>
            </a:r>
          </a:p>
          <a:p>
            <a:pPr>
              <a:buFontTx/>
              <a:buChar char="-"/>
            </a:pPr>
            <a:r>
              <a:rPr lang="en-US" dirty="0">
                <a:latin typeface="Arial" panose="020B0604020202020204" pitchFamily="34" charset="0"/>
                <a:cs typeface="Arial" panose="020B0604020202020204" pitchFamily="34" charset="0"/>
              </a:rPr>
              <a:t>How he educated and morally trained people who were </a:t>
            </a:r>
          </a:p>
          <a:p>
            <a:pPr marL="0" indent="0">
              <a:buNone/>
            </a:pPr>
            <a:r>
              <a:rPr lang="en-US" dirty="0">
                <a:latin typeface="Arial" panose="020B0604020202020204" pitchFamily="34" charset="0"/>
                <a:cs typeface="Arial" panose="020B0604020202020204" pitchFamily="34" charset="0"/>
              </a:rPr>
              <a:t>“</a:t>
            </a:r>
            <a:r>
              <a:rPr lang="en-US" b="1" i="1" dirty="0">
                <a:latin typeface="Arial" panose="020B0604020202020204" pitchFamily="34" charset="0"/>
                <a:cs typeface="Arial" panose="020B0604020202020204" pitchFamily="34" charset="0"/>
              </a:rPr>
              <a:t>I have been sent as a teacher.” </a:t>
            </a:r>
            <a:r>
              <a:rPr lang="en-US" dirty="0">
                <a:latin typeface="Arial" panose="020B0604020202020204" pitchFamily="34" charset="0"/>
                <a:cs typeface="Arial" panose="020B0604020202020204" pitchFamily="34" charset="0"/>
              </a:rPr>
              <a:t>(Ibn e </a:t>
            </a:r>
            <a:r>
              <a:rPr lang="en-US" dirty="0" err="1">
                <a:latin typeface="Arial" panose="020B0604020202020204" pitchFamily="34" charset="0"/>
                <a:cs typeface="Arial" panose="020B0604020202020204" pitchFamily="34" charset="0"/>
              </a:rPr>
              <a:t>Maajah</a:t>
            </a:r>
            <a:r>
              <a:rPr lang="en-US" dirty="0">
                <a:latin typeface="Arial" panose="020B0604020202020204" pitchFamily="34" charset="0"/>
                <a:cs typeface="Arial" panose="020B0604020202020204" pitchFamily="34" charset="0"/>
              </a:rPr>
              <a:t> - 229)</a:t>
            </a:r>
          </a:p>
          <a:p>
            <a:pPr marL="0" indent="0">
              <a:buNone/>
            </a:pPr>
            <a:r>
              <a:rPr lang="en-US" b="1" i="1" dirty="0">
                <a:latin typeface="Arial" panose="020B0604020202020204" pitchFamily="34" charset="0"/>
                <a:cs typeface="Arial" panose="020B0604020202020204" pitchFamily="34" charset="0"/>
              </a:rPr>
              <a:t>“I was sent to perfect good character.”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Musnad</a:t>
            </a:r>
            <a:r>
              <a:rPr lang="en-US" dirty="0">
                <a:latin typeface="Arial" panose="020B0604020202020204" pitchFamily="34" charset="0"/>
                <a:cs typeface="Arial" panose="020B0604020202020204" pitchFamily="34" charset="0"/>
              </a:rPr>
              <a:t> Ahmed - 9155)</a:t>
            </a:r>
            <a:endParaRPr lang="en-US" b="1" i="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10. Relatable Role Models</a:t>
            </a:r>
          </a:p>
          <a:p>
            <a:pPr>
              <a:buFontTx/>
              <a:buChar char="-"/>
            </a:pPr>
            <a:r>
              <a:rPr lang="en-US" dirty="0">
                <a:latin typeface="Arial" panose="020B0604020202020204" pitchFamily="34" charset="0"/>
                <a:cs typeface="Arial" panose="020B0604020202020204" pitchFamily="34" charset="0"/>
              </a:rPr>
              <a:t>As Allah SWT only send humans as Prophets, therefore, they are relatable</a:t>
            </a:r>
          </a:p>
          <a:p>
            <a:pPr>
              <a:buFontTx/>
              <a:buChar char="-"/>
            </a:pPr>
            <a:r>
              <a:rPr lang="en-US" dirty="0">
                <a:latin typeface="Arial" panose="020B0604020202020204" pitchFamily="34" charset="0"/>
                <a:cs typeface="Arial" panose="020B0604020202020204" pitchFamily="34" charset="0"/>
              </a:rPr>
              <a:t>They lead their lives in such a manner that is easy for everyone to adopt</a:t>
            </a:r>
          </a:p>
          <a:p>
            <a:pPr marL="0" indent="0">
              <a:buNone/>
            </a:pPr>
            <a:r>
              <a:rPr lang="en-US" b="1" i="1" dirty="0">
                <a:latin typeface="Arial" panose="020B0604020202020204" pitchFamily="34" charset="0"/>
                <a:cs typeface="Arial" panose="020B0604020202020204" pitchFamily="34" charset="0"/>
              </a:rPr>
              <a:t>We did not send messengers before you O Prophet except mere men inspired by Us. If you polytheists do not know this already, then ask those who have knowledge of the Scriptures. We did not give those messengers supernatural bodies that did not need food, nor were they immortal.</a:t>
            </a:r>
            <a:r>
              <a:rPr lang="en-US" b="1" dirty="0">
                <a:latin typeface="Arial" panose="020B0604020202020204" pitchFamily="34" charset="0"/>
                <a:cs typeface="Arial" panose="020B0604020202020204" pitchFamily="34" charset="0"/>
              </a:rPr>
              <a:t> (Al-</a:t>
            </a:r>
            <a:r>
              <a:rPr lang="en-US" b="1" dirty="0" err="1">
                <a:latin typeface="Arial" panose="020B0604020202020204" pitchFamily="34" charset="0"/>
                <a:cs typeface="Arial" panose="020B0604020202020204" pitchFamily="34" charset="0"/>
              </a:rPr>
              <a:t>Anbiyaa</a:t>
            </a:r>
            <a:r>
              <a:rPr lang="en-US" b="1" dirty="0">
                <a:latin typeface="Arial" panose="020B0604020202020204" pitchFamily="34" charset="0"/>
                <a:cs typeface="Arial" panose="020B0604020202020204" pitchFamily="34" charset="0"/>
              </a:rPr>
              <a:t> - 7,8)</a:t>
            </a:r>
            <a:endParaRPr lang="en-US" b="1" i="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20862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C0C0B9E-1E86-3FE8-4CF8-8BFF87B19854}"/>
              </a:ext>
            </a:extLst>
          </p:cNvPr>
          <p:cNvSpPr>
            <a:spLocks noGrp="1"/>
          </p:cNvSpPr>
          <p:nvPr>
            <p:ph type="title"/>
          </p:nvPr>
        </p:nvSpPr>
        <p:spPr>
          <a:xfrm>
            <a:off x="2415035" y="252321"/>
            <a:ext cx="8911687" cy="753929"/>
          </a:xfrm>
        </p:spPr>
        <p:txBody>
          <a:bodyPr/>
          <a:lstStyle/>
          <a:p>
            <a:pPr algn="ctr"/>
            <a:r>
              <a:rPr lang="en-US" u="sng" dirty="0">
                <a:latin typeface="Arial" panose="020B0604020202020204" pitchFamily="34" charset="0"/>
                <a:cs typeface="Arial" panose="020B0604020202020204" pitchFamily="34" charset="0"/>
              </a:rPr>
              <a:t>Finality of Prophethood</a:t>
            </a:r>
            <a:endParaRPr lang="en-GB" u="sng" dirty="0">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0BDFAA07-F39D-83C6-3424-71EEB74D0C09}"/>
              </a:ext>
            </a:extLst>
          </p:cNvPr>
          <p:cNvSpPr>
            <a:spLocks noGrp="1"/>
          </p:cNvSpPr>
          <p:nvPr>
            <p:ph idx="1"/>
          </p:nvPr>
        </p:nvSpPr>
        <p:spPr>
          <a:xfrm>
            <a:off x="2060619" y="1167023"/>
            <a:ext cx="9620518" cy="5438656"/>
          </a:xfrm>
        </p:spPr>
        <p:txBody>
          <a:bodyPr>
            <a:normAutofit/>
          </a:bodyPr>
          <a:lstStyle/>
          <a:p>
            <a:pPr>
              <a:buFontTx/>
              <a:buChar char="-"/>
            </a:pPr>
            <a:r>
              <a:rPr lang="en-US" dirty="0">
                <a:latin typeface="Arial" panose="020B0604020202020204" pitchFamily="34" charset="0"/>
                <a:cs typeface="Arial" panose="020B0604020202020204" pitchFamily="34" charset="0"/>
              </a:rPr>
              <a:t>We believe that Prophethood has been sealed by Allah SWT</a:t>
            </a:r>
          </a:p>
          <a:p>
            <a:pPr>
              <a:buFontTx/>
              <a:buChar char="-"/>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Prophet Muhammad SAW is Allah’s SWT last messenger</a:t>
            </a:r>
          </a:p>
          <a:p>
            <a:pPr>
              <a:buFontTx/>
              <a:buChar char="-"/>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There is no new Prophet after him</a:t>
            </a:r>
          </a:p>
          <a:p>
            <a:pPr>
              <a:buFontTx/>
              <a:buChar char="-"/>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Anyone who claims that Prophethood has not been sealed and a new prophet can come, violates the core ideologies brought by the Prophet SAW and thus cannot be considered a Muslim</a:t>
            </a:r>
          </a:p>
          <a:p>
            <a:pPr>
              <a:buFontTx/>
              <a:buChar char="-"/>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There is a consensus between the entire Muslim Ummah that prophethood was sealed with the sending of Prophet Muhammad SAW</a:t>
            </a:r>
          </a:p>
          <a:p>
            <a:pPr marL="0" indent="0">
              <a:buNone/>
            </a:pPr>
            <a:endParaRPr lang="en-US"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02398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C0C0B9E-1E86-3FE8-4CF8-8BFF87B19854}"/>
              </a:ext>
            </a:extLst>
          </p:cNvPr>
          <p:cNvSpPr>
            <a:spLocks noGrp="1"/>
          </p:cNvSpPr>
          <p:nvPr>
            <p:ph type="title"/>
          </p:nvPr>
        </p:nvSpPr>
        <p:spPr>
          <a:xfrm>
            <a:off x="2415035" y="252321"/>
            <a:ext cx="8911687" cy="753929"/>
          </a:xfrm>
        </p:spPr>
        <p:txBody>
          <a:bodyPr/>
          <a:lstStyle/>
          <a:p>
            <a:pPr algn="ctr"/>
            <a:r>
              <a:rPr lang="en-US" u="sng" dirty="0">
                <a:latin typeface="Arial" panose="020B0604020202020204" pitchFamily="34" charset="0"/>
                <a:cs typeface="Arial" panose="020B0604020202020204" pitchFamily="34" charset="0"/>
              </a:rPr>
              <a:t>Finality of Prophethood</a:t>
            </a:r>
            <a:endParaRPr lang="en-GB" u="sng" dirty="0">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0BDFAA07-F39D-83C6-3424-71EEB74D0C09}"/>
              </a:ext>
            </a:extLst>
          </p:cNvPr>
          <p:cNvSpPr>
            <a:spLocks noGrp="1"/>
          </p:cNvSpPr>
          <p:nvPr>
            <p:ph idx="1"/>
          </p:nvPr>
        </p:nvSpPr>
        <p:spPr>
          <a:xfrm>
            <a:off x="2060619" y="1167023"/>
            <a:ext cx="9620518" cy="5438656"/>
          </a:xfrm>
        </p:spPr>
        <p:txBody>
          <a:bodyPr>
            <a:normAutofit/>
          </a:bodyPr>
          <a:lstStyle/>
          <a:p>
            <a:pPr marL="0" indent="0" algn="ctr">
              <a:buNone/>
            </a:pPr>
            <a:r>
              <a:rPr lang="en-US" b="1" u="sng" dirty="0">
                <a:latin typeface="Arial" panose="020B0604020202020204" pitchFamily="34" charset="0"/>
                <a:cs typeface="Arial" panose="020B0604020202020204" pitchFamily="34" charset="0"/>
              </a:rPr>
              <a:t>Evidence from the Quran</a:t>
            </a:r>
          </a:p>
          <a:p>
            <a:pPr marL="0" indent="0">
              <a:buNone/>
            </a:pPr>
            <a:endParaRPr lang="en-US" i="1" dirty="0">
              <a:latin typeface="Arial" panose="020B0604020202020204" pitchFamily="34" charset="0"/>
              <a:cs typeface="Arial" panose="020B0604020202020204" pitchFamily="34" charset="0"/>
            </a:endParaRPr>
          </a:p>
          <a:p>
            <a:pPr>
              <a:buFontTx/>
              <a:buChar char="-"/>
            </a:pPr>
            <a:r>
              <a:rPr lang="en-US" i="1" dirty="0">
                <a:latin typeface="Arial" panose="020B0604020202020204" pitchFamily="34" charset="0"/>
                <a:cs typeface="Arial" panose="020B0604020202020204" pitchFamily="34" charset="0"/>
              </a:rPr>
              <a:t>“</a:t>
            </a:r>
            <a:r>
              <a:rPr lang="en-US" i="1" dirty="0" err="1">
                <a:latin typeface="Arial" panose="020B0604020202020204" pitchFamily="34" charset="0"/>
                <a:cs typeface="Arial" panose="020B0604020202020204" pitchFamily="34" charset="0"/>
              </a:rPr>
              <a:t>Muḥammad</a:t>
            </a:r>
            <a:r>
              <a:rPr lang="en-US" i="1" dirty="0">
                <a:latin typeface="Arial" panose="020B0604020202020204" pitchFamily="34" charset="0"/>
                <a:cs typeface="Arial" panose="020B0604020202020204" pitchFamily="34" charset="0"/>
              </a:rPr>
              <a:t> is not the father of any of your men, but is the Messenger of Allah and the </a:t>
            </a:r>
            <a:r>
              <a:rPr lang="en-US" i="1" u="sng" dirty="0">
                <a:latin typeface="Arial" panose="020B0604020202020204" pitchFamily="34" charset="0"/>
                <a:cs typeface="Arial" panose="020B0604020202020204" pitchFamily="34" charset="0"/>
              </a:rPr>
              <a:t>seal of the prophets</a:t>
            </a:r>
            <a:r>
              <a:rPr lang="en-US" i="1" dirty="0">
                <a:latin typeface="Arial" panose="020B0604020202020204" pitchFamily="34" charset="0"/>
                <a:cs typeface="Arial" panose="020B0604020202020204" pitchFamily="34" charset="0"/>
              </a:rPr>
              <a:t>. And Allah has perfect knowledge of all things.” (Al-</a:t>
            </a:r>
            <a:r>
              <a:rPr lang="en-US" i="1" dirty="0" err="1">
                <a:latin typeface="Arial" panose="020B0604020202020204" pitchFamily="34" charset="0"/>
                <a:cs typeface="Arial" panose="020B0604020202020204" pitchFamily="34" charset="0"/>
              </a:rPr>
              <a:t>Ahzaab</a:t>
            </a:r>
            <a:r>
              <a:rPr lang="en-US" i="1" dirty="0">
                <a:latin typeface="Arial" panose="020B0604020202020204" pitchFamily="34" charset="0"/>
                <a:cs typeface="Arial" panose="020B0604020202020204" pitchFamily="34" charset="0"/>
              </a:rPr>
              <a:t> - 40)</a:t>
            </a:r>
          </a:p>
          <a:p>
            <a:pPr>
              <a:buFontTx/>
              <a:buChar char="-"/>
            </a:pPr>
            <a:r>
              <a:rPr lang="en-US" i="1" dirty="0">
                <a:latin typeface="Arial" panose="020B0604020202020204" pitchFamily="34" charset="0"/>
                <a:cs typeface="Arial" panose="020B0604020202020204" pitchFamily="34" charset="0"/>
              </a:rPr>
              <a:t>“Today I have perfected your faith for you, completed My </a:t>
            </a:r>
            <a:r>
              <a:rPr lang="en-US" i="1" dirty="0" err="1">
                <a:latin typeface="Arial" panose="020B0604020202020204" pitchFamily="34" charset="0"/>
                <a:cs typeface="Arial" panose="020B0604020202020204" pitchFamily="34" charset="0"/>
              </a:rPr>
              <a:t>favour</a:t>
            </a:r>
            <a:r>
              <a:rPr lang="en-US" i="1" dirty="0">
                <a:latin typeface="Arial" panose="020B0604020202020204" pitchFamily="34" charset="0"/>
                <a:cs typeface="Arial" panose="020B0604020202020204" pitchFamily="34" charset="0"/>
              </a:rPr>
              <a:t> upon you, and chosen Islam as your way.” (Al-</a:t>
            </a:r>
            <a:r>
              <a:rPr lang="en-US" i="1" dirty="0" err="1">
                <a:latin typeface="Arial" panose="020B0604020202020204" pitchFamily="34" charset="0"/>
                <a:cs typeface="Arial" panose="020B0604020202020204" pitchFamily="34" charset="0"/>
              </a:rPr>
              <a:t>Maidah</a:t>
            </a:r>
            <a:r>
              <a:rPr lang="en-US" i="1" dirty="0">
                <a:latin typeface="Arial" panose="020B0604020202020204" pitchFamily="34" charset="0"/>
                <a:cs typeface="Arial" panose="020B0604020202020204" pitchFamily="34" charset="0"/>
              </a:rPr>
              <a:t> - 3)</a:t>
            </a:r>
          </a:p>
          <a:p>
            <a:pPr marL="0" indent="0">
              <a:buNone/>
            </a:pPr>
            <a:endParaRPr lang="en-US" b="1" i="1" dirty="0">
              <a:latin typeface="Arial" panose="020B0604020202020204" pitchFamily="34" charset="0"/>
              <a:cs typeface="Arial" panose="020B0604020202020204" pitchFamily="34" charset="0"/>
            </a:endParaRPr>
          </a:p>
          <a:p>
            <a:pPr marL="0" indent="0" algn="ctr">
              <a:buNone/>
            </a:pPr>
            <a:r>
              <a:rPr lang="en-US" b="1" u="sng" dirty="0">
                <a:latin typeface="Arial" panose="020B0604020202020204" pitchFamily="34" charset="0"/>
                <a:cs typeface="Arial" panose="020B0604020202020204" pitchFamily="34" charset="0"/>
              </a:rPr>
              <a:t>Evidence from Hadith</a:t>
            </a:r>
          </a:p>
          <a:p>
            <a:pPr marL="0" indent="0">
              <a:buNone/>
            </a:pPr>
            <a:endParaRPr lang="en-US" b="1" u="sng" dirty="0">
              <a:latin typeface="Arial" panose="020B0604020202020204" pitchFamily="34" charset="0"/>
              <a:cs typeface="Arial" panose="020B0604020202020204" pitchFamily="34" charset="0"/>
            </a:endParaRPr>
          </a:p>
          <a:p>
            <a:pPr>
              <a:buFontTx/>
              <a:buChar char="-"/>
            </a:pPr>
            <a:r>
              <a:rPr lang="en-US" i="1" dirty="0">
                <a:latin typeface="Arial" panose="020B0604020202020204" pitchFamily="34" charset="0"/>
                <a:cs typeface="Arial" panose="020B0604020202020204" pitchFamily="34" charset="0"/>
              </a:rPr>
              <a:t>“My similitude in comparison with the other prophets before me, is that of a man who has built a house nicely and beautifully, except for a place of one brick in a corner. The people go about it and wonder at its beauty, but say: 'Would that this brick be put in its place!' So I am that brick, and I am the last of the Prophets.” </a:t>
            </a:r>
            <a:r>
              <a:rPr lang="en-US" dirty="0">
                <a:latin typeface="Arial" panose="020B0604020202020204" pitchFamily="34" charset="0"/>
                <a:cs typeface="Arial" panose="020B0604020202020204" pitchFamily="34" charset="0"/>
              </a:rPr>
              <a:t>(Bukhari - 3535)</a:t>
            </a:r>
          </a:p>
          <a:p>
            <a:pPr>
              <a:buFontTx/>
              <a:buChar char="-"/>
            </a:pPr>
            <a:r>
              <a:rPr lang="en-US" i="1" dirty="0">
                <a:latin typeface="Arial" panose="020B0604020202020204" pitchFamily="34" charset="0"/>
                <a:cs typeface="Arial" panose="020B0604020202020204" pitchFamily="34" charset="0"/>
              </a:rPr>
              <a:t>“Indeed Messenger-ship and Prophethood have been terminated, so there shall be no Messenger after me, nor a Prophet.” </a:t>
            </a:r>
            <a:r>
              <a:rPr lang="en-US" dirty="0">
                <a:latin typeface="Arial" panose="020B0604020202020204" pitchFamily="34" charset="0"/>
                <a:cs typeface="Arial" panose="020B0604020202020204" pitchFamily="34" charset="0"/>
              </a:rPr>
              <a:t>(Tirmizi - 2272)</a:t>
            </a:r>
            <a:endParaRPr lang="en-US" b="1" i="1"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15414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C0C0B9E-1E86-3FE8-4CF8-8BFF87B19854}"/>
              </a:ext>
            </a:extLst>
          </p:cNvPr>
          <p:cNvSpPr>
            <a:spLocks noGrp="1"/>
          </p:cNvSpPr>
          <p:nvPr>
            <p:ph type="title"/>
          </p:nvPr>
        </p:nvSpPr>
        <p:spPr>
          <a:xfrm>
            <a:off x="2415035" y="252321"/>
            <a:ext cx="8911687" cy="753929"/>
          </a:xfrm>
        </p:spPr>
        <p:txBody>
          <a:bodyPr/>
          <a:lstStyle/>
          <a:p>
            <a:pPr algn="ctr"/>
            <a:r>
              <a:rPr lang="en-US" u="sng" dirty="0">
                <a:latin typeface="Arial" panose="020B0604020202020204" pitchFamily="34" charset="0"/>
                <a:cs typeface="Arial" panose="020B0604020202020204" pitchFamily="34" charset="0"/>
              </a:rPr>
              <a:t>Finality of Prophethood</a:t>
            </a:r>
            <a:endParaRPr lang="en-GB" u="sng" dirty="0">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0BDFAA07-F39D-83C6-3424-71EEB74D0C09}"/>
              </a:ext>
            </a:extLst>
          </p:cNvPr>
          <p:cNvSpPr>
            <a:spLocks noGrp="1"/>
          </p:cNvSpPr>
          <p:nvPr>
            <p:ph idx="1"/>
          </p:nvPr>
        </p:nvSpPr>
        <p:spPr>
          <a:xfrm>
            <a:off x="2060619" y="1167023"/>
            <a:ext cx="9620518" cy="5438656"/>
          </a:xfrm>
        </p:spPr>
        <p:txBody>
          <a:bodyPr>
            <a:normAutofit/>
          </a:bodyPr>
          <a:lstStyle/>
          <a:p>
            <a:pPr marL="0" indent="0" algn="ctr">
              <a:buNone/>
            </a:pPr>
            <a:r>
              <a:rPr lang="en-US" b="1" u="sng" dirty="0">
                <a:latin typeface="Arial" panose="020B0604020202020204" pitchFamily="34" charset="0"/>
                <a:cs typeface="Arial" panose="020B0604020202020204" pitchFamily="34" charset="0"/>
              </a:rPr>
              <a:t>Evidence from Hadith</a:t>
            </a:r>
          </a:p>
          <a:p>
            <a:pPr marL="0" indent="0" algn="ctr">
              <a:buNone/>
            </a:pPr>
            <a:endParaRPr lang="en-US" b="1" u="sng" dirty="0">
              <a:latin typeface="Arial" panose="020B0604020202020204" pitchFamily="34" charset="0"/>
              <a:cs typeface="Arial" panose="020B0604020202020204" pitchFamily="34" charset="0"/>
            </a:endParaRPr>
          </a:p>
          <a:p>
            <a:pPr>
              <a:buFontTx/>
              <a:buChar char="-"/>
            </a:pPr>
            <a:r>
              <a:rPr lang="en-GB" b="0" i="1" u="none" strike="noStrike" dirty="0">
                <a:solidFill>
                  <a:srgbClr val="08081A"/>
                </a:solidFill>
                <a:effectLst/>
                <a:latin typeface="Arial" panose="020B0604020202020204" pitchFamily="34" charset="0"/>
                <a:cs typeface="Arial" panose="020B0604020202020204" pitchFamily="34" charset="0"/>
              </a:rPr>
              <a:t>“Banu </a:t>
            </a:r>
            <a:r>
              <a:rPr lang="en-GB" b="0" i="1" u="none" strike="noStrike" dirty="0" err="1">
                <a:solidFill>
                  <a:srgbClr val="08081A"/>
                </a:solidFill>
                <a:effectLst/>
                <a:latin typeface="Arial" panose="020B0604020202020204" pitchFamily="34" charset="0"/>
                <a:cs typeface="Arial" panose="020B0604020202020204" pitchFamily="34" charset="0"/>
              </a:rPr>
              <a:t>Isra'il</a:t>
            </a:r>
            <a:r>
              <a:rPr lang="en-GB" b="0" i="1" u="none" strike="noStrike" dirty="0">
                <a:solidFill>
                  <a:srgbClr val="08081A"/>
                </a:solidFill>
                <a:effectLst/>
                <a:latin typeface="Arial" panose="020B0604020202020204" pitchFamily="34" charset="0"/>
                <a:cs typeface="Arial" panose="020B0604020202020204" pitchFamily="34" charset="0"/>
              </a:rPr>
              <a:t> were ruled over by the Prophets. When one Prophet died, another succeeded him; but after me there is no prophet and there will be caliphs and they will be quite large in number.” </a:t>
            </a:r>
            <a:r>
              <a:rPr lang="en-GB" b="0" u="none" strike="noStrike" dirty="0">
                <a:solidFill>
                  <a:srgbClr val="08081A"/>
                </a:solidFill>
                <a:effectLst/>
                <a:latin typeface="Arial" panose="020B0604020202020204" pitchFamily="34" charset="0"/>
                <a:cs typeface="Arial" panose="020B0604020202020204" pitchFamily="34" charset="0"/>
              </a:rPr>
              <a:t>(Muslim - 1842)</a:t>
            </a:r>
            <a:endParaRPr lang="en-US" dirty="0">
              <a:latin typeface="Arial" panose="020B0604020202020204" pitchFamily="34" charset="0"/>
              <a:cs typeface="Arial" panose="020B0604020202020204" pitchFamily="34" charset="0"/>
            </a:endParaRPr>
          </a:p>
          <a:p>
            <a:pPr>
              <a:buFontTx/>
              <a:buChar char="-"/>
            </a:pPr>
            <a:r>
              <a:rPr lang="en-US" i="1" dirty="0">
                <a:latin typeface="Arial" panose="020B0604020202020204" pitchFamily="34" charset="0"/>
                <a:cs typeface="Arial" panose="020B0604020202020204" pitchFamily="34" charset="0"/>
              </a:rPr>
              <a:t>You (Ali R.A.) are in the same position with relation to me as Haroon was in relation to </a:t>
            </a:r>
            <a:r>
              <a:rPr lang="en-US" i="1" dirty="0" err="1">
                <a:latin typeface="Arial" panose="020B0604020202020204" pitchFamily="34" charset="0"/>
                <a:cs typeface="Arial" panose="020B0604020202020204" pitchFamily="34" charset="0"/>
              </a:rPr>
              <a:t>Moosa</a:t>
            </a:r>
            <a:r>
              <a:rPr lang="en-US" i="1" dirty="0">
                <a:latin typeface="Arial" panose="020B0604020202020204" pitchFamily="34" charset="0"/>
                <a:cs typeface="Arial" panose="020B0604020202020204" pitchFamily="34" charset="0"/>
              </a:rPr>
              <a:t> but with (this explicit difference) that there is no prophet after me. </a:t>
            </a:r>
            <a:r>
              <a:rPr lang="en-US" dirty="0">
                <a:latin typeface="Arial" panose="020B0604020202020204" pitchFamily="34" charset="0"/>
                <a:cs typeface="Arial" panose="020B0604020202020204" pitchFamily="34" charset="0"/>
              </a:rPr>
              <a:t>(Muslim - 2404)</a:t>
            </a:r>
          </a:p>
          <a:p>
            <a:pPr>
              <a:buFontTx/>
              <a:buChar char="-"/>
            </a:pPr>
            <a:r>
              <a:rPr lang="en-US" i="1" dirty="0">
                <a:latin typeface="Arial" panose="020B0604020202020204" pitchFamily="34" charset="0"/>
                <a:cs typeface="Arial" panose="020B0604020202020204" pitchFamily="34" charset="0"/>
              </a:rPr>
              <a:t>I have five names: I am Muhammad and Ahmad; I am Al-Mahi through whom Allah will eliminate infidelity; I am Al-</a:t>
            </a:r>
            <a:r>
              <a:rPr lang="en-US" i="1" dirty="0" err="1">
                <a:latin typeface="Arial" panose="020B0604020202020204" pitchFamily="34" charset="0"/>
                <a:cs typeface="Arial" panose="020B0604020202020204" pitchFamily="34" charset="0"/>
              </a:rPr>
              <a:t>Hashir</a:t>
            </a:r>
            <a:r>
              <a:rPr lang="en-US" i="1" dirty="0">
                <a:latin typeface="Arial" panose="020B0604020202020204" pitchFamily="34" charset="0"/>
                <a:cs typeface="Arial" panose="020B0604020202020204" pitchFamily="34" charset="0"/>
              </a:rPr>
              <a:t> who will be the first to be resurrected, the people being resurrected there after; and I am also Al-Aqib (i.e. There will be no prophet after me). </a:t>
            </a:r>
            <a:r>
              <a:rPr lang="en-US" dirty="0">
                <a:latin typeface="Arial" panose="020B0604020202020204" pitchFamily="34" charset="0"/>
                <a:cs typeface="Arial" panose="020B0604020202020204" pitchFamily="34" charset="0"/>
              </a:rPr>
              <a:t>(Bukhari - 3532)</a:t>
            </a:r>
            <a:endParaRPr lang="en-US" i="1" dirty="0">
              <a:latin typeface="Arial" panose="020B0604020202020204" pitchFamily="34" charset="0"/>
              <a:cs typeface="Arial" panose="020B0604020202020204" pitchFamily="34" charset="0"/>
            </a:endParaRPr>
          </a:p>
          <a:p>
            <a:pPr>
              <a:buFontTx/>
              <a:buChar char="-"/>
            </a:pPr>
            <a:endParaRPr lang="en-US" i="1"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1444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9429" y="205010"/>
            <a:ext cx="8911687" cy="741051"/>
          </a:xfrm>
        </p:spPr>
        <p:txBody>
          <a:bodyPr>
            <a:normAutofit fontScale="90000"/>
          </a:bodyPr>
          <a:lstStyle/>
          <a:p>
            <a:pPr algn="ctr"/>
            <a:r>
              <a:rPr lang="en-US" dirty="0">
                <a:latin typeface="Arial" panose="020B0604020202020204" pitchFamily="34" charset="0"/>
                <a:cs typeface="Arial" panose="020B0604020202020204" pitchFamily="34" charset="0"/>
              </a:rPr>
              <a:t>Islamic Worships (</a:t>
            </a:r>
            <a:r>
              <a:rPr lang="en-US" dirty="0" err="1">
                <a:latin typeface="Arial" panose="020B0604020202020204" pitchFamily="34" charset="0"/>
                <a:cs typeface="Arial" panose="020B0604020202020204" pitchFamily="34" charset="0"/>
              </a:rPr>
              <a:t>Ibaadah</a:t>
            </a:r>
            <a:r>
              <a:rPr lang="en-US" dirty="0">
                <a:latin typeface="Arial" panose="020B0604020202020204" pitchFamily="34" charset="0"/>
                <a:cs typeface="Arial" panose="020B0604020202020204" pitchFamily="34" charset="0"/>
              </a:rPr>
              <a:t>) &amp; Their Impacts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086377" y="1066801"/>
            <a:ext cx="9697792" cy="5685692"/>
          </a:xfrm>
        </p:spPr>
        <p:txBody>
          <a:bodyPr/>
          <a:lstStyle/>
          <a:p>
            <a:pPr>
              <a:buFontTx/>
              <a:buChar char="-"/>
            </a:pPr>
            <a:r>
              <a:rPr lang="en-US" dirty="0" err="1">
                <a:latin typeface="Arial" panose="020B0604020202020204" pitchFamily="34" charset="0"/>
                <a:cs typeface="Arial" panose="020B0604020202020204" pitchFamily="34" charset="0"/>
              </a:rPr>
              <a:t>Ibaadah</a:t>
            </a:r>
            <a:r>
              <a:rPr lang="en-US" dirty="0">
                <a:latin typeface="Arial" panose="020B0604020202020204" pitchFamily="34" charset="0"/>
                <a:cs typeface="Arial" panose="020B0604020202020204" pitchFamily="34" charset="0"/>
              </a:rPr>
              <a:t> literally refers to servitude - </a:t>
            </a:r>
            <a:r>
              <a:rPr lang="ar-SA" dirty="0">
                <a:latin typeface="Arial" panose="020B0604020202020204" pitchFamily="34" charset="0"/>
                <a:cs typeface="Arial" panose="020B0604020202020204" pitchFamily="34" charset="0"/>
              </a:rPr>
              <a:t>عبوديت</a:t>
            </a:r>
          </a:p>
          <a:p>
            <a:pPr>
              <a:buFontTx/>
              <a:buChar char="-"/>
            </a:pPr>
            <a:r>
              <a:rPr lang="en-US" dirty="0">
                <a:latin typeface="Arial" panose="020B0604020202020204" pitchFamily="34" charset="0"/>
                <a:cs typeface="Arial" panose="020B0604020202020204" pitchFamily="34" charset="0"/>
              </a:rPr>
              <a:t>We are servants to our Creator, therefore, must do as we are told by our master</a:t>
            </a:r>
            <a:r>
              <a:rPr lang="en-GB" dirty="0">
                <a:latin typeface="Arial" panose="020B0604020202020204" pitchFamily="34" charset="0"/>
                <a:cs typeface="Arial" panose="020B0604020202020204" pitchFamily="34" charset="0"/>
              </a:rPr>
              <a:t>, and lead our lives according to the purpose given to us by Him which is;</a:t>
            </a:r>
          </a:p>
          <a:p>
            <a:pPr marL="0" indent="0">
              <a:buNone/>
            </a:pPr>
            <a:r>
              <a:rPr lang="en-US" b="1" i="1" dirty="0">
                <a:latin typeface="Arial" panose="020B0604020202020204" pitchFamily="34" charset="0"/>
                <a:cs typeface="Arial" panose="020B0604020202020204" pitchFamily="34" charset="0"/>
              </a:rPr>
              <a:t>“I did not create the </a:t>
            </a:r>
            <a:r>
              <a:rPr lang="en-US" b="1" i="1" dirty="0" err="1">
                <a:latin typeface="Arial" panose="020B0604020202020204" pitchFamily="34" charset="0"/>
                <a:cs typeface="Arial" panose="020B0604020202020204" pitchFamily="34" charset="0"/>
              </a:rPr>
              <a:t>Jinns</a:t>
            </a:r>
            <a:r>
              <a:rPr lang="en-US" b="1" i="1" dirty="0">
                <a:latin typeface="Arial" panose="020B0604020202020204" pitchFamily="34" charset="0"/>
                <a:cs typeface="Arial" panose="020B0604020202020204" pitchFamily="34" charset="0"/>
              </a:rPr>
              <a:t> and the humans except for the purpose that they should worship me.” </a:t>
            </a:r>
            <a:r>
              <a:rPr lang="en-US" b="1" dirty="0">
                <a:latin typeface="Arial" panose="020B0604020202020204" pitchFamily="34" charset="0"/>
                <a:cs typeface="Arial" panose="020B0604020202020204" pitchFamily="34" charset="0"/>
              </a:rPr>
              <a:t>(Az-</a:t>
            </a:r>
            <a:r>
              <a:rPr lang="en-US" b="1" dirty="0" err="1">
                <a:latin typeface="Arial" panose="020B0604020202020204" pitchFamily="34" charset="0"/>
                <a:cs typeface="Arial" panose="020B0604020202020204" pitchFamily="34" charset="0"/>
              </a:rPr>
              <a:t>Zariyat</a:t>
            </a:r>
            <a:r>
              <a:rPr lang="en-US" b="1" dirty="0">
                <a:latin typeface="Arial" panose="020B0604020202020204" pitchFamily="34" charset="0"/>
                <a:cs typeface="Arial" panose="020B0604020202020204" pitchFamily="34" charset="0"/>
              </a:rPr>
              <a:t> – 56)</a:t>
            </a:r>
          </a:p>
          <a:p>
            <a:pPr marL="0" indent="0">
              <a:buNone/>
            </a:pPr>
            <a:endParaRPr lang="en-US" b="1" u="sng" dirty="0">
              <a:latin typeface="Arial" panose="020B0604020202020204" pitchFamily="34" charset="0"/>
              <a:cs typeface="Arial" panose="020B0604020202020204" pitchFamily="34" charset="0"/>
            </a:endParaRPr>
          </a:p>
          <a:p>
            <a:pPr marL="0" indent="0">
              <a:buNone/>
            </a:pPr>
            <a:r>
              <a:rPr lang="en-US" b="1" u="sng" dirty="0">
                <a:latin typeface="Arial" panose="020B0604020202020204" pitchFamily="34" charset="0"/>
                <a:cs typeface="Arial" panose="020B0604020202020204" pitchFamily="34" charset="0"/>
              </a:rPr>
              <a:t>Philosophy Behind Worships in Islam</a:t>
            </a:r>
          </a:p>
          <a:p>
            <a:pPr>
              <a:buFontTx/>
              <a:buChar char="-"/>
            </a:pPr>
            <a:r>
              <a:rPr lang="en-US" dirty="0">
                <a:latin typeface="Arial" panose="020B0604020202020204" pitchFamily="34" charset="0"/>
                <a:cs typeface="Arial" panose="020B0604020202020204" pitchFamily="34" charset="0"/>
              </a:rPr>
              <a:t>We worship a deity that we cannot see, hear or even imagine</a:t>
            </a:r>
          </a:p>
          <a:p>
            <a:pPr>
              <a:buFontTx/>
              <a:buChar char="-"/>
            </a:pPr>
            <a:r>
              <a:rPr lang="en-US" dirty="0">
                <a:latin typeface="Arial" panose="020B0604020202020204" pitchFamily="34" charset="0"/>
                <a:cs typeface="Arial" panose="020B0604020202020204" pitchFamily="34" charset="0"/>
              </a:rPr>
              <a:t>Because we cannot perceive Him with our senses, Allah SWT granted us with a set of worships in order to stay connected to Him</a:t>
            </a:r>
          </a:p>
          <a:p>
            <a:pPr>
              <a:buFontTx/>
              <a:buChar char="-"/>
            </a:pPr>
            <a:r>
              <a:rPr lang="en-US" dirty="0">
                <a:latin typeface="Arial" panose="020B0604020202020204" pitchFamily="34" charset="0"/>
                <a:cs typeface="Arial" panose="020B0604020202020204" pitchFamily="34" charset="0"/>
              </a:rPr>
              <a:t>The stronger these worships are, in terms of quantity and quality, the stronger our connection with Allah SWT </a:t>
            </a:r>
          </a:p>
          <a:p>
            <a:pPr>
              <a:buFontTx/>
              <a:buChar char="-"/>
            </a:pPr>
            <a:r>
              <a:rPr lang="en-US" dirty="0">
                <a:latin typeface="Arial" panose="020B0604020202020204" pitchFamily="34" charset="0"/>
                <a:cs typeface="Arial" panose="020B0604020202020204" pitchFamily="34" charset="0"/>
              </a:rPr>
              <a:t>These worships help us stay on the right track and help us be reminded of our actual purpose of life </a:t>
            </a:r>
          </a:p>
          <a:p>
            <a:pPr marL="0" indent="0">
              <a:buNone/>
            </a:pPr>
            <a:endParaRPr lang="en-US" dirty="0">
              <a:latin typeface="Arial" panose="020B0604020202020204" pitchFamily="34" charset="0"/>
              <a:cs typeface="Arial" panose="020B0604020202020204" pitchFamily="34" charset="0"/>
            </a:endParaRPr>
          </a:p>
          <a:p>
            <a:pPr>
              <a:buFontTx/>
              <a:buChar char="-"/>
            </a:pPr>
            <a:endParaRPr lang="en-US" dirty="0"/>
          </a:p>
        </p:txBody>
      </p:sp>
    </p:spTree>
    <p:extLst>
      <p:ext uri="{BB962C8B-B14F-4D97-AF65-F5344CB8AC3E}">
        <p14:creationId xmlns:p14="http://schemas.microsoft.com/office/powerpoint/2010/main" val="27363473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9429" y="205010"/>
            <a:ext cx="8911687" cy="741051"/>
          </a:xfrm>
        </p:spPr>
        <p:txBody>
          <a:bodyPr>
            <a:normAutofit fontScale="90000"/>
          </a:bodyPr>
          <a:lstStyle/>
          <a:p>
            <a:pPr algn="ctr"/>
            <a:r>
              <a:rPr lang="en-US" dirty="0">
                <a:latin typeface="Arial" panose="020B0604020202020204" pitchFamily="34" charset="0"/>
                <a:cs typeface="Arial" panose="020B0604020202020204" pitchFamily="34" charset="0"/>
              </a:rPr>
              <a:t>Islamic Worships (</a:t>
            </a:r>
            <a:r>
              <a:rPr lang="en-US" dirty="0" err="1">
                <a:latin typeface="Arial" panose="020B0604020202020204" pitchFamily="34" charset="0"/>
                <a:cs typeface="Arial" panose="020B0604020202020204" pitchFamily="34" charset="0"/>
              </a:rPr>
              <a:t>Ibaadah</a:t>
            </a:r>
            <a:r>
              <a:rPr lang="en-US" dirty="0">
                <a:latin typeface="Arial" panose="020B0604020202020204" pitchFamily="34" charset="0"/>
                <a:cs typeface="Arial" panose="020B0604020202020204" pitchFamily="34" charset="0"/>
              </a:rPr>
              <a:t>) &amp; Their Impacts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086377" y="1066801"/>
            <a:ext cx="9697792" cy="5685692"/>
          </a:xfrm>
        </p:spPr>
        <p:txBody>
          <a:bodyPr>
            <a:normAutofit/>
          </a:bodyPr>
          <a:lstStyle/>
          <a:p>
            <a:pPr marL="0" indent="0">
              <a:buNone/>
            </a:pPr>
            <a:r>
              <a:rPr lang="en-US" b="1" u="sng" dirty="0" err="1">
                <a:latin typeface="Arial" panose="020B0604020202020204" pitchFamily="34" charset="0"/>
                <a:cs typeface="Arial" panose="020B0604020202020204" pitchFamily="34" charset="0"/>
              </a:rPr>
              <a:t>Categorisation</a:t>
            </a:r>
            <a:r>
              <a:rPr lang="en-US" b="1" u="sng" dirty="0">
                <a:latin typeface="Arial" panose="020B0604020202020204" pitchFamily="34" charset="0"/>
                <a:cs typeface="Arial" panose="020B0604020202020204" pitchFamily="34" charset="0"/>
              </a:rPr>
              <a:t> of Worships in Terms of their Difficulty Level</a:t>
            </a:r>
          </a:p>
          <a:p>
            <a:pPr>
              <a:buFontTx/>
              <a:buChar char="-"/>
            </a:pPr>
            <a:r>
              <a:rPr lang="en-US" dirty="0">
                <a:latin typeface="Arial" panose="020B0604020202020204" pitchFamily="34" charset="0"/>
                <a:cs typeface="Arial" panose="020B0604020202020204" pitchFamily="34" charset="0"/>
              </a:rPr>
              <a:t>The frequency of different types of worships differs with their difficulty level</a:t>
            </a:r>
          </a:p>
          <a:p>
            <a:pPr>
              <a:buFontTx/>
              <a:buChar char="-"/>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 easiest of all 4 obligatory worships, Salaat, is the most frequent. Plus, it exempts very few from performing it</a:t>
            </a:r>
          </a:p>
          <a:p>
            <a:pPr>
              <a:buFontTx/>
              <a:buChar char="-"/>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Then comes </a:t>
            </a:r>
            <a:r>
              <a:rPr lang="en-US" dirty="0" err="1">
                <a:latin typeface="Arial" panose="020B0604020202020204" pitchFamily="34" charset="0"/>
                <a:cs typeface="Arial" panose="020B0604020202020204" pitchFamily="34" charset="0"/>
              </a:rPr>
              <a:t>Saum</a:t>
            </a:r>
            <a:r>
              <a:rPr lang="en-US" dirty="0">
                <a:latin typeface="Arial" panose="020B0604020202020204" pitchFamily="34" charset="0"/>
                <a:cs typeface="Arial" panose="020B0604020202020204" pitchFamily="34" charset="0"/>
              </a:rPr>
              <a:t>, it is relatively difficult. Therefore, it is obligatory once a year and exempts a considerable number of people who are unable to perform it</a:t>
            </a:r>
          </a:p>
          <a:p>
            <a:pPr>
              <a:buFontTx/>
              <a:buChar char="-"/>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Then comes </a:t>
            </a:r>
            <a:r>
              <a:rPr lang="en-US" dirty="0" err="1">
                <a:latin typeface="Arial" panose="020B0604020202020204" pitchFamily="34" charset="0"/>
                <a:cs typeface="Arial" panose="020B0604020202020204" pitchFamily="34" charset="0"/>
              </a:rPr>
              <a:t>Zakaat</a:t>
            </a:r>
            <a:r>
              <a:rPr lang="en-US" dirty="0">
                <a:latin typeface="Arial" panose="020B0604020202020204" pitchFamily="34" charset="0"/>
                <a:cs typeface="Arial" panose="020B0604020202020204" pitchFamily="34" charset="0"/>
              </a:rPr>
              <a:t> which is relatively more difficult. Therefore, only obligatory once a year and only on those who have means to pay it. Those who do not possess the required means are entitles to receive it</a:t>
            </a:r>
          </a:p>
          <a:p>
            <a:pPr>
              <a:buFontTx/>
              <a:buChar char="-"/>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And finally comes Hajj, the most difficult of all. Therefore, only obligatory once in a person’s lifetime and only on those who can afford its expenses</a:t>
            </a:r>
          </a:p>
          <a:p>
            <a:pPr marL="0" indent="0">
              <a:buNone/>
            </a:pPr>
            <a:endParaRPr lang="en-US" dirty="0">
              <a:latin typeface="Arial" panose="020B0604020202020204" pitchFamily="34" charset="0"/>
              <a:cs typeface="Arial" panose="020B0604020202020204" pitchFamily="34" charset="0"/>
            </a:endParaRPr>
          </a:p>
          <a:p>
            <a:pPr>
              <a:buFontTx/>
              <a:buChar char="-"/>
            </a:pPr>
            <a:endParaRPr lang="en-US" dirty="0"/>
          </a:p>
        </p:txBody>
      </p:sp>
    </p:spTree>
    <p:extLst>
      <p:ext uri="{BB962C8B-B14F-4D97-AF65-F5344CB8AC3E}">
        <p14:creationId xmlns:p14="http://schemas.microsoft.com/office/powerpoint/2010/main" val="20354821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9429" y="205010"/>
            <a:ext cx="8911687" cy="741051"/>
          </a:xfrm>
        </p:spPr>
        <p:txBody>
          <a:bodyPr>
            <a:normAutofit fontScale="90000"/>
          </a:bodyPr>
          <a:lstStyle/>
          <a:p>
            <a:pPr algn="ctr"/>
            <a:r>
              <a:rPr lang="en-US" dirty="0">
                <a:latin typeface="Arial" panose="020B0604020202020204" pitchFamily="34" charset="0"/>
                <a:cs typeface="Arial" panose="020B0604020202020204" pitchFamily="34" charset="0"/>
              </a:rPr>
              <a:t>Islamic Worships (</a:t>
            </a:r>
            <a:r>
              <a:rPr lang="en-US" dirty="0" err="1">
                <a:latin typeface="Arial" panose="020B0604020202020204" pitchFamily="34" charset="0"/>
                <a:cs typeface="Arial" panose="020B0604020202020204" pitchFamily="34" charset="0"/>
              </a:rPr>
              <a:t>Ibaadah</a:t>
            </a:r>
            <a:r>
              <a:rPr lang="en-US" dirty="0">
                <a:latin typeface="Arial" panose="020B0604020202020204" pitchFamily="34" charset="0"/>
                <a:cs typeface="Arial" panose="020B0604020202020204" pitchFamily="34" charset="0"/>
              </a:rPr>
              <a:t>) &amp; Their Impacts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086377" y="1066801"/>
            <a:ext cx="9697792" cy="5685692"/>
          </a:xfrm>
        </p:spPr>
        <p:txBody>
          <a:bodyPr>
            <a:normAutofit/>
          </a:bodyPr>
          <a:lstStyle/>
          <a:p>
            <a:pPr marL="0" indent="0">
              <a:buNone/>
            </a:pPr>
            <a:r>
              <a:rPr lang="en-US" b="1" u="sng" dirty="0" err="1">
                <a:latin typeface="Arial" panose="020B0604020202020204" pitchFamily="34" charset="0"/>
                <a:cs typeface="Arial" panose="020B0604020202020204" pitchFamily="34" charset="0"/>
              </a:rPr>
              <a:t>Categorisation</a:t>
            </a:r>
            <a:r>
              <a:rPr lang="en-US" b="1" u="sng" dirty="0">
                <a:latin typeface="Arial" panose="020B0604020202020204" pitchFamily="34" charset="0"/>
                <a:cs typeface="Arial" panose="020B0604020202020204" pitchFamily="34" charset="0"/>
              </a:rPr>
              <a:t> of Worships in Terms of their Nature</a:t>
            </a:r>
          </a:p>
          <a:p>
            <a:pPr>
              <a:buAutoNum type="arabicPeriod"/>
            </a:pPr>
            <a:endParaRPr lang="en-US" b="1" dirty="0">
              <a:latin typeface="Arial" panose="020B0604020202020204" pitchFamily="34" charset="0"/>
              <a:cs typeface="Arial" panose="020B0604020202020204" pitchFamily="34" charset="0"/>
            </a:endParaRPr>
          </a:p>
          <a:p>
            <a:pPr>
              <a:lnSpc>
                <a:spcPct val="150000"/>
              </a:lnSpc>
              <a:buAutoNum type="arabicPeriod"/>
            </a:pPr>
            <a:r>
              <a:rPr lang="en-US" b="1" dirty="0">
                <a:latin typeface="Arial" panose="020B0604020202020204" pitchFamily="34" charset="0"/>
                <a:cs typeface="Arial" panose="020B0604020202020204" pitchFamily="34" charset="0"/>
              </a:rPr>
              <a:t>Physical</a:t>
            </a:r>
            <a:r>
              <a:rPr lang="en-US" dirty="0">
                <a:latin typeface="Arial" panose="020B0604020202020204" pitchFamily="34" charset="0"/>
                <a:cs typeface="Arial" panose="020B0604020202020204" pitchFamily="34" charset="0"/>
              </a:rPr>
              <a:t> - in which a Muslim seeks Allah’s pleasure through performing bodily rituals for e.g. Salaat &amp; </a:t>
            </a:r>
            <a:r>
              <a:rPr lang="en-US" dirty="0" err="1">
                <a:latin typeface="Arial" panose="020B0604020202020204" pitchFamily="34" charset="0"/>
                <a:cs typeface="Arial" panose="020B0604020202020204" pitchFamily="34" charset="0"/>
              </a:rPr>
              <a:t>Saum</a:t>
            </a:r>
            <a:endParaRPr lang="en-US" dirty="0">
              <a:latin typeface="Arial" panose="020B0604020202020204" pitchFamily="34" charset="0"/>
              <a:cs typeface="Arial" panose="020B0604020202020204" pitchFamily="34" charset="0"/>
            </a:endParaRPr>
          </a:p>
          <a:p>
            <a:pPr>
              <a:buAutoNum type="arabicPeriod"/>
            </a:pPr>
            <a:endParaRPr lang="en-US" b="1" dirty="0">
              <a:latin typeface="Arial" panose="020B0604020202020204" pitchFamily="34" charset="0"/>
              <a:cs typeface="Arial" panose="020B0604020202020204" pitchFamily="34" charset="0"/>
            </a:endParaRPr>
          </a:p>
          <a:p>
            <a:pPr>
              <a:lnSpc>
                <a:spcPct val="150000"/>
              </a:lnSpc>
              <a:buAutoNum type="arabicPeriod"/>
            </a:pPr>
            <a:r>
              <a:rPr lang="en-US" b="1" dirty="0">
                <a:latin typeface="Arial" panose="020B0604020202020204" pitchFamily="34" charset="0"/>
                <a:cs typeface="Arial" panose="020B0604020202020204" pitchFamily="34" charset="0"/>
              </a:rPr>
              <a:t>Financial </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in which a Muslim seeks Allah’s pleasure through spending his wealth for e.g. </a:t>
            </a:r>
            <a:r>
              <a:rPr lang="en-US" dirty="0" err="1">
                <a:latin typeface="Arial" panose="020B0604020202020204" pitchFamily="34" charset="0"/>
                <a:cs typeface="Arial" panose="020B0604020202020204" pitchFamily="34" charset="0"/>
              </a:rPr>
              <a:t>Zakaat</a:t>
            </a:r>
            <a:endParaRPr lang="en-US" dirty="0">
              <a:latin typeface="Arial" panose="020B0604020202020204" pitchFamily="34" charset="0"/>
              <a:cs typeface="Arial" panose="020B0604020202020204" pitchFamily="34" charset="0"/>
            </a:endParaRPr>
          </a:p>
          <a:p>
            <a:pPr>
              <a:buAutoNum type="arabicPeriod"/>
            </a:pPr>
            <a:endParaRPr lang="en-US" b="1" dirty="0">
              <a:latin typeface="Arial" panose="020B0604020202020204" pitchFamily="34" charset="0"/>
              <a:cs typeface="Arial" panose="020B0604020202020204" pitchFamily="34" charset="0"/>
            </a:endParaRPr>
          </a:p>
          <a:p>
            <a:pPr>
              <a:lnSpc>
                <a:spcPct val="150000"/>
              </a:lnSpc>
              <a:buAutoNum type="arabicPeriod"/>
            </a:pPr>
            <a:r>
              <a:rPr lang="en-US" b="1" dirty="0">
                <a:latin typeface="Arial" panose="020B0604020202020204" pitchFamily="34" charset="0"/>
                <a:cs typeface="Arial" panose="020B0604020202020204" pitchFamily="34" charset="0"/>
              </a:rPr>
              <a:t>Physical &amp; Financial </a:t>
            </a:r>
            <a:r>
              <a:rPr lang="en-US" dirty="0">
                <a:latin typeface="Arial" panose="020B0604020202020204" pitchFamily="34" charset="0"/>
                <a:cs typeface="Arial" panose="020B0604020202020204" pitchFamily="34" charset="0"/>
              </a:rPr>
              <a:t>- in which a Muslim seeks Allah’s pleasure through performing bodily rituals  as well as through spending his wealth for e.g. Hajj</a:t>
            </a:r>
            <a:endParaRPr lang="en-US" b="1" dirty="0">
              <a:latin typeface="Arial" panose="020B0604020202020204" pitchFamily="34" charset="0"/>
              <a:cs typeface="Arial" panose="020B0604020202020204" pitchFamily="34" charset="0"/>
            </a:endParaRPr>
          </a:p>
          <a:p>
            <a:pPr marL="0" indent="0">
              <a:lnSpc>
                <a:spcPct val="150000"/>
              </a:lnSpc>
              <a:buNone/>
            </a:pPr>
            <a:endParaRPr lang="en-US" dirty="0">
              <a:latin typeface="Arial" panose="020B0604020202020204" pitchFamily="34" charset="0"/>
              <a:cs typeface="Arial" panose="020B0604020202020204" pitchFamily="34" charset="0"/>
            </a:endParaRPr>
          </a:p>
          <a:p>
            <a:pPr>
              <a:buFontTx/>
              <a:buChar char="-"/>
            </a:pPr>
            <a:endParaRPr lang="en-US" dirty="0"/>
          </a:p>
        </p:txBody>
      </p:sp>
    </p:spTree>
    <p:extLst>
      <p:ext uri="{BB962C8B-B14F-4D97-AF65-F5344CB8AC3E}">
        <p14:creationId xmlns:p14="http://schemas.microsoft.com/office/powerpoint/2010/main" val="27481224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2620" y="624110"/>
            <a:ext cx="8911687" cy="715293"/>
          </a:xfrm>
        </p:spPr>
        <p:txBody>
          <a:bodyPr/>
          <a:lstStyle/>
          <a:p>
            <a:pPr algn="ctr"/>
            <a:r>
              <a:rPr lang="en-US" dirty="0"/>
              <a:t> </a:t>
            </a:r>
            <a:r>
              <a:rPr lang="en-US" dirty="0">
                <a:latin typeface="Arial" panose="020B0604020202020204" pitchFamily="34" charset="0"/>
                <a:cs typeface="Arial" panose="020B0604020202020204" pitchFamily="34" charset="0"/>
              </a:rPr>
              <a:t>Prayer (Salaat)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12620" y="1687131"/>
            <a:ext cx="9268518" cy="4842457"/>
          </a:xfrm>
        </p:spPr>
        <p:txBody>
          <a:bodyPr>
            <a:normAutofit/>
          </a:bodyPr>
          <a:lstStyle/>
          <a:p>
            <a:pPr>
              <a:buFontTx/>
              <a:buChar char="-"/>
            </a:pPr>
            <a:r>
              <a:rPr lang="en-US" dirty="0">
                <a:latin typeface="Arial" panose="020B0604020202020204" pitchFamily="34" charset="0"/>
                <a:cs typeface="Arial" panose="020B0604020202020204" pitchFamily="34" charset="0"/>
              </a:rPr>
              <a:t>In literal sense, the word ‘Salaat’ refers to dua/prayer</a:t>
            </a:r>
          </a:p>
          <a:p>
            <a:pPr>
              <a:buFontTx/>
              <a:buChar char="-"/>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In terminology, it refers to the obligatory five daily prayers</a:t>
            </a:r>
          </a:p>
          <a:p>
            <a:pPr>
              <a:buFontTx/>
              <a:buChar char="-"/>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It is an important pillar of Islam, and the only worship obligated to be offered daily</a:t>
            </a:r>
          </a:p>
          <a:p>
            <a:pPr>
              <a:buFontTx/>
              <a:buChar char="-"/>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Five obligatory prayers</a:t>
            </a:r>
          </a:p>
          <a:p>
            <a:pPr>
              <a:buFontTx/>
              <a:buChar char="-"/>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Obligated in the </a:t>
            </a:r>
            <a:r>
              <a:rPr lang="en-US" b="1" dirty="0">
                <a:latin typeface="Arial" panose="020B0604020202020204" pitchFamily="34" charset="0"/>
                <a:cs typeface="Arial" panose="020B0604020202020204" pitchFamily="34" charset="0"/>
              </a:rPr>
              <a:t>10</a:t>
            </a:r>
            <a:r>
              <a:rPr lang="en-US" b="1" baseline="30000" dirty="0">
                <a:latin typeface="Arial" panose="020B0604020202020204" pitchFamily="34" charset="0"/>
                <a:cs typeface="Arial" panose="020B0604020202020204" pitchFamily="34" charset="0"/>
              </a:rPr>
              <a:t>th</a:t>
            </a:r>
            <a:r>
              <a:rPr lang="en-US" b="1" dirty="0">
                <a:latin typeface="Arial" panose="020B0604020202020204" pitchFamily="34" charset="0"/>
                <a:cs typeface="Arial" panose="020B0604020202020204" pitchFamily="34" charset="0"/>
              </a:rPr>
              <a:t> year of Prophet hood</a:t>
            </a:r>
            <a:r>
              <a:rPr lang="en-US" dirty="0">
                <a:latin typeface="Arial" panose="020B0604020202020204" pitchFamily="34" charset="0"/>
                <a:cs typeface="Arial" panose="020B0604020202020204" pitchFamily="34" charset="0"/>
              </a:rPr>
              <a:t> when the Prophet SAW was called upon the skies (</a:t>
            </a:r>
            <a:r>
              <a:rPr lang="en-US" dirty="0" err="1">
                <a:latin typeface="Arial" panose="020B0604020202020204" pitchFamily="34" charset="0"/>
                <a:cs typeface="Arial" panose="020B0604020202020204" pitchFamily="34" charset="0"/>
              </a:rPr>
              <a:t>Mairaj</a:t>
            </a:r>
            <a:r>
              <a:rPr lang="en-US" dirty="0">
                <a:latin typeface="Arial" panose="020B0604020202020204" pitchFamily="34" charset="0"/>
                <a:cs typeface="Arial" panose="020B0604020202020204" pitchFamily="34" charset="0"/>
              </a:rPr>
              <a:t>)</a:t>
            </a:r>
          </a:p>
          <a:p>
            <a:pPr>
              <a:buFontTx/>
              <a:buChar char="-"/>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 first and only worship to be obligated in Makki era</a:t>
            </a:r>
          </a:p>
        </p:txBody>
      </p:sp>
    </p:spTree>
    <p:extLst>
      <p:ext uri="{BB962C8B-B14F-4D97-AF65-F5344CB8AC3E}">
        <p14:creationId xmlns:p14="http://schemas.microsoft.com/office/powerpoint/2010/main" val="4516089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2620" y="242273"/>
            <a:ext cx="8911687" cy="715293"/>
          </a:xfrm>
        </p:spPr>
        <p:txBody>
          <a:bodyPr/>
          <a:lstStyle/>
          <a:p>
            <a:pPr algn="ctr"/>
            <a:r>
              <a:rPr lang="en-US" dirty="0"/>
              <a:t> </a:t>
            </a:r>
            <a:r>
              <a:rPr lang="en-US" dirty="0">
                <a:latin typeface="Arial" panose="020B0604020202020204" pitchFamily="34" charset="0"/>
                <a:cs typeface="Arial" panose="020B0604020202020204" pitchFamily="34" charset="0"/>
              </a:rPr>
              <a:t>Prayer (Salaat)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12619" y="1065125"/>
            <a:ext cx="9444435" cy="5792875"/>
          </a:xfrm>
        </p:spPr>
        <p:txBody>
          <a:bodyPr>
            <a:normAutofit/>
          </a:bodyPr>
          <a:lstStyle/>
          <a:p>
            <a:pPr marL="0" indent="0">
              <a:buNone/>
            </a:pPr>
            <a:r>
              <a:rPr lang="en-US" b="1" u="sng" dirty="0">
                <a:latin typeface="Arial" panose="020B0604020202020204" pitchFamily="34" charset="0"/>
                <a:cs typeface="Arial" panose="020B0604020202020204" pitchFamily="34" charset="0"/>
              </a:rPr>
              <a:t>Prayer Timings</a:t>
            </a:r>
          </a:p>
          <a:p>
            <a:pPr>
              <a:buFontTx/>
              <a:buChar char="-"/>
            </a:pPr>
            <a:r>
              <a:rPr lang="en-US" b="1" dirty="0">
                <a:latin typeface="Arial" panose="020B0604020202020204" pitchFamily="34" charset="0"/>
                <a:cs typeface="Arial" panose="020B0604020202020204" pitchFamily="34" charset="0"/>
              </a:rPr>
              <a:t>Fajr – </a:t>
            </a:r>
            <a:r>
              <a:rPr lang="en-US" dirty="0">
                <a:latin typeface="Arial" panose="020B0604020202020204" pitchFamily="34" charset="0"/>
                <a:cs typeface="Arial" panose="020B0604020202020204" pitchFamily="34" charset="0"/>
              </a:rPr>
              <a:t>Dawn to Sunrise</a:t>
            </a:r>
          </a:p>
          <a:p>
            <a:pPr>
              <a:buFontTx/>
              <a:buChar char="-"/>
            </a:pPr>
            <a:r>
              <a:rPr lang="en-US" b="1" dirty="0">
                <a:latin typeface="Arial" panose="020B0604020202020204" pitchFamily="34" charset="0"/>
                <a:cs typeface="Arial" panose="020B0604020202020204" pitchFamily="34" charset="0"/>
              </a:rPr>
              <a:t>Zuhr – </a:t>
            </a:r>
            <a:r>
              <a:rPr lang="en-US" dirty="0">
                <a:latin typeface="Arial" panose="020B0604020202020204" pitchFamily="34" charset="0"/>
                <a:cs typeface="Arial" panose="020B0604020202020204" pitchFamily="34" charset="0"/>
              </a:rPr>
              <a:t>After noon until the shadow of everything is thrice its size</a:t>
            </a:r>
          </a:p>
          <a:p>
            <a:pPr>
              <a:buFontTx/>
              <a:buChar char="-"/>
            </a:pPr>
            <a:r>
              <a:rPr lang="en-US" b="1" dirty="0">
                <a:latin typeface="Arial" panose="020B0604020202020204" pitchFamily="34" charset="0"/>
                <a:cs typeface="Arial" panose="020B0604020202020204" pitchFamily="34" charset="0"/>
              </a:rPr>
              <a:t>Asr – </a:t>
            </a:r>
            <a:r>
              <a:rPr lang="en-US" dirty="0">
                <a:latin typeface="Arial" panose="020B0604020202020204" pitchFamily="34" charset="0"/>
                <a:cs typeface="Arial" panose="020B0604020202020204" pitchFamily="34" charset="0"/>
              </a:rPr>
              <a:t>From the time the shadow of everything is thrice its size until sunset</a:t>
            </a:r>
          </a:p>
          <a:p>
            <a:pPr>
              <a:buFontTx/>
              <a:buChar char="-"/>
            </a:pPr>
            <a:r>
              <a:rPr lang="en-US" b="1" dirty="0">
                <a:latin typeface="Arial" panose="020B0604020202020204" pitchFamily="34" charset="0"/>
                <a:cs typeface="Arial" panose="020B0604020202020204" pitchFamily="34" charset="0"/>
              </a:rPr>
              <a:t>Maghrib – </a:t>
            </a:r>
            <a:r>
              <a:rPr lang="en-US" dirty="0">
                <a:latin typeface="Arial" panose="020B0604020202020204" pitchFamily="34" charset="0"/>
                <a:cs typeface="Arial" panose="020B0604020202020204" pitchFamily="34" charset="0"/>
              </a:rPr>
              <a:t>From sunset until complete darkness</a:t>
            </a:r>
          </a:p>
          <a:p>
            <a:pPr>
              <a:buFontTx/>
              <a:buChar char="-"/>
            </a:pPr>
            <a:r>
              <a:rPr lang="en-US" b="1" dirty="0">
                <a:latin typeface="Arial" panose="020B0604020202020204" pitchFamily="34" charset="0"/>
                <a:cs typeface="Arial" panose="020B0604020202020204" pitchFamily="34" charset="0"/>
              </a:rPr>
              <a:t>Isha – </a:t>
            </a:r>
            <a:r>
              <a:rPr lang="en-US" dirty="0">
                <a:latin typeface="Arial" panose="020B0604020202020204" pitchFamily="34" charset="0"/>
                <a:cs typeface="Arial" panose="020B0604020202020204" pitchFamily="34" charset="0"/>
              </a:rPr>
              <a:t>From complete darkness until dawn</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u="sng" dirty="0">
                <a:latin typeface="Arial" panose="020B0604020202020204" pitchFamily="34" charset="0"/>
                <a:cs typeface="Arial" panose="020B0604020202020204" pitchFamily="34" charset="0"/>
              </a:rPr>
              <a:t>Types/Categories of </a:t>
            </a:r>
            <a:r>
              <a:rPr lang="en-US" b="1" u="sng" dirty="0" err="1">
                <a:latin typeface="Arial" panose="020B0604020202020204" pitchFamily="34" charset="0"/>
                <a:cs typeface="Arial" panose="020B0604020202020204" pitchFamily="34" charset="0"/>
              </a:rPr>
              <a:t>Prayes</a:t>
            </a:r>
            <a:endParaRPr lang="en-US" b="1" u="sng" dirty="0">
              <a:latin typeface="Arial" panose="020B0604020202020204" pitchFamily="34" charset="0"/>
              <a:cs typeface="Arial" panose="020B0604020202020204" pitchFamily="34" charset="0"/>
            </a:endParaRPr>
          </a:p>
          <a:p>
            <a:pPr>
              <a:buAutoNum type="arabicPeriod"/>
            </a:pPr>
            <a:r>
              <a:rPr lang="en-US" b="1" dirty="0" err="1">
                <a:latin typeface="Arial" panose="020B0604020202020204" pitchFamily="34" charset="0"/>
                <a:cs typeface="Arial" panose="020B0604020202020204" pitchFamily="34" charset="0"/>
              </a:rPr>
              <a:t>Fard</a:t>
            </a:r>
            <a:r>
              <a:rPr lang="en-US" b="1" dirty="0">
                <a:latin typeface="Arial" panose="020B0604020202020204" pitchFamily="34" charset="0"/>
                <a:cs typeface="Arial" panose="020B0604020202020204" pitchFamily="34" charset="0"/>
              </a:rPr>
              <a:t> (Obligatory) </a:t>
            </a:r>
            <a:r>
              <a:rPr lang="en-US" dirty="0">
                <a:latin typeface="Arial" panose="020B0604020202020204" pitchFamily="34" charset="0"/>
                <a:cs typeface="Arial" panose="020B0604020202020204" pitchFamily="34" charset="0"/>
              </a:rPr>
              <a:t>– prayers that are obligatory on all and cannot be missed for e.g. the five daily prayers</a:t>
            </a:r>
          </a:p>
          <a:p>
            <a:pPr>
              <a:buAutoNum type="arabicPeriod"/>
            </a:pPr>
            <a:r>
              <a:rPr lang="en-US" b="1" dirty="0">
                <a:latin typeface="Arial" panose="020B0604020202020204" pitchFamily="34" charset="0"/>
                <a:cs typeface="Arial" panose="020B0604020202020204" pitchFamily="34" charset="0"/>
              </a:rPr>
              <a:t>Sunnah </a:t>
            </a:r>
            <a:r>
              <a:rPr lang="en-US" dirty="0">
                <a:latin typeface="Arial" panose="020B0604020202020204" pitchFamily="34" charset="0"/>
                <a:cs typeface="Arial" panose="020B0604020202020204" pitchFamily="34" charset="0"/>
              </a:rPr>
              <a:t>– prayers offered by the Prophet SAW on a regular and constant basis for e.g. 2 </a:t>
            </a:r>
            <a:r>
              <a:rPr lang="en-US" dirty="0" err="1">
                <a:latin typeface="Arial" panose="020B0604020202020204" pitchFamily="34" charset="0"/>
                <a:cs typeface="Arial" panose="020B0604020202020204" pitchFamily="34" charset="0"/>
              </a:rPr>
              <a:t>rak’at</a:t>
            </a:r>
            <a:r>
              <a:rPr lang="en-US" dirty="0">
                <a:latin typeface="Arial" panose="020B0604020202020204" pitchFamily="34" charset="0"/>
                <a:cs typeface="Arial" panose="020B0604020202020204" pitchFamily="34" charset="0"/>
              </a:rPr>
              <a:t> before Fajr, 4 </a:t>
            </a:r>
            <a:r>
              <a:rPr lang="en-US" dirty="0" err="1">
                <a:latin typeface="Arial" panose="020B0604020202020204" pitchFamily="34" charset="0"/>
                <a:cs typeface="Arial" panose="020B0604020202020204" pitchFamily="34" charset="0"/>
              </a:rPr>
              <a:t>rak’at</a:t>
            </a:r>
            <a:r>
              <a:rPr lang="en-US" dirty="0">
                <a:latin typeface="Arial" panose="020B0604020202020204" pitchFamily="34" charset="0"/>
                <a:cs typeface="Arial" panose="020B0604020202020204" pitchFamily="34" charset="0"/>
              </a:rPr>
              <a:t> before Zuhr and 2 after, 2 </a:t>
            </a:r>
            <a:r>
              <a:rPr lang="en-US" dirty="0" err="1">
                <a:latin typeface="Arial" panose="020B0604020202020204" pitchFamily="34" charset="0"/>
                <a:cs typeface="Arial" panose="020B0604020202020204" pitchFamily="34" charset="0"/>
              </a:rPr>
              <a:t>rak’at</a:t>
            </a:r>
            <a:r>
              <a:rPr lang="en-US" dirty="0">
                <a:latin typeface="Arial" panose="020B0604020202020204" pitchFamily="34" charset="0"/>
                <a:cs typeface="Arial" panose="020B0604020202020204" pitchFamily="34" charset="0"/>
              </a:rPr>
              <a:t> after Maghrib and Isha</a:t>
            </a:r>
          </a:p>
          <a:p>
            <a:pPr>
              <a:buAutoNum type="arabicPeriod"/>
            </a:pPr>
            <a:r>
              <a:rPr lang="en-US" b="1" dirty="0" err="1">
                <a:latin typeface="Arial" panose="020B0604020202020204" pitchFamily="34" charset="0"/>
                <a:cs typeface="Arial" panose="020B0604020202020204" pitchFamily="34" charset="0"/>
              </a:rPr>
              <a:t>Nafl</a:t>
            </a:r>
            <a:r>
              <a:rPr lang="en-US" b="1" dirty="0">
                <a:latin typeface="Arial" panose="020B0604020202020204" pitchFamily="34" charset="0"/>
                <a:cs typeface="Arial" panose="020B0604020202020204" pitchFamily="34" charset="0"/>
              </a:rPr>
              <a:t> (Optional)</a:t>
            </a:r>
            <a:r>
              <a:rPr lang="en-US" dirty="0">
                <a:latin typeface="Arial" panose="020B0604020202020204" pitchFamily="34" charset="0"/>
                <a:cs typeface="Arial" panose="020B0604020202020204" pitchFamily="34" charset="0"/>
              </a:rPr>
              <a:t> – prayers that are not obligatory. There is no sin in not praying them but immense reward for offering them for e.g. </a:t>
            </a:r>
            <a:r>
              <a:rPr lang="en-US" dirty="0" err="1">
                <a:latin typeface="Arial" panose="020B0604020202020204" pitchFamily="34" charset="0"/>
                <a:cs typeface="Arial" panose="020B0604020202020204" pitchFamily="34" charset="0"/>
              </a:rPr>
              <a:t>Tahajjud</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Ishraq</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Awwabeen</a:t>
            </a:r>
            <a:r>
              <a:rPr lang="en-US" dirty="0">
                <a:latin typeface="Arial" panose="020B0604020202020204" pitchFamily="34" charset="0"/>
                <a:cs typeface="Arial" panose="020B0604020202020204" pitchFamily="34" charset="0"/>
              </a:rPr>
              <a:t> etc.</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9014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69839"/>
          </a:xfrm>
        </p:spPr>
        <p:txBody>
          <a:bodyPr/>
          <a:lstStyle/>
          <a:p>
            <a:pPr algn="ctr"/>
            <a:r>
              <a:rPr lang="en-US" u="sng" dirty="0">
                <a:latin typeface="Arial" panose="020B0604020202020204" pitchFamily="34" charset="0"/>
                <a:cs typeface="Arial" panose="020B0604020202020204" pitchFamily="34" charset="0"/>
              </a:rPr>
              <a:t>Concept of Islam</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79561" y="1931831"/>
            <a:ext cx="9225051" cy="4816699"/>
          </a:xfrm>
        </p:spPr>
        <p:txBody>
          <a:bodyPr/>
          <a:lstStyle/>
          <a:p>
            <a:pPr>
              <a:buFontTx/>
              <a:buChar char="-"/>
            </a:pPr>
            <a:r>
              <a:rPr lang="en-US" dirty="0">
                <a:latin typeface="Arial" panose="020B0604020202020204" pitchFamily="34" charset="0"/>
                <a:cs typeface="Arial" panose="020B0604020202020204" pitchFamily="34" charset="0"/>
              </a:rPr>
              <a:t>Islam comes from the Arabic root word </a:t>
            </a:r>
            <a:r>
              <a:rPr lang="ar-SA" dirty="0">
                <a:latin typeface="Arial" panose="020B0604020202020204" pitchFamily="34" charset="0"/>
                <a:cs typeface="Arial" panose="020B0604020202020204" pitchFamily="34" charset="0"/>
              </a:rPr>
              <a:t> سلم</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In literal sense, it means to surrender, yield, submit etc.</a:t>
            </a:r>
          </a:p>
          <a:p>
            <a:pPr>
              <a:buFontTx/>
              <a:buChar char="-"/>
            </a:pPr>
            <a:r>
              <a:rPr lang="en-US" dirty="0">
                <a:latin typeface="Arial" panose="020B0604020202020204" pitchFamily="34" charset="0"/>
                <a:cs typeface="Arial" panose="020B0604020202020204" pitchFamily="34" charset="0"/>
              </a:rPr>
              <a:t>Another literal translation is peace.</a:t>
            </a:r>
          </a:p>
          <a:p>
            <a:pPr>
              <a:buFontTx/>
              <a:buChar char="-"/>
            </a:pPr>
            <a:r>
              <a:rPr lang="en-US" dirty="0">
                <a:latin typeface="Arial" panose="020B0604020202020204" pitchFamily="34" charset="0"/>
                <a:cs typeface="Arial" panose="020B0604020202020204" pitchFamily="34" charset="0"/>
              </a:rPr>
              <a:t>Terminologically, it means to submit one’s will to the will of the Almighty</a:t>
            </a:r>
          </a:p>
          <a:p>
            <a:pPr>
              <a:buFontTx/>
              <a:buChar char="-"/>
            </a:pPr>
            <a:r>
              <a:rPr lang="en-US" dirty="0">
                <a:latin typeface="Arial" panose="020B0604020202020204" pitchFamily="34" charset="0"/>
                <a:cs typeface="Arial" panose="020B0604020202020204" pitchFamily="34" charset="0"/>
              </a:rPr>
              <a:t>One who submits their will to the Almighty, Allah will grant them with peace and contentment.</a:t>
            </a:r>
          </a:p>
          <a:p>
            <a:pPr marL="0" indent="0">
              <a:buNone/>
            </a:pPr>
            <a:endParaRPr lang="en-US" b="1" dirty="0">
              <a:latin typeface="Arial" panose="020B0604020202020204" pitchFamily="34" charset="0"/>
              <a:cs typeface="Arial" panose="020B0604020202020204" pitchFamily="34" charset="0"/>
            </a:endParaRPr>
          </a:p>
          <a:p>
            <a:pPr>
              <a:buFontTx/>
              <a:buChar char="-"/>
            </a:pPr>
            <a:r>
              <a:rPr lang="en-US" b="1" dirty="0">
                <a:latin typeface="Arial" panose="020B0604020202020204" pitchFamily="34" charset="0"/>
                <a:cs typeface="Arial" panose="020B0604020202020204" pitchFamily="34" charset="0"/>
              </a:rPr>
              <a:t>“</a:t>
            </a:r>
            <a:r>
              <a:rPr lang="en-US" b="1" i="1" dirty="0">
                <a:latin typeface="Arial" panose="020B0604020202020204" pitchFamily="34" charset="0"/>
                <a:cs typeface="Arial" panose="020B0604020202020204" pitchFamily="34" charset="0"/>
              </a:rPr>
              <a:t>Islam has been built on five [pillars]: testifying that there is no deity worthy of worship except Allah and that Muhammad is the Messenger of Allah, establishing the salah (prayer), paying the zakat (obligatory charity), making the hajj (pilgrimage) to the House, and fasting in Ramadhan.” </a:t>
            </a:r>
            <a:r>
              <a:rPr lang="en-US" b="1" dirty="0">
                <a:latin typeface="Arial" panose="020B0604020202020204" pitchFamily="34" charset="0"/>
                <a:cs typeface="Arial" panose="020B0604020202020204" pitchFamily="34" charset="0"/>
              </a:rPr>
              <a:t>(Bukhari - 8)  </a:t>
            </a: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98773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27277" y="533695"/>
            <a:ext cx="9873803" cy="6027311"/>
          </a:xfrm>
        </p:spPr>
        <p:txBody>
          <a:bodyPr/>
          <a:lstStyle/>
          <a:p>
            <a:pPr marL="0" indent="0">
              <a:buNone/>
            </a:pPr>
            <a:r>
              <a:rPr lang="en-US" b="1" u="sng" dirty="0">
                <a:latin typeface="Arial" panose="020B0604020202020204" pitchFamily="34" charset="0"/>
                <a:cs typeface="Arial" panose="020B0604020202020204" pitchFamily="34" charset="0"/>
              </a:rPr>
              <a:t>Importance of Salaat</a:t>
            </a:r>
          </a:p>
          <a:p>
            <a:pPr marL="0" indent="0">
              <a:buNone/>
            </a:pPr>
            <a:endParaRPr lang="en-US" b="1" u="sng"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 word; ‘Salaat’ has been mentioned in the Quran more than 60 times </a:t>
            </a:r>
          </a:p>
          <a:p>
            <a:pPr>
              <a:buFontTx/>
              <a:buChar char="-"/>
            </a:pPr>
            <a:r>
              <a:rPr lang="en-US" dirty="0">
                <a:latin typeface="Arial" panose="020B0604020202020204" pitchFamily="34" charset="0"/>
                <a:cs typeface="Arial" panose="020B0604020202020204" pitchFamily="34" charset="0"/>
              </a:rPr>
              <a:t>It is the first deed which will be accounted for on the Day of Judgment</a:t>
            </a:r>
          </a:p>
          <a:p>
            <a:pPr marL="0" indent="0">
              <a:buNone/>
            </a:pPr>
            <a:r>
              <a:rPr lang="en-US" b="1" i="1" dirty="0">
                <a:latin typeface="Arial" panose="020B0604020202020204" pitchFamily="34" charset="0"/>
                <a:cs typeface="Arial" panose="020B0604020202020204" pitchFamily="34" charset="0"/>
              </a:rPr>
              <a:t>“The first thing for which a person will be brought to account will be his Salah. If it is sound then he will have succeeded, be salvaged, but if it is not then he will have lost and be doomed.”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Nasaai</a:t>
            </a:r>
            <a:r>
              <a:rPr lang="en-US" b="1" dirty="0">
                <a:latin typeface="Arial" panose="020B0604020202020204" pitchFamily="34" charset="0"/>
                <a:cs typeface="Arial" panose="020B0604020202020204" pitchFamily="34" charset="0"/>
              </a:rPr>
              <a:t> - 465)</a:t>
            </a:r>
          </a:p>
          <a:p>
            <a:pPr marL="0" indent="0">
              <a:buNone/>
            </a:pPr>
            <a:endParaRPr lang="en-US"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It is a distinguishing factor between a Muslim and a non-Muslim</a:t>
            </a:r>
          </a:p>
          <a:p>
            <a:pPr marL="0" indent="0">
              <a:buNone/>
            </a:pPr>
            <a:r>
              <a:rPr lang="en-US" b="1" i="1" dirty="0">
                <a:latin typeface="Arial" panose="020B0604020202020204" pitchFamily="34" charset="0"/>
                <a:cs typeface="Arial" panose="020B0604020202020204" pitchFamily="34" charset="0"/>
              </a:rPr>
              <a:t>“Between man and polytheism and disbelief is the abandonment of salaat.” </a:t>
            </a:r>
            <a:r>
              <a:rPr lang="en-US" b="1" dirty="0">
                <a:latin typeface="Arial" panose="020B0604020202020204" pitchFamily="34" charset="0"/>
                <a:cs typeface="Arial" panose="020B0604020202020204" pitchFamily="34" charset="0"/>
              </a:rPr>
              <a:t>(Muslim - 82)</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i="1" dirty="0">
                <a:latin typeface="Arial" panose="020B0604020202020204" pitchFamily="34" charset="0"/>
                <a:cs typeface="Arial" panose="020B0604020202020204" pitchFamily="34" charset="0"/>
              </a:rPr>
              <a:t>“The companions of the Prophet SAW did not consider the abandonment of any good deed as disbelief, except for salaat.”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Mishkaat</a:t>
            </a:r>
            <a:r>
              <a:rPr lang="en-US" b="1" dirty="0">
                <a:latin typeface="Arial" panose="020B0604020202020204" pitchFamily="34" charset="0"/>
                <a:cs typeface="Arial" panose="020B0604020202020204" pitchFamily="34" charset="0"/>
              </a:rPr>
              <a:t> - 579)</a:t>
            </a:r>
          </a:p>
          <a:p>
            <a:pPr marL="0" indent="0">
              <a:buNone/>
            </a:pPr>
            <a:endParaRPr lang="en-US" b="1" i="1" dirty="0">
              <a:latin typeface="Arial" panose="020B0604020202020204" pitchFamily="34" charset="0"/>
              <a:cs typeface="Arial" panose="020B0604020202020204" pitchFamily="34" charset="0"/>
            </a:endParaRPr>
          </a:p>
          <a:p>
            <a:pPr marL="0" indent="0">
              <a:buNone/>
            </a:pPr>
            <a:endParaRPr lang="en-US" b="1" i="1" dirty="0">
              <a:latin typeface="Arial" panose="020B0604020202020204" pitchFamily="34" charset="0"/>
              <a:cs typeface="Arial" panose="020B0604020202020204" pitchFamily="34" charset="0"/>
            </a:endParaRPr>
          </a:p>
          <a:p>
            <a:pPr marL="0" indent="0">
              <a:buNone/>
            </a:pPr>
            <a:endParaRPr lang="en-US" b="1" i="1" dirty="0">
              <a:latin typeface="Arial" panose="020B0604020202020204" pitchFamily="34" charset="0"/>
              <a:cs typeface="Arial" panose="020B0604020202020204" pitchFamily="34" charset="0"/>
            </a:endParaRPr>
          </a:p>
          <a:p>
            <a:pPr marL="0" indent="0">
              <a:buNone/>
            </a:pPr>
            <a:endParaRPr lang="en-GB" b="1" i="1" dirty="0"/>
          </a:p>
        </p:txBody>
      </p:sp>
    </p:spTree>
    <p:extLst>
      <p:ext uri="{BB962C8B-B14F-4D97-AF65-F5344CB8AC3E}">
        <p14:creationId xmlns:p14="http://schemas.microsoft.com/office/powerpoint/2010/main" val="39119851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50822"/>
            <a:ext cx="8911687" cy="764545"/>
          </a:xfrm>
        </p:spPr>
        <p:txBody>
          <a:bodyPr>
            <a:normAutofit/>
          </a:bodyPr>
          <a:lstStyle/>
          <a:p>
            <a:pPr algn="ctr"/>
            <a:r>
              <a:rPr lang="en-US" dirty="0">
                <a:latin typeface="Arial" panose="020B0604020202020204" pitchFamily="34" charset="0"/>
                <a:cs typeface="Arial" panose="020B0604020202020204" pitchFamily="34" charset="0"/>
              </a:rPr>
              <a:t>Impacts of Salaat on an Individual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66682" y="1195754"/>
            <a:ext cx="9710953" cy="5662246"/>
          </a:xfrm>
        </p:spPr>
        <p:txBody>
          <a:bodyPr>
            <a:normAutofit fontScale="92500" lnSpcReduction="10000"/>
          </a:bodyPr>
          <a:lstStyle/>
          <a:p>
            <a:pPr>
              <a:buAutoNum type="arabicPeriod"/>
            </a:pPr>
            <a:r>
              <a:rPr lang="en-US" b="1" dirty="0">
                <a:latin typeface="Arial" panose="020B0604020202020204" pitchFamily="34" charset="0"/>
                <a:cs typeface="Arial" panose="020B0604020202020204" pitchFamily="34" charset="0"/>
              </a:rPr>
              <a:t>A Covenant Between a Muslim &amp; Allah SWT</a:t>
            </a:r>
          </a:p>
          <a:p>
            <a:pPr marL="0" indent="0">
              <a:buNone/>
            </a:pPr>
            <a:r>
              <a:rPr lang="en-US" b="1" i="1" dirty="0">
                <a:latin typeface="Arial" panose="020B0604020202020204" pitchFamily="34" charset="0"/>
                <a:cs typeface="Arial" panose="020B0604020202020204" pitchFamily="34" charset="0"/>
              </a:rPr>
              <a:t>“Allah, the Exalted, has made five prayers obligatory. If anyone performs ablution for them well, offers them at their (right) time, and observes perfectly their bowing and submissiveness in them, it is the guarantee of Allah that He will pardon him; if anyone does not do so, there is no guarantee for him on the part of Allah; He may pardon him if He wills, and punish him if He wills.” </a:t>
            </a:r>
            <a:r>
              <a:rPr lang="en-US" b="1" dirty="0">
                <a:latin typeface="Arial" panose="020B0604020202020204" pitchFamily="34" charset="0"/>
                <a:cs typeface="Arial" panose="020B0604020202020204" pitchFamily="34" charset="0"/>
              </a:rPr>
              <a:t>(Abu Dawood - 425)</a:t>
            </a:r>
            <a:endParaRPr lang="en-US" b="1" i="1" dirty="0">
              <a:latin typeface="Arial" panose="020B0604020202020204" pitchFamily="34" charset="0"/>
              <a:cs typeface="Arial" panose="020B0604020202020204" pitchFamily="34" charset="0"/>
            </a:endParaRP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A Source of Getting Close to Allah SWT</a:t>
            </a:r>
            <a:endParaRPr lang="en-US" b="1" i="1" dirty="0">
              <a:latin typeface="Arial" panose="020B0604020202020204" pitchFamily="34" charset="0"/>
              <a:cs typeface="Arial" panose="020B0604020202020204" pitchFamily="34" charset="0"/>
            </a:endParaRPr>
          </a:p>
          <a:p>
            <a:pPr marL="0" indent="0">
              <a:buNone/>
            </a:pPr>
            <a:r>
              <a:rPr lang="en-US" b="1" i="1" dirty="0">
                <a:latin typeface="Arial" panose="020B0604020202020204" pitchFamily="34" charset="0"/>
                <a:cs typeface="Arial" panose="020B0604020202020204" pitchFamily="34" charset="0"/>
              </a:rPr>
              <a:t>“The most beloved things with which My slave comes nearer to Me, is what I have enjoined upon him; and My slave keeps on coming closer to Me through performing </a:t>
            </a:r>
            <a:r>
              <a:rPr lang="en-US" b="1" i="1" dirty="0" err="1">
                <a:latin typeface="Arial" panose="020B0604020202020204" pitchFamily="34" charset="0"/>
                <a:cs typeface="Arial" panose="020B0604020202020204" pitchFamily="34" charset="0"/>
              </a:rPr>
              <a:t>Nawafil</a:t>
            </a:r>
            <a:r>
              <a:rPr lang="en-US" b="1" i="1" dirty="0">
                <a:latin typeface="Arial" panose="020B0604020202020204" pitchFamily="34" charset="0"/>
                <a:cs typeface="Arial" panose="020B0604020202020204" pitchFamily="34" charset="0"/>
              </a:rPr>
              <a:t> (praying or doing extra deeds besides what is obligatory) till I love him.” </a:t>
            </a:r>
            <a:r>
              <a:rPr lang="en-US" b="1" dirty="0">
                <a:latin typeface="Arial" panose="020B0604020202020204" pitchFamily="34" charset="0"/>
                <a:cs typeface="Arial" panose="020B0604020202020204" pitchFamily="34" charset="0"/>
              </a:rPr>
              <a:t>(Bukhari - 6502)</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Cleansing from Sins</a:t>
            </a:r>
          </a:p>
          <a:p>
            <a:pPr>
              <a:buFontTx/>
              <a:buChar char="-"/>
            </a:pPr>
            <a:r>
              <a:rPr lang="en-US" dirty="0">
                <a:latin typeface="Arial" panose="020B0604020202020204" pitchFamily="34" charset="0"/>
                <a:cs typeface="Arial" panose="020B0604020202020204" pitchFamily="34" charset="0"/>
              </a:rPr>
              <a:t>Salaat is a source of atonement of sins</a:t>
            </a:r>
          </a:p>
          <a:p>
            <a:pPr marL="0" indent="0">
              <a:buNone/>
            </a:pPr>
            <a:r>
              <a:rPr lang="en-US" b="1" i="1" dirty="0">
                <a:latin typeface="Arial" panose="020B0604020202020204" pitchFamily="34" charset="0"/>
                <a:cs typeface="Arial" panose="020B0604020202020204" pitchFamily="34" charset="0"/>
              </a:rPr>
              <a:t>“Abu </a:t>
            </a:r>
            <a:r>
              <a:rPr lang="en-US" b="1" i="1" dirty="0" err="1">
                <a:latin typeface="Arial" panose="020B0604020202020204" pitchFamily="34" charset="0"/>
                <a:cs typeface="Arial" panose="020B0604020202020204" pitchFamily="34" charset="0"/>
              </a:rPr>
              <a:t>Dharr</a:t>
            </a:r>
            <a:r>
              <a:rPr lang="en-US" b="1" i="1" dirty="0">
                <a:latin typeface="Arial" panose="020B0604020202020204" pitchFamily="34" charset="0"/>
                <a:cs typeface="Arial" panose="020B0604020202020204" pitchFamily="34" charset="0"/>
              </a:rPr>
              <a:t> said that the Prophet went out in winter time when the leaves were falling, and took two branches of a tree whose leaves began to fall. He then addressed Abu </a:t>
            </a:r>
            <a:r>
              <a:rPr lang="en-US" b="1" i="1" dirty="0" err="1">
                <a:latin typeface="Arial" panose="020B0604020202020204" pitchFamily="34" charset="0"/>
                <a:cs typeface="Arial" panose="020B0604020202020204" pitchFamily="34" charset="0"/>
              </a:rPr>
              <a:t>Dharr</a:t>
            </a:r>
            <a:r>
              <a:rPr lang="en-US" b="1" i="1" dirty="0">
                <a:latin typeface="Arial" panose="020B0604020202020204" pitchFamily="34" charset="0"/>
                <a:cs typeface="Arial" panose="020B0604020202020204" pitchFamily="34" charset="0"/>
              </a:rPr>
              <a:t> who replied, “At your service, Messenger of God.” He said, “A Muslim observes prayer for God’s sake and his sins fall from him as these leaves fall from this tree.”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Mishkat</a:t>
            </a:r>
            <a:r>
              <a:rPr lang="en-US" b="1" dirty="0">
                <a:latin typeface="Arial" panose="020B0604020202020204" pitchFamily="34" charset="0"/>
                <a:cs typeface="Arial" panose="020B0604020202020204" pitchFamily="34" charset="0"/>
              </a:rPr>
              <a:t> - 576)</a:t>
            </a:r>
            <a:endParaRPr lang="en-US" b="1" i="1" dirty="0">
              <a:latin typeface="Arial" panose="020B0604020202020204" pitchFamily="34" charset="0"/>
              <a:cs typeface="Arial" panose="020B0604020202020204" pitchFamily="34" charset="0"/>
            </a:endParaRPr>
          </a:p>
          <a:p>
            <a:pPr marL="0" indent="0">
              <a:buNone/>
            </a:pPr>
            <a:endParaRPr lang="en-US" b="1" dirty="0"/>
          </a:p>
          <a:p>
            <a:pPr marL="0" indent="0">
              <a:buNone/>
            </a:pP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03910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0772" y="528033"/>
            <a:ext cx="9762186" cy="5911403"/>
          </a:xfrm>
        </p:spPr>
        <p:txBody>
          <a:bodyPr>
            <a:normAutofit/>
          </a:bodyPr>
          <a:lstStyle/>
          <a:p>
            <a:pPr marL="0" indent="0">
              <a:buNone/>
            </a:pPr>
            <a:r>
              <a:rPr lang="en-US" b="1" dirty="0"/>
              <a:t>4. </a:t>
            </a:r>
            <a:r>
              <a:rPr lang="en-US" b="1" dirty="0">
                <a:latin typeface="Arial" panose="020B0604020202020204" pitchFamily="34" charset="0"/>
                <a:cs typeface="Arial" panose="020B0604020202020204" pitchFamily="34" charset="0"/>
              </a:rPr>
              <a:t>Source of Purification for the Body</a:t>
            </a:r>
          </a:p>
          <a:p>
            <a:pPr>
              <a:buFontTx/>
              <a:buChar char="-"/>
            </a:pPr>
            <a:r>
              <a:rPr lang="en-US" dirty="0">
                <a:latin typeface="Arial" panose="020B0604020202020204" pitchFamily="34" charset="0"/>
                <a:cs typeface="Arial" panose="020B0604020202020204" pitchFamily="34" charset="0"/>
              </a:rPr>
              <a:t>Through </a:t>
            </a:r>
            <a:r>
              <a:rPr lang="en-US" dirty="0" err="1">
                <a:latin typeface="Arial" panose="020B0604020202020204" pitchFamily="34" charset="0"/>
                <a:cs typeface="Arial" panose="020B0604020202020204" pitchFamily="34" charset="0"/>
              </a:rPr>
              <a:t>wuzu</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A person who prays regularly will naturally ensure cleanliness and purity of his body &amp; clothes</a:t>
            </a:r>
          </a:p>
          <a:p>
            <a:pPr marL="0" indent="0">
              <a:buNone/>
            </a:pPr>
            <a:r>
              <a:rPr lang="en-US" b="1" i="1" dirty="0">
                <a:latin typeface="Arial" panose="020B0604020202020204" pitchFamily="34" charset="0"/>
                <a:cs typeface="Arial" panose="020B0604020202020204" pitchFamily="34" charset="0"/>
              </a:rPr>
              <a:t>“O you who believe! When you rise to pray, wash your faces and your hands and arms to the elbows, and wipe your heads, and your feet to the ankles. If you had intercourse, then purify yourselves.”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Maidah</a:t>
            </a:r>
            <a:r>
              <a:rPr lang="en-US" b="1" dirty="0">
                <a:latin typeface="Arial" panose="020B0604020202020204" pitchFamily="34" charset="0"/>
                <a:cs typeface="Arial" panose="020B0604020202020204" pitchFamily="34" charset="0"/>
              </a:rPr>
              <a:t> - 6)</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A Connection between Allah and Man</a:t>
            </a:r>
          </a:p>
          <a:p>
            <a:pPr>
              <a:buFontTx/>
              <a:buChar char="-"/>
            </a:pPr>
            <a:r>
              <a:rPr lang="en-US" dirty="0">
                <a:latin typeface="Arial" panose="020B0604020202020204" pitchFamily="34" charset="0"/>
                <a:cs typeface="Arial" panose="020B0604020202020204" pitchFamily="34" charset="0"/>
              </a:rPr>
              <a:t>The best mean of communicating with Allah SWT</a:t>
            </a:r>
          </a:p>
          <a:p>
            <a:pPr marL="0" indent="0">
              <a:buNone/>
            </a:pPr>
            <a:r>
              <a:rPr lang="en-US" b="1" dirty="0">
                <a:latin typeface="Arial" panose="020B0604020202020204" pitchFamily="34" charset="0"/>
                <a:cs typeface="Arial" panose="020B0604020202020204" pitchFamily="34" charset="0"/>
              </a:rPr>
              <a:t>“</a:t>
            </a:r>
            <a:r>
              <a:rPr lang="en-US" b="1" i="1" dirty="0">
                <a:latin typeface="Arial" panose="020B0604020202020204" pitchFamily="34" charset="0"/>
                <a:cs typeface="Arial" panose="020B0604020202020204" pitchFamily="34" charset="0"/>
              </a:rPr>
              <a:t>And your Lord says; Call on Me, I will answer your prayer.” </a:t>
            </a:r>
            <a:r>
              <a:rPr lang="en-US" b="1" dirty="0">
                <a:latin typeface="Arial" panose="020B0604020202020204" pitchFamily="34" charset="0"/>
                <a:cs typeface="Arial" panose="020B0604020202020204" pitchFamily="34" charset="0"/>
              </a:rPr>
              <a:t>(Al-Momin - 60)</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6. A Way to Seek Help from Allah</a:t>
            </a:r>
            <a:endParaRPr lang="en-GB" b="1" dirty="0">
              <a:latin typeface="Arial" panose="020B0604020202020204" pitchFamily="34" charset="0"/>
              <a:cs typeface="Arial" panose="020B0604020202020204" pitchFamily="34" charset="0"/>
            </a:endParaRPr>
          </a:p>
          <a:p>
            <a:pPr marL="0" indent="0">
              <a:buNone/>
            </a:pPr>
            <a:r>
              <a:rPr lang="en-US" b="1" i="1" dirty="0">
                <a:latin typeface="Arial" panose="020B0604020202020204" pitchFamily="34" charset="0"/>
                <a:cs typeface="Arial" panose="020B0604020202020204" pitchFamily="34" charset="0"/>
              </a:rPr>
              <a:t>“O you who believe! Seek help through patience and salaat.” </a:t>
            </a:r>
            <a:r>
              <a:rPr lang="en-US" b="1" dirty="0">
                <a:latin typeface="Arial" panose="020B0604020202020204" pitchFamily="34" charset="0"/>
                <a:cs typeface="Arial" panose="020B0604020202020204" pitchFamily="34" charset="0"/>
              </a:rPr>
              <a:t>(Al-Baqarah - 45)</a:t>
            </a:r>
          </a:p>
          <a:p>
            <a:pPr marL="0" indent="0">
              <a:buNone/>
            </a:pPr>
            <a:r>
              <a:rPr lang="en-US" b="1" dirty="0">
                <a:latin typeface="Arial" panose="020B0604020202020204" pitchFamily="34" charset="0"/>
                <a:cs typeface="Arial" panose="020B0604020202020204" pitchFamily="34" charset="0"/>
              </a:rPr>
              <a:t>“</a:t>
            </a:r>
            <a:r>
              <a:rPr lang="en-US" b="1" i="1" dirty="0">
                <a:latin typeface="Arial" panose="020B0604020202020204" pitchFamily="34" charset="0"/>
                <a:cs typeface="Arial" panose="020B0604020202020204" pitchFamily="34" charset="0"/>
              </a:rPr>
              <a:t>When anything distressed the Prophet, he prayed.” </a:t>
            </a:r>
            <a:r>
              <a:rPr lang="en-US" b="1" dirty="0">
                <a:latin typeface="Arial" panose="020B0604020202020204" pitchFamily="34" charset="0"/>
                <a:cs typeface="Arial" panose="020B0604020202020204" pitchFamily="34" charset="0"/>
              </a:rPr>
              <a:t>(Abu Dawood - 1319)</a:t>
            </a:r>
            <a:endParaRPr lang="en-US"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11358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0772" y="528033"/>
            <a:ext cx="9762186" cy="5911403"/>
          </a:xfrm>
        </p:spPr>
        <p:txBody>
          <a:bodyPr>
            <a:normAutofit/>
          </a:bodyPr>
          <a:lstStyle/>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7. Helps Stay Away from Evil</a:t>
            </a:r>
          </a:p>
          <a:p>
            <a:pPr marL="0" indent="0">
              <a:buNone/>
            </a:pPr>
            <a:r>
              <a:rPr lang="en-US" b="1" i="1" dirty="0">
                <a:latin typeface="Arial" panose="020B0604020202020204" pitchFamily="34" charset="0"/>
                <a:cs typeface="Arial" panose="020B0604020202020204" pitchFamily="34" charset="0"/>
              </a:rPr>
              <a:t>“Surely salaat restrains one from shameful and evil acts.”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Ankaboot</a:t>
            </a:r>
            <a:r>
              <a:rPr lang="en-US" b="1" dirty="0">
                <a:latin typeface="Arial" panose="020B0604020202020204" pitchFamily="34" charset="0"/>
                <a:cs typeface="Arial" panose="020B0604020202020204" pitchFamily="34" charset="0"/>
              </a:rPr>
              <a:t> - 45)</a:t>
            </a:r>
            <a:endParaRPr lang="en-US" b="1" i="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8. Makes one punctual</a:t>
            </a:r>
          </a:p>
          <a:p>
            <a:pPr marL="0" indent="0">
              <a:buNone/>
            </a:pPr>
            <a:r>
              <a:rPr lang="en-US" b="1" i="1" dirty="0">
                <a:latin typeface="Arial" panose="020B0604020202020204" pitchFamily="34" charset="0"/>
                <a:cs typeface="Arial" panose="020B0604020202020204" pitchFamily="34" charset="0"/>
              </a:rPr>
              <a:t>“Prayer is enjoined upon believers at a stated time.” (</a:t>
            </a:r>
            <a:r>
              <a:rPr lang="en-US" b="1" dirty="0">
                <a:latin typeface="Arial" panose="020B0604020202020204" pitchFamily="34" charset="0"/>
                <a:cs typeface="Arial" panose="020B0604020202020204" pitchFamily="34" charset="0"/>
              </a:rPr>
              <a:t>An-</a:t>
            </a:r>
            <a:r>
              <a:rPr lang="en-US" b="1" dirty="0" err="1">
                <a:latin typeface="Arial" panose="020B0604020202020204" pitchFamily="34" charset="0"/>
                <a:cs typeface="Arial" panose="020B0604020202020204" pitchFamily="34" charset="0"/>
              </a:rPr>
              <a:t>Nisaa</a:t>
            </a:r>
            <a:r>
              <a:rPr lang="en-US" b="1" dirty="0">
                <a:latin typeface="Arial" panose="020B0604020202020204" pitchFamily="34" charset="0"/>
                <a:cs typeface="Arial" panose="020B0604020202020204" pitchFamily="34" charset="0"/>
              </a:rPr>
              <a:t> - 103)</a:t>
            </a:r>
          </a:p>
          <a:p>
            <a:pPr>
              <a:buFontTx/>
              <a:buChar char="-"/>
            </a:pPr>
            <a:r>
              <a:rPr lang="en-US" dirty="0">
                <a:latin typeface="Arial" panose="020B0604020202020204" pitchFamily="34" charset="0"/>
                <a:cs typeface="Arial" panose="020B0604020202020204" pitchFamily="34" charset="0"/>
              </a:rPr>
              <a:t>Performing a ritual daily 5 times at their prescribed times will instill punctuality in other affairs</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9. Source of Contentment &amp; Satisfaction</a:t>
            </a:r>
          </a:p>
          <a:p>
            <a:pPr marL="0" indent="0">
              <a:buNone/>
            </a:pPr>
            <a:r>
              <a:rPr lang="en-US" b="1" i="1" dirty="0">
                <a:latin typeface="Arial" panose="020B0604020202020204" pitchFamily="34" charset="0"/>
                <a:cs typeface="Arial" panose="020B0604020202020204" pitchFamily="34" charset="0"/>
              </a:rPr>
              <a:t>“Surely, it is in the remembrance of God that hearts find comfort.”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Ar-Ra’d</a:t>
            </a:r>
            <a:r>
              <a:rPr lang="en-US" b="1" dirty="0">
                <a:latin typeface="Arial" panose="020B0604020202020204" pitchFamily="34" charset="0"/>
                <a:cs typeface="Arial" panose="020B0604020202020204" pitchFamily="34" charset="0"/>
              </a:rPr>
              <a:t> - 28)</a:t>
            </a:r>
          </a:p>
          <a:p>
            <a:pPr>
              <a:buFontTx/>
              <a:buChar char="-"/>
            </a:pPr>
            <a:r>
              <a:rPr lang="en-US" dirty="0">
                <a:latin typeface="Arial" panose="020B0604020202020204" pitchFamily="34" charset="0"/>
                <a:cs typeface="Arial" panose="020B0604020202020204" pitchFamily="34" charset="0"/>
              </a:rPr>
              <a:t>There is no greater remembrance of Allah SWT than indulging in salaat</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99794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0772" y="1718268"/>
            <a:ext cx="9762186" cy="4490056"/>
          </a:xfrm>
        </p:spPr>
        <p:txBody>
          <a:bodyPr>
            <a:normAutofit/>
          </a:bodyPr>
          <a:lstStyle/>
          <a:p>
            <a:pPr marL="0" indent="0">
              <a:buNone/>
            </a:pPr>
            <a:endParaRPr lang="en-US" b="1" u="sng"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Strengthens the Social Fabric of a Society</a:t>
            </a: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Promotes Humility</a:t>
            </a: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Creates Harmony between Muslim Brethren</a:t>
            </a: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Instills Tolerance towards Others</a:t>
            </a: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Helps in Strengthening Unity</a:t>
            </a:r>
          </a:p>
          <a:p>
            <a:pPr marL="0" indent="0">
              <a:buNone/>
            </a:pPr>
            <a:endParaRPr lang="en-US" b="1" i="1" dirty="0">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C76E8727-7A05-6045-81DC-9FA1DF1427F8}"/>
              </a:ext>
            </a:extLst>
          </p:cNvPr>
          <p:cNvSpPr>
            <a:spLocks noGrp="1"/>
          </p:cNvSpPr>
          <p:nvPr>
            <p:ph type="title"/>
          </p:nvPr>
        </p:nvSpPr>
        <p:spPr>
          <a:xfrm>
            <a:off x="2150772" y="270436"/>
            <a:ext cx="8911687" cy="1055947"/>
          </a:xfrm>
        </p:spPr>
        <p:txBody>
          <a:bodyPr>
            <a:normAutofit/>
          </a:bodyPr>
          <a:lstStyle/>
          <a:p>
            <a:pPr algn="ctr"/>
            <a:r>
              <a:rPr lang="en-US" dirty="0">
                <a:latin typeface="Arial" panose="020B0604020202020204" pitchFamily="34" charset="0"/>
                <a:cs typeface="Arial" panose="020B0604020202020204" pitchFamily="34" charset="0"/>
              </a:rPr>
              <a:t>Social Impacts of Salaat</a:t>
            </a:r>
            <a:br>
              <a:rPr lang="en-US"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(Conditional with Prayer in Congregation)</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42828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6834" y="636989"/>
            <a:ext cx="8911687" cy="728172"/>
          </a:xfrm>
        </p:spPr>
        <p:txBody>
          <a:bodyPr/>
          <a:lstStyle/>
          <a:p>
            <a:pPr algn="ctr"/>
            <a:r>
              <a:rPr lang="en-US" dirty="0">
                <a:latin typeface="Arial" panose="020B0604020202020204" pitchFamily="34" charset="0"/>
                <a:cs typeface="Arial" panose="020B0604020202020204" pitchFamily="34" charset="0"/>
              </a:rPr>
              <a:t>Zakat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56834" y="1468192"/>
            <a:ext cx="9401577" cy="4958366"/>
          </a:xfrm>
        </p:spPr>
        <p:txBody>
          <a:bodyPr>
            <a:normAutofit lnSpcReduction="10000"/>
          </a:bodyPr>
          <a:lstStyle/>
          <a:p>
            <a:pPr>
              <a:buFontTx/>
              <a:buChar char="-"/>
            </a:pPr>
            <a:r>
              <a:rPr lang="en-US" dirty="0">
                <a:latin typeface="Arial" panose="020B0604020202020204" pitchFamily="34" charset="0"/>
                <a:cs typeface="Arial" panose="020B0604020202020204" pitchFamily="34" charset="0"/>
              </a:rPr>
              <a:t>In literal sense, the word zakat has two meanings; to purify, and growth/increase</a:t>
            </a:r>
          </a:p>
          <a:p>
            <a:pPr>
              <a:buFontTx/>
              <a:buChar char="-"/>
            </a:pPr>
            <a:r>
              <a:rPr lang="en-US" dirty="0">
                <a:latin typeface="Arial" panose="020B0604020202020204" pitchFamily="34" charset="0"/>
                <a:cs typeface="Arial" panose="020B0604020202020204" pitchFamily="34" charset="0"/>
              </a:rPr>
              <a:t>In terminology, it is the amount to be taken out by a Muslim from his wealth every year, provided that it reaches the prescribed amount (i.e. wealth equivalent to 52.5 </a:t>
            </a:r>
            <a:r>
              <a:rPr lang="en-US" dirty="0" err="1">
                <a:latin typeface="Arial" panose="020B0604020202020204" pitchFamily="34" charset="0"/>
                <a:cs typeface="Arial" panose="020B0604020202020204" pitchFamily="34" charset="0"/>
              </a:rPr>
              <a:t>tolas</a:t>
            </a:r>
            <a:r>
              <a:rPr lang="en-US" dirty="0">
                <a:latin typeface="Arial" panose="020B0604020202020204" pitchFamily="34" charset="0"/>
                <a:cs typeface="Arial" panose="020B0604020202020204" pitchFamily="34" charset="0"/>
              </a:rPr>
              <a:t> of silver).</a:t>
            </a:r>
          </a:p>
          <a:p>
            <a:pPr>
              <a:buFontTx/>
              <a:buChar char="-"/>
            </a:pPr>
            <a:r>
              <a:rPr lang="en-US" dirty="0">
                <a:latin typeface="Arial" panose="020B0604020202020204" pitchFamily="34" charset="0"/>
                <a:cs typeface="Arial" panose="020B0604020202020204" pitchFamily="34" charset="0"/>
              </a:rPr>
              <a:t>A person must calculate all his wealth at the end of each lunar year, and pay 2.5% of it as zakat.</a:t>
            </a:r>
          </a:p>
          <a:p>
            <a:pPr>
              <a:buFontTx/>
              <a:buChar char="-"/>
            </a:pPr>
            <a:r>
              <a:rPr lang="en-US" dirty="0">
                <a:latin typeface="Arial" panose="020B0604020202020204" pitchFamily="34" charset="0"/>
                <a:cs typeface="Arial" panose="020B0604020202020204" pitchFamily="34" charset="0"/>
              </a:rPr>
              <a:t>It is one of the five pillars of Islam</a:t>
            </a:r>
          </a:p>
          <a:p>
            <a:pPr>
              <a:buFontTx/>
              <a:buChar char="-"/>
            </a:pPr>
            <a:r>
              <a:rPr lang="en-US" dirty="0">
                <a:latin typeface="Arial" panose="020B0604020202020204" pitchFamily="34" charset="0"/>
                <a:cs typeface="Arial" panose="020B0604020202020204" pitchFamily="34" charset="0"/>
              </a:rPr>
              <a:t>Was obligated in the second year of </a:t>
            </a:r>
            <a:r>
              <a:rPr lang="en-US" dirty="0" err="1">
                <a:latin typeface="Arial" panose="020B0604020202020204" pitchFamily="34" charset="0"/>
                <a:cs typeface="Arial" panose="020B0604020202020204" pitchFamily="34" charset="0"/>
              </a:rPr>
              <a:t>Hijrah</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Allah SWT has commanded us to pay zakat along with offering the five daily prayers</a:t>
            </a:r>
          </a:p>
          <a:p>
            <a:pPr marL="0" indent="0">
              <a:buNone/>
            </a:pPr>
            <a:r>
              <a:rPr lang="en-US" b="1" i="1" dirty="0">
                <a:latin typeface="Arial" panose="020B0604020202020204" pitchFamily="34" charset="0"/>
                <a:cs typeface="Arial" panose="020B0604020202020204" pitchFamily="34" charset="0"/>
              </a:rPr>
              <a:t>“</a:t>
            </a:r>
            <a:r>
              <a:rPr lang="en-US" b="1" i="1" dirty="0">
                <a:solidFill>
                  <a:srgbClr val="262626"/>
                </a:solidFill>
                <a:latin typeface="Arial" panose="020B0604020202020204" pitchFamily="34" charset="0"/>
                <a:cs typeface="Arial" panose="020B0604020202020204" pitchFamily="34" charset="0"/>
              </a:rPr>
              <a:t>And perform the prayer, and give alms (zakat).” </a:t>
            </a:r>
            <a:r>
              <a:rPr lang="en-US" b="1" dirty="0">
                <a:solidFill>
                  <a:srgbClr val="262626"/>
                </a:solidFill>
                <a:latin typeface="Arial" panose="020B0604020202020204" pitchFamily="34" charset="0"/>
                <a:cs typeface="Arial" panose="020B0604020202020204" pitchFamily="34" charset="0"/>
              </a:rPr>
              <a:t>(Al-Baqarah – 110)</a:t>
            </a:r>
            <a:endParaRPr lang="en-US" b="1" i="1" dirty="0">
              <a:solidFill>
                <a:srgbClr val="262626"/>
              </a:solidFill>
              <a:latin typeface="Arial" panose="020B0604020202020204" pitchFamily="34" charset="0"/>
              <a:cs typeface="Arial" panose="020B0604020202020204" pitchFamily="34" charset="0"/>
            </a:endParaRPr>
          </a:p>
          <a:p>
            <a:pPr>
              <a:buFontTx/>
              <a:buChar char="-"/>
            </a:pPr>
            <a:r>
              <a:rPr lang="en-US" dirty="0">
                <a:solidFill>
                  <a:srgbClr val="262626"/>
                </a:solidFill>
                <a:latin typeface="Arial" panose="020B0604020202020204" pitchFamily="34" charset="0"/>
                <a:cs typeface="Arial" panose="020B0604020202020204" pitchFamily="34" charset="0"/>
              </a:rPr>
              <a:t>Allah ordered His Prophet to collect zakat from the people.</a:t>
            </a:r>
          </a:p>
          <a:p>
            <a:pPr marL="0" indent="0">
              <a:buNone/>
            </a:pPr>
            <a:r>
              <a:rPr lang="en-US" b="1" i="1" dirty="0">
                <a:solidFill>
                  <a:srgbClr val="262626"/>
                </a:solidFill>
                <a:latin typeface="Arial" panose="020B0604020202020204" pitchFamily="34" charset="0"/>
                <a:cs typeface="Arial" panose="020B0604020202020204" pitchFamily="34" charset="0"/>
              </a:rPr>
              <a:t>“Receive contributions from their wealth, to purify them and sanctify them with it; and pray for them.” </a:t>
            </a:r>
            <a:r>
              <a:rPr lang="en-US" b="1" dirty="0">
                <a:solidFill>
                  <a:srgbClr val="262626"/>
                </a:solidFill>
                <a:latin typeface="Arial" panose="020B0604020202020204" pitchFamily="34" charset="0"/>
                <a:cs typeface="Arial" panose="020B0604020202020204" pitchFamily="34" charset="0"/>
              </a:rPr>
              <a:t>(At-</a:t>
            </a:r>
            <a:r>
              <a:rPr lang="en-US" b="1" dirty="0" err="1">
                <a:solidFill>
                  <a:srgbClr val="262626"/>
                </a:solidFill>
                <a:latin typeface="Arial" panose="020B0604020202020204" pitchFamily="34" charset="0"/>
                <a:cs typeface="Arial" panose="020B0604020202020204" pitchFamily="34" charset="0"/>
              </a:rPr>
              <a:t>Taubah</a:t>
            </a:r>
            <a:r>
              <a:rPr lang="en-US" b="1" dirty="0">
                <a:solidFill>
                  <a:srgbClr val="262626"/>
                </a:solidFill>
                <a:latin typeface="Arial" panose="020B0604020202020204" pitchFamily="34" charset="0"/>
                <a:cs typeface="Arial" panose="020B0604020202020204" pitchFamily="34" charset="0"/>
              </a:rPr>
              <a:t> – 103)</a:t>
            </a:r>
            <a:endParaRPr lang="en-US" b="1" i="1" dirty="0">
              <a:solidFill>
                <a:srgbClr val="262626"/>
              </a:solidFill>
              <a:latin typeface="Arial" panose="020B0604020202020204" pitchFamily="34" charset="0"/>
              <a:cs typeface="Arial" panose="020B0604020202020204" pitchFamily="34" charset="0"/>
            </a:endParaRPr>
          </a:p>
          <a:p>
            <a:pPr marL="0" indent="0">
              <a:buNone/>
            </a:pPr>
            <a:r>
              <a:rPr lang="en-US" dirty="0">
                <a:solidFill>
                  <a:srgbClr val="262626"/>
                </a:solidFill>
                <a:latin typeface="Arial" panose="020B0604020202020204" pitchFamily="34" charset="0"/>
                <a:cs typeface="Arial" panose="020B0604020202020204" pitchFamily="34" charset="0"/>
              </a:rPr>
              <a:t>- It is to be distributed to one of the eight prescribed categories of people mentioned in the Quran</a:t>
            </a:r>
            <a:r>
              <a:rPr lang="en-US"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47977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6834" y="636989"/>
            <a:ext cx="8911687" cy="728172"/>
          </a:xfrm>
        </p:spPr>
        <p:txBody>
          <a:bodyPr/>
          <a:lstStyle/>
          <a:p>
            <a:pPr algn="ctr"/>
            <a:r>
              <a:rPr lang="en-US" dirty="0">
                <a:latin typeface="Arial" panose="020B0604020202020204" pitchFamily="34" charset="0"/>
                <a:cs typeface="Arial" panose="020B0604020202020204" pitchFamily="34" charset="0"/>
              </a:rPr>
              <a:t>Importance of Zakat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56834" y="1468192"/>
            <a:ext cx="9401577" cy="4958366"/>
          </a:xfrm>
        </p:spPr>
        <p:txBody>
          <a:bodyPr>
            <a:normAutofit/>
          </a:bodyPr>
          <a:lstStyle/>
          <a:p>
            <a:pPr>
              <a:buFontTx/>
              <a:buChar char="-"/>
            </a:pPr>
            <a:r>
              <a:rPr lang="en-US" dirty="0">
                <a:latin typeface="Arial" panose="020B0604020202020204" pitchFamily="34" charset="0"/>
                <a:cs typeface="Arial" panose="020B0604020202020204" pitchFamily="34" charset="0"/>
              </a:rPr>
              <a:t>Allah SWT has commanded us to pay zakat along with offering the five daily prayers</a:t>
            </a:r>
          </a:p>
          <a:p>
            <a:pPr marL="0" indent="0">
              <a:buNone/>
            </a:pPr>
            <a:r>
              <a:rPr lang="en-US" b="1" i="1" dirty="0">
                <a:latin typeface="Arial" panose="020B0604020202020204" pitchFamily="34" charset="0"/>
                <a:cs typeface="Arial" panose="020B0604020202020204" pitchFamily="34" charset="0"/>
              </a:rPr>
              <a:t>“</a:t>
            </a:r>
            <a:r>
              <a:rPr lang="en-US" b="1" i="1" dirty="0">
                <a:solidFill>
                  <a:srgbClr val="262626"/>
                </a:solidFill>
                <a:latin typeface="Arial" panose="020B0604020202020204" pitchFamily="34" charset="0"/>
                <a:cs typeface="Arial" panose="020B0604020202020204" pitchFamily="34" charset="0"/>
              </a:rPr>
              <a:t>And perform the prayer, and give alms (zakat).” </a:t>
            </a:r>
            <a:r>
              <a:rPr lang="en-US" b="1" dirty="0">
                <a:solidFill>
                  <a:srgbClr val="262626"/>
                </a:solidFill>
                <a:latin typeface="Arial" panose="020B0604020202020204" pitchFamily="34" charset="0"/>
                <a:cs typeface="Arial" panose="020B0604020202020204" pitchFamily="34" charset="0"/>
              </a:rPr>
              <a:t>(Al-Baqarah - 110)</a:t>
            </a:r>
            <a:endParaRPr lang="en-US" b="1" i="1" dirty="0">
              <a:solidFill>
                <a:srgbClr val="262626"/>
              </a:solidFill>
              <a:latin typeface="Arial" panose="020B0604020202020204" pitchFamily="34" charset="0"/>
              <a:cs typeface="Arial" panose="020B0604020202020204" pitchFamily="34" charset="0"/>
            </a:endParaRPr>
          </a:p>
          <a:p>
            <a:pPr>
              <a:buFontTx/>
              <a:buChar char="-"/>
            </a:pPr>
            <a:endParaRPr lang="en-US" dirty="0">
              <a:solidFill>
                <a:srgbClr val="262626"/>
              </a:solidFill>
              <a:latin typeface="Arial" panose="020B0604020202020204" pitchFamily="34" charset="0"/>
              <a:cs typeface="Arial" panose="020B0604020202020204" pitchFamily="34" charset="0"/>
            </a:endParaRPr>
          </a:p>
          <a:p>
            <a:pPr>
              <a:buFontTx/>
              <a:buChar char="-"/>
            </a:pPr>
            <a:r>
              <a:rPr lang="en-US" dirty="0">
                <a:solidFill>
                  <a:srgbClr val="262626"/>
                </a:solidFill>
                <a:latin typeface="Arial" panose="020B0604020202020204" pitchFamily="34" charset="0"/>
                <a:cs typeface="Arial" panose="020B0604020202020204" pitchFamily="34" charset="0"/>
              </a:rPr>
              <a:t>Allah ordered His Prophet SAW to collect zakat from the people</a:t>
            </a:r>
          </a:p>
          <a:p>
            <a:pPr marL="0" indent="0">
              <a:buNone/>
            </a:pPr>
            <a:r>
              <a:rPr lang="en-US" b="1" i="1" dirty="0">
                <a:solidFill>
                  <a:srgbClr val="262626"/>
                </a:solidFill>
                <a:latin typeface="Arial" panose="020B0604020202020204" pitchFamily="34" charset="0"/>
                <a:cs typeface="Arial" panose="020B0604020202020204" pitchFamily="34" charset="0"/>
              </a:rPr>
              <a:t>“Receive contributions from their wealth, to purify them and sanctify them with it; and pray for them.” </a:t>
            </a:r>
            <a:r>
              <a:rPr lang="en-US" b="1" dirty="0">
                <a:solidFill>
                  <a:srgbClr val="262626"/>
                </a:solidFill>
                <a:latin typeface="Arial" panose="020B0604020202020204" pitchFamily="34" charset="0"/>
                <a:cs typeface="Arial" panose="020B0604020202020204" pitchFamily="34" charset="0"/>
              </a:rPr>
              <a:t>(At-</a:t>
            </a:r>
            <a:r>
              <a:rPr lang="en-US" b="1" dirty="0" err="1">
                <a:solidFill>
                  <a:srgbClr val="262626"/>
                </a:solidFill>
                <a:latin typeface="Arial" panose="020B0604020202020204" pitchFamily="34" charset="0"/>
                <a:cs typeface="Arial" panose="020B0604020202020204" pitchFamily="34" charset="0"/>
              </a:rPr>
              <a:t>Taubah</a:t>
            </a:r>
            <a:r>
              <a:rPr lang="en-US" b="1" dirty="0">
                <a:solidFill>
                  <a:srgbClr val="262626"/>
                </a:solidFill>
                <a:latin typeface="Arial" panose="020B0604020202020204" pitchFamily="34" charset="0"/>
                <a:cs typeface="Arial" panose="020B0604020202020204" pitchFamily="34" charset="0"/>
              </a:rPr>
              <a:t> - 103)</a:t>
            </a:r>
          </a:p>
          <a:p>
            <a:pPr marL="0" indent="0">
              <a:buNone/>
            </a:pPr>
            <a:endParaRPr lang="en-US" b="1" i="1" dirty="0">
              <a:solidFill>
                <a:srgbClr val="262626"/>
              </a:solidFill>
              <a:latin typeface="Arial" panose="020B0604020202020204" pitchFamily="34" charset="0"/>
              <a:cs typeface="Arial" panose="020B0604020202020204" pitchFamily="34" charset="0"/>
            </a:endParaRPr>
          </a:p>
          <a:p>
            <a:pPr>
              <a:buFontTx/>
              <a:buChar char="-"/>
            </a:pPr>
            <a:r>
              <a:rPr lang="en-US" dirty="0">
                <a:solidFill>
                  <a:srgbClr val="262626"/>
                </a:solidFill>
                <a:latin typeface="Arial" panose="020B0604020202020204" pitchFamily="34" charset="0"/>
                <a:cs typeface="Arial" panose="020B0604020202020204" pitchFamily="34" charset="0"/>
              </a:rPr>
              <a:t>An effective instrument for the redistribution of wealth from the wealthy to the under privileged</a:t>
            </a:r>
          </a:p>
          <a:p>
            <a:pPr>
              <a:buFontTx/>
              <a:buChar char="-"/>
            </a:pPr>
            <a:endParaRPr lang="en-US" dirty="0">
              <a:solidFill>
                <a:srgbClr val="262626"/>
              </a:solidFill>
              <a:latin typeface="Arial" panose="020B0604020202020204" pitchFamily="34" charset="0"/>
              <a:cs typeface="Arial" panose="020B0604020202020204" pitchFamily="34" charset="0"/>
            </a:endParaRPr>
          </a:p>
          <a:p>
            <a:pPr>
              <a:buFontTx/>
              <a:buChar char="-"/>
            </a:pPr>
            <a:r>
              <a:rPr lang="en-US" dirty="0">
                <a:solidFill>
                  <a:srgbClr val="262626"/>
                </a:solidFill>
                <a:latin typeface="Arial" panose="020B0604020202020204" pitchFamily="34" charset="0"/>
                <a:cs typeface="Arial" panose="020B0604020202020204" pitchFamily="34" charset="0"/>
              </a:rPr>
              <a:t>If the system of zakat is put implemented properly, it has the capacity to rid the society from poverty </a:t>
            </a:r>
          </a:p>
          <a:p>
            <a:pPr>
              <a:buFontTx/>
              <a:buChar char="-"/>
            </a:pPr>
            <a:endParaRPr lang="en-US" i="1" dirty="0">
              <a:solidFill>
                <a:srgbClr val="26262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35795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92566"/>
          </a:xfrm>
        </p:spPr>
        <p:txBody>
          <a:bodyPr/>
          <a:lstStyle/>
          <a:p>
            <a:pPr algn="ctr"/>
            <a:r>
              <a:rPr lang="en-US" dirty="0">
                <a:latin typeface="Arial" panose="020B0604020202020204" pitchFamily="34" charset="0"/>
                <a:cs typeface="Arial" panose="020B0604020202020204" pitchFamily="34" charset="0"/>
              </a:rPr>
              <a:t>The Eight Recipients of </a:t>
            </a:r>
            <a:r>
              <a:rPr lang="en-US" dirty="0" err="1">
                <a:latin typeface="Arial" panose="020B0604020202020204" pitchFamily="34" charset="0"/>
                <a:cs typeface="Arial" panose="020B0604020202020204" pitchFamily="34" charset="0"/>
              </a:rPr>
              <a:t>Zakaat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31075" y="1416675"/>
            <a:ext cx="9362941" cy="5177307"/>
          </a:xfrm>
        </p:spPr>
        <p:txBody>
          <a:bodyPr>
            <a:normAutofit lnSpcReduction="10000"/>
          </a:bodyPr>
          <a:lstStyle/>
          <a:p>
            <a:pPr>
              <a:buFontTx/>
              <a:buChar char="-"/>
            </a:pPr>
            <a:r>
              <a:rPr lang="en-US" dirty="0">
                <a:latin typeface="Arial" panose="020B0604020202020204" pitchFamily="34" charset="0"/>
                <a:cs typeface="Arial" panose="020B0604020202020204" pitchFamily="34" charset="0"/>
              </a:rPr>
              <a:t>Mentioned in the Quran</a:t>
            </a:r>
          </a:p>
          <a:p>
            <a:pPr marL="0" indent="0">
              <a:buNone/>
            </a:pPr>
            <a:r>
              <a:rPr lang="en-US" b="1" i="1" dirty="0">
                <a:latin typeface="Arial" panose="020B0604020202020204" pitchFamily="34" charset="0"/>
                <a:cs typeface="Arial" panose="020B0604020202020204" pitchFamily="34" charset="0"/>
              </a:rPr>
              <a:t>“Charities are for the poor, and the destitute, and those who administer them, and for reconciling hearts, and for freeing slaves, and for those in debt, and in the path of God, and for the traveler in need—an obligation from God. God is All-Knowing, Most Wise.” </a:t>
            </a:r>
            <a:r>
              <a:rPr lang="en-US" b="1" dirty="0">
                <a:latin typeface="Arial" panose="020B0604020202020204" pitchFamily="34" charset="0"/>
                <a:cs typeface="Arial" panose="020B0604020202020204" pitchFamily="34" charset="0"/>
              </a:rPr>
              <a:t>(At-</a:t>
            </a:r>
            <a:r>
              <a:rPr lang="en-US" b="1" dirty="0" err="1">
                <a:latin typeface="Arial" panose="020B0604020202020204" pitchFamily="34" charset="0"/>
                <a:cs typeface="Arial" panose="020B0604020202020204" pitchFamily="34" charset="0"/>
              </a:rPr>
              <a:t>Taubah</a:t>
            </a:r>
            <a:r>
              <a:rPr lang="en-US" b="1" dirty="0">
                <a:latin typeface="Arial" panose="020B0604020202020204" pitchFamily="34" charset="0"/>
                <a:cs typeface="Arial" panose="020B0604020202020204" pitchFamily="34" charset="0"/>
              </a:rPr>
              <a:t> - 60)</a:t>
            </a:r>
          </a:p>
          <a:p>
            <a:pPr marL="0" indent="0">
              <a:buNone/>
            </a:pPr>
            <a:endParaRPr lang="en-US" b="1" i="1" dirty="0">
              <a:latin typeface="Arial" panose="020B0604020202020204" pitchFamily="34" charset="0"/>
              <a:cs typeface="Arial" panose="020B0604020202020204" pitchFamily="34" charset="0"/>
            </a:endParaRPr>
          </a:p>
          <a:p>
            <a:pPr>
              <a:buAutoNum type="arabicPeriod"/>
            </a:pPr>
            <a:r>
              <a:rPr lang="en-US" b="1" dirty="0" err="1">
                <a:latin typeface="Arial" panose="020B0604020202020204" pitchFamily="34" charset="0"/>
                <a:cs typeface="Arial" panose="020B0604020202020204" pitchFamily="34" charset="0"/>
              </a:rPr>
              <a:t>Faqir</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One who has insufficient means of survival / poor</a:t>
            </a:r>
          </a:p>
          <a:p>
            <a:pPr>
              <a:buAutoNum type="arabicPeriod"/>
            </a:pPr>
            <a:r>
              <a:rPr lang="en-US" b="1" dirty="0" err="1">
                <a:latin typeface="Arial" panose="020B0604020202020204" pitchFamily="34" charset="0"/>
                <a:cs typeface="Arial" panose="020B0604020202020204" pitchFamily="34" charset="0"/>
              </a:rPr>
              <a:t>Miskeen</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One who has nothing / extremely poor</a:t>
            </a:r>
          </a:p>
          <a:p>
            <a:pPr>
              <a:buAutoNum type="arabicPeriod"/>
            </a:pP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Amileen</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Zakat collectors</a:t>
            </a:r>
          </a:p>
          <a:p>
            <a:pPr>
              <a:buAutoNum type="arabicPeriod"/>
            </a:pPr>
            <a:r>
              <a:rPr lang="en-US" b="1" dirty="0" err="1">
                <a:latin typeface="Arial" panose="020B0604020202020204" pitchFamily="34" charset="0"/>
                <a:cs typeface="Arial" panose="020B0604020202020204" pitchFamily="34" charset="0"/>
              </a:rPr>
              <a:t>Muallafat</a:t>
            </a:r>
            <a:r>
              <a:rPr lang="en-US" b="1" dirty="0">
                <a:latin typeface="Arial" panose="020B0604020202020204" pitchFamily="34" charset="0"/>
                <a:cs typeface="Arial" panose="020B0604020202020204" pitchFamily="34" charset="0"/>
              </a:rPr>
              <a:t> ul </a:t>
            </a:r>
            <a:r>
              <a:rPr lang="en-US" b="1" dirty="0" err="1">
                <a:latin typeface="Arial" panose="020B0604020202020204" pitchFamily="34" charset="0"/>
                <a:cs typeface="Arial" panose="020B0604020202020204" pitchFamily="34" charset="0"/>
              </a:rPr>
              <a:t>Quloob</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New reverts to Islam. To keep them steadfast</a:t>
            </a:r>
          </a:p>
          <a:p>
            <a:pPr>
              <a:buAutoNum type="arabicPeriod"/>
            </a:pPr>
            <a:r>
              <a:rPr lang="en-US" b="1" dirty="0" err="1">
                <a:latin typeface="Arial" panose="020B0604020202020204" pitchFamily="34" charset="0"/>
                <a:cs typeface="Arial" panose="020B0604020202020204" pitchFamily="34" charset="0"/>
              </a:rPr>
              <a:t>Riqab</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For the freedom of slaves</a:t>
            </a:r>
          </a:p>
          <a:p>
            <a:pPr>
              <a:buAutoNum type="arabicPeriod"/>
            </a:pPr>
            <a:r>
              <a:rPr lang="en-US" b="1" dirty="0" err="1">
                <a:latin typeface="Arial" panose="020B0604020202020204" pitchFamily="34" charset="0"/>
                <a:cs typeface="Arial" panose="020B0604020202020204" pitchFamily="34" charset="0"/>
              </a:rPr>
              <a:t>Gharimeen</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Those in debt</a:t>
            </a:r>
          </a:p>
          <a:p>
            <a:pPr>
              <a:buAutoNum type="arabicPeriod"/>
            </a:pPr>
            <a:r>
              <a:rPr lang="en-US" b="1" dirty="0">
                <a:latin typeface="Arial" panose="020B0604020202020204" pitchFamily="34" charset="0"/>
                <a:cs typeface="Arial" panose="020B0604020202020204" pitchFamily="34" charset="0"/>
              </a:rPr>
              <a:t>Fi </a:t>
            </a:r>
            <a:r>
              <a:rPr lang="en-US" b="1" dirty="0" err="1">
                <a:latin typeface="Arial" panose="020B0604020202020204" pitchFamily="34" charset="0"/>
                <a:cs typeface="Arial" panose="020B0604020202020204" pitchFamily="34" charset="0"/>
              </a:rPr>
              <a:t>Sabil</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Lillah</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The people who are in the path of Allah</a:t>
            </a:r>
          </a:p>
          <a:p>
            <a:pPr>
              <a:buAutoNum type="arabicPeriod"/>
            </a:pPr>
            <a:r>
              <a:rPr lang="en-US" b="1" dirty="0">
                <a:latin typeface="Arial" panose="020B0604020202020204" pitchFamily="34" charset="0"/>
                <a:cs typeface="Arial" panose="020B0604020202020204" pitchFamily="34" charset="0"/>
              </a:rPr>
              <a:t>Ibn us </a:t>
            </a:r>
            <a:r>
              <a:rPr lang="en-US" b="1" dirty="0" err="1">
                <a:latin typeface="Arial" panose="020B0604020202020204" pitchFamily="34" charset="0"/>
                <a:cs typeface="Arial" panose="020B0604020202020204" pitchFamily="34" charset="0"/>
              </a:rPr>
              <a:t>Sabeel</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Travelers</a:t>
            </a:r>
            <a:r>
              <a:rPr lang="en-US" b="1" dirty="0">
                <a:latin typeface="Arial" panose="020B0604020202020204" pitchFamily="34" charset="0"/>
                <a:cs typeface="Arial" panose="020B0604020202020204" pitchFamily="34" charset="0"/>
              </a:rPr>
              <a:t> </a:t>
            </a: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81217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18324"/>
          </a:xfrm>
        </p:spPr>
        <p:txBody>
          <a:bodyPr/>
          <a:lstStyle/>
          <a:p>
            <a:pPr algn="ctr"/>
            <a:r>
              <a:rPr lang="en-US" dirty="0">
                <a:latin typeface="Arial" panose="020B0604020202020204" pitchFamily="34" charset="0"/>
                <a:cs typeface="Arial" panose="020B0604020202020204" pitchFamily="34" charset="0"/>
              </a:rPr>
              <a:t>Impacts of Zakat on an Individual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12135" y="1442434"/>
            <a:ext cx="9569003" cy="5190186"/>
          </a:xfrm>
        </p:spPr>
        <p:txBody>
          <a:bodyPr>
            <a:normAutofit/>
          </a:bodyPr>
          <a:lstStyle/>
          <a:p>
            <a:pPr marL="457200" indent="-457200">
              <a:buAutoNum type="arabicPeriod"/>
            </a:pPr>
            <a:r>
              <a:rPr lang="en-US" b="1" dirty="0">
                <a:latin typeface="Arial" panose="020B0604020202020204" pitchFamily="34" charset="0"/>
                <a:cs typeface="Arial" panose="020B0604020202020204" pitchFamily="34" charset="0"/>
              </a:rPr>
              <a:t>Spiritual Elevation</a:t>
            </a:r>
          </a:p>
          <a:p>
            <a:pPr marL="0" indent="0">
              <a:buNone/>
            </a:pPr>
            <a:r>
              <a:rPr lang="en-US" b="1" i="1" dirty="0">
                <a:solidFill>
                  <a:srgbClr val="262626"/>
                </a:solidFill>
                <a:latin typeface="Arial" panose="020B0604020202020204" pitchFamily="34" charset="0"/>
                <a:cs typeface="Arial" panose="020B0604020202020204" pitchFamily="34" charset="0"/>
              </a:rPr>
              <a:t>“Receive contributions from their wealth, </a:t>
            </a:r>
            <a:r>
              <a:rPr lang="en-US" b="1" i="1" u="sng" dirty="0">
                <a:solidFill>
                  <a:srgbClr val="262626"/>
                </a:solidFill>
                <a:latin typeface="Arial" panose="020B0604020202020204" pitchFamily="34" charset="0"/>
                <a:cs typeface="Arial" panose="020B0604020202020204" pitchFamily="34" charset="0"/>
              </a:rPr>
              <a:t>to purify them and sanctify them with it</a:t>
            </a:r>
            <a:r>
              <a:rPr lang="en-US" b="1" i="1" dirty="0">
                <a:solidFill>
                  <a:srgbClr val="262626"/>
                </a:solidFill>
                <a:latin typeface="Arial" panose="020B0604020202020204" pitchFamily="34" charset="0"/>
                <a:cs typeface="Arial" panose="020B0604020202020204" pitchFamily="34" charset="0"/>
              </a:rPr>
              <a:t>; and pray for them.” </a:t>
            </a:r>
            <a:r>
              <a:rPr lang="en-US" b="1" dirty="0">
                <a:solidFill>
                  <a:srgbClr val="262626"/>
                </a:solidFill>
                <a:latin typeface="Arial" panose="020B0604020202020204" pitchFamily="34" charset="0"/>
                <a:cs typeface="Arial" panose="020B0604020202020204" pitchFamily="34" charset="0"/>
              </a:rPr>
              <a:t>(At-</a:t>
            </a:r>
            <a:r>
              <a:rPr lang="en-US" b="1" dirty="0" err="1">
                <a:solidFill>
                  <a:srgbClr val="262626"/>
                </a:solidFill>
                <a:latin typeface="Arial" panose="020B0604020202020204" pitchFamily="34" charset="0"/>
                <a:cs typeface="Arial" panose="020B0604020202020204" pitchFamily="34" charset="0"/>
              </a:rPr>
              <a:t>Taubah</a:t>
            </a:r>
            <a:r>
              <a:rPr lang="en-US" b="1" dirty="0">
                <a:solidFill>
                  <a:srgbClr val="262626"/>
                </a:solidFill>
                <a:latin typeface="Arial" panose="020B0604020202020204" pitchFamily="34" charset="0"/>
                <a:cs typeface="Arial" panose="020B0604020202020204" pitchFamily="34" charset="0"/>
              </a:rPr>
              <a:t> – 103)</a:t>
            </a:r>
          </a:p>
          <a:p>
            <a:pPr marL="0" indent="0">
              <a:buNone/>
            </a:pPr>
            <a:endParaRPr lang="en-US" sz="2000" b="1" i="1" dirty="0">
              <a:solidFill>
                <a:srgbClr val="262626"/>
              </a:solidFill>
              <a:latin typeface="Arial" panose="020B0604020202020204" pitchFamily="34" charset="0"/>
              <a:cs typeface="Arial" panose="020B0604020202020204" pitchFamily="34" charset="0"/>
            </a:endParaRPr>
          </a:p>
          <a:p>
            <a:pPr marL="0" indent="0">
              <a:buNone/>
            </a:pPr>
            <a:r>
              <a:rPr lang="en-US" b="1" dirty="0">
                <a:solidFill>
                  <a:srgbClr val="262626"/>
                </a:solidFill>
                <a:latin typeface="Arial" panose="020B0604020202020204" pitchFamily="34" charset="0"/>
                <a:cs typeface="Arial" panose="020B0604020202020204" pitchFamily="34" charset="0"/>
              </a:rPr>
              <a:t>2. Cleanses a Person’s Wealth</a:t>
            </a:r>
          </a:p>
          <a:p>
            <a:pPr>
              <a:buFontTx/>
              <a:buChar char="-"/>
            </a:pPr>
            <a:r>
              <a:rPr lang="en-US" dirty="0">
                <a:solidFill>
                  <a:srgbClr val="262626"/>
                </a:solidFill>
                <a:latin typeface="Arial" panose="020B0604020202020204" pitchFamily="34" charset="0"/>
                <a:cs typeface="Arial" panose="020B0604020202020204" pitchFamily="34" charset="0"/>
              </a:rPr>
              <a:t>As Allah has put share of the recipients in a person’s wealth, it will not be cleansed until their share is given to them</a:t>
            </a:r>
          </a:p>
          <a:p>
            <a:pPr>
              <a:buFontTx/>
              <a:buChar char="-"/>
            </a:pPr>
            <a:r>
              <a:rPr lang="en-US" dirty="0">
                <a:solidFill>
                  <a:srgbClr val="262626"/>
                </a:solidFill>
                <a:latin typeface="Arial" panose="020B0604020202020204" pitchFamily="34" charset="0"/>
                <a:cs typeface="Arial" panose="020B0604020202020204" pitchFamily="34" charset="0"/>
              </a:rPr>
              <a:t>It literally means to purify and cleanse.</a:t>
            </a:r>
          </a:p>
          <a:p>
            <a:pPr>
              <a:buFontTx/>
              <a:buChar char="-"/>
            </a:pPr>
            <a:r>
              <a:rPr lang="en-US" dirty="0">
                <a:solidFill>
                  <a:srgbClr val="262626"/>
                </a:solidFill>
                <a:latin typeface="Arial" panose="020B0604020202020204" pitchFamily="34" charset="0"/>
                <a:cs typeface="Arial" panose="020B0604020202020204" pitchFamily="34" charset="0"/>
              </a:rPr>
              <a:t>Plus the above verse</a:t>
            </a:r>
          </a:p>
          <a:p>
            <a:pPr>
              <a:buFontTx/>
              <a:buChar char="-"/>
            </a:pPr>
            <a:endParaRPr lang="en-US" dirty="0">
              <a:solidFill>
                <a:srgbClr val="262626"/>
              </a:solidFill>
              <a:latin typeface="Arial" panose="020B0604020202020204" pitchFamily="34" charset="0"/>
              <a:cs typeface="Arial" panose="020B0604020202020204" pitchFamily="34" charset="0"/>
            </a:endParaRPr>
          </a:p>
          <a:p>
            <a:pPr marL="0" indent="0">
              <a:buNone/>
            </a:pPr>
            <a:r>
              <a:rPr lang="en-US" b="1" dirty="0">
                <a:solidFill>
                  <a:srgbClr val="262626"/>
                </a:solidFill>
                <a:latin typeface="Arial" panose="020B0604020202020204" pitchFamily="34" charset="0"/>
                <a:cs typeface="Arial" panose="020B0604020202020204" pitchFamily="34" charset="0"/>
              </a:rPr>
              <a:t>3. Instills Modesty &amp; Humbleness</a:t>
            </a:r>
          </a:p>
          <a:p>
            <a:pPr>
              <a:buFontTx/>
              <a:buChar char="-"/>
            </a:pPr>
            <a:r>
              <a:rPr lang="en-US" dirty="0">
                <a:solidFill>
                  <a:srgbClr val="262626"/>
                </a:solidFill>
                <a:latin typeface="Arial" panose="020B0604020202020204" pitchFamily="34" charset="0"/>
                <a:cs typeface="Arial" panose="020B0604020202020204" pitchFamily="34" charset="0"/>
              </a:rPr>
              <a:t>Will result in an interaction with the poor and needy, leading towards humbleness</a:t>
            </a:r>
          </a:p>
          <a:p>
            <a:pPr marL="0" indent="0">
              <a:buNone/>
            </a:pPr>
            <a:r>
              <a:rPr lang="en-US" b="1" i="1" dirty="0">
                <a:solidFill>
                  <a:srgbClr val="262626"/>
                </a:solidFill>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 </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67961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2135" y="505495"/>
            <a:ext cx="9569003" cy="5847009"/>
          </a:xfrm>
        </p:spPr>
        <p:txBody>
          <a:bodyPr>
            <a:normAutofit lnSpcReduction="10000"/>
          </a:bodyPr>
          <a:lstStyle/>
          <a:p>
            <a:pPr marL="0" indent="0">
              <a:buNone/>
            </a:pPr>
            <a:endParaRPr lang="en-US" b="1" dirty="0">
              <a:solidFill>
                <a:srgbClr val="262626"/>
              </a:solidFill>
              <a:latin typeface="Arial" panose="020B0604020202020204" pitchFamily="34" charset="0"/>
              <a:cs typeface="Arial" panose="020B0604020202020204" pitchFamily="34" charset="0"/>
            </a:endParaRPr>
          </a:p>
          <a:p>
            <a:pPr marL="0" indent="0">
              <a:buNone/>
            </a:pPr>
            <a:r>
              <a:rPr lang="en-US" b="1" dirty="0">
                <a:solidFill>
                  <a:srgbClr val="262626"/>
                </a:solidFill>
                <a:latin typeface="Arial" panose="020B0604020202020204" pitchFamily="34" charset="0"/>
                <a:cs typeface="Arial" panose="020B0604020202020204" pitchFamily="34" charset="0"/>
              </a:rPr>
              <a:t>4. Removes the Love of Wealth</a:t>
            </a:r>
          </a:p>
          <a:p>
            <a:pPr>
              <a:buFontTx/>
              <a:buChar char="-"/>
            </a:pPr>
            <a:r>
              <a:rPr lang="en-US" dirty="0">
                <a:solidFill>
                  <a:srgbClr val="262626"/>
                </a:solidFill>
                <a:latin typeface="Arial" panose="020B0604020202020204" pitchFamily="34" charset="0"/>
                <a:cs typeface="Arial" panose="020B0604020202020204" pitchFamily="34" charset="0"/>
              </a:rPr>
              <a:t>The more a person spends something, the more his love for it decreases. </a:t>
            </a:r>
          </a:p>
          <a:p>
            <a:pPr>
              <a:buFontTx/>
              <a:buChar char="-"/>
            </a:pPr>
            <a:r>
              <a:rPr lang="en-US" dirty="0">
                <a:solidFill>
                  <a:srgbClr val="262626"/>
                </a:solidFill>
                <a:latin typeface="Arial" panose="020B0604020202020204" pitchFamily="34" charset="0"/>
                <a:cs typeface="Arial" panose="020B0604020202020204" pitchFamily="34" charset="0"/>
              </a:rPr>
              <a:t>Whereas, accumulating something without spending it, makes a person greedy for it.</a:t>
            </a:r>
            <a:endParaRPr lang="en-US" b="1" i="1" dirty="0">
              <a:solidFill>
                <a:srgbClr val="262626"/>
              </a:solidFill>
              <a:latin typeface="Arial" panose="020B0604020202020204" pitchFamily="34" charset="0"/>
              <a:cs typeface="Arial" panose="020B0604020202020204" pitchFamily="34" charset="0"/>
            </a:endParaRPr>
          </a:p>
          <a:p>
            <a:pPr marL="0" indent="0">
              <a:buNone/>
            </a:pPr>
            <a:endParaRPr lang="en-US" b="1" i="1" dirty="0">
              <a:solidFill>
                <a:srgbClr val="262626"/>
              </a:solidFill>
              <a:latin typeface="Arial" panose="020B0604020202020204" pitchFamily="34" charset="0"/>
              <a:cs typeface="Arial" panose="020B0604020202020204" pitchFamily="34" charset="0"/>
            </a:endParaRPr>
          </a:p>
          <a:p>
            <a:pPr marL="0" indent="0">
              <a:buNone/>
            </a:pPr>
            <a:r>
              <a:rPr lang="en-US" b="1" dirty="0">
                <a:solidFill>
                  <a:srgbClr val="262626"/>
                </a:solidFill>
                <a:latin typeface="Arial" panose="020B0604020202020204" pitchFamily="34" charset="0"/>
                <a:cs typeface="Arial" panose="020B0604020202020204" pitchFamily="34" charset="0"/>
              </a:rPr>
              <a:t>5. Instills Gratitude</a:t>
            </a:r>
          </a:p>
          <a:p>
            <a:pPr>
              <a:buFontTx/>
              <a:buChar char="-"/>
            </a:pPr>
            <a:r>
              <a:rPr lang="en-US" dirty="0">
                <a:solidFill>
                  <a:srgbClr val="262626"/>
                </a:solidFill>
                <a:latin typeface="Arial" panose="020B0604020202020204" pitchFamily="34" charset="0"/>
                <a:cs typeface="Arial" panose="020B0604020202020204" pitchFamily="34" charset="0"/>
              </a:rPr>
              <a:t>The payer will realize the blessing of Allah SWT on him if he acknowledges that he is paying instead of receiving.</a:t>
            </a:r>
          </a:p>
          <a:p>
            <a:pPr marL="0" indent="0">
              <a:buNone/>
            </a:pPr>
            <a:endParaRPr lang="en-US" dirty="0">
              <a:solidFill>
                <a:srgbClr val="262626"/>
              </a:solidFill>
              <a:latin typeface="Arial" panose="020B0604020202020204" pitchFamily="34" charset="0"/>
              <a:cs typeface="Arial" panose="020B0604020202020204" pitchFamily="34" charset="0"/>
            </a:endParaRPr>
          </a:p>
          <a:p>
            <a:pPr marL="0" indent="0">
              <a:buNone/>
            </a:pPr>
            <a:r>
              <a:rPr lang="en-US" b="1" dirty="0">
                <a:solidFill>
                  <a:srgbClr val="262626"/>
                </a:solidFill>
                <a:latin typeface="Arial" panose="020B0604020202020204" pitchFamily="34" charset="0"/>
                <a:cs typeface="Arial" panose="020B0604020202020204" pitchFamily="34" charset="0"/>
              </a:rPr>
              <a:t>6. Barakah in the Remaining Wealth</a:t>
            </a:r>
          </a:p>
          <a:p>
            <a:pPr marL="0" indent="0">
              <a:buNone/>
            </a:pPr>
            <a:r>
              <a:rPr lang="en-US" b="1" i="1" dirty="0">
                <a:solidFill>
                  <a:srgbClr val="262626"/>
                </a:solidFill>
                <a:latin typeface="Arial" panose="020B0604020202020204" pitchFamily="34" charset="0"/>
                <a:cs typeface="Arial" panose="020B0604020202020204" pitchFamily="34" charset="0"/>
              </a:rPr>
              <a:t>“God condemns usury, and He blesses charities.” </a:t>
            </a:r>
            <a:r>
              <a:rPr lang="en-US" b="1" dirty="0">
                <a:solidFill>
                  <a:srgbClr val="262626"/>
                </a:solidFill>
                <a:latin typeface="Arial" panose="020B0604020202020204" pitchFamily="34" charset="0"/>
                <a:cs typeface="Arial" panose="020B0604020202020204" pitchFamily="34" charset="0"/>
              </a:rPr>
              <a:t>(Al-Baqarah – 276)</a:t>
            </a:r>
          </a:p>
          <a:p>
            <a:pPr marL="0" indent="0">
              <a:buNone/>
            </a:pPr>
            <a:r>
              <a:rPr lang="en-US" b="1" i="1" dirty="0">
                <a:solidFill>
                  <a:srgbClr val="262626"/>
                </a:solidFill>
                <a:latin typeface="Arial" panose="020B0604020202020204" pitchFamily="34" charset="0"/>
                <a:cs typeface="Arial" panose="020B0604020202020204" pitchFamily="34" charset="0"/>
              </a:rPr>
              <a:t>“Say, “My Lord extends the provision to whomever He wills of His servants, or withholds it. Anything you spend, He will replace it. He is the Best of providers.” </a:t>
            </a:r>
            <a:r>
              <a:rPr lang="en-US" b="1" dirty="0">
                <a:solidFill>
                  <a:srgbClr val="262626"/>
                </a:solidFill>
                <a:latin typeface="Arial" panose="020B0604020202020204" pitchFamily="34" charset="0"/>
                <a:cs typeface="Arial" panose="020B0604020202020204" pitchFamily="34" charset="0"/>
              </a:rPr>
              <a:t>(Saba – 39)</a:t>
            </a:r>
          </a:p>
          <a:p>
            <a:pPr marL="0" indent="0">
              <a:buNone/>
            </a:pPr>
            <a:r>
              <a:rPr lang="en-US" b="1" i="1" dirty="0">
                <a:solidFill>
                  <a:srgbClr val="262626"/>
                </a:solidFill>
                <a:latin typeface="Arial" panose="020B0604020202020204" pitchFamily="34" charset="0"/>
                <a:cs typeface="Arial" panose="020B0604020202020204" pitchFamily="34" charset="0"/>
              </a:rPr>
              <a:t>“The usury you practice, seeking thereby to multiply people’s wealth, will not multiply with God. But what you give in charity, desiring God’s approval—these are the multipliers.” </a:t>
            </a:r>
            <a:r>
              <a:rPr lang="en-US" b="1" dirty="0">
                <a:solidFill>
                  <a:srgbClr val="262626"/>
                </a:solidFill>
                <a:latin typeface="Arial" panose="020B0604020202020204" pitchFamily="34" charset="0"/>
                <a:cs typeface="Arial" panose="020B0604020202020204" pitchFamily="34" charset="0"/>
              </a:rPr>
              <a:t>(</a:t>
            </a:r>
            <a:r>
              <a:rPr lang="en-US" b="1" dirty="0" err="1">
                <a:solidFill>
                  <a:srgbClr val="262626"/>
                </a:solidFill>
                <a:latin typeface="Arial" panose="020B0604020202020204" pitchFamily="34" charset="0"/>
                <a:cs typeface="Arial" panose="020B0604020202020204" pitchFamily="34" charset="0"/>
              </a:rPr>
              <a:t>Ar</a:t>
            </a:r>
            <a:r>
              <a:rPr lang="en-US" b="1" dirty="0">
                <a:solidFill>
                  <a:srgbClr val="262626"/>
                </a:solidFill>
                <a:latin typeface="Arial" panose="020B0604020202020204" pitchFamily="34" charset="0"/>
                <a:cs typeface="Arial" panose="020B0604020202020204" pitchFamily="34" charset="0"/>
              </a:rPr>
              <a:t>-Rum – 39)</a:t>
            </a:r>
            <a:endParaRPr lang="en-US" b="1" i="1" dirty="0">
              <a:solidFill>
                <a:srgbClr val="262626"/>
              </a:solidFill>
              <a:latin typeface="Arial" panose="020B0604020202020204" pitchFamily="34" charset="0"/>
              <a:cs typeface="Arial" panose="020B0604020202020204" pitchFamily="34" charset="0"/>
            </a:endParaRPr>
          </a:p>
          <a:p>
            <a:pPr marL="0" indent="0">
              <a:buNone/>
            </a:pPr>
            <a:endParaRPr lang="en-US" b="1" dirty="0">
              <a:solidFill>
                <a:srgbClr val="262626"/>
              </a:solidFill>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4553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4709" y="811369"/>
            <a:ext cx="9916732" cy="5911403"/>
          </a:xfrm>
        </p:spPr>
        <p:txBody>
          <a:bodyPr>
            <a:noAutofit/>
          </a:bodyPr>
          <a:lstStyle/>
          <a:p>
            <a:pPr marL="0" indent="0" algn="just">
              <a:lnSpc>
                <a:spcPct val="150000"/>
              </a:lnSpc>
              <a:buNone/>
            </a:pPr>
            <a:r>
              <a:rPr lang="en-GB" sz="1600" dirty="0">
                <a:latin typeface="Arial" panose="020B0604020202020204" pitchFamily="34" charset="0"/>
                <a:cs typeface="Arial" panose="020B0604020202020204" pitchFamily="34" charset="0"/>
              </a:rPr>
              <a:t>One day while Allah's Messenger</a:t>
            </a:r>
            <a:r>
              <a:rPr lang="en-US" sz="1600" dirty="0">
                <a:latin typeface="Arial" panose="020B0604020202020204" pitchFamily="34" charset="0"/>
                <a:cs typeface="Arial" panose="020B0604020202020204" pitchFamily="34" charset="0"/>
              </a:rPr>
              <a:t> SAW</a:t>
            </a:r>
            <a:r>
              <a:rPr lang="ar-SA" sz="1600" dirty="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was sitting with the people, a man came to him walking and said, "O Allah's Messenger,</a:t>
            </a:r>
            <a:r>
              <a:rPr lang="ar-SA" sz="1600" dirty="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what is Belief?" The Prophet</a:t>
            </a:r>
            <a:r>
              <a:rPr lang="ar-SA" sz="1600" dirty="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said, "Belief is to believe in Allah, His Angels, His Books, His Apostles, and the meeting with Him, and to believe in the Resurrection." The man asked, "O Allah's Messenger</a:t>
            </a:r>
            <a:r>
              <a:rPr lang="ar-SA" sz="1600"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a:t>
            </a:r>
            <a:r>
              <a:rPr lang="en-GB" sz="1600" b="1" u="sng" dirty="0">
                <a:latin typeface="Arial" panose="020B0604020202020204" pitchFamily="34" charset="0"/>
                <a:cs typeface="Arial" panose="020B0604020202020204" pitchFamily="34" charset="0"/>
              </a:rPr>
              <a:t>What is Islam?" The Prophet</a:t>
            </a:r>
            <a:r>
              <a:rPr lang="ar-SA" sz="1600" b="1" u="sng" dirty="0">
                <a:latin typeface="Arial" panose="020B0604020202020204" pitchFamily="34" charset="0"/>
                <a:cs typeface="Arial" panose="020B0604020202020204" pitchFamily="34" charset="0"/>
              </a:rPr>
              <a:t> </a:t>
            </a:r>
            <a:r>
              <a:rPr lang="en-GB" sz="1600" b="1" u="sng" dirty="0">
                <a:latin typeface="Arial" panose="020B0604020202020204" pitchFamily="34" charset="0"/>
                <a:cs typeface="Arial" panose="020B0604020202020204" pitchFamily="34" charset="0"/>
              </a:rPr>
              <a:t>replied, "Islam is to worship Allah and not worship anything besides Him, to offer prayers perfectly, to pay the (compulsory) charity i.e. Zakat and to fast the month of Ramadan."</a:t>
            </a:r>
            <a:r>
              <a:rPr lang="en-GB" sz="1600" dirty="0">
                <a:latin typeface="Arial" panose="020B0604020202020204" pitchFamily="34" charset="0"/>
                <a:cs typeface="Arial" panose="020B0604020202020204" pitchFamily="34" charset="0"/>
              </a:rPr>
              <a:t> The man again asked, "O Allah's Messenger</a:t>
            </a:r>
            <a:r>
              <a:rPr lang="en-GB" sz="1600" dirty="0">
                <a:solidFill>
                  <a:schemeClr val="tx1"/>
                </a:solidFill>
                <a:latin typeface="Arial" panose="020B0604020202020204" pitchFamily="34" charset="0"/>
                <a:cs typeface="Arial" panose="020B0604020202020204" pitchFamily="34" charset="0"/>
              </a:rPr>
              <a:t>,</a:t>
            </a:r>
            <a:r>
              <a:rPr lang="en-GB" sz="1600" b="1" dirty="0">
                <a:solidFill>
                  <a:schemeClr val="tx1"/>
                </a:solidFill>
                <a:latin typeface="Arial" panose="020B0604020202020204" pitchFamily="34" charset="0"/>
                <a:cs typeface="Arial" panose="020B0604020202020204" pitchFamily="34" charset="0"/>
              </a:rPr>
              <a:t> </a:t>
            </a:r>
            <a:r>
              <a:rPr lang="en-GB" sz="1600" dirty="0">
                <a:solidFill>
                  <a:schemeClr val="tx1"/>
                </a:solidFill>
                <a:latin typeface="Arial" panose="020B0604020202020204" pitchFamily="34" charset="0"/>
                <a:cs typeface="Arial" panose="020B0604020202020204" pitchFamily="34" charset="0"/>
              </a:rPr>
              <a:t>what is Ihsan (i.e. perfection or Benevolence)?" The Prophet</a:t>
            </a:r>
            <a:r>
              <a:rPr lang="ar-SA" sz="1600" dirty="0">
                <a:solidFill>
                  <a:schemeClr val="tx1"/>
                </a:solidFill>
                <a:latin typeface="Arial" panose="020B0604020202020204" pitchFamily="34" charset="0"/>
                <a:cs typeface="Arial" panose="020B0604020202020204" pitchFamily="34" charset="0"/>
              </a:rPr>
              <a:t> </a:t>
            </a:r>
            <a:r>
              <a:rPr lang="en-GB" sz="1600" dirty="0">
                <a:solidFill>
                  <a:schemeClr val="tx1"/>
                </a:solidFill>
                <a:latin typeface="Arial" panose="020B0604020202020204" pitchFamily="34" charset="0"/>
                <a:cs typeface="Arial" panose="020B0604020202020204" pitchFamily="34" charset="0"/>
              </a:rPr>
              <a:t>said, "Ihsan is to worship Allah as if you see Him, and if you do not achieve this state of devotion, then (take it for granted that) Allah sees you</a:t>
            </a:r>
            <a:r>
              <a:rPr lang="en-GB" sz="1600" dirty="0">
                <a:latin typeface="Arial" panose="020B0604020202020204" pitchFamily="34" charset="0"/>
                <a:cs typeface="Arial" panose="020B0604020202020204" pitchFamily="34" charset="0"/>
              </a:rPr>
              <a:t>." The man further asked, "O Allah's Messenger, when will the Hour be established?" The Prophet</a:t>
            </a:r>
            <a:r>
              <a:rPr lang="ar-SA" sz="1600" dirty="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replied, "The one who is asked about it does not know more than the questioner does, but I will describe to you its portents. When the lady slave gives birth to her mistress, that will be of its portents; when the bare-footed naked people become the chiefs of the people, that will be of its portents. The Hour is one of five things which nobody knows except Allah. Verily, the knowledge of the Hour is with Allah (alone). He sends down the rain, and knows that which is in the wombs." (31.34) Then the man left. The Prophet said, "Call him back to me." They went to call him back but could not see him. The Prophet</a:t>
            </a:r>
            <a:r>
              <a:rPr lang="ar-SA" sz="1600"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s</a:t>
            </a:r>
            <a:r>
              <a:rPr lang="en-GB" sz="1600" dirty="0">
                <a:latin typeface="Arial" panose="020B0604020202020204" pitchFamily="34" charset="0"/>
                <a:cs typeface="Arial" panose="020B0604020202020204" pitchFamily="34" charset="0"/>
              </a:rPr>
              <a:t>aid, "That was Gabriel who came to teach the people their religion. </a:t>
            </a:r>
            <a:r>
              <a:rPr lang="en-GB" sz="1600" b="1" dirty="0">
                <a:latin typeface="Arial" panose="020B0604020202020204" pitchFamily="34" charset="0"/>
                <a:cs typeface="Arial" panose="020B0604020202020204" pitchFamily="34" charset="0"/>
              </a:rPr>
              <a:t>(Bukhari - 50)</a:t>
            </a:r>
          </a:p>
        </p:txBody>
      </p:sp>
    </p:spTree>
    <p:extLst>
      <p:ext uri="{BB962C8B-B14F-4D97-AF65-F5344CB8AC3E}">
        <p14:creationId xmlns:p14="http://schemas.microsoft.com/office/powerpoint/2010/main" val="42497474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2135" y="1678075"/>
            <a:ext cx="9569003" cy="4954545"/>
          </a:xfrm>
        </p:spPr>
        <p:txBody>
          <a:bodyPr>
            <a:normAutofit lnSpcReduction="10000"/>
          </a:bodyPr>
          <a:lstStyle/>
          <a:p>
            <a:pPr marL="0" indent="0">
              <a:buNone/>
            </a:pPr>
            <a:endParaRPr lang="en-US" sz="2000" b="1" dirty="0">
              <a:solidFill>
                <a:srgbClr val="262626"/>
              </a:solidFill>
              <a:latin typeface="Arial" panose="020B0604020202020204" pitchFamily="34" charset="0"/>
              <a:cs typeface="Arial" panose="020B0604020202020204" pitchFamily="34" charset="0"/>
            </a:endParaRPr>
          </a:p>
          <a:p>
            <a:pPr marL="457200" indent="-457200">
              <a:buAutoNum type="arabicPeriod"/>
            </a:pPr>
            <a:r>
              <a:rPr lang="en-US" b="1" dirty="0">
                <a:solidFill>
                  <a:srgbClr val="262626"/>
                </a:solidFill>
                <a:latin typeface="Arial" panose="020B0604020202020204" pitchFamily="34" charset="0"/>
                <a:cs typeface="Arial" panose="020B0604020202020204" pitchFamily="34" charset="0"/>
              </a:rPr>
              <a:t>A source of Circulation of Wealth</a:t>
            </a:r>
            <a:endParaRPr lang="en-US" sz="2000" b="1" dirty="0">
              <a:solidFill>
                <a:srgbClr val="262626"/>
              </a:solidFill>
              <a:latin typeface="Arial" panose="020B0604020202020204" pitchFamily="34" charset="0"/>
              <a:cs typeface="Arial" panose="020B0604020202020204" pitchFamily="34" charset="0"/>
            </a:endParaRPr>
          </a:p>
          <a:p>
            <a:pPr>
              <a:buFontTx/>
              <a:buChar char="-"/>
            </a:pPr>
            <a:r>
              <a:rPr lang="en-US" dirty="0">
                <a:solidFill>
                  <a:srgbClr val="262626"/>
                </a:solidFill>
                <a:latin typeface="Arial" panose="020B0604020202020204" pitchFamily="34" charset="0"/>
                <a:cs typeface="Arial" panose="020B0604020202020204" pitchFamily="34" charset="0"/>
              </a:rPr>
              <a:t>Redistribution from the wealthy to the under privileged</a:t>
            </a:r>
          </a:p>
          <a:p>
            <a:pPr marL="0" indent="0">
              <a:buNone/>
            </a:pPr>
            <a:endParaRPr lang="en-US" dirty="0">
              <a:solidFill>
                <a:srgbClr val="262626"/>
              </a:solidFill>
              <a:latin typeface="Arial" panose="020B0604020202020204" pitchFamily="34" charset="0"/>
              <a:cs typeface="Arial" panose="020B0604020202020204" pitchFamily="34" charset="0"/>
            </a:endParaRPr>
          </a:p>
          <a:p>
            <a:pPr marL="0" indent="0">
              <a:buNone/>
            </a:pPr>
            <a:r>
              <a:rPr lang="en-US" b="1" dirty="0">
                <a:solidFill>
                  <a:srgbClr val="262626"/>
                </a:solidFill>
                <a:latin typeface="Arial" panose="020B0604020202020204" pitchFamily="34" charset="0"/>
                <a:cs typeface="Arial" panose="020B0604020202020204" pitchFamily="34" charset="0"/>
              </a:rPr>
              <a:t>2. Helps in Creating a Balanced Society</a:t>
            </a:r>
          </a:p>
          <a:p>
            <a:pPr>
              <a:buFontTx/>
              <a:buChar char="-"/>
            </a:pPr>
            <a:r>
              <a:rPr lang="en-US" dirty="0">
                <a:solidFill>
                  <a:srgbClr val="262626"/>
                </a:solidFill>
                <a:latin typeface="Arial" panose="020B0604020202020204" pitchFamily="34" charset="0"/>
                <a:cs typeface="Arial" panose="020B0604020202020204" pitchFamily="34" charset="0"/>
              </a:rPr>
              <a:t>Will help in reducing the gap between rich and poor</a:t>
            </a:r>
          </a:p>
          <a:p>
            <a:pPr marL="0" indent="0">
              <a:buNone/>
            </a:pPr>
            <a:endParaRPr lang="en-US" dirty="0">
              <a:solidFill>
                <a:srgbClr val="262626"/>
              </a:solidFill>
              <a:latin typeface="Arial" panose="020B0604020202020204" pitchFamily="34" charset="0"/>
              <a:cs typeface="Arial" panose="020B0604020202020204" pitchFamily="34" charset="0"/>
            </a:endParaRPr>
          </a:p>
          <a:p>
            <a:pPr marL="0" indent="0">
              <a:buNone/>
            </a:pPr>
            <a:r>
              <a:rPr lang="en-US" b="1" dirty="0">
                <a:solidFill>
                  <a:srgbClr val="262626"/>
                </a:solidFill>
                <a:latin typeface="Arial" panose="020B0604020202020204" pitchFamily="34" charset="0"/>
                <a:cs typeface="Arial" panose="020B0604020202020204" pitchFamily="34" charset="0"/>
              </a:rPr>
              <a:t>3. Helps in Poverty Alleviation</a:t>
            </a:r>
          </a:p>
          <a:p>
            <a:pPr>
              <a:buFontTx/>
              <a:buChar char="-"/>
            </a:pPr>
            <a:r>
              <a:rPr lang="en-US" dirty="0">
                <a:solidFill>
                  <a:srgbClr val="262626"/>
                </a:solidFill>
                <a:latin typeface="Arial" panose="020B0604020202020204" pitchFamily="34" charset="0"/>
                <a:cs typeface="Arial" panose="020B0604020202020204" pitchFamily="34" charset="0"/>
              </a:rPr>
              <a:t>Everyone will at least have access to all the basic needs of life</a:t>
            </a:r>
          </a:p>
          <a:p>
            <a:pPr marL="0" indent="0">
              <a:buNone/>
            </a:pPr>
            <a:endParaRPr lang="en-US" dirty="0">
              <a:solidFill>
                <a:srgbClr val="262626"/>
              </a:solidFill>
              <a:latin typeface="Arial" panose="020B0604020202020204" pitchFamily="34" charset="0"/>
              <a:cs typeface="Arial" panose="020B0604020202020204" pitchFamily="34" charset="0"/>
            </a:endParaRPr>
          </a:p>
          <a:p>
            <a:pPr marL="0" indent="0">
              <a:buNone/>
            </a:pPr>
            <a:r>
              <a:rPr lang="en-US" b="1" dirty="0">
                <a:solidFill>
                  <a:srgbClr val="262626"/>
                </a:solidFill>
                <a:latin typeface="Arial" panose="020B0604020202020204" pitchFamily="34" charset="0"/>
                <a:cs typeface="Arial" panose="020B0604020202020204" pitchFamily="34" charset="0"/>
              </a:rPr>
              <a:t>4. Reduction in Crime Rates</a:t>
            </a:r>
          </a:p>
          <a:p>
            <a:pPr>
              <a:buFontTx/>
              <a:buChar char="-"/>
            </a:pPr>
            <a:r>
              <a:rPr lang="en-US" dirty="0">
                <a:solidFill>
                  <a:srgbClr val="262626"/>
                </a:solidFill>
                <a:latin typeface="Arial" panose="020B0604020202020204" pitchFamily="34" charset="0"/>
                <a:cs typeface="Arial" panose="020B0604020202020204" pitchFamily="34" charset="0"/>
              </a:rPr>
              <a:t>Most of the robberies and thefts are committed when one does not have means of sustenance. Zakat will solve this problem</a:t>
            </a:r>
          </a:p>
        </p:txBody>
      </p:sp>
      <p:sp>
        <p:nvSpPr>
          <p:cNvPr id="2" name="Title 1">
            <a:extLst>
              <a:ext uri="{FF2B5EF4-FFF2-40B4-BE49-F238E27FC236}">
                <a16:creationId xmlns:a16="http://schemas.microsoft.com/office/drawing/2014/main" id="{B4447862-57CF-6988-1476-F0237987986D}"/>
              </a:ext>
            </a:extLst>
          </p:cNvPr>
          <p:cNvSpPr>
            <a:spLocks noGrp="1"/>
          </p:cNvSpPr>
          <p:nvPr>
            <p:ph type="title"/>
          </p:nvPr>
        </p:nvSpPr>
        <p:spPr>
          <a:xfrm>
            <a:off x="2592925" y="624110"/>
            <a:ext cx="8911687" cy="818324"/>
          </a:xfrm>
        </p:spPr>
        <p:txBody>
          <a:bodyPr/>
          <a:lstStyle/>
          <a:p>
            <a:pPr algn="ctr"/>
            <a:r>
              <a:rPr lang="en-US" dirty="0">
                <a:latin typeface="Arial" panose="020B0604020202020204" pitchFamily="34" charset="0"/>
                <a:cs typeface="Arial" panose="020B0604020202020204" pitchFamily="34" charset="0"/>
              </a:rPr>
              <a:t>Social Impacts of Zakat</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31707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2135" y="785611"/>
            <a:ext cx="9569003" cy="5847009"/>
          </a:xfrm>
        </p:spPr>
        <p:txBody>
          <a:bodyPr>
            <a:normAutofit/>
          </a:bodyPr>
          <a:lstStyle/>
          <a:p>
            <a:pPr marL="0" indent="0">
              <a:buNone/>
            </a:pPr>
            <a:endParaRPr lang="en-US" sz="2000" b="1" dirty="0">
              <a:solidFill>
                <a:srgbClr val="262626"/>
              </a:solidFill>
              <a:latin typeface="Arial" panose="020B0604020202020204" pitchFamily="34" charset="0"/>
              <a:cs typeface="Arial" panose="020B0604020202020204" pitchFamily="34" charset="0"/>
            </a:endParaRPr>
          </a:p>
          <a:p>
            <a:pPr marL="0" indent="0">
              <a:buNone/>
            </a:pPr>
            <a:r>
              <a:rPr lang="en-US" b="1" dirty="0">
                <a:solidFill>
                  <a:srgbClr val="262626"/>
                </a:solidFill>
                <a:latin typeface="Arial" panose="020B0604020202020204" pitchFamily="34" charset="0"/>
                <a:cs typeface="Arial" panose="020B0604020202020204" pitchFamily="34" charset="0"/>
              </a:rPr>
              <a:t>5. Eradication of Social Evils such as Jealousy, Envy etc.</a:t>
            </a:r>
          </a:p>
          <a:p>
            <a:pPr>
              <a:buFontTx/>
              <a:buChar char="-"/>
            </a:pPr>
            <a:r>
              <a:rPr lang="en-US" dirty="0">
                <a:solidFill>
                  <a:srgbClr val="262626"/>
                </a:solidFill>
                <a:latin typeface="Arial" panose="020B0604020202020204" pitchFamily="34" charset="0"/>
                <a:cs typeface="Arial" panose="020B0604020202020204" pitchFamily="34" charset="0"/>
              </a:rPr>
              <a:t>The poor will be aware that the wealthy are doing their part</a:t>
            </a:r>
          </a:p>
          <a:p>
            <a:pPr>
              <a:buFontTx/>
              <a:buChar char="-"/>
            </a:pPr>
            <a:r>
              <a:rPr lang="en-US" dirty="0">
                <a:solidFill>
                  <a:srgbClr val="262626"/>
                </a:solidFill>
                <a:latin typeface="Arial" panose="020B0604020202020204" pitchFamily="34" charset="0"/>
                <a:cs typeface="Arial" panose="020B0604020202020204" pitchFamily="34" charset="0"/>
              </a:rPr>
              <a:t>There won’t be any ill feelings from the poor towards the rich</a:t>
            </a:r>
          </a:p>
          <a:p>
            <a:pPr>
              <a:buFontTx/>
              <a:buChar char="-"/>
            </a:pPr>
            <a:r>
              <a:rPr lang="en-US" dirty="0">
                <a:solidFill>
                  <a:srgbClr val="262626"/>
                </a:solidFill>
                <a:latin typeface="Arial" panose="020B0604020202020204" pitchFamily="34" charset="0"/>
                <a:cs typeface="Arial" panose="020B0604020202020204" pitchFamily="34" charset="0"/>
              </a:rPr>
              <a:t>On the contrary, there will be mutual respect</a:t>
            </a:r>
          </a:p>
          <a:p>
            <a:pPr marL="0" indent="0">
              <a:buNone/>
            </a:pPr>
            <a:endParaRPr lang="en-US" dirty="0">
              <a:solidFill>
                <a:srgbClr val="262626"/>
              </a:solidFill>
              <a:latin typeface="Arial" panose="020B0604020202020204" pitchFamily="34" charset="0"/>
              <a:cs typeface="Arial" panose="020B0604020202020204" pitchFamily="34" charset="0"/>
            </a:endParaRPr>
          </a:p>
          <a:p>
            <a:pPr marL="0" indent="0">
              <a:buNone/>
            </a:pPr>
            <a:r>
              <a:rPr lang="en-US" b="1" dirty="0">
                <a:solidFill>
                  <a:srgbClr val="262626"/>
                </a:solidFill>
                <a:latin typeface="Arial" panose="020B0604020202020204" pitchFamily="34" charset="0"/>
                <a:cs typeface="Arial" panose="020B0604020202020204" pitchFamily="34" charset="0"/>
              </a:rPr>
              <a:t>6. Helps Strengthening the Unity &amp; Brotherhood</a:t>
            </a:r>
          </a:p>
          <a:p>
            <a:pPr>
              <a:buFontTx/>
              <a:buChar char="-"/>
            </a:pPr>
            <a:r>
              <a:rPr lang="en-US" dirty="0">
                <a:solidFill>
                  <a:srgbClr val="262626"/>
                </a:solidFill>
                <a:latin typeface="Arial" panose="020B0604020202020204" pitchFamily="34" charset="0"/>
                <a:cs typeface="Arial" panose="020B0604020202020204" pitchFamily="34" charset="0"/>
              </a:rPr>
              <a:t>The poor will acknowledge the fact that the rich do not keep their wealth to themselves</a:t>
            </a:r>
          </a:p>
          <a:p>
            <a:pPr marL="0" indent="0">
              <a:buNone/>
            </a:pPr>
            <a:r>
              <a:rPr lang="en-US" b="1" dirty="0">
                <a:solidFill>
                  <a:srgbClr val="262626"/>
                </a:solidFill>
                <a:latin typeface="Arial" panose="020B0604020202020204" pitchFamily="34" charset="0"/>
                <a:cs typeface="Arial" panose="020B0604020202020204" pitchFamily="34" charset="0"/>
              </a:rPr>
              <a:t> </a:t>
            </a:r>
          </a:p>
          <a:p>
            <a:pPr marL="0" indent="0">
              <a:buNone/>
            </a:pPr>
            <a:endParaRPr lang="en-US" b="1" dirty="0">
              <a:solidFill>
                <a:srgbClr val="26262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9295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76656"/>
          </a:xfrm>
        </p:spPr>
        <p:txBody>
          <a:bodyPr/>
          <a:lstStyle/>
          <a:p>
            <a:pPr algn="ctr"/>
            <a:r>
              <a:rPr lang="en-US" dirty="0" err="1">
                <a:latin typeface="Arial" panose="020B0604020202020204" pitchFamily="34" charset="0"/>
                <a:cs typeface="Arial" panose="020B0604020202020204" pitchFamily="34" charset="0"/>
              </a:rPr>
              <a:t>Saum</a:t>
            </a:r>
            <a:r>
              <a:rPr lang="en-US" dirty="0">
                <a:latin typeface="Arial" panose="020B0604020202020204" pitchFamily="34" charset="0"/>
                <a:cs typeface="Arial" panose="020B0604020202020204" pitchFamily="34" charset="0"/>
              </a:rPr>
              <a:t> (Fasting)</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67429" y="1506828"/>
            <a:ext cx="9337183" cy="4997003"/>
          </a:xfrm>
        </p:spPr>
        <p:txBody>
          <a:bodyPr>
            <a:normAutofit/>
          </a:bodyPr>
          <a:lstStyle/>
          <a:p>
            <a:pPr marL="0" indent="0">
              <a:buNone/>
            </a:pPr>
            <a:endParaRPr lang="en-US" sz="1900" dirty="0"/>
          </a:p>
          <a:p>
            <a:pPr>
              <a:buFontTx/>
              <a:buChar char="-"/>
            </a:pPr>
            <a:r>
              <a:rPr lang="en-US" sz="2000" dirty="0" err="1">
                <a:latin typeface="Arial" panose="020B0604020202020204" pitchFamily="34" charset="0"/>
                <a:cs typeface="Arial" panose="020B0604020202020204" pitchFamily="34" charset="0"/>
              </a:rPr>
              <a:t>Saum</a:t>
            </a:r>
            <a:r>
              <a:rPr lang="en-US" sz="2000" dirty="0">
                <a:latin typeface="Arial" panose="020B0604020202020204" pitchFamily="34" charset="0"/>
                <a:cs typeface="Arial" panose="020B0604020202020204" pitchFamily="34" charset="0"/>
              </a:rPr>
              <a:t> is one of the five pillars of Islam</a:t>
            </a:r>
            <a:endParaRPr lang="en-US" sz="2000" dirty="0"/>
          </a:p>
          <a:p>
            <a:pPr>
              <a:buFontTx/>
              <a:buChar char="-"/>
            </a:pPr>
            <a:endParaRPr lang="en-US" sz="2000"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In literal sense, ‘</a:t>
            </a:r>
            <a:r>
              <a:rPr lang="en-US" sz="2000" i="1" dirty="0" err="1">
                <a:latin typeface="Arial" panose="020B0604020202020204" pitchFamily="34" charset="0"/>
                <a:cs typeface="Arial" panose="020B0604020202020204" pitchFamily="34" charset="0"/>
              </a:rPr>
              <a:t>saum</a:t>
            </a:r>
            <a:r>
              <a:rPr lang="en-US" sz="2000" dirty="0">
                <a:latin typeface="Arial" panose="020B0604020202020204" pitchFamily="34" charset="0"/>
                <a:cs typeface="Arial" panose="020B0604020202020204" pitchFamily="34" charset="0"/>
              </a:rPr>
              <a:t>’ means to refrain from something</a:t>
            </a:r>
          </a:p>
          <a:p>
            <a:pPr>
              <a:buFontTx/>
              <a:buChar char="-"/>
            </a:pPr>
            <a:endParaRPr lang="en-US" sz="2000"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In terminology, it means refraining from food, water and intercourse from dawn till sunset in the month of Ramazan</a:t>
            </a:r>
          </a:p>
          <a:p>
            <a:pPr>
              <a:buFontTx/>
              <a:buChar char="-"/>
            </a:pPr>
            <a:endParaRPr lang="en-US" sz="2000"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It was made obligatory in the second year of Hijrah along with zakat</a:t>
            </a:r>
          </a:p>
          <a:p>
            <a:pPr>
              <a:buFontTx/>
              <a:buChar char="-"/>
            </a:pPr>
            <a:endParaRPr lang="en-US" sz="2000"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It is a worship designed to keep the negative human emotions under check</a:t>
            </a: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84660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76656"/>
          </a:xfrm>
        </p:spPr>
        <p:txBody>
          <a:bodyPr/>
          <a:lstStyle/>
          <a:p>
            <a:pPr algn="ctr"/>
            <a:r>
              <a:rPr lang="en-US" dirty="0">
                <a:latin typeface="Arial" panose="020B0604020202020204" pitchFamily="34" charset="0"/>
                <a:cs typeface="Arial" panose="020B0604020202020204" pitchFamily="34" charset="0"/>
              </a:rPr>
              <a:t>Importance of </a:t>
            </a:r>
            <a:r>
              <a:rPr lang="en-US" dirty="0" err="1">
                <a:latin typeface="Arial" panose="020B0604020202020204" pitchFamily="34" charset="0"/>
                <a:cs typeface="Arial" panose="020B0604020202020204" pitchFamily="34" charset="0"/>
              </a:rPr>
              <a:t>Saum</a:t>
            </a:r>
            <a:r>
              <a:rPr lang="en-US"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67429" y="1506828"/>
            <a:ext cx="9337183" cy="4997003"/>
          </a:xfrm>
        </p:spPr>
        <p:txBody>
          <a:bodyPr>
            <a:normAutofit/>
          </a:bodyPr>
          <a:lstStyle/>
          <a:p>
            <a:pPr marL="0" indent="0">
              <a:buNone/>
            </a:pPr>
            <a:endParaRPr lang="en-US" sz="1900" dirty="0"/>
          </a:p>
          <a:p>
            <a:pPr>
              <a:buFontTx/>
              <a:buChar char="-"/>
            </a:pPr>
            <a:r>
              <a:rPr lang="en-US" sz="2000" dirty="0">
                <a:latin typeface="Arial" panose="020B0604020202020204" pitchFamily="34" charset="0"/>
                <a:cs typeface="Arial" panose="020B0604020202020204" pitchFamily="34" charset="0"/>
              </a:rPr>
              <a:t>Obligated by Allah SWT in the Quran</a:t>
            </a:r>
          </a:p>
          <a:p>
            <a:pPr marL="0" indent="0">
              <a:buNone/>
            </a:pPr>
            <a:r>
              <a:rPr lang="en-US" sz="2000" b="1" i="1" dirty="0">
                <a:latin typeface="Arial" panose="020B0604020202020204" pitchFamily="34" charset="0"/>
                <a:cs typeface="Arial" panose="020B0604020202020204" pitchFamily="34" charset="0"/>
              </a:rPr>
              <a:t>“Ramzan is the month in which the Quran was revealed as a guide for humanity with clear proofs of guidance and the decisive authority. So whoever is present this month, let them fast.” </a:t>
            </a:r>
            <a:r>
              <a:rPr lang="en-US" sz="2000" b="1" dirty="0">
                <a:latin typeface="Arial" panose="020B0604020202020204" pitchFamily="34" charset="0"/>
                <a:cs typeface="Arial" panose="020B0604020202020204" pitchFamily="34" charset="0"/>
              </a:rPr>
              <a:t>(Al-Baqarah - 185)</a:t>
            </a:r>
          </a:p>
          <a:p>
            <a:pPr marL="0" indent="0">
              <a:buNone/>
            </a:pPr>
            <a:r>
              <a:rPr lang="en-US" sz="2000" b="1" i="1" dirty="0">
                <a:latin typeface="Arial" panose="020B0604020202020204" pitchFamily="34" charset="0"/>
                <a:cs typeface="Arial" panose="020B0604020202020204" pitchFamily="34" charset="0"/>
              </a:rPr>
              <a:t>“O you who believe! Fasting is prescribed for you, as it was prescribed for those before you, that you may become righteous.” </a:t>
            </a:r>
            <a:r>
              <a:rPr lang="en-US" sz="2000" b="1" dirty="0">
                <a:latin typeface="Arial" panose="020B0604020202020204" pitchFamily="34" charset="0"/>
                <a:cs typeface="Arial" panose="020B0604020202020204" pitchFamily="34" charset="0"/>
              </a:rPr>
              <a:t>(Al-Baqarah - 183)</a:t>
            </a:r>
          </a:p>
          <a:p>
            <a:pPr marL="0" indent="0">
              <a:buNone/>
            </a:pPr>
            <a:endParaRPr lang="en-US" sz="2000"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The month of Ramazan is an opportunity for Muslims to train themselves for good deeds, and prepare for the coming year.</a:t>
            </a:r>
          </a:p>
          <a:p>
            <a:pPr>
              <a:buFontTx/>
              <a:buChar char="-"/>
            </a:pPr>
            <a:r>
              <a:rPr lang="en-US" sz="2000" dirty="0">
                <a:latin typeface="Arial" panose="020B0604020202020204" pitchFamily="34" charset="0"/>
                <a:cs typeface="Arial" panose="020B0604020202020204" pitchFamily="34" charset="0"/>
              </a:rPr>
              <a:t>Ramazan shows Muslims their true potential that if they put their heart into obeying Allah, they can even leave their bodily need for Him</a:t>
            </a:r>
          </a:p>
          <a:p>
            <a:pPr>
              <a:buFontTx/>
              <a:buChar char="-"/>
            </a:pPr>
            <a:r>
              <a:rPr lang="en-US" sz="2000" dirty="0">
                <a:latin typeface="Arial" panose="020B0604020202020204" pitchFamily="34" charset="0"/>
                <a:cs typeface="Arial" panose="020B0604020202020204" pitchFamily="34" charset="0"/>
              </a:rPr>
              <a:t>Ramazan is also a great instrument for a Muslim to perform a self-diagnosis</a:t>
            </a:r>
          </a:p>
          <a:p>
            <a:pPr marL="0" indent="0">
              <a:buNone/>
            </a:pPr>
            <a:endParaRPr lang="en-US" sz="2000" b="1" i="1" dirty="0">
              <a:latin typeface="Arial" panose="020B0604020202020204" pitchFamily="34" charset="0"/>
              <a:cs typeface="Arial" panose="020B0604020202020204" pitchFamily="34" charset="0"/>
            </a:endParaRP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92595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523717"/>
            <a:ext cx="8911687" cy="715293"/>
          </a:xfrm>
        </p:spPr>
        <p:txBody>
          <a:bodyPr/>
          <a:lstStyle/>
          <a:p>
            <a:pPr algn="ctr"/>
            <a:r>
              <a:rPr lang="en-US" dirty="0">
                <a:latin typeface="Arial" panose="020B0604020202020204" pitchFamily="34" charset="0"/>
                <a:cs typeface="Arial" panose="020B0604020202020204" pitchFamily="34" charset="0"/>
              </a:rPr>
              <a:t>Impacts of Fasting on an Individual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66682" y="1490220"/>
            <a:ext cx="9237930" cy="5367780"/>
          </a:xfrm>
        </p:spPr>
        <p:txBody>
          <a:bodyPr>
            <a:normAutofit/>
          </a:bodyPr>
          <a:lstStyle/>
          <a:p>
            <a:pPr>
              <a:buAutoNum type="arabicPeriod"/>
            </a:pPr>
            <a:r>
              <a:rPr lang="en-US" b="1" dirty="0">
                <a:latin typeface="Arial" panose="020B0604020202020204" pitchFamily="34" charset="0"/>
                <a:cs typeface="Arial" panose="020B0604020202020204" pitchFamily="34" charset="0"/>
              </a:rPr>
              <a:t>Spiritual Elevation</a:t>
            </a:r>
          </a:p>
          <a:p>
            <a:pPr marL="0" indent="0">
              <a:buNone/>
            </a:pPr>
            <a:r>
              <a:rPr lang="en-US" b="1" i="1" dirty="0">
                <a:latin typeface="Arial" panose="020B0604020202020204" pitchFamily="34" charset="0"/>
                <a:cs typeface="Arial" panose="020B0604020202020204" pitchFamily="34" charset="0"/>
              </a:rPr>
              <a:t>“O you who believe! Fasting is prescribed for you, as it was prescribed for those before you, that you may become righteous.” </a:t>
            </a:r>
            <a:r>
              <a:rPr lang="en-US" b="1" dirty="0">
                <a:latin typeface="Arial" panose="020B0604020202020204" pitchFamily="34" charset="0"/>
                <a:cs typeface="Arial" panose="020B0604020202020204" pitchFamily="34" charset="0"/>
              </a:rPr>
              <a:t>(Al-Baqarah - 183)</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Protection from Sins</a:t>
            </a:r>
          </a:p>
          <a:p>
            <a:pPr marL="0" indent="0">
              <a:buNone/>
            </a:pPr>
            <a:r>
              <a:rPr lang="en-US" b="1" i="1" dirty="0">
                <a:latin typeface="Arial" panose="020B0604020202020204" pitchFamily="34" charset="0"/>
                <a:cs typeface="Arial" panose="020B0604020202020204" pitchFamily="34" charset="0"/>
              </a:rPr>
              <a:t>“Whoever among you has the means, let him get married, for it is more effective in lowering the gaze and guarding one’s chastity. And whoever cannot, then fasting will be  a shield for him.”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Nasai</a:t>
            </a:r>
            <a:r>
              <a:rPr lang="en-US" b="1" dirty="0">
                <a:latin typeface="Arial" panose="020B0604020202020204" pitchFamily="34" charset="0"/>
                <a:cs typeface="Arial" panose="020B0604020202020204" pitchFamily="34" charset="0"/>
              </a:rPr>
              <a:t> - 3209)</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A Chance to Earn High Rewards</a:t>
            </a:r>
          </a:p>
          <a:p>
            <a:pPr marL="0" indent="0">
              <a:buNone/>
            </a:pPr>
            <a:r>
              <a:rPr lang="en-US" b="1" i="1" dirty="0">
                <a:latin typeface="Arial" panose="020B0604020202020204" pitchFamily="34" charset="0"/>
                <a:cs typeface="Arial" panose="020B0604020202020204" pitchFamily="34" charset="0"/>
              </a:rPr>
              <a:t>“</a:t>
            </a:r>
            <a:r>
              <a:rPr lang="en-US" b="1" i="1" u="sng" dirty="0">
                <a:latin typeface="Arial" panose="020B0604020202020204" pitchFamily="34" charset="0"/>
                <a:cs typeface="Arial" panose="020B0604020202020204" pitchFamily="34" charset="0"/>
              </a:rPr>
              <a:t>The Fast is for Me and I will give the reward for it</a:t>
            </a:r>
            <a:r>
              <a:rPr lang="en-US" b="1" i="1"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as he (the one who observes the fast) leaves his sexual desire, food and drink for My Sake. Fasting is a screen (from Hell) and there are two pleasures for a fasting person, one at the time of breaking his fast, and the other at the time when he will meet his Lord. And the smell of the mouth of a fasting person is sweeter to Allah than the fragrance of musk.” </a:t>
            </a:r>
            <a:r>
              <a:rPr lang="en-US" dirty="0">
                <a:latin typeface="Arial" panose="020B0604020202020204" pitchFamily="34" charset="0"/>
                <a:cs typeface="Arial" panose="020B0604020202020204" pitchFamily="34" charset="0"/>
              </a:rPr>
              <a:t>(Muslim - 1151)</a:t>
            </a:r>
            <a:endParaRPr lang="en-US" sz="1800" b="1" dirty="0">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29145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9561" y="241160"/>
            <a:ext cx="9543245" cy="6250075"/>
          </a:xfrm>
        </p:spPr>
        <p:txBody>
          <a:bodyPr>
            <a:normAutofit fontScale="92500" lnSpcReduction="20000"/>
          </a:bodyPr>
          <a:lstStyle/>
          <a:p>
            <a:pPr marL="0" indent="0">
              <a:buNone/>
            </a:pPr>
            <a:r>
              <a:rPr lang="en-US" sz="1900" b="1" dirty="0">
                <a:latin typeface="Arial" panose="020B0604020202020204" pitchFamily="34" charset="0"/>
                <a:cs typeface="Arial" panose="020B0604020202020204" pitchFamily="34" charset="0"/>
              </a:rPr>
              <a:t>4. Cleanses from Sins</a:t>
            </a:r>
          </a:p>
          <a:p>
            <a:pPr marL="0" indent="0">
              <a:buNone/>
            </a:pPr>
            <a:r>
              <a:rPr lang="en-US" sz="1900" b="1" i="1" dirty="0">
                <a:latin typeface="Arial" panose="020B0604020202020204" pitchFamily="34" charset="0"/>
                <a:cs typeface="Arial" panose="020B0604020202020204" pitchFamily="34" charset="0"/>
              </a:rPr>
              <a:t>“He who fasts during Ramadan with faith and seeking his reward from God will have his past sins forgiven.” </a:t>
            </a:r>
            <a:r>
              <a:rPr lang="en-US" sz="1900" b="1" dirty="0">
                <a:latin typeface="Arial" panose="020B0604020202020204" pitchFamily="34" charset="0"/>
                <a:cs typeface="Arial" panose="020B0604020202020204" pitchFamily="34" charset="0"/>
              </a:rPr>
              <a:t>(</a:t>
            </a:r>
            <a:r>
              <a:rPr lang="en-US" sz="1900" b="1" dirty="0" err="1">
                <a:latin typeface="Arial" panose="020B0604020202020204" pitchFamily="34" charset="0"/>
                <a:cs typeface="Arial" panose="020B0604020202020204" pitchFamily="34" charset="0"/>
              </a:rPr>
              <a:t>Mishkaat</a:t>
            </a:r>
            <a:r>
              <a:rPr lang="en-US" sz="1900" b="1" dirty="0">
                <a:latin typeface="Arial" panose="020B0604020202020204" pitchFamily="34" charset="0"/>
                <a:cs typeface="Arial" panose="020B0604020202020204" pitchFamily="34" charset="0"/>
              </a:rPr>
              <a:t> - 1958)</a:t>
            </a:r>
            <a:endParaRPr lang="en-US" sz="1900" b="1" i="1" dirty="0">
              <a:latin typeface="Arial" panose="020B0604020202020204" pitchFamily="34" charset="0"/>
              <a:cs typeface="Arial" panose="020B0604020202020204" pitchFamily="34" charset="0"/>
            </a:endParaRPr>
          </a:p>
          <a:p>
            <a:pPr marL="0" indent="0">
              <a:buNone/>
            </a:pPr>
            <a:endParaRPr lang="en-US" sz="1900" b="1" dirty="0">
              <a:latin typeface="Arial" panose="020B0604020202020204" pitchFamily="34" charset="0"/>
              <a:cs typeface="Arial" panose="020B0604020202020204" pitchFamily="34" charset="0"/>
            </a:endParaRPr>
          </a:p>
          <a:p>
            <a:pPr marL="0" indent="0">
              <a:buNone/>
            </a:pPr>
            <a:r>
              <a:rPr lang="en-US" sz="1900" b="1" dirty="0">
                <a:latin typeface="Arial" panose="020B0604020202020204" pitchFamily="34" charset="0"/>
                <a:cs typeface="Arial" panose="020B0604020202020204" pitchFamily="34" charset="0"/>
              </a:rPr>
              <a:t>5. Instills Patience &amp; Tolerance</a:t>
            </a:r>
          </a:p>
          <a:p>
            <a:pPr>
              <a:buFontTx/>
              <a:buChar char="-"/>
            </a:pPr>
            <a:r>
              <a:rPr lang="en-US" sz="1900" dirty="0">
                <a:latin typeface="Arial" panose="020B0604020202020204" pitchFamily="34" charset="0"/>
                <a:cs typeface="Arial" panose="020B0604020202020204" pitchFamily="34" charset="0"/>
              </a:rPr>
              <a:t>Leaving basic bodily needs grants a person with patience which is a desirable attribute</a:t>
            </a:r>
          </a:p>
          <a:p>
            <a:pPr marL="0" indent="0">
              <a:buNone/>
            </a:pPr>
            <a:endParaRPr lang="en-US" sz="1900" dirty="0">
              <a:latin typeface="Arial" panose="020B0604020202020204" pitchFamily="34" charset="0"/>
              <a:cs typeface="Arial" panose="020B0604020202020204" pitchFamily="34" charset="0"/>
            </a:endParaRPr>
          </a:p>
          <a:p>
            <a:pPr marL="0" indent="0">
              <a:buNone/>
            </a:pPr>
            <a:r>
              <a:rPr lang="en-US" sz="1900" b="1" dirty="0">
                <a:latin typeface="Arial" panose="020B0604020202020204" pitchFamily="34" charset="0"/>
                <a:cs typeface="Arial" panose="020B0604020202020204" pitchFamily="34" charset="0"/>
              </a:rPr>
              <a:t>6. Helps in Avoiding Haraam</a:t>
            </a:r>
          </a:p>
          <a:p>
            <a:pPr>
              <a:buFontTx/>
              <a:buChar char="-"/>
            </a:pPr>
            <a:r>
              <a:rPr lang="en-US" sz="1900" dirty="0">
                <a:latin typeface="Arial" panose="020B0604020202020204" pitchFamily="34" charset="0"/>
                <a:cs typeface="Arial" panose="020B0604020202020204" pitchFamily="34" charset="0"/>
              </a:rPr>
              <a:t>Leaving </a:t>
            </a:r>
            <a:r>
              <a:rPr lang="en-US" sz="1900" dirty="0" err="1">
                <a:latin typeface="Arial" panose="020B0604020202020204" pitchFamily="34" charset="0"/>
                <a:cs typeface="Arial" panose="020B0604020202020204" pitchFamily="34" charset="0"/>
              </a:rPr>
              <a:t>halaal</a:t>
            </a:r>
            <a:r>
              <a:rPr lang="en-US" sz="1900" dirty="0">
                <a:latin typeface="Arial" panose="020B0604020202020204" pitchFamily="34" charset="0"/>
                <a:cs typeface="Arial" panose="020B0604020202020204" pitchFamily="34" charset="0"/>
              </a:rPr>
              <a:t> activities for the sake of Allah for a month helps a person in leaving </a:t>
            </a:r>
            <a:r>
              <a:rPr lang="en-US" sz="1900" dirty="0" err="1">
                <a:latin typeface="Arial" panose="020B0604020202020204" pitchFamily="34" charset="0"/>
                <a:cs typeface="Arial" panose="020B0604020202020204" pitchFamily="34" charset="0"/>
              </a:rPr>
              <a:t>haraam</a:t>
            </a:r>
            <a:r>
              <a:rPr lang="en-US" sz="1900" dirty="0">
                <a:latin typeface="Arial" panose="020B0604020202020204" pitchFamily="34" charset="0"/>
                <a:cs typeface="Arial" panose="020B0604020202020204" pitchFamily="34" charset="0"/>
              </a:rPr>
              <a:t> activities for the rest of the year</a:t>
            </a:r>
          </a:p>
          <a:p>
            <a:pPr>
              <a:buFontTx/>
              <a:buChar char="-"/>
            </a:pPr>
            <a:endParaRPr lang="en-US" sz="1900" dirty="0">
              <a:latin typeface="Arial" panose="020B0604020202020204" pitchFamily="34" charset="0"/>
              <a:cs typeface="Arial" panose="020B0604020202020204" pitchFamily="34" charset="0"/>
            </a:endParaRPr>
          </a:p>
          <a:p>
            <a:pPr marL="0" indent="0">
              <a:buNone/>
            </a:pPr>
            <a:r>
              <a:rPr lang="en-US" sz="1900" b="1" dirty="0">
                <a:latin typeface="Arial" panose="020B0604020202020204" pitchFamily="34" charset="0"/>
                <a:cs typeface="Arial" panose="020B0604020202020204" pitchFamily="34" charset="0"/>
              </a:rPr>
              <a:t>7. A Chance to Get Our Prayers Accepted</a:t>
            </a:r>
          </a:p>
          <a:p>
            <a:pPr marL="0" indent="0">
              <a:buNone/>
            </a:pPr>
            <a:r>
              <a:rPr lang="en-US" sz="1900" b="1" i="1" dirty="0">
                <a:latin typeface="Arial" panose="020B0604020202020204" pitchFamily="34" charset="0"/>
                <a:cs typeface="Arial" panose="020B0604020202020204" pitchFamily="34" charset="0"/>
              </a:rPr>
              <a:t>“</a:t>
            </a:r>
            <a:r>
              <a:rPr lang="en-US" sz="1900" b="1" i="1" u="sng" dirty="0">
                <a:latin typeface="Arial" panose="020B0604020202020204" pitchFamily="34" charset="0"/>
                <a:cs typeface="Arial" panose="020B0604020202020204" pitchFamily="34" charset="0"/>
              </a:rPr>
              <a:t>There are three whose supplication is not rejected: The fasting person when he breaks his fast</a:t>
            </a:r>
            <a:r>
              <a:rPr lang="en-US" sz="1900" b="1" i="1" dirty="0">
                <a:latin typeface="Arial" panose="020B0604020202020204" pitchFamily="34" charset="0"/>
                <a:cs typeface="Arial" panose="020B0604020202020204" pitchFamily="34" charset="0"/>
              </a:rPr>
              <a:t>, </a:t>
            </a:r>
            <a:r>
              <a:rPr lang="en-US" sz="1900" i="1" dirty="0">
                <a:latin typeface="Arial" panose="020B0604020202020204" pitchFamily="34" charset="0"/>
                <a:cs typeface="Arial" panose="020B0604020202020204" pitchFamily="34" charset="0"/>
              </a:rPr>
              <a:t>the just leader, and the supplication of the oppressed person; Allah raises it up above the clouds and opens the gates of heaven to it. And the Lord says: ‘By My might, I shall surely aid you, even if it should be after a while.” </a:t>
            </a:r>
            <a:r>
              <a:rPr lang="en-US" sz="1900" dirty="0">
                <a:latin typeface="Arial" panose="020B0604020202020204" pitchFamily="34" charset="0"/>
                <a:cs typeface="Arial" panose="020B0604020202020204" pitchFamily="34" charset="0"/>
              </a:rPr>
              <a:t>(Tirmizi - 3598)</a:t>
            </a:r>
          </a:p>
          <a:p>
            <a:pPr marL="0" indent="0">
              <a:buNone/>
            </a:pPr>
            <a:endParaRPr lang="en-US" sz="1900" b="1" i="1" dirty="0">
              <a:latin typeface="Arial" panose="020B0604020202020204" pitchFamily="34" charset="0"/>
              <a:cs typeface="Arial" panose="020B0604020202020204" pitchFamily="34" charset="0"/>
            </a:endParaRPr>
          </a:p>
          <a:p>
            <a:pPr marL="0" indent="0">
              <a:buNone/>
            </a:pPr>
            <a:r>
              <a:rPr lang="en-US" sz="1900" b="1" dirty="0">
                <a:latin typeface="Arial" panose="020B0604020202020204" pitchFamily="34" charset="0"/>
                <a:cs typeface="Arial" panose="020B0604020202020204" pitchFamily="34" charset="0"/>
              </a:rPr>
              <a:t>8. A Mean of Seeking Allah’s Pleasure</a:t>
            </a:r>
          </a:p>
          <a:p>
            <a:pPr marL="0" indent="0">
              <a:buNone/>
            </a:pPr>
            <a:r>
              <a:rPr lang="en-US" sz="1900" b="1" i="1" dirty="0">
                <a:latin typeface="Arial" panose="020B0604020202020204" pitchFamily="34" charset="0"/>
                <a:cs typeface="Arial" panose="020B0604020202020204" pitchFamily="34" charset="0"/>
              </a:rPr>
              <a:t>“And the smell of the mouth of a fasting person is better in Allah's Sight than the smell of musk.” </a:t>
            </a:r>
            <a:r>
              <a:rPr lang="en-US" sz="1900" b="1" dirty="0">
                <a:latin typeface="Arial" panose="020B0604020202020204" pitchFamily="34" charset="0"/>
                <a:cs typeface="Arial" panose="020B0604020202020204" pitchFamily="34" charset="0"/>
              </a:rPr>
              <a:t>(Muslim - 1151)</a:t>
            </a:r>
            <a:endParaRPr lang="en-US" dirty="0">
              <a:latin typeface="Arial" panose="020B0604020202020204" pitchFamily="34" charset="0"/>
              <a:cs typeface="Arial" panose="020B0604020202020204" pitchFamily="34" charset="0"/>
            </a:endParaRPr>
          </a:p>
          <a:p>
            <a:pPr marL="0" indent="0">
              <a:buNone/>
            </a:pP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10733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9561" y="1577591"/>
            <a:ext cx="9543245" cy="4758815"/>
          </a:xfrm>
        </p:spPr>
        <p:txBody>
          <a:bodyPr>
            <a:normAutofit fontScale="92500" lnSpcReduction="20000"/>
          </a:bodyPr>
          <a:lstStyle/>
          <a:p>
            <a:pPr marL="0" indent="0">
              <a:buNone/>
            </a:pPr>
            <a:endParaRPr lang="en-US" sz="1900"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Increased Care for the Poor &amp; Needy</a:t>
            </a:r>
          </a:p>
          <a:p>
            <a:pPr>
              <a:buFontTx/>
              <a:buChar char="-"/>
            </a:pPr>
            <a:r>
              <a:rPr lang="en-US" dirty="0">
                <a:latin typeface="Arial" panose="020B0604020202020204" pitchFamily="34" charset="0"/>
                <a:cs typeface="Arial" panose="020B0604020202020204" pitchFamily="34" charset="0"/>
              </a:rPr>
              <a:t>Staying hungry and thirsty for the whole day will help in realizing the problems faced by the poor</a:t>
            </a:r>
          </a:p>
          <a:p>
            <a:pPr>
              <a:buFontTx/>
              <a:buChar char="-"/>
            </a:pPr>
            <a:r>
              <a:rPr lang="en-US" dirty="0">
                <a:latin typeface="Arial" panose="020B0604020202020204" pitchFamily="34" charset="0"/>
                <a:cs typeface="Arial" panose="020B0604020202020204" pitchFamily="34" charset="0"/>
              </a:rPr>
              <a:t>Plus a lot of charity is given out to the deserving in this month</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Helps in Building a Tolerant and Patient Society</a:t>
            </a:r>
          </a:p>
          <a:p>
            <a:pPr>
              <a:buFontTx/>
              <a:buChar char="-"/>
            </a:pPr>
            <a:r>
              <a:rPr lang="en-US" dirty="0">
                <a:latin typeface="Arial" panose="020B0604020202020204" pitchFamily="34" charset="0"/>
                <a:cs typeface="Arial" panose="020B0604020202020204" pitchFamily="34" charset="0"/>
              </a:rPr>
              <a:t>Fasting teaches people to be patient. This will reflect in the society.</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Positive Behavioral Changes Towards Each Other</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4. Increased Hospitality Between Neighbors</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A Display of Unity &amp; Uniformity</a:t>
            </a:r>
          </a:p>
          <a:p>
            <a:pPr marL="0" indent="0">
              <a:buNone/>
            </a:pPr>
            <a:endParaRPr lang="en-US" dirty="0">
              <a:latin typeface="Arial" panose="020B0604020202020204" pitchFamily="34" charset="0"/>
              <a:cs typeface="Arial" panose="020B0604020202020204" pitchFamily="34" charset="0"/>
            </a:endParaRPr>
          </a:p>
          <a:p>
            <a:pPr marL="0" indent="0">
              <a:buNone/>
            </a:pPr>
            <a:endParaRPr lang="en-GB" b="1" dirty="0">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84EE4E8B-A1E4-E0CA-19F6-BB8A464EA4ED}"/>
              </a:ext>
            </a:extLst>
          </p:cNvPr>
          <p:cNvSpPr>
            <a:spLocks noGrp="1"/>
          </p:cNvSpPr>
          <p:nvPr>
            <p:ph type="title"/>
          </p:nvPr>
        </p:nvSpPr>
        <p:spPr>
          <a:xfrm>
            <a:off x="2592925" y="523717"/>
            <a:ext cx="8911687" cy="715293"/>
          </a:xfrm>
        </p:spPr>
        <p:txBody>
          <a:bodyPr/>
          <a:lstStyle/>
          <a:p>
            <a:pPr algn="ctr"/>
            <a:r>
              <a:rPr lang="en-US" dirty="0">
                <a:latin typeface="Arial" panose="020B0604020202020204" pitchFamily="34" charset="0"/>
                <a:cs typeface="Arial" panose="020B0604020202020204" pitchFamily="34" charset="0"/>
              </a:rPr>
              <a:t>Social Impacts of Fasting</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22863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3803" y="624110"/>
            <a:ext cx="8911687" cy="715293"/>
          </a:xfrm>
        </p:spPr>
        <p:txBody>
          <a:bodyPr/>
          <a:lstStyle/>
          <a:p>
            <a:pPr algn="ctr"/>
            <a:r>
              <a:rPr lang="en-US" dirty="0">
                <a:latin typeface="Arial" panose="020B0604020202020204" pitchFamily="34" charset="0"/>
                <a:cs typeface="Arial" panose="020B0604020202020204" pitchFamily="34" charset="0"/>
              </a:rPr>
              <a:t>Hajj (Pilgrimage)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53803" y="1519707"/>
            <a:ext cx="9250809" cy="4971245"/>
          </a:xfrm>
        </p:spPr>
        <p:txBody>
          <a:bodyPr>
            <a:normAutofit/>
          </a:bodyPr>
          <a:lstStyle/>
          <a:p>
            <a:pPr>
              <a:buFontTx/>
              <a:buChar char="-"/>
            </a:pPr>
            <a:r>
              <a:rPr lang="en-US" dirty="0">
                <a:latin typeface="Arial" panose="020B0604020202020204" pitchFamily="34" charset="0"/>
                <a:cs typeface="Arial" panose="020B0604020202020204" pitchFamily="34" charset="0"/>
              </a:rPr>
              <a:t>A financial &amp; physical worship</a:t>
            </a:r>
          </a:p>
          <a:p>
            <a:pPr>
              <a:buFontTx/>
              <a:buChar char="-"/>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In literal sense, ‘</a:t>
            </a:r>
            <a:r>
              <a:rPr lang="en-US" i="1" dirty="0">
                <a:latin typeface="Arial" panose="020B0604020202020204" pitchFamily="34" charset="0"/>
                <a:cs typeface="Arial" panose="020B0604020202020204" pitchFamily="34" charset="0"/>
              </a:rPr>
              <a:t>hajj</a:t>
            </a:r>
            <a:r>
              <a:rPr lang="en-US" dirty="0">
                <a:latin typeface="Arial" panose="020B0604020202020204" pitchFamily="34" charset="0"/>
                <a:cs typeface="Arial" panose="020B0604020202020204" pitchFamily="34" charset="0"/>
              </a:rPr>
              <a:t>’ means to intend a journey.</a:t>
            </a:r>
          </a:p>
          <a:p>
            <a:pPr>
              <a:buFontTx/>
              <a:buChar char="-"/>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In terminology, it is an act of worship obligatory only once in a lifetime on those who can afford, to travel to Makkah in the month of </a:t>
            </a:r>
            <a:r>
              <a:rPr lang="en-US" dirty="0" err="1">
                <a:latin typeface="Arial" panose="020B0604020202020204" pitchFamily="34" charset="0"/>
                <a:cs typeface="Arial" panose="020B0604020202020204" pitchFamily="34" charset="0"/>
              </a:rPr>
              <a:t>Zil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Hijjah</a:t>
            </a:r>
            <a:r>
              <a:rPr lang="en-US" dirty="0">
                <a:latin typeface="Arial" panose="020B0604020202020204" pitchFamily="34" charset="0"/>
                <a:cs typeface="Arial" panose="020B0604020202020204" pitchFamily="34" charset="0"/>
              </a:rPr>
              <a:t> and perform some specific rituals from 8</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- 13</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Zil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Hijjah</a:t>
            </a:r>
            <a:r>
              <a:rPr lang="en-US" dirty="0">
                <a:latin typeface="Arial" panose="020B0604020202020204" pitchFamily="34" charset="0"/>
                <a:cs typeface="Arial" panose="020B0604020202020204" pitchFamily="34" charset="0"/>
              </a:rPr>
              <a:t>.</a:t>
            </a:r>
          </a:p>
          <a:p>
            <a:pPr>
              <a:buFontTx/>
              <a:buChar char="-"/>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It is only obligatory on those who </a:t>
            </a:r>
            <a:r>
              <a:rPr lang="en-US" b="1" dirty="0">
                <a:latin typeface="Arial" panose="020B0604020202020204" pitchFamily="34" charset="0"/>
                <a:cs typeface="Arial" panose="020B0604020202020204" pitchFamily="34" charset="0"/>
              </a:rPr>
              <a:t>can afford to travel, are in good health, and only when the travel routes are safe.</a:t>
            </a:r>
          </a:p>
        </p:txBody>
      </p:sp>
    </p:spTree>
    <p:extLst>
      <p:ext uri="{BB962C8B-B14F-4D97-AF65-F5344CB8AC3E}">
        <p14:creationId xmlns:p14="http://schemas.microsoft.com/office/powerpoint/2010/main" val="79217233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3803" y="624110"/>
            <a:ext cx="8911687" cy="715293"/>
          </a:xfrm>
        </p:spPr>
        <p:txBody>
          <a:bodyPr/>
          <a:lstStyle/>
          <a:p>
            <a:pPr algn="ctr"/>
            <a:r>
              <a:rPr lang="en-US" dirty="0">
                <a:latin typeface="Arial" panose="020B0604020202020204" pitchFamily="34" charset="0"/>
                <a:cs typeface="Arial" panose="020B0604020202020204" pitchFamily="34" charset="0"/>
              </a:rPr>
              <a:t>Importance of Hajj</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53803" y="1519707"/>
            <a:ext cx="9250809" cy="4971245"/>
          </a:xfrm>
        </p:spPr>
        <p:txBody>
          <a:bodyPr>
            <a:normAutofit/>
          </a:bodyPr>
          <a:lstStyle/>
          <a:p>
            <a:pPr>
              <a:buFontTx/>
              <a:buChar char="-"/>
            </a:pPr>
            <a:r>
              <a:rPr lang="en-US" dirty="0">
                <a:latin typeface="Arial" panose="020B0604020202020204" pitchFamily="34" charset="0"/>
                <a:cs typeface="Arial" panose="020B0604020202020204" pitchFamily="34" charset="0"/>
              </a:rPr>
              <a:t>Obligated by Allah SWT Himself in the Quran</a:t>
            </a:r>
          </a:p>
          <a:p>
            <a:pPr marL="0" indent="0">
              <a:buNone/>
            </a:pPr>
            <a:r>
              <a:rPr lang="en-US" b="1" i="1" dirty="0">
                <a:latin typeface="Arial" panose="020B0604020202020204" pitchFamily="34" charset="0"/>
                <a:cs typeface="Arial" panose="020B0604020202020204" pitchFamily="34" charset="0"/>
              </a:rPr>
              <a:t>“It is obligatory on the people to perform Hajj of the House – on everyone who has the ability to manage his way to it.” </a:t>
            </a:r>
            <a:r>
              <a:rPr lang="en-US" b="1" dirty="0">
                <a:latin typeface="Arial" panose="020B0604020202020204" pitchFamily="34" charset="0"/>
                <a:cs typeface="Arial" panose="020B0604020202020204" pitchFamily="34" charset="0"/>
              </a:rPr>
              <a:t>(Aal e Imran - 97)</a:t>
            </a:r>
            <a:endParaRPr lang="en-US" dirty="0">
              <a:latin typeface="Arial" panose="020B0604020202020204" pitchFamily="34" charset="0"/>
              <a:cs typeface="Arial" panose="020B0604020202020204" pitchFamily="34" charset="0"/>
            </a:endParaRPr>
          </a:p>
          <a:p>
            <a:pPr>
              <a:buFontTx/>
              <a:buChar char="-"/>
            </a:pPr>
            <a:endParaRPr lang="en-US" b="1" i="1" dirty="0">
              <a:latin typeface="Arial" panose="020B0604020202020204" pitchFamily="34" charset="0"/>
              <a:cs typeface="Arial" panose="020B0604020202020204" pitchFamily="34" charset="0"/>
            </a:endParaRPr>
          </a:p>
          <a:p>
            <a:pPr>
              <a:buFontTx/>
              <a:buChar char="-"/>
            </a:pPr>
            <a:r>
              <a:rPr lang="en-US" b="1" i="1" dirty="0">
                <a:latin typeface="Arial" panose="020B0604020202020204" pitchFamily="34" charset="0"/>
                <a:cs typeface="Arial" panose="020B0604020202020204" pitchFamily="34" charset="0"/>
              </a:rPr>
              <a:t>“The Prophet SAW was asked, "Which is the best deed?" He said, "To believe in Allah and His Apostle." He was then asked, "Which is the next (in goodness)?" He said, "To participate in Jihad in Allah's Cause." He was then asked, "Which is the next?" He said, "To perform Hajj-</a:t>
            </a:r>
            <a:r>
              <a:rPr lang="en-US" b="1" i="1" dirty="0" err="1">
                <a:latin typeface="Arial" panose="020B0604020202020204" pitchFamily="34" charset="0"/>
                <a:cs typeface="Arial" panose="020B0604020202020204" pitchFamily="34" charset="0"/>
              </a:rPr>
              <a:t>Mabrur</a:t>
            </a:r>
            <a:r>
              <a:rPr lang="en-US" b="1" i="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(Bukhari - 1519)</a:t>
            </a:r>
            <a:r>
              <a:rPr lang="en-US" dirty="0">
                <a:latin typeface="Arial" panose="020B0604020202020204" pitchFamily="34" charset="0"/>
                <a:cs typeface="Arial" panose="020B0604020202020204" pitchFamily="34" charset="0"/>
              </a:rPr>
              <a:t>  </a:t>
            </a:r>
          </a:p>
          <a:p>
            <a:pPr>
              <a:buFontTx/>
              <a:buChar char="-"/>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It is the </a:t>
            </a:r>
            <a:r>
              <a:rPr lang="en-US" dirty="0" err="1">
                <a:latin typeface="Arial" panose="020B0604020202020204" pitchFamily="34" charset="0"/>
                <a:cs typeface="Arial" panose="020B0604020202020204" pitchFamily="34" charset="0"/>
              </a:rPr>
              <a:t>Jihaad</a:t>
            </a:r>
            <a:r>
              <a:rPr lang="en-US" dirty="0">
                <a:latin typeface="Arial" panose="020B0604020202020204" pitchFamily="34" charset="0"/>
                <a:cs typeface="Arial" panose="020B0604020202020204" pitchFamily="34" charset="0"/>
              </a:rPr>
              <a:t> of women</a:t>
            </a:r>
          </a:p>
          <a:p>
            <a:pPr marL="0" indent="0">
              <a:buNone/>
            </a:pPr>
            <a:r>
              <a:rPr lang="en-GB" b="1" i="1" u="none" strike="noStrike" dirty="0">
                <a:solidFill>
                  <a:srgbClr val="08081A"/>
                </a:solidFill>
                <a:effectLst/>
                <a:latin typeface="Arial" panose="020B0604020202020204" pitchFamily="34" charset="0"/>
                <a:cs typeface="Arial" panose="020B0604020202020204" pitchFamily="34" charset="0"/>
              </a:rPr>
              <a:t>Aisha R.A. once said to the Prophet SAW: "O Allah's Messenger! We consider Jihad as the best deed." The Prophet SAW said</a:t>
            </a:r>
            <a:r>
              <a:rPr lang="en-GB" b="1" i="1" dirty="0">
                <a:solidFill>
                  <a:srgbClr val="08081A"/>
                </a:solidFill>
                <a:latin typeface="Arial" panose="020B0604020202020204" pitchFamily="34" charset="0"/>
                <a:cs typeface="Arial" panose="020B0604020202020204" pitchFamily="34" charset="0"/>
              </a:rPr>
              <a:t>:</a:t>
            </a:r>
            <a:r>
              <a:rPr lang="en-GB" b="1" i="1" u="none" strike="noStrike" dirty="0">
                <a:solidFill>
                  <a:srgbClr val="08081A"/>
                </a:solidFill>
                <a:effectLst/>
                <a:latin typeface="Arial" panose="020B0604020202020204" pitchFamily="34" charset="0"/>
                <a:cs typeface="Arial" panose="020B0604020202020204" pitchFamily="34" charset="0"/>
              </a:rPr>
              <a:t> "The best Jihad (for women) is Hajj </a:t>
            </a:r>
            <a:r>
              <a:rPr lang="en-GB" b="1" i="1" u="none" strike="noStrike" dirty="0" err="1">
                <a:solidFill>
                  <a:srgbClr val="08081A"/>
                </a:solidFill>
                <a:effectLst/>
                <a:latin typeface="Arial" panose="020B0604020202020204" pitchFamily="34" charset="0"/>
                <a:cs typeface="Arial" panose="020B0604020202020204" pitchFamily="34" charset="0"/>
              </a:rPr>
              <a:t>Mabrur</a:t>
            </a:r>
            <a:r>
              <a:rPr lang="en-GB" b="1" i="1" u="none" strike="noStrike" dirty="0">
                <a:solidFill>
                  <a:srgbClr val="08081A"/>
                </a:solidFill>
                <a:effectLst/>
                <a:latin typeface="Arial" panose="020B0604020202020204" pitchFamily="34" charset="0"/>
                <a:cs typeface="Arial" panose="020B0604020202020204" pitchFamily="34" charset="0"/>
              </a:rPr>
              <a:t>. ”</a:t>
            </a:r>
            <a:r>
              <a:rPr lang="en-US" b="1" i="1" u="none" strike="noStrike" dirty="0">
                <a:solidFill>
                  <a:srgbClr val="08081A"/>
                </a:solidFill>
                <a:effectLst/>
                <a:latin typeface="Arial" panose="020B0604020202020204" pitchFamily="34" charset="0"/>
                <a:cs typeface="Arial" panose="020B0604020202020204" pitchFamily="34" charset="0"/>
              </a:rPr>
              <a:t> </a:t>
            </a:r>
            <a:r>
              <a:rPr lang="en-US" b="1" dirty="0">
                <a:solidFill>
                  <a:srgbClr val="08081A"/>
                </a:solidFill>
                <a:latin typeface="Arial" panose="020B0604020202020204" pitchFamily="34" charset="0"/>
                <a:cs typeface="Arial" panose="020B0604020202020204" pitchFamily="34" charset="0"/>
              </a:rPr>
              <a:t>(Bukhari - 1520)</a:t>
            </a:r>
            <a:endParaRPr lang="en-US"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41925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3803" y="171934"/>
            <a:ext cx="8911687" cy="715293"/>
          </a:xfrm>
        </p:spPr>
        <p:txBody>
          <a:bodyPr/>
          <a:lstStyle/>
          <a:p>
            <a:pPr algn="ctr"/>
            <a:r>
              <a:rPr lang="en-US" dirty="0">
                <a:latin typeface="Arial" panose="020B0604020202020204" pitchFamily="34" charset="0"/>
                <a:cs typeface="Arial" panose="020B0604020202020204" pitchFamily="34" charset="0"/>
              </a:rPr>
              <a:t>The Rituals of Hajj</a:t>
            </a:r>
            <a:endParaRPr lang="en-GB" dirty="0">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3E33E2FE-258C-3711-E483-B754487EDBD3}"/>
              </a:ext>
            </a:extLst>
          </p:cNvPr>
          <p:cNvGraphicFramePr>
            <a:graphicFrameLocks noGrp="1"/>
          </p:cNvGraphicFramePr>
          <p:nvPr>
            <p:extLst>
              <p:ext uri="{D42A27DB-BD31-4B8C-83A1-F6EECF244321}">
                <p14:modId xmlns:p14="http://schemas.microsoft.com/office/powerpoint/2010/main" val="1404765086"/>
              </p:ext>
            </p:extLst>
          </p:nvPr>
        </p:nvGraphicFramePr>
        <p:xfrm>
          <a:off x="1617786" y="887227"/>
          <a:ext cx="10470382" cy="5925643"/>
        </p:xfrm>
        <a:graphic>
          <a:graphicData uri="http://schemas.openxmlformats.org/drawingml/2006/table">
            <a:tbl>
              <a:tblPr firstRow="1" bandRow="1">
                <a:tableStyleId>{0505E3EF-67EA-436B-97B2-0124C06EBD24}</a:tableStyleId>
              </a:tblPr>
              <a:tblGrid>
                <a:gridCol w="1889089">
                  <a:extLst>
                    <a:ext uri="{9D8B030D-6E8A-4147-A177-3AD203B41FA5}">
                      <a16:colId xmlns:a16="http://schemas.microsoft.com/office/drawing/2014/main" val="254621870"/>
                    </a:ext>
                  </a:extLst>
                </a:gridCol>
                <a:gridCol w="8581293">
                  <a:extLst>
                    <a:ext uri="{9D8B030D-6E8A-4147-A177-3AD203B41FA5}">
                      <a16:colId xmlns:a16="http://schemas.microsoft.com/office/drawing/2014/main" val="2967102159"/>
                    </a:ext>
                  </a:extLst>
                </a:gridCol>
              </a:tblGrid>
              <a:tr h="683083">
                <a:tc>
                  <a:txBody>
                    <a:bodyPr/>
                    <a:lstStyle/>
                    <a:p>
                      <a:pPr algn="ctr"/>
                      <a:r>
                        <a:rPr lang="en-PK" sz="1600" b="1" dirty="0">
                          <a:latin typeface="Arial" panose="020B0604020202020204" pitchFamily="34" charset="0"/>
                          <a:cs typeface="Arial" panose="020B0604020202020204" pitchFamily="34" charset="0"/>
                        </a:rPr>
                        <a:t>8th Zul Hijjah</a:t>
                      </a:r>
                    </a:p>
                  </a:txBody>
                  <a:tcPr anchor="ctr"/>
                </a:tc>
                <a:tc>
                  <a:txBody>
                    <a:bodyPr/>
                    <a:lstStyle/>
                    <a:p>
                      <a:pPr marL="285750" indent="-285750">
                        <a:buFontTx/>
                        <a:buChar char="-"/>
                      </a:pPr>
                      <a:r>
                        <a:rPr lang="en-PK" sz="1600" b="0" dirty="0">
                          <a:latin typeface="Arial" panose="020B0604020202020204" pitchFamily="34" charset="0"/>
                          <a:cs typeface="Arial" panose="020B0604020202020204" pitchFamily="34" charset="0"/>
                        </a:rPr>
                        <a:t>Heading to Mina after sunrise and staying the night</a:t>
                      </a:r>
                    </a:p>
                  </a:txBody>
                  <a:tcPr anchor="ctr"/>
                </a:tc>
                <a:extLst>
                  <a:ext uri="{0D108BD9-81ED-4DB2-BD59-A6C34878D82A}">
                    <a16:rowId xmlns:a16="http://schemas.microsoft.com/office/drawing/2014/main" val="17334325"/>
                  </a:ext>
                </a:extLst>
              </a:tr>
              <a:tr h="1278939">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PK" sz="1600" b="1" dirty="0">
                          <a:latin typeface="Arial" panose="020B0604020202020204" pitchFamily="34" charset="0"/>
                          <a:cs typeface="Arial" panose="020B0604020202020204" pitchFamily="34" charset="0"/>
                        </a:rPr>
                        <a:t>9th Zul Hijjah </a:t>
                      </a:r>
                    </a:p>
                    <a:p>
                      <a:pPr marL="0" marR="0" lvl="0" indent="0" algn="ctr" defTabSz="457200" rtl="0" eaLnBrk="1" fontAlgn="auto" latinLnBrk="0" hangingPunct="1">
                        <a:lnSpc>
                          <a:spcPct val="100000"/>
                        </a:lnSpc>
                        <a:spcBef>
                          <a:spcPts val="0"/>
                        </a:spcBef>
                        <a:spcAft>
                          <a:spcPts val="0"/>
                        </a:spcAft>
                        <a:buClrTx/>
                        <a:buSzTx/>
                        <a:buFontTx/>
                        <a:buNone/>
                        <a:tabLst/>
                        <a:defRPr/>
                      </a:pPr>
                      <a:r>
                        <a:rPr lang="en-PK" sz="1600" b="1" dirty="0">
                          <a:latin typeface="Arial" panose="020B0604020202020204" pitchFamily="34" charset="0"/>
                          <a:cs typeface="Arial" panose="020B0604020202020204" pitchFamily="34" charset="0"/>
                        </a:rPr>
                        <a:t>(The Hajj Day)</a:t>
                      </a:r>
                    </a:p>
                    <a:p>
                      <a:pPr algn="ctr"/>
                      <a:endParaRPr lang="en-PK" sz="1600" b="1" dirty="0">
                        <a:latin typeface="Arial" panose="020B0604020202020204" pitchFamily="34" charset="0"/>
                        <a:cs typeface="Arial" panose="020B0604020202020204" pitchFamily="34" charset="0"/>
                      </a:endParaRPr>
                    </a:p>
                  </a:txBody>
                  <a:tcPr anchor="ctr"/>
                </a:tc>
                <a:tc>
                  <a:txBody>
                    <a:bodyPr/>
                    <a:lstStyle/>
                    <a:p>
                      <a:pPr marL="285750" indent="-285750">
                        <a:buFontTx/>
                        <a:buChar char="-"/>
                      </a:pPr>
                      <a:r>
                        <a:rPr lang="en-GB" sz="1600" b="0" dirty="0">
                          <a:latin typeface="Arial" panose="020B0604020202020204" pitchFamily="34" charset="0"/>
                          <a:cs typeface="Arial" panose="020B0604020202020204" pitchFamily="34" charset="0"/>
                        </a:rPr>
                        <a:t>H</a:t>
                      </a:r>
                      <a:r>
                        <a:rPr lang="en-PK" sz="1600" b="0" dirty="0">
                          <a:latin typeface="Arial" panose="020B0604020202020204" pitchFamily="34" charset="0"/>
                          <a:cs typeface="Arial" panose="020B0604020202020204" pitchFamily="34" charset="0"/>
                        </a:rPr>
                        <a:t>eading to Arafaat and staying there till sunset</a:t>
                      </a:r>
                    </a:p>
                    <a:p>
                      <a:pPr marL="285750" indent="-285750">
                        <a:buFontTx/>
                        <a:buChar char="-"/>
                      </a:pPr>
                      <a:r>
                        <a:rPr lang="en-PK" sz="1600" b="0" dirty="0">
                          <a:latin typeface="Arial" panose="020B0604020202020204" pitchFamily="34" charset="0"/>
                          <a:cs typeface="Arial" panose="020B0604020202020204" pitchFamily="34" charset="0"/>
                        </a:rPr>
                        <a:t>After sunset, before parying Maghrib, pilgrims move to Muzdalifah and pray Maghrib and Isha over there combined</a:t>
                      </a:r>
                    </a:p>
                    <a:p>
                      <a:pPr marL="285750" indent="-285750">
                        <a:buFontTx/>
                        <a:buChar char="-"/>
                      </a:pPr>
                      <a:r>
                        <a:rPr lang="en-PK" sz="1600" b="0" dirty="0">
                          <a:latin typeface="Arial" panose="020B0604020202020204" pitchFamily="34" charset="0"/>
                          <a:cs typeface="Arial" panose="020B0604020202020204" pitchFamily="34" charset="0"/>
                        </a:rPr>
                        <a:t>Night will be spent at Muzdalifah</a:t>
                      </a:r>
                    </a:p>
                    <a:p>
                      <a:pPr marL="285750" indent="-285750">
                        <a:buFontTx/>
                        <a:buChar char="-"/>
                      </a:pPr>
                      <a:r>
                        <a:rPr lang="en-PK" sz="1600" b="0" dirty="0">
                          <a:latin typeface="Arial" panose="020B0604020202020204" pitchFamily="34" charset="0"/>
                          <a:cs typeface="Arial" panose="020B0604020202020204" pitchFamily="34" charset="0"/>
                        </a:rPr>
                        <a:t>It is advised to collect pebbles in Muzdalifah for stoning the Jamaraat</a:t>
                      </a:r>
                    </a:p>
                  </a:txBody>
                  <a:tcPr anchor="ctr"/>
                </a:tc>
                <a:extLst>
                  <a:ext uri="{0D108BD9-81ED-4DB2-BD59-A6C34878D82A}">
                    <a16:rowId xmlns:a16="http://schemas.microsoft.com/office/drawing/2014/main" val="2146077567"/>
                  </a:ext>
                </a:extLst>
              </a:tr>
              <a:tr h="175482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PK" sz="1600" b="1" dirty="0">
                          <a:latin typeface="Arial" panose="020B0604020202020204" pitchFamily="34" charset="0"/>
                          <a:cs typeface="Arial" panose="020B0604020202020204" pitchFamily="34" charset="0"/>
                        </a:rPr>
                        <a:t>10th Zul Hijjah (Eid)</a:t>
                      </a:r>
                    </a:p>
                    <a:p>
                      <a:pPr algn="ctr"/>
                      <a:endParaRPr lang="en-PK" sz="1600" b="1" dirty="0">
                        <a:latin typeface="Arial" panose="020B0604020202020204" pitchFamily="34" charset="0"/>
                        <a:cs typeface="Arial" panose="020B0604020202020204" pitchFamily="34" charset="0"/>
                      </a:endParaRPr>
                    </a:p>
                  </a:txBody>
                  <a:tcPr anchor="ctr"/>
                </a:tc>
                <a:tc>
                  <a:txBody>
                    <a:bodyPr/>
                    <a:lstStyle/>
                    <a:p>
                      <a:pPr marL="285750" indent="-285750">
                        <a:buFontTx/>
                        <a:buChar char="-"/>
                      </a:pPr>
                      <a:r>
                        <a:rPr lang="en-PK" sz="1600" b="0" dirty="0">
                          <a:latin typeface="Arial" panose="020B0604020202020204" pitchFamily="34" charset="0"/>
                          <a:cs typeface="Arial" panose="020B0604020202020204" pitchFamily="34" charset="0"/>
                        </a:rPr>
                        <a:t>Staying in Muzdalifah till sunrise</a:t>
                      </a:r>
                    </a:p>
                    <a:p>
                      <a:pPr marL="285750" indent="-285750">
                        <a:buFontTx/>
                        <a:buChar char="-"/>
                      </a:pPr>
                      <a:r>
                        <a:rPr lang="en-PK" sz="1600" b="0" dirty="0">
                          <a:latin typeface="Arial" panose="020B0604020202020204" pitchFamily="34" charset="0"/>
                          <a:cs typeface="Arial" panose="020B0604020202020204" pitchFamily="34" charset="0"/>
                        </a:rPr>
                        <a:t>Heading to Mina after sunrise</a:t>
                      </a:r>
                    </a:p>
                    <a:p>
                      <a:pPr marL="285750" indent="-285750">
                        <a:buFontTx/>
                        <a:buChar char="-"/>
                      </a:pPr>
                      <a:r>
                        <a:rPr lang="en-PK" sz="1600" b="0" dirty="0">
                          <a:latin typeface="Arial" panose="020B0604020202020204" pitchFamily="34" charset="0"/>
                          <a:cs typeface="Arial" panose="020B0604020202020204" pitchFamily="34" charset="0"/>
                        </a:rPr>
                        <a:t>Stoning Jamarah Kubraa (7 pebbles)</a:t>
                      </a:r>
                    </a:p>
                    <a:p>
                      <a:pPr marL="285750" indent="-285750">
                        <a:buFontTx/>
                        <a:buChar char="-"/>
                      </a:pPr>
                      <a:r>
                        <a:rPr lang="en-PK" sz="1600" b="0" dirty="0">
                          <a:latin typeface="Arial" panose="020B0604020202020204" pitchFamily="34" charset="0"/>
                          <a:cs typeface="Arial" panose="020B0604020202020204" pitchFamily="34" charset="0"/>
                        </a:rPr>
                        <a:t>Sacrifice</a:t>
                      </a:r>
                    </a:p>
                    <a:p>
                      <a:pPr marL="285750" indent="-285750">
                        <a:buFontTx/>
                        <a:buChar char="-"/>
                      </a:pPr>
                      <a:r>
                        <a:rPr lang="en-PK" sz="1600" b="0" dirty="0">
                          <a:latin typeface="Arial" panose="020B0604020202020204" pitchFamily="34" charset="0"/>
                          <a:cs typeface="Arial" panose="020B0604020202020204" pitchFamily="34" charset="0"/>
                        </a:rPr>
                        <a:t>Shaving of head for males, and clipping for women</a:t>
                      </a:r>
                    </a:p>
                    <a:p>
                      <a:pPr marL="285750" indent="-285750">
                        <a:buFontTx/>
                        <a:buChar char="-"/>
                      </a:pPr>
                      <a:r>
                        <a:rPr lang="en-PK" sz="1600" b="0" dirty="0">
                          <a:latin typeface="Arial" panose="020B0604020202020204" pitchFamily="34" charset="0"/>
                          <a:cs typeface="Arial" panose="020B0604020202020204" pitchFamily="34" charset="0"/>
                        </a:rPr>
                        <a:t>Tawaaf e Ziarat</a:t>
                      </a:r>
                    </a:p>
                    <a:p>
                      <a:pPr marL="285750" indent="-285750">
                        <a:buFontTx/>
                        <a:buChar char="-"/>
                      </a:pPr>
                      <a:r>
                        <a:rPr lang="en-PK" sz="1600" b="0" dirty="0">
                          <a:latin typeface="Arial" panose="020B0604020202020204" pitchFamily="34" charset="0"/>
                          <a:cs typeface="Arial" panose="020B0604020202020204" pitchFamily="34" charset="0"/>
                        </a:rPr>
                        <a:t>Heading back and staying the night at Mina</a:t>
                      </a:r>
                    </a:p>
                  </a:txBody>
                  <a:tcPr anchor="ctr"/>
                </a:tc>
                <a:extLst>
                  <a:ext uri="{0D108BD9-81ED-4DB2-BD59-A6C34878D82A}">
                    <a16:rowId xmlns:a16="http://schemas.microsoft.com/office/drawing/2014/main" val="730390703"/>
                  </a:ext>
                </a:extLst>
              </a:tr>
              <a:tr h="1040997">
                <a:tc>
                  <a:txBody>
                    <a:bodyPr/>
                    <a:lstStyle/>
                    <a:p>
                      <a:pPr algn="ctr"/>
                      <a:r>
                        <a:rPr lang="en-PK" sz="1600" b="1" dirty="0">
                          <a:latin typeface="Arial" panose="020B0604020202020204" pitchFamily="34" charset="0"/>
                          <a:cs typeface="Arial" panose="020B0604020202020204" pitchFamily="34" charset="0"/>
                        </a:rPr>
                        <a:t>11th Zul Hijjah</a:t>
                      </a:r>
                    </a:p>
                  </a:txBody>
                  <a:tcPr anchor="ctr"/>
                </a:tc>
                <a:tc>
                  <a:txBody>
                    <a:bodyPr/>
                    <a:lstStyle/>
                    <a:p>
                      <a:pPr marL="285750" indent="-285750">
                        <a:buFontTx/>
                        <a:buChar char="-"/>
                      </a:pPr>
                      <a:r>
                        <a:rPr lang="en-PK" sz="1600" b="0" dirty="0">
                          <a:latin typeface="Arial" panose="020B0604020202020204" pitchFamily="34" charset="0"/>
                          <a:cs typeface="Arial" panose="020B0604020202020204" pitchFamily="34" charset="0"/>
                        </a:rPr>
                        <a:t>Sacrifice &amp; Tawaaf e Ziarat </a:t>
                      </a:r>
                      <a:r>
                        <a:rPr lang="en-PK" sz="1600" b="1" dirty="0">
                          <a:latin typeface="Arial" panose="020B0604020202020204" pitchFamily="34" charset="0"/>
                          <a:cs typeface="Arial" panose="020B0604020202020204" pitchFamily="34" charset="0"/>
                        </a:rPr>
                        <a:t>(only if the pilgrim was not able to perform these two on the 10th)</a:t>
                      </a:r>
                    </a:p>
                    <a:p>
                      <a:pPr marL="285750" indent="-285750">
                        <a:buFontTx/>
                        <a:buChar char="-"/>
                      </a:pPr>
                      <a:r>
                        <a:rPr lang="en-PK" sz="1600" b="0" dirty="0">
                          <a:latin typeface="Arial" panose="020B0604020202020204" pitchFamily="34" charset="0"/>
                          <a:cs typeface="Arial" panose="020B0604020202020204" pitchFamily="34" charset="0"/>
                        </a:rPr>
                        <a:t>Stoning of all 3 Jamaraat (Oolaa, Wustaa &amp; Kubraa)</a:t>
                      </a:r>
                    </a:p>
                    <a:p>
                      <a:pPr marL="285750" indent="-285750">
                        <a:buFontTx/>
                        <a:buChar char="-"/>
                      </a:pPr>
                      <a:r>
                        <a:rPr lang="en-PK" sz="1600" b="0" dirty="0">
                          <a:latin typeface="Arial" panose="020B0604020202020204" pitchFamily="34" charset="0"/>
                          <a:cs typeface="Arial" panose="020B0604020202020204" pitchFamily="34" charset="0"/>
                        </a:rPr>
                        <a:t>Staying the night at Minaa</a:t>
                      </a:r>
                    </a:p>
                  </a:txBody>
                  <a:tcPr anchor="ctr"/>
                </a:tc>
                <a:extLst>
                  <a:ext uri="{0D108BD9-81ED-4DB2-BD59-A6C34878D82A}">
                    <a16:rowId xmlns:a16="http://schemas.microsoft.com/office/drawing/2014/main" val="1766429070"/>
                  </a:ext>
                </a:extLst>
              </a:tr>
              <a:tr h="1040997">
                <a:tc>
                  <a:txBody>
                    <a:bodyPr/>
                    <a:lstStyle/>
                    <a:p>
                      <a:pPr algn="ctr"/>
                      <a:r>
                        <a:rPr lang="en-PK" sz="1600" b="1" dirty="0">
                          <a:latin typeface="Arial" panose="020B0604020202020204" pitchFamily="34" charset="0"/>
                          <a:cs typeface="Arial" panose="020B0604020202020204" pitchFamily="34" charset="0"/>
                        </a:rPr>
                        <a:t>12th Zul Hijjah</a:t>
                      </a:r>
                    </a:p>
                  </a:txBody>
                  <a:tcPr anchor="ctr"/>
                </a:tc>
                <a:tc>
                  <a:txBody>
                    <a:bodyPr/>
                    <a:lstStyle/>
                    <a:p>
                      <a:pPr marL="285750" marR="0" lvl="0" indent="-285750" algn="l" defTabSz="457200" rtl="0" eaLnBrk="1" fontAlgn="auto" latinLnBrk="0" hangingPunct="1">
                        <a:lnSpc>
                          <a:spcPct val="100000"/>
                        </a:lnSpc>
                        <a:spcBef>
                          <a:spcPts val="0"/>
                        </a:spcBef>
                        <a:spcAft>
                          <a:spcPts val="0"/>
                        </a:spcAft>
                        <a:buClrTx/>
                        <a:buSzTx/>
                        <a:buFontTx/>
                        <a:buChar char="-"/>
                        <a:tabLst/>
                        <a:defRPr/>
                      </a:pPr>
                      <a:r>
                        <a:rPr lang="en-PK" sz="1600" b="0" dirty="0">
                          <a:latin typeface="Arial" panose="020B0604020202020204" pitchFamily="34" charset="0"/>
                          <a:cs typeface="Arial" panose="020B0604020202020204" pitchFamily="34" charset="0"/>
                        </a:rPr>
                        <a:t>Sacrifice &amp; Tawaaf e Ziarat </a:t>
                      </a:r>
                      <a:r>
                        <a:rPr lang="en-PK" sz="1600" b="1" dirty="0">
                          <a:latin typeface="Arial" panose="020B0604020202020204" pitchFamily="34" charset="0"/>
                          <a:cs typeface="Arial" panose="020B0604020202020204" pitchFamily="34" charset="0"/>
                        </a:rPr>
                        <a:t>(only if the pilgrim was not able to perform these two on the 10th or 11th)</a:t>
                      </a:r>
                    </a:p>
                    <a:p>
                      <a:pPr marL="285750" indent="-285750">
                        <a:buFontTx/>
                        <a:buChar char="-"/>
                      </a:pPr>
                      <a:r>
                        <a:rPr lang="en-PK" sz="1600" b="0" dirty="0">
                          <a:latin typeface="Arial" panose="020B0604020202020204" pitchFamily="34" charset="0"/>
                          <a:cs typeface="Arial" panose="020B0604020202020204" pitchFamily="34" charset="0"/>
                        </a:rPr>
                        <a:t>Stoning of all 3 Jamaraat (Oolaa, Wustaa &amp; Kubraa)</a:t>
                      </a:r>
                      <a:endParaRPr lang="en-PK" sz="1600" b="1" dirty="0">
                        <a:latin typeface="Arial" panose="020B0604020202020204" pitchFamily="34" charset="0"/>
                        <a:cs typeface="Arial" panose="020B0604020202020204" pitchFamily="34" charset="0"/>
                      </a:endParaRPr>
                    </a:p>
                    <a:p>
                      <a:endParaRPr lang="en-PK" sz="1600" b="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463593044"/>
                  </a:ext>
                </a:extLst>
              </a:tr>
            </a:tbl>
          </a:graphicData>
        </a:graphic>
      </p:graphicFrame>
    </p:spTree>
    <p:extLst>
      <p:ext uri="{BB962C8B-B14F-4D97-AF65-F5344CB8AC3E}">
        <p14:creationId xmlns:p14="http://schemas.microsoft.com/office/powerpoint/2010/main" val="2500902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6711" y="353654"/>
            <a:ext cx="8911687" cy="1280890"/>
          </a:xfrm>
        </p:spPr>
        <p:txBody>
          <a:bodyPr/>
          <a:lstStyle/>
          <a:p>
            <a:pPr algn="ctr"/>
            <a:r>
              <a:rPr lang="en-US" dirty="0">
                <a:latin typeface="Arial" panose="020B0604020202020204" pitchFamily="34" charset="0"/>
                <a:cs typeface="Arial" panose="020B0604020202020204" pitchFamily="34" charset="0"/>
              </a:rPr>
              <a:t>Difference between </a:t>
            </a:r>
            <a:r>
              <a:rPr lang="en-US" dirty="0" err="1">
                <a:latin typeface="Arial" panose="020B0604020202020204" pitchFamily="34" charset="0"/>
                <a:cs typeface="Arial" panose="020B0604020202020204" pitchFamily="34" charset="0"/>
              </a:rPr>
              <a:t>Deen</a:t>
            </a:r>
            <a:r>
              <a:rPr lang="en-US" dirty="0">
                <a:latin typeface="Arial" panose="020B0604020202020204" pitchFamily="34" charset="0"/>
                <a:cs typeface="Arial" panose="020B0604020202020204" pitchFamily="34" charset="0"/>
              </a:rPr>
              <a:t> &amp; Religion (Mazhab)</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96711" y="1996224"/>
            <a:ext cx="9629126" cy="4752305"/>
          </a:xfrm>
        </p:spPr>
        <p:txBody>
          <a:bodyPr>
            <a:normAutofit/>
          </a:bodyPr>
          <a:lstStyle/>
          <a:p>
            <a:pPr marL="0" indent="0">
              <a:buNone/>
            </a:pPr>
            <a:r>
              <a:rPr lang="en-US" sz="1900" b="1" dirty="0">
                <a:latin typeface="Arial" panose="020B0604020202020204" pitchFamily="34" charset="0"/>
                <a:cs typeface="Arial" panose="020B0604020202020204" pitchFamily="34" charset="0"/>
              </a:rPr>
              <a:t>Attempt this question in the following 4 headings</a:t>
            </a:r>
          </a:p>
          <a:p>
            <a:pPr marL="0" indent="0">
              <a:buNone/>
            </a:pPr>
            <a:endParaRPr lang="en-US" sz="1900" b="1" dirty="0">
              <a:latin typeface="Arial" panose="020B0604020202020204" pitchFamily="34" charset="0"/>
              <a:cs typeface="Arial" panose="020B0604020202020204" pitchFamily="34" charset="0"/>
            </a:endParaRPr>
          </a:p>
          <a:p>
            <a:pPr marL="457200" indent="-457200">
              <a:buAutoNum type="arabicPeriod"/>
            </a:pPr>
            <a:r>
              <a:rPr lang="en-US" sz="2400" b="1" dirty="0">
                <a:latin typeface="Arial" panose="020B0604020202020204" pitchFamily="34" charset="0"/>
                <a:cs typeface="Arial" panose="020B0604020202020204" pitchFamily="34" charset="0"/>
              </a:rPr>
              <a:t>The Concept of </a:t>
            </a:r>
            <a:r>
              <a:rPr lang="en-US" sz="2400" b="1" dirty="0" err="1">
                <a:latin typeface="Arial" panose="020B0604020202020204" pitchFamily="34" charset="0"/>
                <a:cs typeface="Arial" panose="020B0604020202020204" pitchFamily="34" charset="0"/>
              </a:rPr>
              <a:t>Mazhab</a:t>
            </a:r>
            <a:endParaRPr lang="en-US" sz="2400" b="1" dirty="0">
              <a:latin typeface="Arial" panose="020B0604020202020204" pitchFamily="34" charset="0"/>
              <a:cs typeface="Arial" panose="020B0604020202020204" pitchFamily="34" charset="0"/>
            </a:endParaRPr>
          </a:p>
          <a:p>
            <a:pPr marL="457200" indent="-457200">
              <a:buAutoNum type="arabicPeriod"/>
            </a:pPr>
            <a:endParaRPr lang="en-US" sz="2400" b="1" dirty="0">
              <a:latin typeface="Arial" panose="020B0604020202020204" pitchFamily="34" charset="0"/>
              <a:cs typeface="Arial" panose="020B0604020202020204" pitchFamily="34" charset="0"/>
            </a:endParaRPr>
          </a:p>
          <a:p>
            <a:pPr marL="457200" indent="-457200">
              <a:buAutoNum type="arabicPeriod"/>
            </a:pPr>
            <a:r>
              <a:rPr lang="en-US" sz="2400" b="1" dirty="0">
                <a:latin typeface="Arial" panose="020B0604020202020204" pitchFamily="34" charset="0"/>
                <a:cs typeface="Arial" panose="020B0604020202020204" pitchFamily="34" charset="0"/>
              </a:rPr>
              <a:t>The Concept of Deen</a:t>
            </a:r>
          </a:p>
          <a:p>
            <a:pPr marL="457200" indent="-457200">
              <a:buAutoNum type="arabicPeriod"/>
            </a:pPr>
            <a:endParaRPr lang="en-US" sz="2400" b="1" dirty="0">
              <a:latin typeface="Arial" panose="020B0604020202020204" pitchFamily="34" charset="0"/>
              <a:cs typeface="Arial" panose="020B0604020202020204" pitchFamily="34" charset="0"/>
            </a:endParaRPr>
          </a:p>
          <a:p>
            <a:pPr marL="457200" indent="-457200">
              <a:buAutoNum type="arabicPeriod"/>
            </a:pPr>
            <a:r>
              <a:rPr lang="en-US" sz="2400" b="1" dirty="0">
                <a:latin typeface="Arial" panose="020B0604020202020204" pitchFamily="34" charset="0"/>
                <a:cs typeface="Arial" panose="020B0604020202020204" pitchFamily="34" charset="0"/>
              </a:rPr>
              <a:t>Difference between Deen &amp; </a:t>
            </a:r>
            <a:r>
              <a:rPr lang="en-US" sz="2400" b="1" dirty="0" err="1">
                <a:latin typeface="Arial" panose="020B0604020202020204" pitchFamily="34" charset="0"/>
                <a:cs typeface="Arial" panose="020B0604020202020204" pitchFamily="34" charset="0"/>
              </a:rPr>
              <a:t>Mazhab</a:t>
            </a:r>
            <a:endParaRPr lang="en-US" sz="2400" b="1" dirty="0">
              <a:latin typeface="Arial" panose="020B0604020202020204" pitchFamily="34" charset="0"/>
              <a:cs typeface="Arial" panose="020B0604020202020204" pitchFamily="34" charset="0"/>
            </a:endParaRPr>
          </a:p>
          <a:p>
            <a:pPr marL="457200" indent="-457200">
              <a:buAutoNum type="arabicPeriod"/>
            </a:pPr>
            <a:endParaRPr lang="en-US" sz="2400" b="1" dirty="0">
              <a:latin typeface="Arial" panose="020B0604020202020204" pitchFamily="34" charset="0"/>
              <a:cs typeface="Arial" panose="020B0604020202020204" pitchFamily="34" charset="0"/>
            </a:endParaRPr>
          </a:p>
          <a:p>
            <a:pPr marL="457200" indent="-457200">
              <a:buAutoNum type="arabicPeriod"/>
            </a:pPr>
            <a:r>
              <a:rPr lang="en-US" sz="2400" b="1" dirty="0">
                <a:latin typeface="Arial" panose="020B0604020202020204" pitchFamily="34" charset="0"/>
                <a:cs typeface="Arial" panose="020B0604020202020204" pitchFamily="34" charset="0"/>
              </a:rPr>
              <a:t>Islam; Deen Or </a:t>
            </a:r>
            <a:r>
              <a:rPr lang="en-US" sz="2400" b="1" dirty="0" err="1">
                <a:latin typeface="Arial" panose="020B0604020202020204" pitchFamily="34" charset="0"/>
                <a:cs typeface="Arial" panose="020B0604020202020204" pitchFamily="34" charset="0"/>
              </a:rPr>
              <a:t>Mazhab</a:t>
            </a:r>
            <a:r>
              <a:rPr lang="en-US" sz="2400" b="1" dirty="0">
                <a:latin typeface="Arial" panose="020B0604020202020204" pitchFamily="34" charset="0"/>
                <a:cs typeface="Arial" panose="020B0604020202020204" pitchFamily="34" charset="0"/>
              </a:rPr>
              <a:t>?</a:t>
            </a:r>
          </a:p>
          <a:p>
            <a:pPr>
              <a:buAutoNum type="arabicPeriod"/>
            </a:pP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45875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2592" y="624110"/>
            <a:ext cx="8911687" cy="702414"/>
          </a:xfrm>
        </p:spPr>
        <p:txBody>
          <a:bodyPr/>
          <a:lstStyle/>
          <a:p>
            <a:pPr algn="ctr"/>
            <a:r>
              <a:rPr lang="en-US" dirty="0">
                <a:latin typeface="Arial" panose="020B0604020202020204" pitchFamily="34" charset="0"/>
                <a:cs typeface="Arial" panose="020B0604020202020204" pitchFamily="34" charset="0"/>
              </a:rPr>
              <a:t>Impacts of Hajj</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82592" y="1455313"/>
            <a:ext cx="9122020" cy="5048518"/>
          </a:xfrm>
        </p:spPr>
        <p:txBody>
          <a:bodyPr/>
          <a:lstStyle/>
          <a:p>
            <a:pPr>
              <a:buAutoNum type="arabicPeriod"/>
            </a:pPr>
            <a:r>
              <a:rPr lang="en-US" b="1" dirty="0">
                <a:latin typeface="Arial" panose="020B0604020202020204" pitchFamily="34" charset="0"/>
                <a:cs typeface="Arial" panose="020B0604020202020204" pitchFamily="34" charset="0"/>
              </a:rPr>
              <a:t>Spiritual Elevation</a:t>
            </a:r>
          </a:p>
          <a:p>
            <a:pPr>
              <a:buFontTx/>
              <a:buChar char="-"/>
            </a:pPr>
            <a:r>
              <a:rPr lang="en-US" dirty="0">
                <a:latin typeface="Arial" panose="020B0604020202020204" pitchFamily="34" charset="0"/>
                <a:cs typeface="Arial" panose="020B0604020202020204" pitchFamily="34" charset="0"/>
              </a:rPr>
              <a:t>Spending wealth and enduring the physical hardships results in strengthening the faith of the pilgrim.</a:t>
            </a:r>
          </a:p>
          <a:p>
            <a:pPr>
              <a:buFontTx/>
              <a:buChar char="-"/>
            </a:pPr>
            <a:r>
              <a:rPr lang="en-US" dirty="0">
                <a:latin typeface="Arial" panose="020B0604020202020204" pitchFamily="34" charset="0"/>
                <a:cs typeface="Arial" panose="020B0604020202020204" pitchFamily="34" charset="0"/>
              </a:rPr>
              <a:t>Plus Bukhari hadith # 1519</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Cleansing from Sins</a:t>
            </a:r>
            <a:endParaRPr lang="en-GB" b="1" dirty="0">
              <a:latin typeface="Arial" panose="020B0604020202020204" pitchFamily="34" charset="0"/>
              <a:cs typeface="Arial" panose="020B0604020202020204" pitchFamily="34" charset="0"/>
            </a:endParaRPr>
          </a:p>
          <a:p>
            <a:pPr marL="0" indent="0">
              <a:buNone/>
            </a:pPr>
            <a:r>
              <a:rPr lang="en-US" b="1" i="1" dirty="0">
                <a:latin typeface="Arial" panose="020B0604020202020204" pitchFamily="34" charset="0"/>
                <a:cs typeface="Arial" panose="020B0604020202020204" pitchFamily="34" charset="0"/>
              </a:rPr>
              <a:t>“The Prophet SAW said, "Whoever performs Hajj for Allah's pleasure and does not have sexual relations with his wife, and does not do evil or sins then he will return (after Hajj free from all sins) as if he were just born.” </a:t>
            </a:r>
            <a:r>
              <a:rPr lang="en-US" b="1" dirty="0">
                <a:latin typeface="Arial" panose="020B0604020202020204" pitchFamily="34" charset="0"/>
                <a:cs typeface="Arial" panose="020B0604020202020204" pitchFamily="34" charset="0"/>
              </a:rPr>
              <a:t>(Bukhari - 1521)</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Remembrance of Death</a:t>
            </a:r>
          </a:p>
          <a:p>
            <a:pPr marL="0" indent="0">
              <a:buNone/>
            </a:pPr>
            <a:r>
              <a:rPr lang="en-US" dirty="0">
                <a:latin typeface="Arial" panose="020B0604020202020204" pitchFamily="34" charset="0"/>
                <a:cs typeface="Arial" panose="020B0604020202020204" pitchFamily="34" charset="0"/>
              </a:rPr>
              <a:t>- The clothing, the venues etc. help the pilgrim remember death and that he will be resurrected By Allah SWT very soon.</a:t>
            </a:r>
          </a:p>
        </p:txBody>
      </p:sp>
    </p:spTree>
    <p:extLst>
      <p:ext uri="{BB962C8B-B14F-4D97-AF65-F5344CB8AC3E}">
        <p14:creationId xmlns:p14="http://schemas.microsoft.com/office/powerpoint/2010/main" val="11642744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1076" y="734096"/>
            <a:ext cx="9530366" cy="5782614"/>
          </a:xfrm>
        </p:spPr>
        <p:txBody>
          <a:bodyPr/>
          <a:lstStyle/>
          <a:p>
            <a:pPr marL="0" indent="0">
              <a:buNone/>
            </a:pPr>
            <a:r>
              <a:rPr lang="en-US" b="1" dirty="0">
                <a:latin typeface="Arial" panose="020B0604020202020204" pitchFamily="34" charset="0"/>
                <a:cs typeface="Arial" panose="020B0604020202020204" pitchFamily="34" charset="0"/>
              </a:rPr>
              <a:t>4. A Chance to Earn High Reward</a:t>
            </a:r>
          </a:p>
          <a:p>
            <a:pPr marL="0" indent="0">
              <a:buNone/>
            </a:pPr>
            <a:r>
              <a:rPr lang="en-US" b="1" i="1" dirty="0">
                <a:latin typeface="Arial" panose="020B0604020202020204" pitchFamily="34" charset="0"/>
                <a:cs typeface="Arial" panose="020B0604020202020204" pitchFamily="34" charset="0"/>
              </a:rPr>
              <a:t>“The Prophet SAW said: 'Hajj al-</a:t>
            </a:r>
            <a:r>
              <a:rPr lang="en-US" b="1" i="1" dirty="0" err="1">
                <a:latin typeface="Arial" panose="020B0604020202020204" pitchFamily="34" charset="0"/>
                <a:cs typeface="Arial" panose="020B0604020202020204" pitchFamily="34" charset="0"/>
              </a:rPr>
              <a:t>Mabrur</a:t>
            </a:r>
            <a:r>
              <a:rPr lang="en-US" b="1" i="1" dirty="0">
                <a:latin typeface="Arial" panose="020B0604020202020204" pitchFamily="34" charset="0"/>
                <a:cs typeface="Arial" panose="020B0604020202020204" pitchFamily="34" charset="0"/>
              </a:rPr>
              <a:t> brings no reward other than Paradise, and from one 'Umrah to another is expiation for what came in between.”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Nasaai</a:t>
            </a:r>
            <a:r>
              <a:rPr lang="en-US" b="1" dirty="0">
                <a:latin typeface="Arial" panose="020B0604020202020204" pitchFamily="34" charset="0"/>
                <a:cs typeface="Arial" panose="020B0604020202020204" pitchFamily="34" charset="0"/>
              </a:rPr>
              <a:t> - 2623)</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Instills Tolerance &amp; Patience</a:t>
            </a:r>
          </a:p>
          <a:p>
            <a:pPr>
              <a:buFontTx/>
              <a:buChar char="-"/>
            </a:pPr>
            <a:r>
              <a:rPr lang="en-US" dirty="0">
                <a:latin typeface="Arial" panose="020B0604020202020204" pitchFamily="34" charset="0"/>
                <a:cs typeface="Arial" panose="020B0604020202020204" pitchFamily="34" charset="0"/>
              </a:rPr>
              <a:t>Performing a worship with so many different people from different backgrounds</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6. Teaches How to Sacrifice for Allah SWT</a:t>
            </a:r>
          </a:p>
          <a:p>
            <a:pPr>
              <a:buFontTx/>
              <a:buChar char="-"/>
            </a:pPr>
            <a:r>
              <a:rPr lang="en-US" dirty="0">
                <a:latin typeface="Arial" panose="020B0604020202020204" pitchFamily="34" charset="0"/>
                <a:cs typeface="Arial" panose="020B0604020202020204" pitchFamily="34" charset="0"/>
              </a:rPr>
              <a:t>Through what a person himself goes through physically as well as financially</a:t>
            </a:r>
          </a:p>
          <a:p>
            <a:pPr>
              <a:buFontTx/>
              <a:buChar char="-"/>
            </a:pPr>
            <a:r>
              <a:rPr lang="en-US" dirty="0">
                <a:latin typeface="Arial" panose="020B0604020202020204" pitchFamily="34" charset="0"/>
                <a:cs typeface="Arial" panose="020B0604020202020204" pitchFamily="34" charset="0"/>
              </a:rPr>
              <a:t>Through learning the life of Ibrahim A.S. who did not think twice before sacrificing anything for the sake of Almighty SWT</a:t>
            </a: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GB"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964743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1076" y="734096"/>
            <a:ext cx="9530366" cy="5782614"/>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Social Impacts</a:t>
            </a:r>
          </a:p>
          <a:p>
            <a:pPr marL="0" indent="0">
              <a:buNone/>
            </a:pPr>
            <a:endParaRPr lang="en-US" sz="2000" b="1" i="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A Great Display of Muslim Brotherhood and Unity</a:t>
            </a: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A Mean of Socializing &amp; Interacting with Other Muslim Brothers</a:t>
            </a: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Establishes Harmony &amp; Peace Between Muslims</a:t>
            </a: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Increases Belief in Equality Among All Ethnic Groups</a:t>
            </a: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Increases the Belief that Men &amp; Women are Equal in the Sight of Allah</a:t>
            </a:r>
          </a:p>
          <a:p>
            <a:pPr>
              <a:buAutoNum type="arabicPeriod"/>
            </a:pPr>
            <a:endParaRPr lang="en-US" b="1" dirty="0">
              <a:latin typeface="Arial" panose="020B0604020202020204" pitchFamily="34" charset="0"/>
              <a:cs typeface="Arial" panose="020B0604020202020204" pitchFamily="34" charset="0"/>
            </a:endParaRPr>
          </a:p>
          <a:p>
            <a:pPr>
              <a:buAutoNum type="arabicPeriod"/>
            </a:pP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3234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6711" y="353654"/>
            <a:ext cx="8911687" cy="1280890"/>
          </a:xfrm>
        </p:spPr>
        <p:txBody>
          <a:bodyPr/>
          <a:lstStyle/>
          <a:p>
            <a:pPr algn="ctr"/>
            <a:r>
              <a:rPr lang="en-US" dirty="0">
                <a:latin typeface="Arial" panose="020B0604020202020204" pitchFamily="34" charset="0"/>
                <a:cs typeface="Arial" panose="020B0604020202020204" pitchFamily="34" charset="0"/>
              </a:rPr>
              <a:t>Difference between </a:t>
            </a:r>
            <a:r>
              <a:rPr lang="en-US" dirty="0" err="1">
                <a:latin typeface="Arial" panose="020B0604020202020204" pitchFamily="34" charset="0"/>
                <a:cs typeface="Arial" panose="020B0604020202020204" pitchFamily="34" charset="0"/>
              </a:rPr>
              <a:t>Deen</a:t>
            </a:r>
            <a:r>
              <a:rPr lang="en-US" dirty="0">
                <a:latin typeface="Arial" panose="020B0604020202020204" pitchFamily="34" charset="0"/>
                <a:cs typeface="Arial" panose="020B0604020202020204" pitchFamily="34" charset="0"/>
              </a:rPr>
              <a:t> &amp; Religion (Mazhab)</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96711" y="1996224"/>
            <a:ext cx="9629126" cy="4752305"/>
          </a:xfrm>
        </p:spPr>
        <p:txBody>
          <a:bodyPr>
            <a:normAutofit fontScale="92500" lnSpcReduction="10000"/>
          </a:bodyPr>
          <a:lstStyle/>
          <a:p>
            <a:pPr marL="0" indent="0">
              <a:buNone/>
            </a:pPr>
            <a:r>
              <a:rPr lang="en-US" sz="1900" b="1" u="sng" dirty="0">
                <a:latin typeface="Arial" panose="020B0604020202020204" pitchFamily="34" charset="0"/>
                <a:cs typeface="Arial" panose="020B0604020202020204" pitchFamily="34" charset="0"/>
              </a:rPr>
              <a:t>The Concept of </a:t>
            </a:r>
            <a:r>
              <a:rPr lang="en-US" sz="1900" b="1" u="sng" dirty="0" err="1">
                <a:latin typeface="Arial" panose="020B0604020202020204" pitchFamily="34" charset="0"/>
                <a:cs typeface="Arial" panose="020B0604020202020204" pitchFamily="34" charset="0"/>
              </a:rPr>
              <a:t>Mazhab</a:t>
            </a:r>
            <a:r>
              <a:rPr lang="en-US" sz="1900" b="1" u="sng" dirty="0">
                <a:latin typeface="Arial" panose="020B0604020202020204" pitchFamily="34" charset="0"/>
                <a:cs typeface="Arial" panose="020B0604020202020204" pitchFamily="34" charset="0"/>
              </a:rPr>
              <a:t> </a:t>
            </a:r>
          </a:p>
          <a:p>
            <a:pPr>
              <a:buFontTx/>
              <a:buChar char="-"/>
            </a:pPr>
            <a:r>
              <a:rPr lang="en-US" sz="1900" dirty="0">
                <a:latin typeface="Arial" panose="020B0604020202020204" pitchFamily="34" charset="0"/>
                <a:cs typeface="Arial" panose="020B0604020202020204" pitchFamily="34" charset="0"/>
              </a:rPr>
              <a:t>In literal sense, it means a path/road.</a:t>
            </a:r>
          </a:p>
          <a:p>
            <a:pPr>
              <a:buFontTx/>
              <a:buChar char="-"/>
            </a:pPr>
            <a:r>
              <a:rPr lang="en-US" sz="1900" dirty="0">
                <a:latin typeface="Arial" panose="020B0604020202020204" pitchFamily="34" charset="0"/>
                <a:cs typeface="Arial" panose="020B0604020202020204" pitchFamily="34" charset="0"/>
              </a:rPr>
              <a:t>In terminology, it refers to a set of beliefs, rituals and social customs.</a:t>
            </a:r>
          </a:p>
          <a:p>
            <a:pPr>
              <a:buFontTx/>
              <a:buChar char="-"/>
            </a:pPr>
            <a:r>
              <a:rPr lang="en-US" sz="1900" dirty="0">
                <a:latin typeface="Arial" panose="020B0604020202020204" pitchFamily="34" charset="0"/>
                <a:cs typeface="Arial" panose="020B0604020202020204" pitchFamily="34" charset="0"/>
              </a:rPr>
              <a:t>Concerns a person’s individual and personal life.</a:t>
            </a:r>
          </a:p>
          <a:p>
            <a:pPr>
              <a:buFontTx/>
              <a:buChar char="-"/>
            </a:pPr>
            <a:r>
              <a:rPr lang="en-US" sz="1900" dirty="0">
                <a:latin typeface="Arial" panose="020B0604020202020204" pitchFamily="34" charset="0"/>
                <a:cs typeface="Arial" panose="020B0604020202020204" pitchFamily="34" charset="0"/>
              </a:rPr>
              <a:t>Has relatively a narrower scope than ‘</a:t>
            </a:r>
            <a:r>
              <a:rPr lang="en-US" sz="1900" dirty="0" err="1">
                <a:latin typeface="Arial" panose="020B0604020202020204" pitchFamily="34" charset="0"/>
                <a:cs typeface="Arial" panose="020B0604020202020204" pitchFamily="34" charset="0"/>
              </a:rPr>
              <a:t>deen</a:t>
            </a:r>
            <a:r>
              <a:rPr lang="en-US" sz="1900" dirty="0">
                <a:latin typeface="Arial" panose="020B0604020202020204" pitchFamily="34" charset="0"/>
                <a:cs typeface="Arial" panose="020B0604020202020204" pitchFamily="34" charset="0"/>
              </a:rPr>
              <a:t>’.</a:t>
            </a:r>
          </a:p>
          <a:p>
            <a:pPr marL="0" indent="0">
              <a:buNone/>
            </a:pPr>
            <a:endParaRPr lang="en-US" sz="1900" dirty="0">
              <a:latin typeface="Arial" panose="020B0604020202020204" pitchFamily="34" charset="0"/>
              <a:cs typeface="Arial" panose="020B0604020202020204" pitchFamily="34" charset="0"/>
            </a:endParaRPr>
          </a:p>
          <a:p>
            <a:pPr marL="0" indent="0">
              <a:buNone/>
            </a:pPr>
            <a:r>
              <a:rPr lang="en-US" sz="1900" b="1" u="sng" dirty="0">
                <a:latin typeface="Arial" panose="020B0604020202020204" pitchFamily="34" charset="0"/>
                <a:cs typeface="Arial" panose="020B0604020202020204" pitchFamily="34" charset="0"/>
              </a:rPr>
              <a:t>The Concept of Deen</a:t>
            </a:r>
          </a:p>
          <a:p>
            <a:pPr>
              <a:buFontTx/>
              <a:buChar char="-"/>
            </a:pPr>
            <a:r>
              <a:rPr lang="en-US" sz="1900" dirty="0">
                <a:latin typeface="Arial" panose="020B0604020202020204" pitchFamily="34" charset="0"/>
                <a:cs typeface="Arial" panose="020B0604020202020204" pitchFamily="34" charset="0"/>
              </a:rPr>
              <a:t>In literal sense, it refers to a number of meanings such as, religion, belief, anything through which God is worshipped, government, judgment, Day of Judgment, way of life etc.</a:t>
            </a:r>
          </a:p>
          <a:p>
            <a:pPr>
              <a:buFontTx/>
              <a:buChar char="-"/>
            </a:pPr>
            <a:r>
              <a:rPr lang="en-US" sz="1900" dirty="0">
                <a:latin typeface="Arial" panose="020B0604020202020204" pitchFamily="34" charset="0"/>
                <a:cs typeface="Arial" panose="020B0604020202020204" pitchFamily="34" charset="0"/>
              </a:rPr>
              <a:t>In terminology, it refers to Islam; the way of life chosen for mankind by Allah SWT.  </a:t>
            </a:r>
          </a:p>
          <a:p>
            <a:pPr>
              <a:buFontTx/>
              <a:buChar char="-"/>
            </a:pPr>
            <a:r>
              <a:rPr lang="en-US" sz="1900" dirty="0">
                <a:latin typeface="Arial" panose="020B0604020202020204" pitchFamily="34" charset="0"/>
                <a:cs typeface="Arial" panose="020B0604020202020204" pitchFamily="34" charset="0"/>
              </a:rPr>
              <a:t>It consists of a set of beliefs, rituals, social customs and a </a:t>
            </a:r>
            <a:r>
              <a:rPr lang="en-US" sz="1900" b="1" dirty="0">
                <a:latin typeface="Arial" panose="020B0604020202020204" pitchFamily="34" charset="0"/>
                <a:cs typeface="Arial" panose="020B0604020202020204" pitchFamily="34" charset="0"/>
              </a:rPr>
              <a:t>complete code of life </a:t>
            </a:r>
          </a:p>
          <a:p>
            <a:pPr marL="0" indent="0">
              <a:buNone/>
            </a:pPr>
            <a:r>
              <a:rPr lang="en-US"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7865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1075" y="631065"/>
            <a:ext cx="9427335" cy="5782614"/>
          </a:xfrm>
        </p:spPr>
        <p:txBody>
          <a:bodyPr/>
          <a:lstStyle/>
          <a:p>
            <a:pPr marL="0" indent="0">
              <a:buNone/>
            </a:pPr>
            <a:r>
              <a:rPr lang="en-GB" b="1" u="sng" dirty="0">
                <a:latin typeface="Arial" panose="020B0604020202020204" pitchFamily="34" charset="0"/>
                <a:cs typeface="Arial" panose="020B0604020202020204" pitchFamily="34" charset="0"/>
              </a:rPr>
              <a:t>Difference between Deen &amp; </a:t>
            </a:r>
            <a:r>
              <a:rPr lang="en-GB" b="1" u="sng" dirty="0" err="1">
                <a:latin typeface="Arial" panose="020B0604020202020204" pitchFamily="34" charset="0"/>
                <a:cs typeface="Arial" panose="020B0604020202020204" pitchFamily="34" charset="0"/>
              </a:rPr>
              <a:t>Mazhab</a:t>
            </a:r>
            <a:endParaRPr lang="en-GB" b="1" u="sng" dirty="0">
              <a:latin typeface="Arial" panose="020B0604020202020204" pitchFamily="34" charset="0"/>
              <a:cs typeface="Arial" panose="020B0604020202020204" pitchFamily="34" charset="0"/>
            </a:endParaRPr>
          </a:p>
          <a:p>
            <a:pPr>
              <a:buFontTx/>
              <a:buChar char="-"/>
            </a:pPr>
            <a:r>
              <a:rPr lang="en-GB" dirty="0">
                <a:latin typeface="Arial" panose="020B0604020202020204" pitchFamily="34" charset="0"/>
                <a:cs typeface="Arial" panose="020B0604020202020204" pitchFamily="34" charset="0"/>
              </a:rPr>
              <a:t>The main distinguishing factor between the two is Deen being a complete code of life</a:t>
            </a:r>
          </a:p>
          <a:p>
            <a:pPr>
              <a:buFontTx/>
              <a:buChar char="-"/>
            </a:pPr>
            <a:r>
              <a:rPr lang="en-GB" dirty="0">
                <a:latin typeface="Arial" panose="020B0604020202020204" pitchFamily="34" charset="0"/>
                <a:cs typeface="Arial" panose="020B0604020202020204" pitchFamily="34" charset="0"/>
              </a:rPr>
              <a:t>At an individual level, Deen provides guidance to an individual regarding all his affairs including, but not limited to, beliefs, rituals, morals, ethics, financial affairs, relationships, etc.</a:t>
            </a:r>
          </a:p>
          <a:p>
            <a:pPr>
              <a:buFontTx/>
              <a:buChar char="-"/>
            </a:pPr>
            <a:r>
              <a:rPr lang="en-GB" dirty="0">
                <a:latin typeface="Arial" panose="020B0604020202020204" pitchFamily="34" charset="0"/>
                <a:cs typeface="Arial" panose="020B0604020202020204" pitchFamily="34" charset="0"/>
              </a:rPr>
              <a:t>At a societal level, Deen provides guidance for all kinds of systems such as political, economic, financial, social, judicial etc.</a:t>
            </a:r>
          </a:p>
          <a:p>
            <a:pPr>
              <a:buFontTx/>
              <a:buChar char="-"/>
            </a:pPr>
            <a:endParaRPr lang="en-GB" dirty="0">
              <a:latin typeface="Arial" panose="020B0604020202020204" pitchFamily="34" charset="0"/>
              <a:cs typeface="Arial" panose="020B0604020202020204" pitchFamily="34" charset="0"/>
            </a:endParaRPr>
          </a:p>
          <a:p>
            <a:pPr marL="0" indent="0">
              <a:buNone/>
            </a:pPr>
            <a:r>
              <a:rPr lang="en-GB" b="1" u="sng" dirty="0">
                <a:latin typeface="Arial" panose="020B0604020202020204" pitchFamily="34" charset="0"/>
                <a:cs typeface="Arial" panose="020B0604020202020204" pitchFamily="34" charset="0"/>
              </a:rPr>
              <a:t>Islam; Deen or </a:t>
            </a:r>
            <a:r>
              <a:rPr lang="en-GB" b="1" u="sng" dirty="0" err="1">
                <a:latin typeface="Arial" panose="020B0604020202020204" pitchFamily="34" charset="0"/>
                <a:cs typeface="Arial" panose="020B0604020202020204" pitchFamily="34" charset="0"/>
              </a:rPr>
              <a:t>Mazhab</a:t>
            </a:r>
            <a:r>
              <a:rPr lang="en-GB" b="1" u="sng" dirty="0">
                <a:latin typeface="Arial" panose="020B0604020202020204" pitchFamily="34" charset="0"/>
                <a:cs typeface="Arial" panose="020B0604020202020204" pitchFamily="34" charset="0"/>
              </a:rPr>
              <a:t>?</a:t>
            </a:r>
          </a:p>
          <a:p>
            <a:pPr>
              <a:buFontTx/>
              <a:buChar char="-"/>
            </a:pPr>
            <a:r>
              <a:rPr lang="en-US" dirty="0">
                <a:latin typeface="Arial" panose="020B0604020202020204" pitchFamily="34" charset="0"/>
                <a:cs typeface="Arial" panose="020B0604020202020204" pitchFamily="34" charset="0"/>
              </a:rPr>
              <a:t>Whenever Allah SWT has referred to Islam in the Quran, He has used the word ‘</a:t>
            </a:r>
            <a:r>
              <a:rPr lang="en-US" dirty="0" err="1">
                <a:latin typeface="Arial" panose="020B0604020202020204" pitchFamily="34" charset="0"/>
                <a:cs typeface="Arial" panose="020B0604020202020204" pitchFamily="34" charset="0"/>
              </a:rPr>
              <a:t>deen</a:t>
            </a:r>
            <a:r>
              <a:rPr lang="en-US" dirty="0">
                <a:latin typeface="Arial" panose="020B0604020202020204" pitchFamily="34" charset="0"/>
                <a:cs typeface="Arial" panose="020B0604020202020204" pitchFamily="34" charset="0"/>
              </a:rPr>
              <a:t>’, instead of ‘</a:t>
            </a:r>
            <a:r>
              <a:rPr lang="en-US" dirty="0" err="1">
                <a:latin typeface="Arial" panose="020B0604020202020204" pitchFamily="34" charset="0"/>
                <a:cs typeface="Arial" panose="020B0604020202020204" pitchFamily="34" charset="0"/>
              </a:rPr>
              <a:t>mazhab</a:t>
            </a:r>
            <a:r>
              <a:rPr lang="en-US" dirty="0">
                <a:latin typeface="Arial" panose="020B0604020202020204" pitchFamily="34" charset="0"/>
                <a:cs typeface="Arial" panose="020B0604020202020204" pitchFamily="34" charset="0"/>
              </a:rPr>
              <a:t>’ due to its wider scope.</a:t>
            </a:r>
          </a:p>
          <a:p>
            <a:pPr marL="0" indent="0">
              <a:buNone/>
            </a:pPr>
            <a:r>
              <a:rPr lang="en-US" i="1" dirty="0">
                <a:latin typeface="Arial" panose="020B0604020202020204" pitchFamily="34" charset="0"/>
                <a:cs typeface="Arial" panose="020B0604020202020204" pitchFamily="34" charset="0"/>
              </a:rPr>
              <a:t>“This day I have perfected your </a:t>
            </a:r>
            <a:r>
              <a:rPr lang="en-US" b="1" i="1" dirty="0">
                <a:latin typeface="Arial" panose="020B0604020202020204" pitchFamily="34" charset="0"/>
                <a:cs typeface="Arial" panose="020B0604020202020204" pitchFamily="34" charset="0"/>
              </a:rPr>
              <a:t>Deen </a:t>
            </a:r>
            <a:r>
              <a:rPr lang="en-US" i="1" dirty="0">
                <a:latin typeface="Arial" panose="020B0604020202020204" pitchFamily="34" charset="0"/>
                <a:cs typeface="Arial" panose="020B0604020202020204" pitchFamily="34" charset="0"/>
              </a:rPr>
              <a:t>for you, completed my favor upon you, and have chosen Islam for you as your </a:t>
            </a:r>
            <a:r>
              <a:rPr lang="en-US" b="1" i="1" dirty="0">
                <a:latin typeface="Arial" panose="020B0604020202020204" pitchFamily="34" charset="0"/>
                <a:cs typeface="Arial" panose="020B0604020202020204" pitchFamily="34" charset="0"/>
              </a:rPr>
              <a:t>Deen.”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Maidah</a:t>
            </a:r>
            <a:r>
              <a:rPr lang="en-US" b="1" dirty="0">
                <a:latin typeface="Arial" panose="020B0604020202020204" pitchFamily="34" charset="0"/>
                <a:cs typeface="Arial" panose="020B0604020202020204" pitchFamily="34" charset="0"/>
              </a:rPr>
              <a:t> - 3)</a:t>
            </a:r>
          </a:p>
          <a:p>
            <a:pPr marL="0" indent="0">
              <a:buNone/>
            </a:pPr>
            <a:r>
              <a:rPr lang="en-US" i="1" dirty="0">
                <a:latin typeface="Arial" panose="020B0604020202020204" pitchFamily="34" charset="0"/>
                <a:cs typeface="Arial" panose="020B0604020202020204" pitchFamily="34" charset="0"/>
              </a:rPr>
              <a:t>“Surely the true Deen in the sight of Allah is Islam.” </a:t>
            </a:r>
            <a:r>
              <a:rPr lang="en-US" b="1" dirty="0">
                <a:latin typeface="Arial" panose="020B0604020202020204" pitchFamily="34" charset="0"/>
                <a:cs typeface="Arial" panose="020B0604020202020204" pitchFamily="34" charset="0"/>
              </a:rPr>
              <a:t>(Aal e Imran - 19)</a:t>
            </a:r>
          </a:p>
          <a:p>
            <a:pPr>
              <a:buFontTx/>
              <a:buChar char="-"/>
            </a:pPr>
            <a:r>
              <a:rPr lang="en-US" dirty="0">
                <a:latin typeface="Arial" panose="020B0604020202020204" pitchFamily="34" charset="0"/>
                <a:cs typeface="Arial" panose="020B0604020202020204" pitchFamily="34" charset="0"/>
              </a:rPr>
              <a:t>Similarly, the Prophet SAW also used the word Deen for Islam</a:t>
            </a:r>
          </a:p>
          <a:p>
            <a:pPr marL="0" indent="0">
              <a:buNone/>
            </a:pPr>
            <a:r>
              <a:rPr lang="en-US" dirty="0">
                <a:latin typeface="Arial" panose="020B0604020202020204" pitchFamily="34" charset="0"/>
                <a:cs typeface="Arial" panose="020B0604020202020204" pitchFamily="34" charset="0"/>
              </a:rPr>
              <a:t>“</a:t>
            </a:r>
            <a:r>
              <a:rPr lang="en-US" b="1" dirty="0">
                <a:latin typeface="Arial" panose="020B0604020202020204" pitchFamily="34" charset="0"/>
                <a:cs typeface="Arial" panose="020B0604020202020204" pitchFamily="34" charset="0"/>
              </a:rPr>
              <a:t>Deen</a:t>
            </a:r>
            <a:r>
              <a:rPr lang="en-US" dirty="0">
                <a:latin typeface="Arial" panose="020B0604020202020204" pitchFamily="34" charset="0"/>
                <a:cs typeface="Arial" panose="020B0604020202020204" pitchFamily="34" charset="0"/>
              </a:rPr>
              <a:t> is pure benevolence.” </a:t>
            </a:r>
            <a:r>
              <a:rPr lang="en-US" b="1" dirty="0">
                <a:latin typeface="Arial" panose="020B0604020202020204" pitchFamily="34" charset="0"/>
                <a:cs typeface="Arial" panose="020B0604020202020204" pitchFamily="34" charset="0"/>
              </a:rPr>
              <a:t>(Abu Dawood - 4944)</a:t>
            </a:r>
            <a:endParaRPr lang="en-US"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243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1075" y="631065"/>
            <a:ext cx="9427335" cy="5782614"/>
          </a:xfrm>
        </p:spPr>
        <p:txBody>
          <a:bodyPr>
            <a:normAutofit lnSpcReduction="10000"/>
          </a:bodyPr>
          <a:lstStyle/>
          <a:p>
            <a:pPr>
              <a:buFontTx/>
              <a:buChar char="-"/>
            </a:pPr>
            <a:endParaRPr lang="en-GB" dirty="0">
              <a:latin typeface="Arial" panose="020B0604020202020204" pitchFamily="34" charset="0"/>
              <a:cs typeface="Arial" panose="020B0604020202020204" pitchFamily="34" charset="0"/>
            </a:endParaRPr>
          </a:p>
          <a:p>
            <a:pPr marL="0" indent="0">
              <a:buNone/>
            </a:pPr>
            <a:r>
              <a:rPr lang="en-US" b="1" i="1" dirty="0">
                <a:latin typeface="Arial" panose="020B0604020202020204" pitchFamily="34" charset="0"/>
                <a:cs typeface="Arial" panose="020B0604020202020204" pitchFamily="34" charset="0"/>
              </a:rPr>
              <a:t>Conclude by saying;</a:t>
            </a:r>
          </a:p>
          <a:p>
            <a:pPr>
              <a:buFontTx/>
              <a:buChar char="-"/>
            </a:pPr>
            <a:r>
              <a:rPr lang="en-US" dirty="0">
                <a:latin typeface="Arial" panose="020B0604020202020204" pitchFamily="34" charset="0"/>
                <a:cs typeface="Arial" panose="020B0604020202020204" pitchFamily="34" charset="0"/>
              </a:rPr>
              <a:t>Islam not only provides a set of beliefs and rituals, but also a complete code of life consisting of a social, political, economic, judicial and administrative system for the humanity to follow so that they may be successful in both the worlds.</a:t>
            </a:r>
          </a:p>
          <a:p>
            <a:pPr>
              <a:buFontTx/>
              <a:buChar char="-"/>
            </a:pPr>
            <a:r>
              <a:rPr lang="en-US" dirty="0">
                <a:latin typeface="Arial" panose="020B0604020202020204" pitchFamily="34" charset="0"/>
                <a:cs typeface="Arial" panose="020B0604020202020204" pitchFamily="34" charset="0"/>
              </a:rPr>
              <a:t>The motive of our lives as described by the Quran is to worship Allah;</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“I did not create the </a:t>
            </a:r>
            <a:r>
              <a:rPr lang="en-US" b="1" dirty="0" err="1">
                <a:latin typeface="Arial" panose="020B0604020202020204" pitchFamily="34" charset="0"/>
                <a:cs typeface="Arial" panose="020B0604020202020204" pitchFamily="34" charset="0"/>
              </a:rPr>
              <a:t>Jinns</a:t>
            </a:r>
            <a:r>
              <a:rPr lang="en-US" b="1" dirty="0">
                <a:latin typeface="Arial" panose="020B0604020202020204" pitchFamily="34" charset="0"/>
                <a:cs typeface="Arial" panose="020B0604020202020204" pitchFamily="34" charset="0"/>
              </a:rPr>
              <a:t> and the humans except for the purpose that they should worship me.” (Az-</a:t>
            </a:r>
            <a:r>
              <a:rPr lang="en-US" b="1" dirty="0" err="1">
                <a:latin typeface="Arial" panose="020B0604020202020204" pitchFamily="34" charset="0"/>
                <a:cs typeface="Arial" panose="020B0604020202020204" pitchFamily="34" charset="0"/>
              </a:rPr>
              <a:t>Zariyat</a:t>
            </a:r>
            <a:r>
              <a:rPr lang="en-US" b="1" dirty="0">
                <a:latin typeface="Arial" panose="020B0604020202020204" pitchFamily="34" charset="0"/>
                <a:cs typeface="Arial" panose="020B0604020202020204" pitchFamily="34" charset="0"/>
              </a:rPr>
              <a:t> - 56)</a:t>
            </a:r>
          </a:p>
          <a:p>
            <a:pPr marL="0" indent="0">
              <a:buNone/>
            </a:pPr>
            <a:endParaRPr lang="en-GB"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However, worshipping Him all our lives is not possible if worship is limited to a set of rituals as we, as humans, have humanely needs.</a:t>
            </a:r>
          </a:p>
          <a:p>
            <a:pPr>
              <a:buFontTx/>
              <a:buChar char="-"/>
            </a:pPr>
            <a:r>
              <a:rPr lang="en-US" dirty="0">
                <a:latin typeface="Arial" panose="020B0604020202020204" pitchFamily="34" charset="0"/>
                <a:cs typeface="Arial" panose="020B0604020202020204" pitchFamily="34" charset="0"/>
              </a:rPr>
              <a:t>That is why Allah has gifted us with Islam; a complete code of life.</a:t>
            </a:r>
          </a:p>
          <a:p>
            <a:pPr>
              <a:buFontTx/>
              <a:buChar char="-"/>
            </a:pPr>
            <a:r>
              <a:rPr lang="en-US" dirty="0">
                <a:latin typeface="Arial" panose="020B0604020202020204" pitchFamily="34" charset="0"/>
                <a:cs typeface="Arial" panose="020B0604020202020204" pitchFamily="34" charset="0"/>
              </a:rPr>
              <a:t>It guides us with a complete manual, and provide us with all kinds of systems needed to lead our lives.</a:t>
            </a:r>
          </a:p>
          <a:p>
            <a:pPr>
              <a:buFontTx/>
              <a:buChar char="-"/>
            </a:pPr>
            <a:r>
              <a:rPr lang="en-US" dirty="0">
                <a:latin typeface="Arial" panose="020B0604020202020204" pitchFamily="34" charset="0"/>
                <a:cs typeface="Arial" panose="020B0604020202020204" pitchFamily="34" charset="0"/>
              </a:rPr>
              <a:t>If one wishes, he can perform every act, worldly or spiritual, according to the teachings of Islam, and thus, worship Allah all their life.</a:t>
            </a: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955399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Override1.xml><?xml version="1.0" encoding="utf-8"?>
<a:themeOverride xmlns:a="http://schemas.openxmlformats.org/drawingml/2006/main">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docProps/app.xml><?xml version="1.0" encoding="utf-8"?>
<Properties xmlns="http://schemas.openxmlformats.org/officeDocument/2006/extended-properties" xmlns:vt="http://schemas.openxmlformats.org/officeDocument/2006/docPropsVTypes">
  <Template/>
  <TotalTime>14138</TotalTime>
  <Words>9074</Words>
  <Application>Microsoft Macintosh PowerPoint</Application>
  <PresentationFormat>Widescreen</PresentationFormat>
  <Paragraphs>677</Paragraphs>
  <Slides>62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62</vt:i4>
      </vt:variant>
    </vt:vector>
  </HeadingPairs>
  <TitlesOfParts>
    <vt:vector size="68" baseType="lpstr">
      <vt:lpstr>Arial</vt:lpstr>
      <vt:lpstr>Century Gothic</vt:lpstr>
      <vt:lpstr>TimesNewRoman</vt:lpstr>
      <vt:lpstr>Wingdings</vt:lpstr>
      <vt:lpstr>Wingdings 3</vt:lpstr>
      <vt:lpstr>Wisp</vt:lpstr>
      <vt:lpstr>Section 1 Introduction to Islam</vt:lpstr>
      <vt:lpstr>Past Paper Questions</vt:lpstr>
      <vt:lpstr>Past Paper Questions</vt:lpstr>
      <vt:lpstr>Concept of Islam</vt:lpstr>
      <vt:lpstr>PowerPoint Presentation</vt:lpstr>
      <vt:lpstr>Difference between Deen &amp; Religion (Mazhab)</vt:lpstr>
      <vt:lpstr>Difference between Deen &amp; Religion (Mazhab)</vt:lpstr>
      <vt:lpstr>PowerPoint Presentation</vt:lpstr>
      <vt:lpstr>PowerPoint Presentation</vt:lpstr>
      <vt:lpstr>Importance of Deen in Human Life</vt:lpstr>
      <vt:lpstr>PowerPoint Presentation</vt:lpstr>
      <vt:lpstr>Distinctive Aspects of Islam</vt:lpstr>
      <vt:lpstr>PowerPoint Presentation</vt:lpstr>
      <vt:lpstr>PowerPoint Presentation</vt:lpstr>
      <vt:lpstr>PowerPoint Presentation</vt:lpstr>
      <vt:lpstr>Islamic Beliefs &amp; Their Impacts</vt:lpstr>
      <vt:lpstr>PowerPoint Presentation</vt:lpstr>
      <vt:lpstr>Impacts on an Individual</vt:lpstr>
      <vt:lpstr>PowerPoint Presentation</vt:lpstr>
      <vt:lpstr>PowerPoint Presentation</vt:lpstr>
      <vt:lpstr>Impacts on a Society</vt:lpstr>
      <vt:lpstr>Belief in Angels</vt:lpstr>
      <vt:lpstr>Belief in Akhirah; The Life Hereafter</vt:lpstr>
      <vt:lpstr>PowerPoint Presentation</vt:lpstr>
      <vt:lpstr>Impacts on an Individual </vt:lpstr>
      <vt:lpstr>Impacts on a Society </vt:lpstr>
      <vt:lpstr>Belief in Prophethood</vt:lpstr>
      <vt:lpstr>Importance of Prophethood</vt:lpstr>
      <vt:lpstr>Importance of Prophethood</vt:lpstr>
      <vt:lpstr>Importance of Prophethood</vt:lpstr>
      <vt:lpstr>Importance of Prophethood</vt:lpstr>
      <vt:lpstr>Finality of Prophethood</vt:lpstr>
      <vt:lpstr>Finality of Prophethood</vt:lpstr>
      <vt:lpstr>Finality of Prophethood</vt:lpstr>
      <vt:lpstr>Islamic Worships (Ibaadah) &amp; Their Impacts</vt:lpstr>
      <vt:lpstr>Islamic Worships (Ibaadah) &amp; Their Impacts</vt:lpstr>
      <vt:lpstr>Islamic Worships (Ibaadah) &amp; Their Impacts</vt:lpstr>
      <vt:lpstr> Prayer (Salaat)</vt:lpstr>
      <vt:lpstr> Prayer (Salaat)</vt:lpstr>
      <vt:lpstr>PowerPoint Presentation</vt:lpstr>
      <vt:lpstr>Impacts of Salaat on an Individual</vt:lpstr>
      <vt:lpstr>PowerPoint Presentation</vt:lpstr>
      <vt:lpstr>PowerPoint Presentation</vt:lpstr>
      <vt:lpstr>Social Impacts of Salaat (Conditional with Prayer in Congregation)</vt:lpstr>
      <vt:lpstr>Zakat</vt:lpstr>
      <vt:lpstr>Importance of Zakat</vt:lpstr>
      <vt:lpstr>The Eight Recipients of Zakaat</vt:lpstr>
      <vt:lpstr>Impacts of Zakat on an Individual</vt:lpstr>
      <vt:lpstr>PowerPoint Presentation</vt:lpstr>
      <vt:lpstr>Social Impacts of Zakat</vt:lpstr>
      <vt:lpstr>PowerPoint Presentation</vt:lpstr>
      <vt:lpstr>Saum (Fasting)</vt:lpstr>
      <vt:lpstr>Importance of Saum </vt:lpstr>
      <vt:lpstr>Impacts of Fasting on an Individual</vt:lpstr>
      <vt:lpstr>PowerPoint Presentation</vt:lpstr>
      <vt:lpstr>Social Impacts of Fasting</vt:lpstr>
      <vt:lpstr>Hajj (Pilgrimage)</vt:lpstr>
      <vt:lpstr>Importance of Hajj</vt:lpstr>
      <vt:lpstr>The Rituals of Hajj</vt:lpstr>
      <vt:lpstr>Impacts of Hajj</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1 Introduction to Islam</dc:title>
  <dc:creator>Abubakr</dc:creator>
  <cp:lastModifiedBy>Abubakar Ilyas</cp:lastModifiedBy>
  <cp:revision>71</cp:revision>
  <dcterms:created xsi:type="dcterms:W3CDTF">2021-02-21T07:46:11Z</dcterms:created>
  <dcterms:modified xsi:type="dcterms:W3CDTF">2024-08-11T10:10:08Z</dcterms:modified>
</cp:coreProperties>
</file>