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99" r:id="rId2"/>
    <p:sldId id="368" r:id="rId3"/>
    <p:sldId id="318" r:id="rId4"/>
    <p:sldId id="369" r:id="rId5"/>
    <p:sldId id="358" r:id="rId6"/>
    <p:sldId id="359" r:id="rId7"/>
    <p:sldId id="361" r:id="rId8"/>
    <p:sldId id="370" r:id="rId9"/>
    <p:sldId id="360" r:id="rId10"/>
    <p:sldId id="362" r:id="rId11"/>
    <p:sldId id="405" r:id="rId12"/>
    <p:sldId id="367" r:id="rId13"/>
    <p:sldId id="355" r:id="rId14"/>
    <p:sldId id="354" r:id="rId15"/>
    <p:sldId id="356" r:id="rId16"/>
    <p:sldId id="363" r:id="rId17"/>
    <p:sldId id="364" r:id="rId18"/>
    <p:sldId id="3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8/19/2024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6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7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51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0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63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2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FD8-00A3-45B2-B699-F5D3BB28A26D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0048-E709-4DDE-BA02-BCB6F4587561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26EE-D8A1-409C-878F-A87DD0DFDAFF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F620-4212-4C16-AF61-5E59317932EB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4FD9-EF8E-4D61-91F9-31B0DFDD94FF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D0-9F00-43D8-9934-7DD426BE5820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090B-8FF8-40A7-83BF-BAABDC08CB4F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7ACF-1970-4277-9D76-339496734024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BCBB-BFBE-46F4-866A-B43D2AE2DEC9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098E-087D-4102-915C-46E84E7A35CE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73EC-8231-4B59-9E32-85ED0195AE47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3F6B-1A54-4374-B9B6-E7496BFCBB7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736E-3824-4E1E-9FE6-B2C0DBE63816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AF11-1816-46F4-BB91-561CE50952FC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2A4A-E5DA-4818-B730-70ED0E137778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D538-ED96-4CF8-AD53-2AF90429FA7A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C8BE-3D18-4619-913F-5EC80D3AD7D8}" type="datetime1">
              <a:rPr lang="en-US" smtClean="0"/>
              <a:t>8/19/2024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Pakistan and Modi’s India since 2014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Modi’s FP is guided by </a:t>
            </a:r>
            <a:r>
              <a:rPr lang="en-US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Panchamrit</a:t>
            </a:r>
            <a:endParaRPr lang="en-US" sz="28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lvl="1" indent="0" algn="just">
              <a:buNone/>
            </a:pPr>
            <a:r>
              <a:rPr lang="en-US" sz="2800" i="1" dirty="0">
                <a:solidFill>
                  <a:srgbClr val="FF0000"/>
                </a:solidFill>
              </a:rPr>
              <a:t>1 Samman</a:t>
            </a:r>
            <a:r>
              <a:rPr lang="en-US" sz="2800" dirty="0">
                <a:solidFill>
                  <a:srgbClr val="FF0000"/>
                </a:solidFill>
              </a:rPr>
              <a:t> = Dignity, 2 </a:t>
            </a:r>
            <a:r>
              <a:rPr lang="en-US" sz="2800" i="1" dirty="0" err="1">
                <a:solidFill>
                  <a:srgbClr val="FF0000"/>
                </a:solidFill>
              </a:rPr>
              <a:t>Samvad</a:t>
            </a:r>
            <a:r>
              <a:rPr lang="en-US" sz="2800" dirty="0">
                <a:solidFill>
                  <a:srgbClr val="FF0000"/>
                </a:solidFill>
              </a:rPr>
              <a:t> = Dialogue, 3 </a:t>
            </a:r>
            <a:r>
              <a:rPr lang="en-US" sz="2800" i="1" dirty="0" err="1">
                <a:solidFill>
                  <a:srgbClr val="FF0000"/>
                </a:solidFill>
              </a:rPr>
              <a:t>Samriddhi</a:t>
            </a:r>
            <a:r>
              <a:rPr lang="en-US" sz="2800" dirty="0">
                <a:solidFill>
                  <a:srgbClr val="FF0000"/>
                </a:solidFill>
              </a:rPr>
              <a:t> = Shared prosperity, 4 </a:t>
            </a:r>
            <a:r>
              <a:rPr lang="en-US" sz="2800" i="1" dirty="0">
                <a:solidFill>
                  <a:srgbClr val="FF0000"/>
                </a:solidFill>
              </a:rPr>
              <a:t>Suraksha</a:t>
            </a:r>
            <a:r>
              <a:rPr lang="en-US" sz="2800" dirty="0">
                <a:solidFill>
                  <a:srgbClr val="FF0000"/>
                </a:solidFill>
              </a:rPr>
              <a:t> = Security, 5 </a:t>
            </a:r>
            <a:r>
              <a:rPr lang="en-US" sz="2800" i="1" dirty="0" err="1">
                <a:solidFill>
                  <a:srgbClr val="FF0000"/>
                </a:solidFill>
              </a:rPr>
              <a:t>Sanskriti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evam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 err="1">
                <a:solidFill>
                  <a:srgbClr val="FF0000"/>
                </a:solidFill>
              </a:rPr>
              <a:t>sabhayata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= Cultural &amp; Civilizational links. </a:t>
            </a:r>
          </a:p>
          <a:p>
            <a:pPr algn="just"/>
            <a:r>
              <a:rPr lang="en-US" sz="2800" spc="-10" dirty="0">
                <a:solidFill>
                  <a:srgbClr val="2B2B2B"/>
                </a:solidFill>
                <a:ea typeface="Aptos" panose="020B0004020202020204" pitchFamily="34" charset="0"/>
                <a:cs typeface="Arial" panose="020B0604020202020204" pitchFamily="34" charset="0"/>
              </a:rPr>
              <a:t>R</a:t>
            </a:r>
            <a:r>
              <a:rPr lang="en-US" sz="2800" spc="-10" dirty="0">
                <a:solidFill>
                  <a:srgbClr val="2B2B2B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elations</a:t>
            </a:r>
            <a:r>
              <a:rPr lang="en-US" sz="2800" spc="-10" dirty="0">
                <a:solidFill>
                  <a:srgbClr val="2B2B2B"/>
                </a:solidFill>
                <a:ea typeface="Aptos" panose="020B0004020202020204" pitchFamily="34" charset="0"/>
                <a:cs typeface="Arial" panose="020B0604020202020204" pitchFamily="34" charset="0"/>
              </a:rPr>
              <a:t> have been the </a:t>
            </a:r>
            <a:r>
              <a:rPr lang="en-US" sz="2800" u="sng" spc="-10" dirty="0">
                <a:solidFill>
                  <a:srgbClr val="2B2B2B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worst since 2014.</a:t>
            </a:r>
          </a:p>
          <a:p>
            <a:pPr algn="just"/>
            <a:r>
              <a:rPr lang="en-US" sz="2800" spc="-10" dirty="0">
                <a:solidFill>
                  <a:srgbClr val="2B2B2B"/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propagates cross-border terrorism – a t</a:t>
            </a:r>
            <a:r>
              <a:rPr lang="en-US" sz="28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ool to reduce issues to their advantage.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50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EE8D-DD73-68A9-660A-F1E27169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624110"/>
            <a:ext cx="9656147" cy="673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E0F0-E76B-6071-6A9E-48A899E3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465" y="1406013"/>
            <a:ext cx="9656147" cy="51717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Great power ambitions (Realism, Hindu nationalism, Vishwa guru).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Economy Diplomacy, ‘5 Trillion’ economy ambition.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“Act East” with </a:t>
            </a:r>
            <a:r>
              <a:rPr lang="en-US" sz="2800" u="sng" dirty="0">
                <a:solidFill>
                  <a:schemeClr val="tx1"/>
                </a:solidFill>
              </a:rPr>
              <a:t>multipolar vision</a:t>
            </a:r>
            <a:r>
              <a:rPr lang="en-US" sz="2800" dirty="0">
                <a:solidFill>
                  <a:schemeClr val="tx1"/>
                </a:solidFill>
              </a:rPr>
              <a:t> in Asia in the Asian century.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Calculated risk-taking (</a:t>
            </a:r>
            <a:r>
              <a:rPr lang="en-US" sz="2800" dirty="0" err="1">
                <a:solidFill>
                  <a:schemeClr val="tx1"/>
                </a:solidFill>
              </a:rPr>
              <a:t>Doklam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Balakot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Urri</a:t>
            </a:r>
            <a:r>
              <a:rPr lang="en-US" sz="2800" dirty="0">
                <a:solidFill>
                  <a:schemeClr val="tx1"/>
                </a:solidFill>
              </a:rPr>
              <a:t>, Russia oil &amp; S400, and Energy from Iran, Article 370 &amp; 35 A, Modi in Moscow on NATO’s 75 Years).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AC949-AD24-645B-10A8-6B82138F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Indian regional and global profile is rising.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Internally: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2400" spc="-1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Hindufication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of India.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Externally: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Hegemoni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 aspirations with assertive FP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Status quo suits India more than Pakistan.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b="1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00B05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 will pay Pakistan more … crisis is used by India to    	demonize Pakistan.</a:t>
            </a:r>
          </a:p>
          <a:p>
            <a:pPr algn="just"/>
            <a:endParaRPr lang="en-US" sz="26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95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Genesis of the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storically: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Muslim nationalism &amp; identity – a majority/minority issue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(after 1947 - big India and Small Pakistan).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Zero-Sum Nature of Relationship: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powerful India and weaker 	Pakistan – hence zero-sum relationship &amp; continuation of 	rivalry.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sees its security on a continental way, not as a state, 	(Khyber to Lahore to Delhi)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Structures of </a:t>
            </a: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olitical, </a:t>
            </a: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ecurity, and </a:t>
            </a: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dministrative </a:t>
            </a: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nstitutions: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  	designed &amp; institutionalized on suspicions on both sides.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Solution: </a:t>
            </a:r>
            <a:endParaRPr lang="en-US" sz="2400" b="1" spc="-1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Strong leadership can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defy and generate popular consensus by and momentum within institutions politically and in security terms.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2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Way out/Suggestion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 and learn ….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Political will &amp; intent is the pre-requisite.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Election 2024 results are a positive sign ….. How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should take baby steps … towards peace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Track I and II, what is 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doable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and what is </a:t>
            </a: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desirable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People-to-people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contacts 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Relaxing visa regime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Bilateral trade (Pak-India business forum)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Integration and connectivity – SAARC (Webinars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etc.)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International and regional friends to be brought in.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rgbClr val="00B05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Demilitarization of certain zones – Siachen </a:t>
            </a:r>
            <a:endParaRPr lang="en-US" sz="2400" b="1" spc="-10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cannot isolate Pakistan and will continue to be on the 	Indian horizon (</a:t>
            </a:r>
            <a:r>
              <a:rPr lang="en-US" sz="2400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non-contact warfare failed).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Religious tourism (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Kartarpura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Hassan 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Abdal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Nankana)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Medical visas,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Military CBM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s (DG MOs flag meetings, frequent use of hotline),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Role of Media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Dialogue on Kashmir (taking Kashmiris as well)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Consensus is necessary to prevent any conflict and spoilers’ 	intervention.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Resumption of composite dialogue…. Will India?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Economic interdependence can help normalize relations.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3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Peacemaking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Agreeing to end active conflict/war through negotiations.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short-term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Immediate focus (ceasefire through peace agreement)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Negotiation &amp; Mediation: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involves direct negotiation between conflicting parties, often facilitated by third-party mediators.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Solution through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addressing the ‘immediate’ cause.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Diplomacy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(all the stakeholders and guarantors)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Peacebuilding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Creating the conditions for sustainable peace by addressing 	the root causes of conflict.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long-term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Reconciliation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 Cohesion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Economic Development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Through –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Community Engagement and sustainable institutions 	(prevention)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83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do you see the creation of India and Pakistan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 peace possible, if </a:t>
            </a:r>
            <a:r>
              <a:rPr lang="en-US" sz="2800" dirty="0">
                <a:solidFill>
                  <a:srgbClr val="00B050"/>
                </a:solidFill>
              </a:rPr>
              <a:t>YES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how; if </a:t>
            </a:r>
            <a:r>
              <a:rPr lang="en-US" sz="2800" dirty="0">
                <a:solidFill>
                  <a:srgbClr val="FF0000"/>
                </a:solidFill>
              </a:rPr>
              <a:t>NOT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why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Pak-India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Context: A Troubling Legacy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Phenomenon that can be approached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from different perspectives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(political, historical, religious, economic, etc.)</a:t>
            </a:r>
            <a:endParaRPr lang="en-US" sz="2600" u="sng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Relationship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have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been characterized by </a:t>
            </a:r>
            <a:r>
              <a:rPr lang="en-US" sz="26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conflict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60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lack   	of trust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6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Familiar obstacles on both sides – Terrorism and Kashmir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	shrinking the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far-sightedness on both sides because of 	domestic politics.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Despite s</a:t>
            </a: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trategic asymmetry &amp;</a:t>
            </a: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overall growing gap, 	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 looms large on the Indian horizon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Leadership on both sides cannot separate progress in   	one field from differences in other areas – which has 	turned it difficult to </a:t>
            </a: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develop and </a:t>
            </a:r>
            <a:r>
              <a:rPr lang="en-US" sz="26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sustain cooperation.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rgbClr val="FF000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place nationalism above everything – nonstarter, 	making the relationship a ‘Zero-Sum.’</a:t>
            </a:r>
            <a:endParaRPr lang="en-US" sz="2600" spc="-1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3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occasional optimism &amp; often gloom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Pre-Partition </a:t>
            </a:r>
            <a:r>
              <a:rPr lang="en-US" sz="2600" dirty="0">
                <a:solidFill>
                  <a:schemeClr val="tx1"/>
                </a:solidFill>
              </a:rPr>
              <a:t>(Opposing Ideologies)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Partition and Aftermath (identity)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Communalism 1.2 Million killings, Disputes over territories and assets.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Global Geopolitics and Indo-Pak Relations</a:t>
            </a:r>
          </a:p>
          <a:p>
            <a:pPr lvl="1" algn="just"/>
            <a:endParaRPr lang="en-US" sz="2400" dirty="0">
              <a:solidFill>
                <a:schemeClr val="tx1"/>
              </a:solidFill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Conflict (Kashmir) and cooperation with Cold War geopolitics (SEATO &amp; CENTO).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1948, 1965 (Tashkent Agreement 1966), 1971 (Shimla Agreement), Indian nuclearization 1974, Siachen, Kashmir Intifada 1989, post cold war loss of significance.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7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Nuclearization, Balance of Terror, and Regional Stability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1998 N. Tests, Lahore Process (Bus Yatra), Kargil 1999 (Koh </a:t>
            </a:r>
            <a:r>
              <a:rPr lang="en-US" sz="2400" dirty="0" err="1">
                <a:solidFill>
                  <a:schemeClr val="tx1"/>
                </a:solidFill>
              </a:rPr>
              <a:t>Paima</a:t>
            </a:r>
            <a:r>
              <a:rPr lang="en-US" sz="2400" dirty="0">
                <a:solidFill>
                  <a:schemeClr val="tx1"/>
                </a:solidFill>
              </a:rPr>
              <a:t>), MAD, and Balance of Threat.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21</a:t>
            </a:r>
            <a:r>
              <a:rPr lang="en-US" sz="2600" b="1" baseline="30000" dirty="0">
                <a:solidFill>
                  <a:schemeClr val="tx1"/>
                </a:solidFill>
              </a:rPr>
              <a:t>st</a:t>
            </a:r>
            <a:r>
              <a:rPr lang="en-US" sz="2600" b="1" dirty="0">
                <a:solidFill>
                  <a:schemeClr val="tx1"/>
                </a:solidFill>
              </a:rPr>
              <a:t> Century and Renewed Rivalry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Agra Summit 2001 (Musharraf 4 Point Formula), Indian Parliament Attack, Military Standoff 2001-2002, Diplomacy crisis management (Golden Handshake 2002), SAARC Summit Islamabad 2004.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Composite Dialogue Process 2004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Samjhouta</a:t>
            </a:r>
            <a:r>
              <a:rPr lang="en-US" sz="2400" dirty="0">
                <a:solidFill>
                  <a:schemeClr val="tx1"/>
                </a:solidFill>
              </a:rPr>
              <a:t> Express Blast 2007, Mumbai Attacks 2008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Sharm-El-Sheikh </a:t>
            </a:r>
            <a:r>
              <a:rPr lang="en-US" sz="2400" dirty="0" err="1">
                <a:solidFill>
                  <a:schemeClr val="tx1"/>
                </a:solidFill>
              </a:rPr>
              <a:t>Gelani</a:t>
            </a:r>
            <a:r>
              <a:rPr lang="en-US" sz="2400">
                <a:solidFill>
                  <a:schemeClr val="tx1"/>
                </a:solidFill>
              </a:rPr>
              <a:t>-Singh meeting 2009.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Eight Agenda Items of CDP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Peace and Security including confidence-building measures (CBMs)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Jammu and Kashmir (J&amp;K)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Siachen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Wullar Barrage (</a:t>
            </a:r>
            <a:r>
              <a:rPr lang="en-US" sz="2600" dirty="0" err="1">
                <a:solidFill>
                  <a:schemeClr val="tx1"/>
                </a:solidFill>
                <a:ea typeface="+mj-ea"/>
                <a:cs typeface="+mj-cs"/>
              </a:rPr>
              <a:t>Jehlum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river)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Sir Creek (96 KM – Gujrat and Sindh, Thalweg principle)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Economic and commercial cooperation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Terrorism and drug trafficking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Promotion of friendly exchanges in various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F468-13F1-D0CC-E8A8-3A5D0AB9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6355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 descr="A map of water with red arrows and a map of water&#10;&#10;Description automatically generated">
            <a:extLst>
              <a:ext uri="{FF2B5EF4-FFF2-40B4-BE49-F238E27FC236}">
                <a16:creationId xmlns:a16="http://schemas.microsoft.com/office/drawing/2014/main" id="{008F425D-0069-2BA9-7191-6E3B49096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47" y="624111"/>
            <a:ext cx="9722464" cy="614058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000B1-A014-8811-C010-5501CB0C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Musharraf’s Four Point Kashmir Formula (2001)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Demilitarization  (Kashmir)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Self-governance (autonomy and self-rule)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Joint Mechanisms (bilateral institutions)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Soft Borders (free movement, people to people) 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806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10134</TotalTime>
  <Words>1267</Words>
  <Application>Microsoft Office PowerPoint</Application>
  <PresentationFormat>Widescreen</PresentationFormat>
  <Paragraphs>156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Wisp</vt:lpstr>
      <vt:lpstr>Lecture 2</vt:lpstr>
      <vt:lpstr>PowerPoint Presentation</vt:lpstr>
      <vt:lpstr>Pak-India Relations </vt:lpstr>
      <vt:lpstr>PowerPoint Presentation</vt:lpstr>
      <vt:lpstr>History of occasional optimism &amp; often gloom </vt:lpstr>
      <vt:lpstr>PowerPoint Presentation</vt:lpstr>
      <vt:lpstr>Eight Agenda Items of CDP</vt:lpstr>
      <vt:lpstr>PowerPoint Presentation</vt:lpstr>
      <vt:lpstr>Musharraf’s Four Point Kashmir Formula (2001) </vt:lpstr>
      <vt:lpstr>PowerPoint Presentation</vt:lpstr>
      <vt:lpstr>PowerPoint Presentation</vt:lpstr>
      <vt:lpstr>PowerPoint Presentation</vt:lpstr>
      <vt:lpstr>Genesis of the Relationship</vt:lpstr>
      <vt:lpstr>Way out/Suggestion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606</cp:revision>
  <cp:lastPrinted>2022-11-28T11:55:32Z</cp:lastPrinted>
  <dcterms:created xsi:type="dcterms:W3CDTF">2016-02-14T04:35:29Z</dcterms:created>
  <dcterms:modified xsi:type="dcterms:W3CDTF">2024-08-19T12:42:11Z</dcterms:modified>
</cp:coreProperties>
</file>