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398" r:id="rId2"/>
    <p:sldId id="438" r:id="rId3"/>
    <p:sldId id="399" r:id="rId4"/>
    <p:sldId id="421" r:id="rId5"/>
    <p:sldId id="433" r:id="rId6"/>
    <p:sldId id="435" r:id="rId7"/>
    <p:sldId id="437" r:id="rId8"/>
    <p:sldId id="340" r:id="rId9"/>
    <p:sldId id="342" r:id="rId10"/>
    <p:sldId id="439" r:id="rId11"/>
    <p:sldId id="416" r:id="rId12"/>
    <p:sldId id="440" r:id="rId13"/>
    <p:sldId id="417" r:id="rId14"/>
    <p:sldId id="418" r:id="rId15"/>
    <p:sldId id="419" r:id="rId16"/>
    <p:sldId id="42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6EB8D-37EA-4B5D-A662-47FA79AF222A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B6F8B-EE24-457B-BCBA-E69C14EF2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9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376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Hegemony</a:t>
            </a:r>
            <a:r>
              <a:rPr lang="en-AU" baseline="0" dirty="0"/>
              <a:t> means dominance or leadership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28DC62-23BD-4A6D-BC46-867F05CDEB9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6337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8ECE-E83D-477D-A40C-BEC4AE6089AF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University, Islamabad.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D727D-BC7E-4EF1-AD5A-F9A82EC41AB5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0F05F-1522-48C1-98A4-3DF2C6213FA0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University, Islamabad.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B0FA-3E42-4A50-8BB2-52A552B988F2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686DC-2379-4106-92DD-61C6403EB060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University, Islamabad.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291C-E2A7-4E7D-84EA-4EADDCCB6D4E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DD86F-582C-424B-9AF0-C0D174396D37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University, Islamabad.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D1561-F701-4903-A79F-8DD3C827C2B9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University, Islamabad.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B3A57-D9D2-43B1-8E8B-095554BBEACD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University, Islamabad.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6-5553-404D-88C3-5B51841F37E2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78A8C-EF7B-4AFF-87FC-F401947C7D19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University, Islamabad.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29605-49E2-45A6-B8E8-E25AD15EFC15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University, Islamabad.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14D5-CB09-413B-A205-594899E64303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University, Islamabad.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DD07B-EDF6-41EE-9B5D-702F9AEA7034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University, Islamabad.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2C00-9633-4905-AC16-3891F7624726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A687-3502-4A29-B2F0-792D474AE962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CAC47-9B33-4615-8919-CDAB3AAFD3A4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Lecture by: Dr. Zahid Mehmood Zahid, Assistant Professor, SS, Air University, Islamabad.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0869" y="705394"/>
            <a:ext cx="9453744" cy="770708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/>
                </a:solidFill>
              </a:rPr>
              <a:t> Week 3: Realism and Security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6377" y="1645920"/>
            <a:ext cx="9418235" cy="48321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Source: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William C. </a:t>
            </a:r>
            <a:r>
              <a:rPr lang="en-US" sz="2800" dirty="0" err="1">
                <a:solidFill>
                  <a:schemeClr val="tx1"/>
                </a:solidFill>
              </a:rPr>
              <a:t>Wohlforth</a:t>
            </a:r>
            <a:r>
              <a:rPr lang="en-US" sz="2800" dirty="0">
                <a:solidFill>
                  <a:schemeClr val="tx1"/>
                </a:solidFill>
              </a:rPr>
              <a:t>, “Realism and Security Studies,” in </a:t>
            </a:r>
            <a:r>
              <a:rPr lang="en-US" sz="2800" i="1" dirty="0">
                <a:solidFill>
                  <a:schemeClr val="tx1"/>
                </a:solidFill>
              </a:rPr>
              <a:t>Routledge Handbook of Security Studies</a:t>
            </a:r>
            <a:r>
              <a:rPr lang="en-US" sz="2800" dirty="0">
                <a:solidFill>
                  <a:schemeClr val="tx1"/>
                </a:solidFill>
              </a:rPr>
              <a:t>, ed. Myriam Dunn </a:t>
            </a:r>
            <a:r>
              <a:rPr lang="en-US" sz="2800" dirty="0" err="1">
                <a:solidFill>
                  <a:schemeClr val="tx1"/>
                </a:solidFill>
              </a:rPr>
              <a:t>Cavelty</a:t>
            </a:r>
            <a:r>
              <a:rPr lang="en-US" sz="2800" dirty="0">
                <a:solidFill>
                  <a:schemeClr val="tx1"/>
                </a:solidFill>
              </a:rPr>
              <a:t> and Victor Mauer (New York: Routledge, 2010), 9-20.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4D915D-39F1-4C80-B9EB-ACA9A0135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Professor, SS, Air University, Islamabad.</a:t>
            </a:r>
          </a:p>
        </p:txBody>
      </p:sp>
    </p:spTree>
    <p:extLst>
      <p:ext uri="{BB962C8B-B14F-4D97-AF65-F5344CB8AC3E}">
        <p14:creationId xmlns:p14="http://schemas.microsoft.com/office/powerpoint/2010/main" val="1569032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82697-D580-42C5-A0F5-C6B946DFD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8171" y="624110"/>
            <a:ext cx="9806441" cy="58057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  Balance of Power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A9DFF-0050-4504-BDBB-ECB40F2F8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8171" y="1393371"/>
            <a:ext cx="9806441" cy="5196115"/>
          </a:xfrm>
        </p:spPr>
        <p:txBody>
          <a:bodyPr>
            <a:noAutofit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Anarchy pushes states to resort to power to get what it want.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States guard against the dominance of a state in the system.                         </a:t>
            </a:r>
            <a:r>
              <a:rPr lang="en-US" sz="2600" b="1" dirty="0">
                <a:solidFill>
                  <a:schemeClr val="tx1"/>
                </a:solidFill>
              </a:rPr>
              <a:t>Why?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States check the dangerous concentration of power by building their capabilities (internal balancing).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Or aggregating their capabilities with other states (external balancing). 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00E120-3F23-4079-9CB6-A559DD54F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Lecture by: Dr. Zahid Mehmood Zahid, Assistant Professor, SS, Air University, Islamabad.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6312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7989" y="809896"/>
            <a:ext cx="9636623" cy="82296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Balance of Threat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6366" y="1550126"/>
            <a:ext cx="9558246" cy="5085805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States form alliances not necessarily against powerful states, but in </a:t>
            </a:r>
            <a:r>
              <a:rPr lang="en-US" sz="2800" u="sng" dirty="0">
                <a:solidFill>
                  <a:schemeClr val="tx1"/>
                </a:solidFill>
              </a:rPr>
              <a:t>response to perceived threats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Threat perception is based on;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</a:rPr>
              <a:t>Capabilities (Offensive)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</a:rPr>
              <a:t>Geography (Proximity)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</a:rPr>
              <a:t>Intentions (Aggressive)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Soviet </a:t>
            </a:r>
            <a:r>
              <a:rPr lang="en-US" sz="2400" u="sng" dirty="0">
                <a:solidFill>
                  <a:schemeClr val="tx1"/>
                </a:solidFill>
              </a:rPr>
              <a:t>power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u="sng" dirty="0">
                <a:solidFill>
                  <a:schemeClr val="tx1"/>
                </a:solidFill>
              </a:rPr>
              <a:t>location</a:t>
            </a:r>
            <a:r>
              <a:rPr lang="en-US" sz="2400" dirty="0">
                <a:solidFill>
                  <a:schemeClr val="tx1"/>
                </a:solidFill>
              </a:rPr>
              <a:t>, and </a:t>
            </a:r>
            <a:r>
              <a:rPr lang="en-US" sz="2400" u="sng" dirty="0">
                <a:solidFill>
                  <a:schemeClr val="tx1"/>
                </a:solidFill>
              </a:rPr>
              <a:t>behavior</a:t>
            </a:r>
            <a:r>
              <a:rPr lang="en-US" sz="2400" dirty="0">
                <a:solidFill>
                  <a:schemeClr val="tx1"/>
                </a:solidFill>
              </a:rPr>
              <a:t> were perceived threats by the USA and it used balancing strategies against the USSR.</a:t>
            </a:r>
          </a:p>
          <a:p>
            <a:pPr algn="just"/>
            <a:r>
              <a:rPr lang="en-US" sz="2400" b="1" dirty="0">
                <a:solidFill>
                  <a:schemeClr val="tx1"/>
                </a:solidFill>
              </a:rPr>
              <a:t>India and Pakistan, Russia since Crimean annexation (NATO expansion), China’s claim over SCS (QUAD)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Location and perceived aggressiveness produce this outcome.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Professor, SS, Air University, Islamabad.</a:t>
            </a:r>
          </a:p>
        </p:txBody>
      </p:sp>
    </p:spTree>
    <p:extLst>
      <p:ext uri="{BB962C8B-B14F-4D97-AF65-F5344CB8AC3E}">
        <p14:creationId xmlns:p14="http://schemas.microsoft.com/office/powerpoint/2010/main" val="37443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7989" y="809897"/>
            <a:ext cx="9636623" cy="566058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Security Dilemma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6366" y="1375956"/>
            <a:ext cx="9558246" cy="5259976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Arming for self-defense, a state decreases the security of the others, prompting them to arm in response.</a:t>
            </a:r>
          </a:p>
          <a:p>
            <a:pPr marL="0" indent="0" algn="just">
              <a:buNone/>
            </a:pPr>
            <a:r>
              <a:rPr lang="en-US" sz="2600" b="1" dirty="0">
                <a:solidFill>
                  <a:schemeClr val="tx1"/>
                </a:solidFill>
              </a:rPr>
              <a:t>															(J. Herz, 1950).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Anarchy leads security-seeking states into costly arm races and rivalry.                                                          </a:t>
            </a:r>
            <a:r>
              <a:rPr lang="en-US" sz="2600" b="1" dirty="0">
                <a:solidFill>
                  <a:schemeClr val="tx1"/>
                </a:solidFill>
              </a:rPr>
              <a:t>(R. Jervis, 1986)</a:t>
            </a:r>
            <a:r>
              <a:rPr lang="en-US" sz="2600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Severity of SD depends on TWO variables: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If offensive capabilities are (seen) more effective, states view each other as threats.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If defensive capabilities (alliances) are perceived as stronger, the security dilemma may be less intense.</a:t>
            </a:r>
            <a:endParaRPr lang="en-US" sz="2600" dirty="0">
              <a:solidFill>
                <a:schemeClr val="tx1"/>
              </a:solidFill>
            </a:endParaRP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Professor, SS, Air University, Islamabad.</a:t>
            </a:r>
          </a:p>
        </p:txBody>
      </p:sp>
    </p:spTree>
    <p:extLst>
      <p:ext uri="{BB962C8B-B14F-4D97-AF65-F5344CB8AC3E}">
        <p14:creationId xmlns:p14="http://schemas.microsoft.com/office/powerpoint/2010/main" val="21878945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1" y="746449"/>
            <a:ext cx="9584372" cy="718457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240" y="1464906"/>
            <a:ext cx="9584372" cy="518408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600" b="1" dirty="0">
                <a:solidFill>
                  <a:schemeClr val="tx1"/>
                </a:solidFill>
              </a:rPr>
              <a:t>   It predicts:</a:t>
            </a:r>
          </a:p>
          <a:p>
            <a:pPr algn="just"/>
            <a:endParaRPr lang="en-US" sz="2600" u="sng" dirty="0">
              <a:solidFill>
                <a:schemeClr val="tx1"/>
              </a:solidFill>
            </a:endParaRPr>
          </a:p>
          <a:p>
            <a:pPr algn="just"/>
            <a:r>
              <a:rPr lang="en-US" sz="2600" u="sng" dirty="0">
                <a:solidFill>
                  <a:srgbClr val="FF0000"/>
                </a:solidFill>
              </a:rPr>
              <a:t>Wars are more likely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when offensive military operations have an advantage over defensive operations. </a:t>
            </a:r>
          </a:p>
          <a:p>
            <a:pPr marL="800100" lvl="2" indent="0" algn="just">
              <a:buNone/>
            </a:pPr>
            <a:r>
              <a:rPr lang="en-US" sz="2200" dirty="0">
                <a:solidFill>
                  <a:schemeClr val="tx1"/>
                </a:solidFill>
              </a:rPr>
              <a:t>(China in the South China Sea, Germany’s </a:t>
            </a:r>
            <a:r>
              <a:rPr lang="en-US" sz="2200" dirty="0" err="1">
                <a:solidFill>
                  <a:schemeClr val="tx1"/>
                </a:solidFill>
              </a:rPr>
              <a:t>Blitzkreig</a:t>
            </a:r>
            <a:r>
              <a:rPr lang="en-US" sz="2200" dirty="0">
                <a:solidFill>
                  <a:schemeClr val="tx1"/>
                </a:solidFill>
              </a:rPr>
              <a:t> WWII)</a:t>
            </a:r>
          </a:p>
          <a:p>
            <a:pPr algn="just"/>
            <a:endParaRPr lang="en-US" sz="2600" u="sng" dirty="0">
              <a:solidFill>
                <a:schemeClr val="tx1"/>
              </a:solidFill>
            </a:endParaRPr>
          </a:p>
          <a:p>
            <a:pPr algn="just"/>
            <a:r>
              <a:rPr lang="en-US" sz="2600" u="sng" dirty="0">
                <a:solidFill>
                  <a:srgbClr val="00B050"/>
                </a:solidFill>
              </a:rPr>
              <a:t>While peace &amp; stability is more </a:t>
            </a:r>
            <a:r>
              <a:rPr lang="en-US" sz="2600" u="sng" dirty="0">
                <a:solidFill>
                  <a:schemeClr val="tx1"/>
                </a:solidFill>
              </a:rPr>
              <a:t>likely</a:t>
            </a:r>
            <a:r>
              <a:rPr lang="en-US" sz="2600" dirty="0">
                <a:solidFill>
                  <a:schemeClr val="tx1"/>
                </a:solidFill>
              </a:rPr>
              <a:t> when </a:t>
            </a:r>
            <a:r>
              <a:rPr lang="en-US" sz="2600" dirty="0" err="1">
                <a:solidFill>
                  <a:schemeClr val="tx1"/>
                </a:solidFill>
              </a:rPr>
              <a:t>defence</a:t>
            </a:r>
            <a:r>
              <a:rPr lang="en-US" sz="2600" dirty="0">
                <a:solidFill>
                  <a:schemeClr val="tx1"/>
                </a:solidFill>
              </a:rPr>
              <a:t> dominates.  </a:t>
            </a:r>
          </a:p>
          <a:p>
            <a:pPr marL="800100" lvl="2" indent="0" algn="just">
              <a:buNone/>
            </a:pPr>
            <a:r>
              <a:rPr lang="en-US" sz="2200" dirty="0">
                <a:solidFill>
                  <a:schemeClr val="tx1"/>
                </a:solidFill>
              </a:rPr>
              <a:t>(India Pakistan, Cold War)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017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051" y="770709"/>
            <a:ext cx="9623561" cy="70104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Hegemonic Stability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240" y="1654629"/>
            <a:ext cx="9584372" cy="499436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</a:rPr>
              <a:t>Powerful states seek dominance.</a:t>
            </a: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Making a hierarchy in the anarchic system.</a:t>
            </a: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The hegemon maintains and stabilizes the International order. </a:t>
            </a: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Hegemon ensures economic stability, political order, and peace.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200" dirty="0">
                <a:solidFill>
                  <a:schemeClr val="tx1"/>
                </a:solidFill>
              </a:rPr>
              <a:t>Pax-Britannica in 19</a:t>
            </a:r>
            <a:r>
              <a:rPr lang="en-US" sz="2200" baseline="30000" dirty="0">
                <a:solidFill>
                  <a:schemeClr val="tx1"/>
                </a:solidFill>
              </a:rPr>
              <a:t>th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200" dirty="0">
                <a:solidFill>
                  <a:schemeClr val="tx1"/>
                </a:solidFill>
              </a:rPr>
              <a:t>Pax-Americana in post-WWII (Liberal order, NATO)</a:t>
            </a: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  <a:p>
            <a:pPr algn="just">
              <a:buNone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Professor, SS, Air University, Islamabad.</a:t>
            </a:r>
          </a:p>
        </p:txBody>
      </p:sp>
    </p:spTree>
    <p:extLst>
      <p:ext uri="{BB962C8B-B14F-4D97-AF65-F5344CB8AC3E}">
        <p14:creationId xmlns:p14="http://schemas.microsoft.com/office/powerpoint/2010/main" val="876305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5555" y="740230"/>
            <a:ext cx="9519058" cy="64441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  Power Transition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0869" y="1480457"/>
            <a:ext cx="9453743" cy="5256245"/>
          </a:xfrm>
        </p:spPr>
        <p:txBody>
          <a:bodyPr>
            <a:noAutofit/>
          </a:bodyPr>
          <a:lstStyle/>
          <a:p>
            <a:pPr algn="just"/>
            <a:r>
              <a:rPr lang="en-US" sz="2500" dirty="0">
                <a:solidFill>
                  <a:schemeClr val="tx1"/>
                </a:solidFill>
              </a:rPr>
              <a:t>Explains how order breaks down into conflict. </a:t>
            </a:r>
          </a:p>
          <a:p>
            <a:pPr algn="just"/>
            <a:r>
              <a:rPr lang="en-US" sz="2500" dirty="0">
                <a:solidFill>
                  <a:schemeClr val="tx1"/>
                </a:solidFill>
              </a:rPr>
              <a:t>In a hierarchic system, the dominant state retains leadership, defines rules, &amp; challenger rises to contest. </a:t>
            </a:r>
          </a:p>
          <a:p>
            <a:pPr algn="just"/>
            <a:r>
              <a:rPr lang="en-US" sz="2500" dirty="0">
                <a:solidFill>
                  <a:schemeClr val="tx1"/>
                </a:solidFill>
              </a:rPr>
              <a:t>‘Dissatisfied challenger surpasses or matches 80% power of the dominant power and seeks to change status-quo. </a:t>
            </a:r>
            <a:endParaRPr lang="en-US" sz="2500" b="1" dirty="0">
              <a:solidFill>
                <a:schemeClr val="tx1"/>
              </a:solidFill>
            </a:endParaRPr>
          </a:p>
          <a:p>
            <a:pPr algn="just"/>
            <a:r>
              <a:rPr lang="en-US" sz="2500" dirty="0">
                <a:solidFill>
                  <a:schemeClr val="tx1"/>
                </a:solidFill>
              </a:rPr>
              <a:t>Likelihood of conflict is higher with the challenger’s revisionist tendencies, the hegemon prevents it by going to war. </a:t>
            </a:r>
          </a:p>
          <a:p>
            <a:pPr algn="just"/>
            <a:r>
              <a:rPr lang="en-US" sz="2500" dirty="0">
                <a:solidFill>
                  <a:schemeClr val="tx1"/>
                </a:solidFill>
              </a:rPr>
              <a:t>Manage dissatisfaction of the challenger or contain the challenger.</a:t>
            </a:r>
            <a:endParaRPr lang="en-US" sz="2500" b="1" dirty="0">
              <a:solidFill>
                <a:schemeClr val="tx1"/>
              </a:solidFill>
            </a:endParaRPr>
          </a:p>
          <a:p>
            <a:endParaRPr lang="en-US" sz="25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831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799" y="849086"/>
            <a:ext cx="9675813" cy="836023"/>
          </a:xfrm>
        </p:spPr>
        <p:txBody>
          <a:bodyPr>
            <a:normAutofit/>
          </a:bodyPr>
          <a:lstStyle/>
          <a:p>
            <a:r>
              <a:rPr lang="en-US" sz="3200" b="1" dirty="0"/>
              <a:t>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524000"/>
            <a:ext cx="9675812" cy="50335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32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/>
                </a:solidFill>
              </a:rPr>
              <a:t>Conclusion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/>
                </a:solidFill>
              </a:rPr>
              <a:t>Q/A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958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5223" y="624110"/>
            <a:ext cx="9449389" cy="66475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5223" y="1402080"/>
            <a:ext cx="9449389" cy="5216434"/>
          </a:xfrm>
        </p:spPr>
        <p:txBody>
          <a:bodyPr>
            <a:normAutofit/>
          </a:bodyPr>
          <a:lstStyle/>
          <a:p>
            <a:endParaRPr lang="en-AU" sz="2800" dirty="0">
              <a:solidFill>
                <a:schemeClr val="tx1"/>
              </a:solidFill>
            </a:endParaRPr>
          </a:p>
          <a:p>
            <a:r>
              <a:rPr lang="en-AU" sz="2800" dirty="0">
                <a:solidFill>
                  <a:schemeClr val="tx1"/>
                </a:solidFill>
              </a:rPr>
              <a:t>Realism Explains this world as;</a:t>
            </a:r>
          </a:p>
          <a:p>
            <a:pPr marL="0" indent="0">
              <a:buNone/>
            </a:pPr>
            <a:endParaRPr lang="en-AU" sz="2800" dirty="0">
              <a:solidFill>
                <a:schemeClr val="tx1"/>
              </a:solidFill>
            </a:endParaRPr>
          </a:p>
          <a:p>
            <a:pPr marL="0" lvl="0" indent="0" algn="just">
              <a:buNone/>
            </a:pPr>
            <a:r>
              <a:rPr lang="en-AU" sz="2800" dirty="0">
                <a:solidFill>
                  <a:schemeClr val="tx1"/>
                </a:solidFill>
              </a:rPr>
              <a:t>“International politics is a struggle among self-interested states for </a:t>
            </a:r>
            <a:r>
              <a:rPr lang="en-AU" sz="2800" u="sng" dirty="0">
                <a:solidFill>
                  <a:schemeClr val="tx1"/>
                </a:solidFill>
              </a:rPr>
              <a:t>power</a:t>
            </a:r>
            <a:r>
              <a:rPr lang="en-AU" sz="2800" dirty="0">
                <a:solidFill>
                  <a:schemeClr val="tx1"/>
                </a:solidFill>
              </a:rPr>
              <a:t> and </a:t>
            </a:r>
            <a:r>
              <a:rPr lang="en-AU" sz="2800" u="sng" dirty="0">
                <a:solidFill>
                  <a:schemeClr val="tx1"/>
                </a:solidFill>
              </a:rPr>
              <a:t>position</a:t>
            </a:r>
            <a:r>
              <a:rPr lang="en-AU" sz="2800" dirty="0">
                <a:solidFill>
                  <a:schemeClr val="tx1"/>
                </a:solidFill>
              </a:rPr>
              <a:t> under anarchy, with each competing state pursuing its own national interests.”</a:t>
            </a:r>
          </a:p>
          <a:p>
            <a:pPr marL="0" indent="0" algn="just">
              <a:buNone/>
            </a:pPr>
            <a:r>
              <a:rPr lang="en-AU" sz="2800" b="1" dirty="0">
                <a:solidFill>
                  <a:schemeClr val="tx1"/>
                </a:solidFill>
              </a:rPr>
              <a:t>          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State-centrism and power-centrism.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221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6367" y="875211"/>
            <a:ext cx="9558246" cy="794564"/>
          </a:xfrm>
        </p:spPr>
        <p:txBody>
          <a:bodyPr>
            <a:normAutofit/>
          </a:bodyPr>
          <a:lstStyle/>
          <a:p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177" y="1815549"/>
            <a:ext cx="9597435" cy="47158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“The social and political life revolves around the inclinations and incentives, </a:t>
            </a:r>
            <a:r>
              <a:rPr lang="en-US" sz="2800" u="sng" dirty="0">
                <a:solidFill>
                  <a:schemeClr val="tx1"/>
                </a:solidFill>
              </a:rPr>
              <a:t>deterring threats</a:t>
            </a:r>
            <a:r>
              <a:rPr lang="en-US" sz="2800" dirty="0">
                <a:solidFill>
                  <a:schemeClr val="tx1"/>
                </a:solidFill>
              </a:rPr>
              <a:t> and </a:t>
            </a:r>
            <a:r>
              <a:rPr lang="en-US" sz="2800" u="sng" dirty="0">
                <a:solidFill>
                  <a:schemeClr val="tx1"/>
                </a:solidFill>
              </a:rPr>
              <a:t>punishment</a:t>
            </a:r>
            <a:r>
              <a:rPr lang="en-US" sz="2800" dirty="0">
                <a:solidFill>
                  <a:schemeClr val="tx1"/>
                </a:solidFill>
              </a:rPr>
              <a:t>. Eliminate the latter two, and the ordering of society depends on entirely on the former – a </a:t>
            </a:r>
            <a:r>
              <a:rPr lang="en-US" sz="2800" u="sng" dirty="0">
                <a:solidFill>
                  <a:schemeClr val="tx1"/>
                </a:solidFill>
              </a:rPr>
              <a:t>utopian and impractical</a:t>
            </a:r>
            <a:r>
              <a:rPr lang="en-US" sz="2800" dirty="0">
                <a:solidFill>
                  <a:schemeClr val="tx1"/>
                </a:solidFill>
              </a:rPr>
              <a:t>.”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										</a:t>
            </a:r>
            <a:r>
              <a:rPr lang="en-US" sz="2800" b="1" dirty="0">
                <a:solidFill>
                  <a:schemeClr val="tx1"/>
                </a:solidFill>
              </a:rPr>
              <a:t>(Kenneth Waltz 1979: 186)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Political order and security,</a:t>
            </a:r>
          </a:p>
          <a:p>
            <a:r>
              <a:rPr lang="en-US" sz="2800" dirty="0">
                <a:solidFill>
                  <a:srgbClr val="FF0000"/>
                </a:solidFill>
              </a:rPr>
              <a:t>What if BOP of a region shifts</a:t>
            </a:r>
            <a:r>
              <a:rPr lang="en-US" sz="2800" b="1" dirty="0">
                <a:solidFill>
                  <a:srgbClr val="FF0000"/>
                </a:solidFill>
              </a:rPr>
              <a:t>?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Is it ensured through a powerful enforcer</a:t>
            </a:r>
            <a:r>
              <a:rPr lang="en-US" sz="2800" b="1" dirty="0">
                <a:solidFill>
                  <a:schemeClr val="tx1"/>
                </a:solidFill>
              </a:rPr>
              <a:t>?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Professor, SS, Air University, Islamabad.</a:t>
            </a:r>
          </a:p>
        </p:txBody>
      </p:sp>
    </p:spTree>
    <p:extLst>
      <p:ext uri="{BB962C8B-B14F-4D97-AF65-F5344CB8AC3E}">
        <p14:creationId xmlns:p14="http://schemas.microsoft.com/office/powerpoint/2010/main" val="978817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114697"/>
            <a:ext cx="9622803" cy="5511390"/>
          </a:xfrm>
        </p:spPr>
        <p:txBody>
          <a:bodyPr>
            <a:noAutofit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It claims a </a:t>
            </a:r>
            <a:r>
              <a:rPr lang="en-US" sz="2600" u="sng" dirty="0">
                <a:solidFill>
                  <a:schemeClr val="tx1"/>
                </a:solidFill>
              </a:rPr>
              <a:t>monopoly</a:t>
            </a:r>
            <a:r>
              <a:rPr lang="en-US" sz="2600" dirty="0">
                <a:solidFill>
                  <a:schemeClr val="tx1"/>
                </a:solidFill>
              </a:rPr>
              <a:t> on understanding the realities of int. politics.</a:t>
            </a:r>
          </a:p>
          <a:p>
            <a:pPr algn="just"/>
            <a:r>
              <a:rPr lang="en-US" sz="2600" dirty="0">
                <a:solidFill>
                  <a:srgbClr val="FF0000"/>
                </a:solidFill>
              </a:rPr>
              <a:t>It is characterized by a sense of pessimism about int politics.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For it, power politics is endless and repetitive (anarchy).</a:t>
            </a:r>
          </a:p>
          <a:p>
            <a:pPr algn="just"/>
            <a:r>
              <a:rPr lang="en-US" sz="2600" dirty="0">
                <a:solidFill>
                  <a:srgbClr val="FF0000"/>
                </a:solidFill>
              </a:rPr>
              <a:t>Struggle for power is a struggle for security and survival in a self-help system.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It is the </a:t>
            </a:r>
            <a:r>
              <a:rPr lang="en-US" sz="2600" u="sng" dirty="0">
                <a:solidFill>
                  <a:schemeClr val="tx1"/>
                </a:solidFill>
              </a:rPr>
              <a:t>theory of conflict</a:t>
            </a:r>
            <a:r>
              <a:rPr lang="en-US" sz="2600" dirty="0">
                <a:solidFill>
                  <a:schemeClr val="tx1"/>
                </a:solidFill>
              </a:rPr>
              <a:t>, even if cooperation is required it is a military alliance.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Power is the only currency, states should </a:t>
            </a:r>
            <a:r>
              <a:rPr lang="en-US" sz="2600" u="sng" dirty="0">
                <a:solidFill>
                  <a:schemeClr val="tx1"/>
                </a:solidFill>
              </a:rPr>
              <a:t>acquire arms</a:t>
            </a:r>
            <a:r>
              <a:rPr lang="en-US" sz="2600" dirty="0">
                <a:solidFill>
                  <a:schemeClr val="tx1"/>
                </a:solidFill>
              </a:rPr>
              <a:t> and “</a:t>
            </a:r>
            <a:r>
              <a:rPr lang="en-US" sz="2600" u="sng" dirty="0">
                <a:solidFill>
                  <a:schemeClr val="tx1"/>
                </a:solidFill>
              </a:rPr>
              <a:t>prepare for war to keep peace</a:t>
            </a:r>
            <a:r>
              <a:rPr lang="en-US" sz="2600" dirty="0">
                <a:solidFill>
                  <a:schemeClr val="tx1"/>
                </a:solidFill>
              </a:rPr>
              <a:t>,” and not be hesitant to use arms, since “</a:t>
            </a:r>
            <a:r>
              <a:rPr lang="en-US" sz="2600" u="sng" dirty="0">
                <a:solidFill>
                  <a:schemeClr val="tx1"/>
                </a:solidFill>
              </a:rPr>
              <a:t>might makes right</a:t>
            </a:r>
            <a:r>
              <a:rPr lang="en-US" sz="2600" dirty="0">
                <a:solidFill>
                  <a:schemeClr val="tx1"/>
                </a:solidFill>
              </a:rPr>
              <a:t>.” 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Professor, SS, Air University, Islamabad.</a:t>
            </a:r>
          </a:p>
        </p:txBody>
      </p:sp>
    </p:spTree>
    <p:extLst>
      <p:ext uri="{BB962C8B-B14F-4D97-AF65-F5344CB8AC3E}">
        <p14:creationId xmlns:p14="http://schemas.microsoft.com/office/powerpoint/2010/main" val="4238065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5819B-8CDC-421F-80B3-07C366E8A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8313" y="697740"/>
            <a:ext cx="9596299" cy="674603"/>
          </a:xfrm>
        </p:spPr>
        <p:txBody>
          <a:bodyPr>
            <a:noAutofit/>
          </a:bodyPr>
          <a:lstStyle/>
          <a:p>
            <a:r>
              <a:rPr lang="en-AU" sz="2800" b="1" dirty="0">
                <a:solidFill>
                  <a:schemeClr val="tx1"/>
                </a:solidFill>
              </a:rPr>
              <a:t>Classical Realism</a:t>
            </a:r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83883-2F39-4F2A-804C-BE48AF7FC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8313" y="1372343"/>
            <a:ext cx="9596299" cy="528024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Int. Politics is guided by human nature.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Causes of war rooted in </a:t>
            </a:r>
            <a:r>
              <a:rPr lang="en-US" sz="26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selfish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and </a:t>
            </a:r>
            <a:r>
              <a:rPr lang="en-US" sz="26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egoist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human nature hence, unending phenomenon – </a:t>
            </a:r>
            <a:r>
              <a:rPr lang="en-US" sz="2600" dirty="0">
                <a:solidFill>
                  <a:schemeClr val="tx1"/>
                </a:solidFill>
              </a:rPr>
              <a:t>unmanageable through norms, values, &amp; ethics. </a:t>
            </a:r>
            <a:r>
              <a:rPr lang="en-US" sz="2600" dirty="0">
                <a:solidFill>
                  <a:srgbClr val="FF0000"/>
                </a:solidFill>
              </a:rPr>
              <a:t>(Russia Ukraine/Crimea, Indo-Pacific – a struggle for hegemony, Trade war) 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Pattern of conflict &amp; war is permanent and has not changed. </a:t>
            </a: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Sun Tzu, </a:t>
            </a:r>
            <a:r>
              <a:rPr lang="en-US" sz="26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Kuttalia</a:t>
            </a: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Thucydides, Hobbes, Carr, &amp; Morgenthau. </a:t>
            </a:r>
          </a:p>
          <a:p>
            <a:pPr algn="just"/>
            <a:r>
              <a:rPr lang="en-US" sz="2800" dirty="0"/>
              <a:t>States act primarily in pursuit of their </a:t>
            </a:r>
            <a:r>
              <a:rPr lang="en-US" sz="2800" b="1" dirty="0"/>
              <a:t>national interest</a:t>
            </a:r>
            <a:r>
              <a:rPr lang="en-US" sz="2800" dirty="0"/>
              <a:t>, guided by </a:t>
            </a:r>
            <a:r>
              <a:rPr lang="en-US" sz="2800" b="1" dirty="0"/>
              <a:t>power politics</a:t>
            </a:r>
            <a:r>
              <a:rPr lang="en-US" sz="2800" dirty="0"/>
              <a:t> and </a:t>
            </a:r>
            <a:r>
              <a:rPr lang="en-US" sz="2800" b="1" dirty="0"/>
              <a:t>self-preservation</a:t>
            </a:r>
            <a:r>
              <a:rPr lang="en-US" sz="2800" dirty="0"/>
              <a:t> in an anarchic world.</a:t>
            </a:r>
          </a:p>
          <a:p>
            <a:pPr algn="just"/>
            <a:r>
              <a:rPr lang="en-US" sz="2600" u="sng" dirty="0">
                <a:solidFill>
                  <a:schemeClr val="tx1"/>
                </a:solidFill>
              </a:rPr>
              <a:t>In a nutshell, human nature shapes international system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02102-B53E-4513-854A-C486921D9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751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5819B-8CDC-421F-80B3-07C366E8A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8313" y="624110"/>
            <a:ext cx="9596299" cy="674603"/>
          </a:xfrm>
        </p:spPr>
        <p:txBody>
          <a:bodyPr>
            <a:normAutofit fontScale="90000"/>
          </a:bodyPr>
          <a:lstStyle/>
          <a:p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Structural Realism</a:t>
            </a:r>
            <a:br>
              <a:rPr lang="en-A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83883-2F39-4F2A-804C-BE48AF7FC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8313" y="1298713"/>
            <a:ext cx="9596299" cy="535387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Expands upon classical realism – parts ways from human nature to structure of the int. system.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It has four basic elements:</a:t>
            </a:r>
          </a:p>
          <a:p>
            <a:pPr marL="800100" lvl="1" indent="-342900" algn="just">
              <a:buFont typeface="+mj-lt"/>
              <a:buAutoNum type="arabicParenR"/>
            </a:pPr>
            <a:r>
              <a:rPr lang="en-US" sz="2400" dirty="0">
                <a:solidFill>
                  <a:schemeClr val="tx1"/>
                </a:solidFill>
              </a:rPr>
              <a:t> States as unitary actors </a:t>
            </a:r>
          </a:p>
          <a:p>
            <a:pPr marL="800100" lvl="1" indent="-342900" algn="just">
              <a:buFont typeface="+mj-lt"/>
              <a:buAutoNum type="arabicParenR"/>
            </a:pPr>
            <a:r>
              <a:rPr lang="en-US" sz="2400" dirty="0">
                <a:solidFill>
                  <a:schemeClr val="tx1"/>
                </a:solidFill>
              </a:rPr>
              <a:t> Anarchic international system, </a:t>
            </a:r>
          </a:p>
          <a:p>
            <a:pPr marL="800100" lvl="1" indent="-342900" algn="just">
              <a:buFont typeface="+mj-lt"/>
              <a:buAutoNum type="arabicParenR"/>
            </a:pPr>
            <a:r>
              <a:rPr lang="en-US" sz="2400" dirty="0">
                <a:solidFill>
                  <a:schemeClr val="tx1"/>
                </a:solidFill>
              </a:rPr>
              <a:t> Principle of self-help,</a:t>
            </a:r>
          </a:p>
          <a:p>
            <a:pPr marL="800100" lvl="1" indent="-342900" algn="just">
              <a:buFont typeface="+mj-lt"/>
              <a:buAutoNum type="arabicParenR"/>
            </a:pPr>
            <a:r>
              <a:rPr lang="en-US" sz="2400" dirty="0">
                <a:solidFill>
                  <a:schemeClr val="tx1"/>
                </a:solidFill>
              </a:rPr>
              <a:t> Distribution of power among major powers.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States seek power to ensure their security/survival.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Power distribution amongst states &amp; resultant FP of states shapes the structure. (Bipolarity, Unipolarity)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Structure creates Security dilemmas &amp; need for security (vicious cycle).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02102-B53E-4513-854A-C486921D9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92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82697-D580-42C5-A0F5-C6B946DFD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8171" y="624110"/>
            <a:ext cx="9806441" cy="58057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A9DFF-0050-4504-BDBB-ECB40F2F8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8171" y="1393371"/>
            <a:ext cx="9806441" cy="51961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32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/>
                </a:solidFill>
              </a:rPr>
              <a:t>How much power is sufficient to ensure a state’s security &amp; survival?</a:t>
            </a:r>
          </a:p>
          <a:p>
            <a:pPr marL="0" indent="0" algn="ctr">
              <a:buNone/>
            </a:pPr>
            <a:endParaRPr lang="en-US" sz="32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/>
                </a:solidFill>
              </a:rPr>
              <a:t>Discussion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00E120-3F23-4079-9CB6-A559DD54F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Lecture by: Dr. Zahid Mehmood Zahid, Assistant Professor, SS, Air University, Islamabad.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807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9743" y="624110"/>
            <a:ext cx="9634869" cy="629503"/>
          </a:xfrm>
        </p:spPr>
        <p:txBody>
          <a:bodyPr>
            <a:noAutofit/>
          </a:bodyPr>
          <a:lstStyle/>
          <a:p>
            <a:r>
              <a:rPr lang="en-AU" sz="3200" b="1" dirty="0">
                <a:solidFill>
                  <a:schemeClr val="tx1"/>
                </a:solidFill>
              </a:rPr>
              <a:t>Offensive Realism answers the question:</a:t>
            </a:r>
            <a:br>
              <a:rPr lang="en-AU" sz="3200" dirty="0"/>
            </a:br>
            <a:r>
              <a:rPr lang="en-AU" sz="3200" b="1" dirty="0"/>
              <a:t> </a:t>
            </a:r>
            <a:br>
              <a:rPr lang="en-AU" sz="3200" dirty="0"/>
            </a:b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3141" y="1253613"/>
            <a:ext cx="10235820" cy="5191432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n-AU" sz="2400" dirty="0">
                <a:solidFill>
                  <a:srgbClr val="FF0000"/>
                </a:solidFill>
              </a:rPr>
              <a:t>“to ensure survival, it is best to become the most powerful state of the region/globe” </a:t>
            </a:r>
            <a:r>
              <a:rPr lang="en-AU" sz="2400" b="1" dirty="0">
                <a:solidFill>
                  <a:srgbClr val="FF0000"/>
                </a:solidFill>
              </a:rPr>
              <a:t>John Mearsheimer</a:t>
            </a:r>
          </a:p>
          <a:p>
            <a:pPr lvl="0" algn="just"/>
            <a:r>
              <a:rPr lang="en-AU" sz="2400" dirty="0">
                <a:solidFill>
                  <a:schemeClr val="tx1"/>
                </a:solidFill>
              </a:rPr>
              <a:t>States are hegemony seekers and power maximizers.</a:t>
            </a:r>
          </a:p>
          <a:p>
            <a:pPr algn="just"/>
            <a:r>
              <a:rPr lang="en-AU" sz="2400" dirty="0">
                <a:solidFill>
                  <a:schemeClr val="tx1"/>
                </a:solidFill>
              </a:rPr>
              <a:t>Hegemon doesn’t allow the rise of a competitor. </a:t>
            </a:r>
          </a:p>
          <a:p>
            <a:pPr marL="0" lvl="0" indent="0" algn="just">
              <a:buNone/>
            </a:pPr>
            <a:r>
              <a:rPr lang="en-AU" sz="2400" b="1" dirty="0">
                <a:solidFill>
                  <a:schemeClr val="tx1"/>
                </a:solidFill>
              </a:rPr>
              <a:t>Example: </a:t>
            </a:r>
            <a:r>
              <a:rPr lang="en-AU" sz="2400" dirty="0">
                <a:solidFill>
                  <a:schemeClr val="tx1"/>
                </a:solidFill>
              </a:rPr>
              <a:t>US rise as global power.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en-AU" sz="2000" dirty="0">
                <a:solidFill>
                  <a:schemeClr val="tx1"/>
                </a:solidFill>
              </a:rPr>
              <a:t>US against Germany in WWI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en-AU" sz="2000" dirty="0">
                <a:solidFill>
                  <a:schemeClr val="tx1"/>
                </a:solidFill>
              </a:rPr>
              <a:t>US against Germany and Japan in WWII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en-AU" sz="2000" dirty="0">
                <a:solidFill>
                  <a:schemeClr val="tx1"/>
                </a:solidFill>
              </a:rPr>
              <a:t>US against USSR during Cold-War.</a:t>
            </a:r>
          </a:p>
          <a:p>
            <a:pPr lvl="0" algn="just"/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If any of these countries had attained hegemony in Europe – it would have marched to the </a:t>
            </a:r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US.</a:t>
            </a:r>
          </a:p>
          <a:p>
            <a:pPr marL="0" lvl="0" indent="0" algn="just">
              <a:buNone/>
            </a:pPr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Prediction: </a:t>
            </a:r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US containment of China</a:t>
            </a:r>
          </a:p>
          <a:p>
            <a:pPr lvl="0" algn="just"/>
            <a:endParaRPr lang="en-AU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lvl="0" indent="0" algn="just">
              <a:buNone/>
            </a:pPr>
            <a:endParaRPr lang="en-AU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8A6214-48D3-42F6-9B95-E803E1786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Lecture by: Dr. Zahid Mehmood Zahid, Assistant Professor of IR, Islamabad.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154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8157" y="624110"/>
            <a:ext cx="8911687" cy="703245"/>
          </a:xfrm>
        </p:spPr>
        <p:txBody>
          <a:bodyPr>
            <a:noAutofit/>
          </a:bodyPr>
          <a:lstStyle/>
          <a:p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Defensive Realism answers the question:</a:t>
            </a:r>
            <a:br>
              <a:rPr lang="en-A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AU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3391" y="1327355"/>
            <a:ext cx="10181230" cy="5298528"/>
          </a:xfrm>
        </p:spPr>
        <p:txBody>
          <a:bodyPr>
            <a:noAutofit/>
          </a:bodyPr>
          <a:lstStyle/>
          <a:p>
            <a:pPr algn="just"/>
            <a:endParaRPr lang="en-AU" sz="2800" b="1" dirty="0">
              <a:solidFill>
                <a:schemeClr val="tx1"/>
              </a:solidFill>
            </a:endParaRP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‘State must seek power enough for its security’ </a:t>
            </a:r>
            <a:r>
              <a:rPr lang="en-AU" sz="2800" b="1" dirty="0">
                <a:solidFill>
                  <a:schemeClr val="tx1"/>
                </a:solidFill>
              </a:rPr>
              <a:t>K. Waltz</a:t>
            </a:r>
            <a:r>
              <a:rPr lang="en-AU" sz="2800" dirty="0">
                <a:solidFill>
                  <a:schemeClr val="tx1"/>
                </a:solidFill>
              </a:rPr>
              <a:t> </a:t>
            </a:r>
          </a:p>
          <a:p>
            <a:pPr lvl="0" algn="just"/>
            <a:endParaRPr lang="en-AU" sz="2800" dirty="0">
              <a:solidFill>
                <a:schemeClr val="tx1"/>
              </a:solidFill>
            </a:endParaRPr>
          </a:p>
          <a:p>
            <a:pPr lvl="0" algn="just"/>
            <a:r>
              <a:rPr lang="en-AU" sz="2800" dirty="0">
                <a:solidFill>
                  <a:schemeClr val="tx1"/>
                </a:solidFill>
              </a:rPr>
              <a:t>Excessive power accumulation provokes hostile alliances as a balancing coalition.  </a:t>
            </a:r>
          </a:p>
          <a:p>
            <a:pPr lvl="0" algn="just"/>
            <a:endParaRPr lang="en-AU" sz="2800" b="1" dirty="0">
              <a:solidFill>
                <a:schemeClr val="tx1"/>
              </a:solidFill>
            </a:endParaRPr>
          </a:p>
          <a:p>
            <a:pPr lvl="0" algn="just"/>
            <a:r>
              <a:rPr lang="en-AU" sz="2800" dirty="0">
                <a:solidFill>
                  <a:schemeClr val="tx1"/>
                </a:solidFill>
              </a:rPr>
              <a:t>It is, therefore, foolhardy to opt for unlimited power pursuit. </a:t>
            </a:r>
          </a:p>
          <a:p>
            <a:pPr marL="0" indent="0">
              <a:buNone/>
            </a:pPr>
            <a:r>
              <a:rPr lang="en-AU" sz="2800" b="1" dirty="0">
                <a:solidFill>
                  <a:schemeClr val="tx1"/>
                </a:solidFill>
              </a:rPr>
              <a:t>   </a:t>
            </a:r>
            <a:endParaRPr lang="en-AU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F964DE-B04E-432B-930C-C992EB434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Lecture by: Dr. Zahid Mehmood Zahid, Assistant Professor of IR, Islamabad.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148123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3418</TotalTime>
  <Words>1362</Words>
  <Application>Microsoft Office PowerPoint</Application>
  <PresentationFormat>Widescreen</PresentationFormat>
  <Paragraphs>138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Century Gothic</vt:lpstr>
      <vt:lpstr>Wingdings 3</vt:lpstr>
      <vt:lpstr>Wisp</vt:lpstr>
      <vt:lpstr> Week 3: Realism and Security </vt:lpstr>
      <vt:lpstr>PowerPoint Presentation</vt:lpstr>
      <vt:lpstr>PowerPoint Presentation</vt:lpstr>
      <vt:lpstr>    </vt:lpstr>
      <vt:lpstr>Classical Realism </vt:lpstr>
      <vt:lpstr>  Structural Realism </vt:lpstr>
      <vt:lpstr>PowerPoint Presentation</vt:lpstr>
      <vt:lpstr>Offensive Realism answers the question:   </vt:lpstr>
      <vt:lpstr>Defensive Realism answers the question: </vt:lpstr>
      <vt:lpstr>  Balance of Power </vt:lpstr>
      <vt:lpstr>  Balance of Threat Theory</vt:lpstr>
      <vt:lpstr>  Security Dilemma </vt:lpstr>
      <vt:lpstr>  </vt:lpstr>
      <vt:lpstr>  Hegemonic Stability Theory</vt:lpstr>
      <vt:lpstr>    Power Transition Theory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Syllabus of IR</dc:title>
  <dc:creator>Zahid Mehmood</dc:creator>
  <cp:lastModifiedBy>Dr. Zahid   Mehmood Zahid</cp:lastModifiedBy>
  <cp:revision>209</cp:revision>
  <dcterms:created xsi:type="dcterms:W3CDTF">2016-02-14T04:35:29Z</dcterms:created>
  <dcterms:modified xsi:type="dcterms:W3CDTF">2024-10-14T04:28:17Z</dcterms:modified>
</cp:coreProperties>
</file>