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99" r:id="rId2"/>
    <p:sldId id="392" r:id="rId3"/>
    <p:sldId id="397" r:id="rId4"/>
    <p:sldId id="393" r:id="rId5"/>
    <p:sldId id="403" r:id="rId6"/>
    <p:sldId id="400" r:id="rId7"/>
    <p:sldId id="399" r:id="rId8"/>
    <p:sldId id="380" r:id="rId9"/>
    <p:sldId id="401" r:id="rId10"/>
    <p:sldId id="321" r:id="rId11"/>
    <p:sldId id="404" r:id="rId12"/>
    <p:sldId id="283" r:id="rId13"/>
    <p:sldId id="402" r:id="rId14"/>
    <p:sldId id="285" r:id="rId15"/>
    <p:sldId id="300" r:id="rId16"/>
    <p:sldId id="286" r:id="rId17"/>
    <p:sldId id="287" r:id="rId18"/>
    <p:sldId id="282" r:id="rId19"/>
    <p:sldId id="289" r:id="rId20"/>
    <p:sldId id="291" r:id="rId21"/>
    <p:sldId id="31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191E-3823-483A-A833-2BB62917CF4B}" type="datetime1">
              <a:rPr lang="en-US" smtClean="0"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3AF4-89A9-4C9B-9840-A471700B2768}" type="datetime1">
              <a:rPr lang="en-US" smtClean="0"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7B2F-10B5-44BE-ACB4-D584C86A4561}" type="datetime1">
              <a:rPr lang="en-US" smtClean="0"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92C1-9E61-420C-8384-0944546E22F5}" type="datetime1">
              <a:rPr lang="en-US" smtClean="0"/>
              <a:t>8/20/2024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9625-0141-4055-BF42-1EF2D788A9B2}" type="datetime1">
              <a:rPr lang="en-US" smtClean="0"/>
              <a:t>8/20/2024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1D23-7AEF-4475-BCB4-3CC3AC396CFB}" type="datetime1">
              <a:rPr lang="en-US" smtClean="0"/>
              <a:t>8/20/2024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2D82-5223-4877-809D-3AA92516E7B8}" type="datetime1">
              <a:rPr lang="en-US" smtClean="0"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F26E0-8428-4528-8A33-CC9364CC4808}" type="datetime1">
              <a:rPr lang="en-US" smtClean="0"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F7714-0EE7-402C-9CC3-77C576F10381}" type="datetime1">
              <a:rPr lang="en-US" smtClean="0"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6D2B-4666-45D2-A69A-F573654E32F6}" type="datetime1">
              <a:rPr lang="en-US" smtClean="0"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BF9B9-AAC0-49B0-AD9B-57DEBAB282F9}" type="datetime1">
              <a:rPr lang="en-US" smtClean="0"/>
              <a:t>8/20/2024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E0FC-FE1F-4589-BCA0-FA65A5A588FD}" type="datetime1">
              <a:rPr lang="en-US" smtClean="0"/>
              <a:t>8/20/2024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79F81-E249-4C98-B6FA-9FB22B3FB6BF}" type="datetime1">
              <a:rPr lang="en-US" smtClean="0"/>
              <a:t>8/20/2024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103D5-2A70-4F89-B039-6D9A6642D59A}" type="datetime1">
              <a:rPr lang="en-US" smtClean="0"/>
              <a:t>8/20/2024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3C4F-5824-4F07-9CA9-3FD38A5D4FAF}" type="datetime1">
              <a:rPr lang="en-US" smtClean="0"/>
              <a:t>8/20/2024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74B8-A9D5-4A55-B5ED-D2B49645E180}" type="datetime1">
              <a:rPr lang="en-US" smtClean="0"/>
              <a:t>8/20/2024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28958-D25E-4B67-B024-A4133A979FC9}" type="datetime1">
              <a:rPr lang="en-US" smtClean="0"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Lecture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Russian Foreign Policy </a:t>
            </a: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Pak-Russia Relations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7345" y="624110"/>
            <a:ext cx="9537268" cy="549597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chemeClr val="tx1"/>
                </a:solidFill>
              </a:rPr>
              <a:t>F.P Challenges Russia 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09" y="1296537"/>
            <a:ext cx="9730403" cy="5561463"/>
          </a:xfrm>
        </p:spPr>
        <p:txBody>
          <a:bodyPr>
            <a:noAutofit/>
          </a:bodyPr>
          <a:lstStyle/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Weak economy </a:t>
            </a:r>
          </a:p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Ukrainian conflict and disinformation campaigns.</a:t>
            </a:r>
          </a:p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Internal instability and bad governance.</a:t>
            </a:r>
          </a:p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NATO &amp; Liberal Ideology at its borders,  </a:t>
            </a:r>
          </a:p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Sanctions &amp; economic pressures</a:t>
            </a:r>
          </a:p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China and India – difficult to balance.</a:t>
            </a:r>
          </a:p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Middle Eastern engagements – overreach.</a:t>
            </a:r>
          </a:p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Limited revenue sources – Energy &amp; arms sales.</a:t>
            </a:r>
          </a:p>
          <a:p>
            <a:pPr algn="just"/>
            <a:r>
              <a:rPr lang="en-AU" sz="2300" dirty="0">
                <a:solidFill>
                  <a:srgbClr val="FF0000"/>
                </a:solidFill>
              </a:rPr>
              <a:t>Human resource (</a:t>
            </a:r>
            <a:r>
              <a:rPr lang="en-AU" sz="2300" dirty="0" err="1">
                <a:solidFill>
                  <a:srgbClr val="FF0000"/>
                </a:solidFill>
              </a:rPr>
              <a:t>labor</a:t>
            </a:r>
            <a:r>
              <a:rPr lang="en-AU" sz="2300" dirty="0">
                <a:solidFill>
                  <a:srgbClr val="FF0000"/>
                </a:solidFill>
              </a:rPr>
              <a:t>) shortages, unable to have an immigration policy.</a:t>
            </a:r>
          </a:p>
          <a:p>
            <a:pPr algn="just"/>
            <a:r>
              <a:rPr lang="en-AU" sz="2300" dirty="0">
                <a:solidFill>
                  <a:srgbClr val="FF0000"/>
                </a:solidFill>
              </a:rPr>
              <a:t>Threat of Islamization from CA &amp; Afghanistan,</a:t>
            </a:r>
            <a:endParaRPr lang="en-AU" sz="23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3B759-8604-4A76-B849-77EC852F2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834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95E2E-314A-F485-9D73-7C7821633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8091" y="624110"/>
            <a:ext cx="9526522" cy="71949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70724-E0D2-751A-1AE6-79BC32060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8090" y="1520891"/>
            <a:ext cx="9526522" cy="50851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Pak-Russia Relations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4DB60F-B099-8732-6BDD-81F048F35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62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Background: Cold War Era – Rivalry &amp; Alignment</a:t>
            </a:r>
            <a:b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Cold War - Framework was </a:t>
            </a:r>
            <a:r>
              <a:rPr lang="en-US" sz="2800" u="sng" dirty="0">
                <a:solidFill>
                  <a:schemeClr val="tx1"/>
                </a:solidFill>
              </a:rPr>
              <a:t>ideological</a:t>
            </a:r>
            <a:r>
              <a:rPr lang="en-US" sz="2800" dirty="0">
                <a:solidFill>
                  <a:schemeClr val="tx1"/>
                </a:solidFill>
              </a:rPr>
              <a:t> &amp; </a:t>
            </a:r>
            <a:r>
              <a:rPr lang="en-US" sz="2800" u="sng" dirty="0">
                <a:solidFill>
                  <a:schemeClr val="tx1"/>
                </a:solidFill>
              </a:rPr>
              <a:t>context</a:t>
            </a:r>
            <a:r>
              <a:rPr lang="en-US" sz="2800" dirty="0">
                <a:solidFill>
                  <a:schemeClr val="tx1"/>
                </a:solidFill>
              </a:rPr>
              <a:t> was global. </a:t>
            </a:r>
          </a:p>
          <a:p>
            <a:pPr algn="just"/>
            <a:endParaRPr lang="en-US" sz="2800" dirty="0">
              <a:solidFill>
                <a:srgbClr val="FF0000"/>
              </a:solidFill>
            </a:endParaRP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Stalin regarded Indo-Pak independence as an ‘</a:t>
            </a:r>
            <a:r>
              <a:rPr lang="en-US" sz="2800" u="sng" dirty="0">
                <a:solidFill>
                  <a:srgbClr val="FF0000"/>
                </a:solidFill>
              </a:rPr>
              <a:t>illusionary</a:t>
            </a:r>
            <a:r>
              <a:rPr lang="en-US" sz="2800" dirty="0">
                <a:solidFill>
                  <a:srgbClr val="FF0000"/>
                </a:solidFill>
              </a:rPr>
              <a:t>’ part of ‘</a:t>
            </a:r>
            <a:r>
              <a:rPr lang="en-US" sz="2800" u="sng" dirty="0">
                <a:solidFill>
                  <a:srgbClr val="FF0000"/>
                </a:solidFill>
              </a:rPr>
              <a:t>divide and rule</a:t>
            </a:r>
            <a:r>
              <a:rPr lang="en-US" sz="2800" dirty="0">
                <a:solidFill>
                  <a:srgbClr val="FF0000"/>
                </a:solidFill>
              </a:rPr>
              <a:t>’ policy to perpetuate British control over India. 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Nationalist leaders were seen as ‘</a:t>
            </a:r>
            <a:r>
              <a:rPr lang="en-US" sz="2800" u="sng" dirty="0">
                <a:solidFill>
                  <a:schemeClr val="tx1"/>
                </a:solidFill>
              </a:rPr>
              <a:t>stooges of British Imperialism.</a:t>
            </a:r>
            <a:r>
              <a:rPr lang="en-US" sz="2800" dirty="0">
                <a:solidFill>
                  <a:schemeClr val="tx1"/>
                </a:solidFill>
              </a:rPr>
              <a:t>’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The creation of Pakistan with its religious rationale was seen as even worse than India. </a:t>
            </a:r>
          </a:p>
          <a:p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862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However, US inclinations toward India prompted Moscow to look towards Pakistan (Ally-Seeking for </a:t>
            </a:r>
            <a:r>
              <a:rPr lang="en-US" sz="2600" dirty="0" err="1">
                <a:solidFill>
                  <a:schemeClr val="tx1"/>
                </a:solidFill>
              </a:rPr>
              <a:t>BoP</a:t>
            </a:r>
            <a:r>
              <a:rPr lang="en-US" sz="2600" dirty="0">
                <a:solidFill>
                  <a:schemeClr val="tx1"/>
                </a:solidFill>
              </a:rPr>
              <a:t>).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Pakistan used this as a bargaining chip &amp; chose the USA.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 Soviets, in reaction supported </a:t>
            </a:r>
            <a:r>
              <a:rPr lang="en-US" sz="2600" b="1" u="sng" dirty="0">
                <a:solidFill>
                  <a:schemeClr val="tx1"/>
                </a:solidFill>
              </a:rPr>
              <a:t>India</a:t>
            </a:r>
            <a:r>
              <a:rPr lang="en-US" sz="2600" dirty="0">
                <a:solidFill>
                  <a:schemeClr val="tx1"/>
                </a:solidFill>
              </a:rPr>
              <a:t> over Kashmir.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Also supported Afghanistan’s “</a:t>
            </a:r>
            <a:r>
              <a:rPr lang="en-US" sz="2600" dirty="0" err="1">
                <a:solidFill>
                  <a:schemeClr val="tx1"/>
                </a:solidFill>
              </a:rPr>
              <a:t>Pashtunistan</a:t>
            </a:r>
            <a:r>
              <a:rPr lang="en-US" sz="2600" dirty="0">
                <a:solidFill>
                  <a:schemeClr val="tx1"/>
                </a:solidFill>
              </a:rPr>
              <a:t>” Idea.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Relations hit rock bottom – U2 plane incident 1960.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381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rgbClr val="FF0000"/>
                </a:solidFill>
              </a:rPr>
              <a:t>Pakistan sought to normalize with Soviets </a:t>
            </a:r>
            <a:r>
              <a:rPr lang="en-US" sz="2800" u="sng" dirty="0">
                <a:solidFill>
                  <a:srgbClr val="FF0000"/>
                </a:solidFill>
              </a:rPr>
              <a:t>(oil trade </a:t>
            </a:r>
            <a:r>
              <a:rPr lang="en-US" sz="2800" i="1" dirty="0">
                <a:solidFill>
                  <a:srgbClr val="FF0000"/>
                </a:solidFill>
              </a:rPr>
              <a:t>agreement 1960, &amp; </a:t>
            </a:r>
            <a:r>
              <a:rPr lang="en-US" sz="2800" u="sng" dirty="0">
                <a:solidFill>
                  <a:srgbClr val="FF0000"/>
                </a:solidFill>
              </a:rPr>
              <a:t>Pak-China border settlement 1963)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Moscow mediated Tashkent agreement (1966).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However, Pakistan’s facilitation b/w US &amp; China pushed Moscow towards India (Indo-Soviet treaty1971).</a:t>
            </a: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113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Technical Assistance: </a:t>
            </a:r>
            <a:r>
              <a:rPr lang="en-US" sz="2800" dirty="0">
                <a:solidFill>
                  <a:schemeClr val="tx1"/>
                </a:solidFill>
              </a:rPr>
              <a:t>Steel Mill Karachi (offered funding to revive)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Non-Aligned Pakistan or Balancing Act: </a:t>
            </a:r>
            <a:r>
              <a:rPr lang="en-US" sz="2800" dirty="0">
                <a:solidFill>
                  <a:schemeClr val="tx1"/>
                </a:solidFill>
              </a:rPr>
              <a:t>Bhutto visited Moscow in 1972, and 1974, and withdrew from SEATO in 1973. 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Soviet Intervention in Afghanistan</a:t>
            </a:r>
            <a:r>
              <a:rPr lang="en-US" sz="2800" dirty="0">
                <a:solidFill>
                  <a:schemeClr val="tx1"/>
                </a:solidFill>
              </a:rPr>
              <a:t>, once again put Pakistan on the Western side.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containment of </a:t>
            </a:r>
            <a:r>
              <a:rPr lang="en-US" sz="2800" dirty="0">
                <a:solidFill>
                  <a:srgbClr val="FF0000"/>
                </a:solidFill>
              </a:rPr>
              <a:t>‘red menace’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became the </a:t>
            </a:r>
            <a:r>
              <a:rPr lang="en-US" sz="2800" dirty="0">
                <a:solidFill>
                  <a:schemeClr val="tx1"/>
                </a:solidFill>
              </a:rPr>
              <a:t>focus of policies.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feared Soviet expansionism towards Indian Ocean and lent full support to US &amp; Mujahedeen.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967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Post Cold War: Ideological contest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is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over.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South Asia, a lower priority (Terrorism, Drug Trafficking)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Religious extremism became the concern for Russia (Taliban &amp; Chechenia).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allayed Russian concerns during 1990s.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Still Pak-Russia could not improve as Russia maintained a strategic partnership with India – permanent seat at UN.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Raising concerns in Pakistan over strategic stability in South Asia.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13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Relations After 9/11: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US invasion removed major irritant b/w Russia &amp; Pakistan.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In 2003, Musharraf visited Moscow &amp; regarded Chechnya as Russia’s internal problem.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Ukrainian crisis in 2006 and US EU sanctions prompted Russia to pursue a ‘</a:t>
            </a:r>
            <a:r>
              <a:rPr lang="en-US" sz="2800" u="sng" dirty="0">
                <a:solidFill>
                  <a:schemeClr val="tx1"/>
                </a:solidFill>
              </a:rPr>
              <a:t>reaching East</a:t>
            </a:r>
            <a:r>
              <a:rPr lang="en-US" sz="2800" dirty="0">
                <a:solidFill>
                  <a:schemeClr val="tx1"/>
                </a:solidFill>
              </a:rPr>
              <a:t>’ strategy.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Diplomatic &amp; Multilateral Engagements: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Russian PM visited Pakistan in April 2007.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helped Russia gain the observer status of OIC, and Russia helped Pakistan gain SCO membership.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165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600" b="1" dirty="0">
                <a:solidFill>
                  <a:schemeClr val="tx1"/>
                </a:solidFill>
              </a:rPr>
              <a:t>Military &amp; Counter-terrorism Cooperation: </a:t>
            </a:r>
            <a:r>
              <a:rPr lang="en-US" sz="2600" dirty="0">
                <a:solidFill>
                  <a:schemeClr val="tx1"/>
                </a:solidFill>
              </a:rPr>
              <a:t>Russia gave (exported)150 engines of JF-17 to Pakistan.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‘</a:t>
            </a:r>
            <a:r>
              <a:rPr lang="en-US" sz="2600" dirty="0" err="1">
                <a:solidFill>
                  <a:schemeClr val="tx1"/>
                </a:solidFill>
              </a:rPr>
              <a:t>Druzhba</a:t>
            </a:r>
            <a:r>
              <a:rPr lang="en-US" sz="2600" dirty="0">
                <a:solidFill>
                  <a:schemeClr val="tx1"/>
                </a:solidFill>
              </a:rPr>
              <a:t>’ series of Joint military exercises for CT.</a:t>
            </a:r>
          </a:p>
          <a:p>
            <a:pPr marL="0" indent="0" algn="just">
              <a:buNone/>
            </a:pPr>
            <a:r>
              <a:rPr lang="en-US" sz="2600" b="1" dirty="0">
                <a:solidFill>
                  <a:schemeClr val="tx1"/>
                </a:solidFill>
              </a:rPr>
              <a:t>Comes the Strategic Convergence: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Afghan end game ‘common goal’ was the new strategic convergence. 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Russia &amp; Pakistan wish to build a defense capacity around Afghanistan to prevent the </a:t>
            </a:r>
            <a:r>
              <a:rPr lang="en-US" sz="2600" dirty="0">
                <a:solidFill>
                  <a:srgbClr val="FF0000"/>
                </a:solidFill>
              </a:rPr>
              <a:t>spread of unrest</a:t>
            </a:r>
            <a:r>
              <a:rPr lang="en-US" sz="26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Shared interest in promoting an inclusive govt in Kabul.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811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Russia is the guarantor for Pakistani interests in the region and beyond in Central Asia. </a:t>
            </a:r>
            <a:endParaRPr lang="en-US" sz="2800" b="1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Pakistan’s participation in Beijing Winter Olympics 2022, Refusal to join Democracy Summit 2021, and Finally the visit to Moscow 2022 …..!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Economic Relations: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Bilateral trade around 920 Million US$ in 2023 (Pakistan Business Council).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Future Potential: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Energy, bilateral trade, Afghanistan, Cyber, military, SCO platform.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Stream Gas Pipeline (2.5 Billion US$, 1100 KM)   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1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8AF81-FAD6-4EBE-86F7-AF5A6D2B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409" y="624111"/>
            <a:ext cx="9549203" cy="539672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Russia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F152C-2D72-49AA-81ED-3BA8F426F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09" y="1311564"/>
            <a:ext cx="9549203" cy="543098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More than 1000 years independent statehood,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Eurasian culture, ability to co-exist with different people, ethnic, religious, and lingual groups,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Eurasian and Euro-pacific power,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Russian place in the world is determined by its </a:t>
            </a:r>
            <a:r>
              <a:rPr lang="en-US" sz="2800" dirty="0">
                <a:solidFill>
                  <a:srgbClr val="FF0000"/>
                </a:solidFill>
              </a:rPr>
              <a:t>Natural resources, permanent membership, participation in leading organizations, VETO, Weapons production.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A5035-C864-491A-9F10-56F823174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4292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Conclusion: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8557" y="1457739"/>
            <a:ext cx="9528313" cy="5168348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Relationship b/w Russia and Pakistan is improving in the fluid global order. 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 convergence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Afghanistan, IS, Terrorism, regional instability.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 Diversification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USA and Indian factors.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Regional Stability –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collaborative efforts in Afghanistan and hence regional connectivity in CARs for economic growth.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Geopolitical Balance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China, Russia, Pakistan, and Iran ‘coalition of convenience’, not happy over the ongoing </a:t>
            </a:r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POLITICAL ORDER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and politics.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35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Q/A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8AF81-FAD6-4EBE-86F7-AF5A6D2B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409" y="624111"/>
            <a:ext cx="9549203" cy="502726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Russian FP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F152C-2D72-49AA-81ED-3BA8F426F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09" y="1237673"/>
            <a:ext cx="9549203" cy="5504872"/>
          </a:xfrm>
        </p:spPr>
        <p:txBody>
          <a:bodyPr>
            <a:no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/>
                </a:solidFill>
              </a:rPr>
              <a:t>Multipolar order based on sovereign equality and choices of the states.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/>
                </a:solidFill>
              </a:rPr>
              <a:t>Opposes hegemony in international affairs.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/>
                </a:solidFill>
              </a:rPr>
              <a:t> Cooperation-based balance of interest system.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/>
                </a:solidFill>
              </a:rPr>
              <a:t>Non-interference in internal affairs.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/>
                </a:solidFill>
              </a:rPr>
              <a:t>Rule of I. law in regulating state-to-state relations.</a:t>
            </a:r>
          </a:p>
          <a:p>
            <a:pPr marL="0" indent="0" algn="just">
              <a:lnSpc>
                <a:spcPct val="150000"/>
              </a:lnSpc>
              <a:buNone/>
            </a:pPr>
            <a:br>
              <a:rPr lang="en-US" sz="2700" dirty="0">
                <a:solidFill>
                  <a:schemeClr val="tx1"/>
                </a:solidFill>
              </a:rPr>
            </a:b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A5035-C864-491A-9F10-56F823174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307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8AF81-FAD6-4EBE-86F7-AF5A6D2B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409" y="624110"/>
            <a:ext cx="9549203" cy="78265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Russian FP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F152C-2D72-49AA-81ED-3BA8F426F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09" y="1496291"/>
            <a:ext cx="9549203" cy="5227781"/>
          </a:xfrm>
        </p:spPr>
        <p:txBody>
          <a:bodyPr>
            <a:normAutofit/>
          </a:bodyPr>
          <a:lstStyle/>
          <a:p>
            <a:pPr algn="just" fontAlgn="base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Ensure security (in all domains) and territorial integrity</a:t>
            </a:r>
          </a:p>
          <a:p>
            <a:pPr algn="just" fontAlgn="base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base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Create a favorable external environment for the sustainable development of Russia</a:t>
            </a:r>
          </a:p>
          <a:p>
            <a:pPr algn="just" fontAlgn="base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base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Consolidate Russia’s position as a great power.</a:t>
            </a:r>
          </a:p>
          <a:p>
            <a:pPr algn="just" fontAlgn="base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A5035-C864-491A-9F10-56F823174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575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EB8CD-4204-F1B0-A462-984AC5C88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487" y="624110"/>
            <a:ext cx="9741126" cy="71949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Russian National Interests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4B2AF-BF93-4A53-EF47-6C70D7459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486" y="1427585"/>
            <a:ext cx="9741126" cy="520648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Territorial Integrity </a:t>
            </a:r>
          </a:p>
          <a:p>
            <a:pPr algn="just">
              <a:lnSpc>
                <a:spcPct val="200000"/>
              </a:lnSpc>
            </a:pP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 Stability in the Eurasian Region 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(NATO/US specific) </a:t>
            </a:r>
          </a:p>
          <a:p>
            <a:pPr algn="just">
              <a:lnSpc>
                <a:spcPct val="200000"/>
              </a:lnSpc>
            </a:pP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development 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(to reduce dependence on Western markets, develop relations with ‘Majority World’ – global south, diversification – from energy to other sectors)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398467-FD7B-0353-D194-6BEACADFC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676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3DE3C-7C53-4871-80D6-D80DD8799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1169" y="624110"/>
            <a:ext cx="9183443" cy="65605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Russia’s three-pronged strategy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ACAA6-653B-4240-9174-37D5EC0C8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1169" y="1463039"/>
            <a:ext cx="9183443" cy="5078437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1- Weakening of US-led liberal order, and creating space for multipolarity. 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2- Intimidation to US/EU in Georgia, Ukraine, Syria, and Afghanistan.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3- Creating markets for arms and energy sales.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B462D7-77CC-4A88-9221-6BC70D36D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73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6763" y="624110"/>
            <a:ext cx="9267850" cy="658780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 Resurgent Russia under Putin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6762" y="1282890"/>
            <a:ext cx="9267850" cy="5363570"/>
          </a:xfrm>
        </p:spPr>
        <p:txBody>
          <a:bodyPr>
            <a:normAutofit/>
          </a:bodyPr>
          <a:lstStyle/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After Yeltsin, Putin emerged as a strong Leader. 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Coincided with the 2003, energy price hike.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FP is primarily security-centric (Territorial integrity).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Opposed NATO’s eastward expansion.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Russian Nationalism through </a:t>
            </a:r>
            <a:r>
              <a:rPr lang="en-AU" sz="2800" dirty="0">
                <a:solidFill>
                  <a:srgbClr val="FF0000"/>
                </a:solidFill>
              </a:rPr>
              <a:t>‘Russian World’ –  cultural identity of Russia</a:t>
            </a: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0" indent="0" algn="just">
              <a:buNone/>
            </a:pPr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Priority areas: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AU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Eastern Europe (Sphere of influence)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AU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Central Asia (sphere of influence)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AU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Afghanistan &amp; Syria</a:t>
            </a:r>
          </a:p>
          <a:p>
            <a:pPr marL="400050" lvl="1" indent="0" algn="just">
              <a:buNone/>
            </a:pPr>
            <a:endParaRPr lang="en-AU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0E4F4A-F45A-4112-B1C1-8AC22F379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2923306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15CC5-8EC4-46D6-8DB6-54080A1A5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7519" y="624110"/>
            <a:ext cx="9267094" cy="64198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Russia’s Relations with other key players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465EE-F061-4C30-AF9D-F874D49E6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7518" y="1266092"/>
            <a:ext cx="9267093" cy="54019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AU" sz="2400" b="1" dirty="0">
                <a:solidFill>
                  <a:schemeClr val="tx1"/>
                </a:solidFill>
              </a:rPr>
              <a:t>China: </a:t>
            </a:r>
            <a:r>
              <a:rPr lang="en-AU" sz="2400" dirty="0">
                <a:solidFill>
                  <a:schemeClr val="tx1"/>
                </a:solidFill>
              </a:rPr>
              <a:t>Strategic (US specific) and Economic (Energy).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‘friendship’ with ‘no limits’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May 2014 – 400 Billion US$ energy deal for 30 years.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Feb 4, 2022 – signed 117 US$ energy deal for 30 years.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Bilateral Trade: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240 Billion US$ in 2023, a total 294 billion with BRICS countries (41% of its total trade)</a:t>
            </a:r>
          </a:p>
          <a:p>
            <a:pPr marL="0" indent="0" algn="just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USA: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describes Russia as 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“</a:t>
            </a:r>
            <a:r>
              <a:rPr lang="en-US" sz="2600" dirty="0">
                <a:solidFill>
                  <a:srgbClr val="FF0000"/>
                </a:solidFill>
              </a:rPr>
              <a:t>profoundly dangerous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” state that poses an “</a:t>
            </a:r>
            <a:r>
              <a:rPr lang="en-US" sz="2600" dirty="0">
                <a:solidFill>
                  <a:srgbClr val="FF0000"/>
                </a:solidFill>
              </a:rPr>
              <a:t>immediate threat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” and “</a:t>
            </a:r>
            <a:r>
              <a:rPr lang="en-US" sz="2600" dirty="0">
                <a:solidFill>
                  <a:srgbClr val="FF0000"/>
                </a:solidFill>
              </a:rPr>
              <a:t>Spoiler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” …..</a:t>
            </a:r>
          </a:p>
          <a:p>
            <a:pPr marL="0" indent="0" algn="just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India: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"special and privileged strategic partnership“ with a common purpose – multipolar world. (65 B US$ trade)</a:t>
            </a:r>
          </a:p>
          <a:p>
            <a:pPr marL="0" indent="0" algn="just">
              <a:buNone/>
            </a:pP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BB6DE-9390-46B3-BF33-507F847F8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133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C298-94EF-4FCC-9E4A-8F2B9B1E8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29" y="624110"/>
            <a:ext cx="9545183" cy="76926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Russian achievements under Putin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5BF7A-9135-4811-BF49-0FADAD32C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29" y="1393371"/>
            <a:ext cx="9545183" cy="522514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Preservation of territorial integrity.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Regained status as a great power.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Restoration of Russians’ pride &amp; self-confidence.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Reassertion of Russian influence in CARs (Eurasian Economic Union in 2015)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Security Alliance (CSTO) 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Annexation of Crimea 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Military Intervention in Syria (Middle East allies. Mediterranean)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Countering NATO’s eastward expansion.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Strengthening relations with China (economic and security)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Energy Diplomacy … from minority to majority world.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Diplomatic engagements and multilateralism (SCO and BRICS, UNSC)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Soft power – (Russian Nationalism)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2684BA-D00E-4231-BAB7-70076C71B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08096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5593</TotalTime>
  <Words>1564</Words>
  <Application>Microsoft Office PowerPoint</Application>
  <PresentationFormat>Widescreen</PresentationFormat>
  <Paragraphs>167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Century Gothic</vt:lpstr>
      <vt:lpstr>Wingdings 3</vt:lpstr>
      <vt:lpstr>Wisp</vt:lpstr>
      <vt:lpstr>Lecture 3</vt:lpstr>
      <vt:lpstr>  Russia</vt:lpstr>
      <vt:lpstr>Russian FP Principles</vt:lpstr>
      <vt:lpstr>Russian FP Goals</vt:lpstr>
      <vt:lpstr>  Russian National Interests </vt:lpstr>
      <vt:lpstr>   Russia’s three-pronged strategy </vt:lpstr>
      <vt:lpstr>  Resurgent Russia under Putin  </vt:lpstr>
      <vt:lpstr>Russia’s Relations with other key players</vt:lpstr>
      <vt:lpstr>  Russian achievements under Putin</vt:lpstr>
      <vt:lpstr>F.P Challenges Russia faces</vt:lpstr>
      <vt:lpstr>PowerPoint Presentation</vt:lpstr>
      <vt:lpstr>  Background: Cold War Era – Rivalry &amp; Alignment </vt:lpstr>
      <vt:lpstr>PowerPoint Presentation</vt:lpstr>
      <vt:lpstr>PowerPoint Presentation</vt:lpstr>
      <vt:lpstr>PowerPoint Presentation</vt:lpstr>
      <vt:lpstr> Post Cold War: Ideological contest is over. </vt:lpstr>
      <vt:lpstr>Relations After 9/11: </vt:lpstr>
      <vt:lpstr>PowerPoint Presentation</vt:lpstr>
      <vt:lpstr>PowerPoint Presentation</vt:lpstr>
      <vt:lpstr>   Conclusion: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504</cp:revision>
  <cp:lastPrinted>2022-11-28T11:55:32Z</cp:lastPrinted>
  <dcterms:created xsi:type="dcterms:W3CDTF">2016-02-14T04:35:29Z</dcterms:created>
  <dcterms:modified xsi:type="dcterms:W3CDTF">2024-08-20T12:52:25Z</dcterms:modified>
</cp:coreProperties>
</file>