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2" r:id="rId5"/>
    <p:sldId id="260" r:id="rId6"/>
    <p:sldId id="266" r:id="rId7"/>
    <p:sldId id="263" r:id="rId8"/>
    <p:sldId id="274" r:id="rId9"/>
    <p:sldId id="275" r:id="rId10"/>
    <p:sldId id="276" r:id="rId11"/>
    <p:sldId id="277" r:id="rId12"/>
    <p:sldId id="278" r:id="rId13"/>
    <p:sldId id="279" r:id="rId14"/>
    <p:sldId id="268" r:id="rId15"/>
    <p:sldId id="271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607E1-12DA-411D-8A62-26BE1DD73DA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BF8CF-98A2-422B-9B74-10D3433D9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1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CEEA83-27DB-45C6-869D-083937CFDDC9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268-D7E1-44FD-B7FA-781EA208B781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0595431-2201-4E33-A1E6-3E29D33DB719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61F9-298E-48A0-B988-ED148A5DEF3B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F20739-34D0-4A82-B04D-59C028CD77D5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4060-E5C4-422C-B3B1-B08DFD0F9FB7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7F02-2581-456D-994F-49F34866DA3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2231-1068-458B-A688-6E62BF2797ED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FF3A-9924-4597-8A29-ADA47E299922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78594-AD28-4B68-808E-89DA83AA4D30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904C-DE94-4ABD-9018-D7F87A336D99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ECFA4E0-BB8F-48AA-825A-FCF253FB1C74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life cycle of </a:t>
            </a:r>
            <a:r>
              <a:rPr lang="en-US" smtClean="0"/>
              <a:t>a star!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Sun’s atmosphere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9491" y="1967345"/>
            <a:ext cx="8063345" cy="471054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95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winds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solar wind is a stream of charged particles released from the upper atmosphere of the Sun, called the </a:t>
            </a:r>
            <a:r>
              <a:rPr lang="en-US" dirty="0" smtClean="0"/>
              <a:t>corona</a:t>
            </a:r>
          </a:p>
          <a:p>
            <a:r>
              <a:rPr lang="en-US" dirty="0"/>
              <a:t>This plasma mostly consists of electrons, protons and alpha </a:t>
            </a:r>
            <a:r>
              <a:rPr lang="en-US" dirty="0" smtClean="0"/>
              <a:t>particles. It </a:t>
            </a:r>
            <a:r>
              <a:rPr lang="en-US" dirty="0"/>
              <a:t>also includes a mixture of materials found in the solar plasma: trace amounts of heavy ions and atomic nuclei of elements such as C, N, O, Ne, Mg, Si, S, and </a:t>
            </a:r>
            <a:r>
              <a:rPr lang="en-US" dirty="0" smtClean="0"/>
              <a:t>Fe</a:t>
            </a:r>
          </a:p>
          <a:p>
            <a:r>
              <a:rPr lang="en-US" dirty="0"/>
              <a:t>Its kinetic energy </a:t>
            </a:r>
            <a:r>
              <a:rPr lang="en-US" dirty="0" smtClean="0"/>
              <a:t>is between </a:t>
            </a:r>
            <a:r>
              <a:rPr lang="en-US" dirty="0"/>
              <a:t>0.5 and 10 </a:t>
            </a:r>
            <a:r>
              <a:rPr lang="en-US" dirty="0" err="1" smtClean="0"/>
              <a:t>keV</a:t>
            </a:r>
            <a:endParaRPr lang="en-US" dirty="0"/>
          </a:p>
          <a:p>
            <a:r>
              <a:rPr lang="en-US" dirty="0"/>
              <a:t>Its particles can escape the Sun's gravity because of their high </a:t>
            </a:r>
            <a:r>
              <a:rPr lang="en-US" dirty="0" smtClean="0"/>
              <a:t>energy</a:t>
            </a:r>
          </a:p>
          <a:p>
            <a:r>
              <a:rPr lang="en-US" u="sng" dirty="0" smtClean="0"/>
              <a:t>Impacts:</a:t>
            </a:r>
            <a:r>
              <a:rPr lang="en-US" dirty="0" smtClean="0"/>
              <a:t>  Solar winds can strip a planet off its atmosphere </a:t>
            </a:r>
            <a:r>
              <a:rPr lang="en-US" dirty="0" err="1" smtClean="0"/>
              <a:t>e.g</a:t>
            </a:r>
            <a:r>
              <a:rPr lang="en-US" dirty="0" smtClean="0"/>
              <a:t> Mercury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79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of Solar winds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Solar </a:t>
            </a:r>
            <a:r>
              <a:rPr lang="en-US" dirty="0"/>
              <a:t>winds can strip a planet off its atmosphere </a:t>
            </a:r>
            <a:r>
              <a:rPr lang="en-US" dirty="0" err="1"/>
              <a:t>e.g</a:t>
            </a:r>
            <a:r>
              <a:rPr lang="en-US" dirty="0"/>
              <a:t> Mercury</a:t>
            </a:r>
          </a:p>
          <a:p>
            <a:r>
              <a:rPr lang="en-US" dirty="0" smtClean="0"/>
              <a:t>Geo - Magnetic storms</a:t>
            </a:r>
          </a:p>
          <a:p>
            <a:r>
              <a:rPr lang="en-US" dirty="0" smtClean="0"/>
              <a:t>Solar storms interrupting radio communications</a:t>
            </a:r>
          </a:p>
          <a:p>
            <a:r>
              <a:rPr lang="en-US" dirty="0" smtClean="0"/>
              <a:t>Auroras (Polar lights)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71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auroras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 smtClean="0"/>
              <a:t>aurora are also </a:t>
            </a:r>
            <a:r>
              <a:rPr lang="en-US" dirty="0"/>
              <a:t>commonly known as polar </a:t>
            </a:r>
            <a:r>
              <a:rPr lang="en-US" dirty="0" smtClean="0"/>
              <a:t>lights</a:t>
            </a:r>
            <a:endParaRPr lang="en-US" dirty="0"/>
          </a:p>
          <a:p>
            <a:r>
              <a:rPr lang="en-US" dirty="0" smtClean="0"/>
              <a:t>Northern lights are called Aurora Borealis and Southern Lights are called Aurora </a:t>
            </a:r>
            <a:r>
              <a:rPr lang="en-US" dirty="0" err="1" smtClean="0"/>
              <a:t>Australis</a:t>
            </a:r>
            <a:endParaRPr lang="en-US" dirty="0" smtClean="0"/>
          </a:p>
          <a:p>
            <a:r>
              <a:rPr lang="en-US" dirty="0" smtClean="0"/>
              <a:t>The Earth has a magnetosphere. When the highly charged particles of the solar winds cuts through the Earth’s </a:t>
            </a:r>
            <a:r>
              <a:rPr lang="en-US" dirty="0" err="1" smtClean="0"/>
              <a:t>magnetospshere</a:t>
            </a:r>
            <a:r>
              <a:rPr lang="en-US" dirty="0" smtClean="0"/>
              <a:t>, it produces electricity that travels along the lines of Earth’s magnetic field. And as this electricity travels, it knocks and causes ionization of mainly oxygen</a:t>
            </a:r>
            <a:r>
              <a:rPr lang="en-US" dirty="0"/>
              <a:t> </a:t>
            </a:r>
            <a:r>
              <a:rPr lang="en-US" dirty="0" smtClean="0"/>
              <a:t>and nitrogen. During this process, light is emitted which can be seen as polar light or an aurora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6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nebulae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nebula </a:t>
            </a:r>
            <a:r>
              <a:rPr lang="en-US" dirty="0" smtClean="0"/>
              <a:t>is </a:t>
            </a:r>
            <a:r>
              <a:rPr lang="en-US" dirty="0"/>
              <a:t>a distinct body of interstellar clouds (which can consist of cosmic dust, hydrogen, helium, molecular clouds; possibly as ionized gases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All this gas</a:t>
            </a:r>
            <a:r>
              <a:rPr lang="en-US" dirty="0"/>
              <a:t>, dust, and other materials "clump" together to form denser regions, which attract further matter, and eventually will become dense enough to form </a:t>
            </a:r>
            <a:r>
              <a:rPr lang="en-US" dirty="0" smtClean="0"/>
              <a:t>stars</a:t>
            </a:r>
          </a:p>
          <a:p>
            <a:r>
              <a:rPr lang="en-US" dirty="0"/>
              <a:t>Most nebulae are of vast size; some are hundreds of light-years in </a:t>
            </a:r>
            <a:r>
              <a:rPr lang="en-US" dirty="0" smtClean="0"/>
              <a:t>diameter</a:t>
            </a:r>
          </a:p>
          <a:p>
            <a:r>
              <a:rPr lang="en-US" b="1" dirty="0" smtClean="0"/>
              <a:t>Example</a:t>
            </a:r>
            <a:r>
              <a:rPr lang="en-US" dirty="0" smtClean="0"/>
              <a:t>: </a:t>
            </a:r>
            <a:r>
              <a:rPr lang="en-US" b="1" dirty="0" smtClean="0"/>
              <a:t>Cat’s </a:t>
            </a:r>
            <a:r>
              <a:rPr lang="en-US" b="1" dirty="0"/>
              <a:t>E</a:t>
            </a:r>
            <a:r>
              <a:rPr lang="en-US" b="1" dirty="0" smtClean="0"/>
              <a:t>ye Nebula</a:t>
            </a:r>
            <a:r>
              <a:rPr lang="en-US" dirty="0" smtClean="0"/>
              <a:t>,  </a:t>
            </a:r>
            <a:r>
              <a:rPr lang="en-US" b="1" dirty="0" smtClean="0"/>
              <a:t>The Omega Nebula</a:t>
            </a:r>
            <a:r>
              <a:rPr lang="en-US" dirty="0" smtClean="0"/>
              <a:t>, </a:t>
            </a:r>
            <a:r>
              <a:rPr lang="en-US" b="1" dirty="0" smtClean="0"/>
              <a:t>The Horsehead Nebula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9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40945" y="2264496"/>
            <a:ext cx="4221936" cy="405676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345" y="2264496"/>
            <a:ext cx="5070764" cy="429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8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202" y="2911155"/>
            <a:ext cx="11029616" cy="98833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THANK YOU!</a:t>
            </a:r>
            <a:endParaRPr lang="en-US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89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– sequence stage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 star spends 90 % of its life in the Main – sequence stage</a:t>
            </a:r>
          </a:p>
          <a:p>
            <a:r>
              <a:rPr lang="en-US" dirty="0" smtClean="0"/>
              <a:t>During this phase the </a:t>
            </a:r>
            <a:r>
              <a:rPr lang="en-US" dirty="0"/>
              <a:t>protons of hydrogen are converted into atoms of helium. This reaction is exothermic; it gives off more heat than it requires and so the core of a main-sequence star releases a tremendous amount of energy.</a:t>
            </a:r>
            <a:endParaRPr lang="en-US" dirty="0" smtClean="0"/>
          </a:p>
          <a:p>
            <a:r>
              <a:rPr lang="en-US" dirty="0"/>
              <a:t>A star remains </a:t>
            </a:r>
            <a:r>
              <a:rPr lang="en-US" dirty="0" smtClean="0"/>
              <a:t>in main </a:t>
            </a:r>
            <a:r>
              <a:rPr lang="en-US" dirty="0"/>
              <a:t>sequence until a significant amount of hydrogen in the core has been </a:t>
            </a:r>
            <a:r>
              <a:rPr lang="en-US" dirty="0" smtClean="0"/>
              <a:t>consumed</a:t>
            </a:r>
          </a:p>
          <a:p>
            <a:r>
              <a:rPr lang="en-US" dirty="0" smtClean="0"/>
              <a:t>The Sun </a:t>
            </a:r>
            <a:r>
              <a:rPr lang="en-US" dirty="0"/>
              <a:t>is expected to live 10 </a:t>
            </a:r>
            <a:r>
              <a:rPr lang="en-US" dirty="0" smtClean="0"/>
              <a:t>billion </a:t>
            </a:r>
            <a:r>
              <a:rPr lang="en-US" dirty="0"/>
              <a:t>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giant </a:t>
            </a:r>
            <a:r>
              <a:rPr lang="en-US" dirty="0"/>
              <a:t>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star exhausts the hydrogen in its core, </a:t>
            </a:r>
            <a:r>
              <a:rPr lang="en-US" dirty="0" smtClean="0"/>
              <a:t>they </a:t>
            </a:r>
            <a:r>
              <a:rPr lang="en-US" dirty="0"/>
              <a:t>start to fuse hydrogen in a shell surrounding the helium core. The outer layers of the star expand and cool greatly as they transition into a red giant</a:t>
            </a:r>
            <a:r>
              <a:rPr lang="en-US" dirty="0" smtClean="0"/>
              <a:t>.</a:t>
            </a:r>
          </a:p>
          <a:p>
            <a:r>
              <a:rPr lang="en-US" dirty="0"/>
              <a:t>Red giants have cooler surfaces than the main-sequence star, and because of this, they appear red than yellow</a:t>
            </a:r>
            <a:r>
              <a:rPr lang="en-US" dirty="0" smtClean="0"/>
              <a:t>.</a:t>
            </a:r>
          </a:p>
          <a:p>
            <a:r>
              <a:rPr lang="en-US" dirty="0"/>
              <a:t>In about 5 billion years, when the Sun enters the helium burning phase, it will expand to a maximum radius of roughly 1 astronomical unit </a:t>
            </a:r>
            <a:r>
              <a:rPr lang="en-US" dirty="0" smtClean="0"/>
              <a:t>(250 </a:t>
            </a:r>
            <a:r>
              <a:rPr lang="en-US" dirty="0"/>
              <a:t>times its present </a:t>
            </a:r>
            <a:r>
              <a:rPr lang="en-US" dirty="0" smtClean="0"/>
              <a:t>size)</a:t>
            </a:r>
          </a:p>
          <a:p>
            <a:r>
              <a:rPr lang="en-US" dirty="0" smtClean="0"/>
              <a:t>Gobbling </a:t>
            </a:r>
            <a:r>
              <a:rPr lang="en-US" dirty="0"/>
              <a:t>up the inner planets, and maybe even the Earth (don't worry; we'll have died out a few billion years earlier. If we do manage to survive for another billion years, the temperature of the Earth's surface will become far too hot for us humans.)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11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Red Giant star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Betelguese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2909" y="2096656"/>
            <a:ext cx="6808066" cy="385948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75855"/>
            <a:ext cx="11029616" cy="9401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	What happens after giant star phase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u="sng" dirty="0" smtClean="0"/>
              <a:t>THE CARBON BURNING PROCESS: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When </a:t>
            </a:r>
            <a:r>
              <a:rPr lang="en-US" dirty="0"/>
              <a:t>helium is exhausted at the core of a massive star, the core contracts and the temperature and pressure </a:t>
            </a:r>
            <a:r>
              <a:rPr lang="en-US" dirty="0" smtClean="0"/>
              <a:t>	rises </a:t>
            </a:r>
            <a:r>
              <a:rPr lang="en-US" dirty="0"/>
              <a:t>enough to fuse carbon </a:t>
            </a:r>
            <a:r>
              <a:rPr lang="en-US" dirty="0" smtClean="0"/>
              <a:t>(Carbon-burning </a:t>
            </a:r>
            <a:r>
              <a:rPr lang="en-US" dirty="0"/>
              <a:t>process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u="sng" dirty="0" smtClean="0"/>
              <a:t>THE NEON, OXYGEN AND SILICON BURNING PROCESSES:</a:t>
            </a:r>
          </a:p>
          <a:p>
            <a:pPr marL="0" indent="0">
              <a:buNone/>
            </a:pPr>
            <a:r>
              <a:rPr lang="en-US" dirty="0" smtClean="0"/>
              <a:t>	This </a:t>
            </a:r>
            <a:r>
              <a:rPr lang="en-US" dirty="0"/>
              <a:t>process continues, with the successive stages being fueled by </a:t>
            </a:r>
            <a:r>
              <a:rPr lang="en-US" dirty="0" smtClean="0"/>
              <a:t>neon, oxygen and silicon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8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757397"/>
          </a:xfrm>
        </p:spPr>
        <p:txBody>
          <a:bodyPr>
            <a:normAutofit/>
          </a:bodyPr>
          <a:lstStyle/>
          <a:p>
            <a:r>
              <a:rPr lang="en-US" sz="2000" dirty="0"/>
              <a:t>From here onwards a star may adopt any of the two paths depending on its size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558473"/>
            <a:ext cx="5413207" cy="3302577"/>
          </a:xfrm>
        </p:spPr>
        <p:txBody>
          <a:bodyPr/>
          <a:lstStyle/>
          <a:p>
            <a:r>
              <a:rPr lang="en-US" dirty="0"/>
              <a:t>PATH 1: 	A Supernova or </a:t>
            </a:r>
            <a:r>
              <a:rPr lang="en-US" dirty="0" err="1"/>
              <a:t>Blackhole</a:t>
            </a:r>
            <a:r>
              <a:rPr lang="en-US" dirty="0"/>
              <a:t> formation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PATH 11:	The White Dwarf formation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5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 star is massive, it will either </a:t>
            </a:r>
            <a:r>
              <a:rPr lang="en-US" b="1" dirty="0" smtClean="0"/>
              <a:t>burst and explode as a  supernova</a:t>
            </a:r>
          </a:p>
          <a:p>
            <a:r>
              <a:rPr lang="en-US" dirty="0"/>
              <a:t>After the supernova explosion, </a:t>
            </a:r>
            <a:r>
              <a:rPr lang="en-US" b="1" dirty="0"/>
              <a:t>the star's core is left </a:t>
            </a:r>
            <a:r>
              <a:rPr lang="en-US" b="1" dirty="0" smtClean="0"/>
              <a:t>behind</a:t>
            </a:r>
          </a:p>
          <a:p>
            <a:r>
              <a:rPr lang="en-US" b="1" dirty="0"/>
              <a:t>The gravitational collapse </a:t>
            </a:r>
            <a:r>
              <a:rPr lang="en-US" dirty="0"/>
              <a:t>of heavy </a:t>
            </a:r>
            <a:r>
              <a:rPr lang="en-US" dirty="0" smtClean="0"/>
              <a:t>stars’ nuclei </a:t>
            </a:r>
            <a:r>
              <a:rPr lang="en-US" dirty="0"/>
              <a:t>is assumed to be responsible for the formation of stellar mass </a:t>
            </a:r>
            <a:r>
              <a:rPr lang="en-US" b="1" dirty="0"/>
              <a:t>black </a:t>
            </a:r>
            <a:r>
              <a:rPr lang="en-US" b="1" dirty="0" smtClean="0"/>
              <a:t>holes</a:t>
            </a:r>
          </a:p>
          <a:p>
            <a:r>
              <a:rPr lang="en-US" b="1" dirty="0"/>
              <a:t>Once a black hole has formed, it can continue to grow by absorbing additional matter</a:t>
            </a:r>
            <a:r>
              <a:rPr lang="en-US" dirty="0"/>
              <a:t>. Any black hole will continually absorb gas and interstellar dust from its surroundings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 star </a:t>
            </a:r>
            <a:r>
              <a:rPr lang="en-US" dirty="0"/>
              <a:t>whose mass is not high enough to </a:t>
            </a:r>
            <a:r>
              <a:rPr lang="en-US" dirty="0" smtClean="0"/>
              <a:t>explode as a supernova and form a black hole</a:t>
            </a:r>
            <a:endParaRPr lang="en-US" dirty="0"/>
          </a:p>
          <a:p>
            <a:r>
              <a:rPr lang="en-US" dirty="0"/>
              <a:t> A white dwarf is very dense: its mass is comparable to the Sun's, while its volume comparable to the </a:t>
            </a:r>
            <a:r>
              <a:rPr lang="en-US" dirty="0" smtClean="0"/>
              <a:t>Earth's</a:t>
            </a:r>
          </a:p>
          <a:p>
            <a:r>
              <a:rPr lang="en-US" dirty="0"/>
              <a:t>A white dwarf's faint luminosity comes from the emission of residual thermal energy; </a:t>
            </a:r>
            <a:endParaRPr lang="en-US" dirty="0" smtClean="0"/>
          </a:p>
          <a:p>
            <a:r>
              <a:rPr lang="en-US" dirty="0"/>
              <a:t>This includes over 97% of the other stars in the Milky </a:t>
            </a:r>
            <a:r>
              <a:rPr lang="en-US" dirty="0" smtClean="0"/>
              <a:t>Way</a:t>
            </a:r>
            <a:endParaRPr lang="en-US" dirty="0"/>
          </a:p>
          <a:p>
            <a:r>
              <a:rPr lang="en-US" dirty="0"/>
              <a:t>The nearest known white dwarf is Sirius B, at 8.6 light years, the smaller component of the Sirius binary star.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36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sun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7564" y="2068945"/>
            <a:ext cx="6705600" cy="446116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3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Atmosphere of sun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photosphere</a:t>
            </a:r>
            <a:r>
              <a:rPr lang="en-US" dirty="0"/>
              <a:t>, </a:t>
            </a:r>
            <a:r>
              <a:rPr lang="en-US" b="1" dirty="0"/>
              <a:t>chromosphere</a:t>
            </a:r>
            <a:r>
              <a:rPr lang="en-US" dirty="0"/>
              <a:t>, and </a:t>
            </a:r>
            <a:r>
              <a:rPr lang="en-US" b="1" dirty="0"/>
              <a:t>corona</a:t>
            </a:r>
            <a:r>
              <a:rPr lang="en-US" dirty="0"/>
              <a:t> are all part of the Sun's </a:t>
            </a:r>
            <a:r>
              <a:rPr lang="en-US" dirty="0" smtClean="0"/>
              <a:t>atmosphere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corona is sometimes casually referred to as “the Sun's atmosphere,” but it is actually the Sun's upper </a:t>
            </a:r>
            <a:r>
              <a:rPr lang="en-US" dirty="0" smtClean="0"/>
              <a:t>atmosphere </a:t>
            </a:r>
          </a:p>
          <a:p>
            <a:r>
              <a:rPr lang="en-US" dirty="0" smtClean="0"/>
              <a:t>The </a:t>
            </a:r>
            <a:r>
              <a:rPr lang="en-US" dirty="0"/>
              <a:t>Sun's atmosphere is where we see features such as sunspots, coronal holes, and solar flares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6553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1614</TotalTime>
  <Words>845</Words>
  <Application>Microsoft Office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 Black</vt:lpstr>
      <vt:lpstr>Calibri</vt:lpstr>
      <vt:lpstr>Gill Sans MT</vt:lpstr>
      <vt:lpstr>Wingdings 2</vt:lpstr>
      <vt:lpstr>Dividend</vt:lpstr>
      <vt:lpstr>The life cycle of a star!</vt:lpstr>
      <vt:lpstr>Main – sequence stage </vt:lpstr>
      <vt:lpstr>The giant phase</vt:lpstr>
      <vt:lpstr>Example of a Red Giant star</vt:lpstr>
      <vt:lpstr>   What happens after giant star phase </vt:lpstr>
      <vt:lpstr>From here onwards a star may adopt any of the two paths depending on its size </vt:lpstr>
      <vt:lpstr>Continued…</vt:lpstr>
      <vt:lpstr>Structure of a sun</vt:lpstr>
      <vt:lpstr>Atmosphere of sun</vt:lpstr>
      <vt:lpstr>Sun’s atmosphere</vt:lpstr>
      <vt:lpstr>Solar winds</vt:lpstr>
      <vt:lpstr>Impacts of Solar winds</vt:lpstr>
      <vt:lpstr>auroras</vt:lpstr>
      <vt:lpstr>nebulae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Majida</dc:creator>
  <cp:lastModifiedBy>LENOVO</cp:lastModifiedBy>
  <cp:revision>54</cp:revision>
  <dcterms:created xsi:type="dcterms:W3CDTF">2022-04-04T12:05:26Z</dcterms:created>
  <dcterms:modified xsi:type="dcterms:W3CDTF">2023-08-23T19:24:09Z</dcterms:modified>
</cp:coreProperties>
</file>