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88" r:id="rId10"/>
    <p:sldId id="265" r:id="rId11"/>
    <p:sldId id="266" r:id="rId12"/>
    <p:sldId id="267" r:id="rId13"/>
    <p:sldId id="268" r:id="rId14"/>
    <p:sldId id="269" r:id="rId15"/>
    <p:sldId id="270" r:id="rId16"/>
    <p:sldId id="271" r:id="rId17"/>
    <p:sldId id="272" r:id="rId18"/>
    <p:sldId id="273" r:id="rId19"/>
    <p:sldId id="276" r:id="rId20"/>
    <p:sldId id="277" r:id="rId21"/>
    <p:sldId id="278" r:id="rId22"/>
    <p:sldId id="290" r:id="rId23"/>
    <p:sldId id="289" r:id="rId24"/>
    <p:sldId id="280"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930" y="-72"/>
      </p:cViewPr>
      <p:guideLst>
        <p:guide orient="horz" pos="2160"/>
        <p:guide pos="2880"/>
      </p:guideLst>
    </p:cSldViewPr>
  </p:slideViewPr>
  <p:notesTextViewPr>
    <p:cViewPr>
      <p:scale>
        <a:sx n="100" d="100"/>
        <a:sy n="100" d="100"/>
      </p:scale>
      <p:origin x="0" y="552"/>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7A50DD-9C59-4EAD-9876-6045321F4D7F}" type="datetimeFigureOut">
              <a:rPr lang="en-US" smtClean="0"/>
              <a:pPr/>
              <a:t>9/1/2018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BDBD89-B3EC-4786-962F-029E05C3E8E4}" type="slidenum">
              <a:rPr lang="en-US" smtClean="0"/>
              <a:pPr/>
              <a:t>‹#›</a:t>
            </a:fld>
            <a:endParaRPr lang="en-US"/>
          </a:p>
        </p:txBody>
      </p:sp>
    </p:spTree>
    <p:extLst>
      <p:ext uri="{BB962C8B-B14F-4D97-AF65-F5344CB8AC3E}">
        <p14:creationId xmlns:p14="http://schemas.microsoft.com/office/powerpoint/2010/main" val="68063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EF94B6DB-296D-49C5-8067-BD444874C42B}"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provincial state of Bengal had an area of 490,000 km2 (189,000 mi2) and a population of nearly 78.5 million. It comprised West Bengal with a Hindu majority and East Bengal and Assam with a Muslim majority. It included the Hindi-speaking regions of Bihar, the </a:t>
            </a:r>
            <a:r>
              <a:rPr lang="en-US" dirty="0" err="1" smtClean="0"/>
              <a:t>Odia</a:t>
            </a:r>
            <a:r>
              <a:rPr lang="en-US" dirty="0" smtClean="0"/>
              <a:t>-speaking regions of </a:t>
            </a:r>
            <a:r>
              <a:rPr lang="en-US" dirty="0" err="1" smtClean="0"/>
              <a:t>Odisha</a:t>
            </a:r>
            <a:r>
              <a:rPr lang="en-US" dirty="0" smtClean="0"/>
              <a:t> as well as the Assamese-speaking region of Assam, making it a huge administrative entity. Moreover, the capital, Calcutta, was also the capital of the entire British India. With the growing efforts of the Indian freedom fighters to secure the independence of India, Lord Curzon decided to address both these problems by partitioning Bengal into two entities, which would result in a Muslim-majority in the eastern half, and a Hindu-majority in the western half. </a:t>
            </a:r>
            <a:r>
              <a:rPr lang="en-US" smtClean="0"/>
              <a:t>This he hoped would reduce the administrative pressures.</a:t>
            </a:r>
            <a:endParaRPr lang="en-US" dirty="0"/>
          </a:p>
        </p:txBody>
      </p:sp>
      <p:sp>
        <p:nvSpPr>
          <p:cNvPr id="4" name="Slide Number Placeholder 3"/>
          <p:cNvSpPr>
            <a:spLocks noGrp="1"/>
          </p:cNvSpPr>
          <p:nvPr>
            <p:ph type="sldNum" sz="quarter" idx="10"/>
          </p:nvPr>
        </p:nvSpPr>
        <p:spPr/>
        <p:txBody>
          <a:bodyPr/>
          <a:lstStyle/>
          <a:p>
            <a:fld id="{DDBDBD89-B3EC-4786-962F-029E05C3E8E4}" type="slidenum">
              <a:rPr lang="en-US" smtClean="0"/>
              <a:pPr/>
              <a:t>22</a:t>
            </a:fld>
            <a:endParaRPr lang="en-US"/>
          </a:p>
        </p:txBody>
      </p:sp>
    </p:spTree>
    <p:extLst>
      <p:ext uri="{BB962C8B-B14F-4D97-AF65-F5344CB8AC3E}">
        <p14:creationId xmlns:p14="http://schemas.microsoft.com/office/powerpoint/2010/main" val="636807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D21A29-6DE3-4D82-9D2B-C74900E61F50}"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21A29-6DE3-4D82-9D2B-C74900E61F50}"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21A29-6DE3-4D82-9D2B-C74900E61F50}"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892969" y="1151930"/>
            <a:ext cx="7358063" cy="2321719"/>
          </a:xfrm>
          <a:prstGeom prst="rect">
            <a:avLst/>
          </a:prstGeom>
        </p:spPr>
        <p:txBody>
          <a:bodyPr anchor="b"/>
          <a:lstStyle>
            <a:lvl1pPr>
              <a:defRPr sz="5600">
                <a:solidFill>
                  <a:srgbClr val="FFFFFF"/>
                </a:solidFill>
              </a:defRPr>
            </a:lvl1pPr>
          </a:lstStyle>
          <a:p>
            <a:pPr lvl="0">
              <a:defRPr sz="1800">
                <a:solidFill>
                  <a:srgbClr val="000000"/>
                </a:solidFill>
              </a:defRPr>
            </a:pPr>
            <a:r>
              <a:rPr sz="8000">
                <a:solidFill>
                  <a:srgbClr val="FFFFFF"/>
                </a:solidFill>
              </a:rPr>
              <a:t>Title Text</a:t>
            </a:r>
          </a:p>
        </p:txBody>
      </p:sp>
      <p:sp>
        <p:nvSpPr>
          <p:cNvPr id="6" name="Shape 6"/>
          <p:cNvSpPr>
            <a:spLocks noGrp="1"/>
          </p:cNvSpPr>
          <p:nvPr>
            <p:ph type="body" idx="1"/>
          </p:nvPr>
        </p:nvSpPr>
        <p:spPr>
          <a:xfrm>
            <a:off x="892969" y="3536156"/>
            <a:ext cx="7358063" cy="794742"/>
          </a:xfrm>
          <a:prstGeom prst="rect">
            <a:avLst/>
          </a:prstGeom>
        </p:spPr>
        <p:txBody>
          <a:bodyPr anchor="t"/>
          <a:lstStyle>
            <a:lvl1pPr marL="0" indent="0" algn="ctr">
              <a:spcBef>
                <a:spcPts val="0"/>
              </a:spcBef>
              <a:buSzTx/>
              <a:buNone/>
              <a:defRPr sz="2200">
                <a:solidFill>
                  <a:srgbClr val="FFFFFF"/>
                </a:solidFill>
              </a:defRPr>
            </a:lvl1pPr>
            <a:lvl2pPr marL="0" indent="160729" algn="ctr">
              <a:spcBef>
                <a:spcPts val="0"/>
              </a:spcBef>
              <a:buSzTx/>
              <a:buNone/>
              <a:defRPr sz="2200">
                <a:solidFill>
                  <a:srgbClr val="FFFFFF"/>
                </a:solidFill>
              </a:defRPr>
            </a:lvl2pPr>
            <a:lvl3pPr marL="0" indent="321457" algn="ctr">
              <a:spcBef>
                <a:spcPts val="0"/>
              </a:spcBef>
              <a:buSzTx/>
              <a:buNone/>
              <a:defRPr sz="2200">
                <a:solidFill>
                  <a:srgbClr val="FFFFFF"/>
                </a:solidFill>
              </a:defRPr>
            </a:lvl3pPr>
            <a:lvl4pPr marL="0" indent="482186" algn="ctr">
              <a:spcBef>
                <a:spcPts val="0"/>
              </a:spcBef>
              <a:buSzTx/>
              <a:buNone/>
              <a:defRPr sz="2200">
                <a:solidFill>
                  <a:srgbClr val="FFFFFF"/>
                </a:solidFill>
              </a:defRPr>
            </a:lvl4pPr>
            <a:lvl5pPr marL="0" indent="642915" algn="ctr">
              <a:spcBef>
                <a:spcPts val="0"/>
              </a:spcBef>
              <a:buSzTx/>
              <a:buNone/>
              <a:defRPr sz="2200">
                <a:solidFill>
                  <a:srgbClr val="FFFFFF"/>
                </a:solidFill>
              </a:defRPr>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11" name="Shape 11"/>
          <p:cNvSpPr>
            <a:spLocks noGrp="1"/>
          </p:cNvSpPr>
          <p:nvPr>
            <p:ph type="title"/>
          </p:nvPr>
        </p:nvSpPr>
        <p:spPr>
          <a:xfrm>
            <a:off x="892969" y="2268141"/>
            <a:ext cx="7358063" cy="2321719"/>
          </a:xfrm>
          <a:prstGeom prst="rect">
            <a:avLst/>
          </a:prstGeom>
        </p:spPr>
        <p:txBody>
          <a:bodyPr/>
          <a:lstStyle>
            <a:lvl1pPr>
              <a:defRPr sz="5600">
                <a:solidFill>
                  <a:srgbClr val="FFFFFF"/>
                </a:solidFill>
              </a:defRPr>
            </a:lvl1pPr>
          </a:lstStyle>
          <a:p>
            <a:pPr lvl="0">
              <a:defRPr sz="1800">
                <a:solidFill>
                  <a:srgbClr val="000000"/>
                </a:solidFill>
              </a:defRPr>
            </a:pPr>
            <a:r>
              <a:rPr sz="8000">
                <a:solidFill>
                  <a:srgbClr val="FFFFFF"/>
                </a:solidFill>
              </a:rPr>
              <a:t>Title Text</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21A29-6DE3-4D82-9D2B-C74900E61F50}"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D21A29-6DE3-4D82-9D2B-C74900E61F50}"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D21A29-6DE3-4D82-9D2B-C74900E61F50}" type="datetimeFigureOut">
              <a:rPr lang="en-US" smtClean="0"/>
              <a:pPr/>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D21A29-6DE3-4D82-9D2B-C74900E61F50}" type="datetimeFigureOut">
              <a:rPr lang="en-US" smtClean="0"/>
              <a:pPr/>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D21A29-6DE3-4D82-9D2B-C74900E61F50}" type="datetimeFigureOut">
              <a:rPr lang="en-US" smtClean="0"/>
              <a:pPr/>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21A29-6DE3-4D82-9D2B-C74900E61F50}" type="datetimeFigureOut">
              <a:rPr lang="en-US" smtClean="0"/>
              <a:pPr/>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21A29-6DE3-4D82-9D2B-C74900E61F50}" type="datetimeFigureOut">
              <a:rPr lang="en-US" smtClean="0"/>
              <a:pPr/>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21A29-6DE3-4D82-9D2B-C74900E61F50}" type="datetimeFigureOut">
              <a:rPr lang="en-US" smtClean="0"/>
              <a:pPr/>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106C8-B185-4FE3-B18C-E86354A59D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21A29-6DE3-4D82-9D2B-C74900E61F50}" type="datetimeFigureOut">
              <a:rPr lang="en-US" smtClean="0"/>
              <a:pPr/>
              <a:t>9/1/2018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106C8-B185-4FE3-B18C-E86354A59D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body" idx="1"/>
          </p:nvPr>
        </p:nvSpPr>
        <p:spPr>
          <a:xfrm>
            <a:off x="1000125" y="5715000"/>
            <a:ext cx="7358063" cy="794742"/>
          </a:xfrm>
          <a:prstGeom prst="rect">
            <a:avLst/>
          </a:prstGeom>
        </p:spPr>
        <p:txBody>
          <a:bodyPr/>
          <a:lstStyle>
            <a:lvl1pPr>
              <a:defRPr>
                <a:solidFill>
                  <a:srgbClr val="000000"/>
                </a:solidFill>
                <a:latin typeface="Helvetica"/>
                <a:ea typeface="Helvetica"/>
                <a:cs typeface="Helvetica"/>
                <a:sym typeface="Helvetica"/>
              </a:defRPr>
            </a:lvl1pPr>
          </a:lstStyle>
          <a:p>
            <a:pPr lvl="0">
              <a:defRPr sz="1800"/>
            </a:pPr>
            <a:r>
              <a:t>Mohammad Ali Babakhel PSP</a:t>
            </a:r>
          </a:p>
        </p:txBody>
      </p:sp>
      <p:sp>
        <p:nvSpPr>
          <p:cNvPr id="33" name="Shape 33"/>
          <p:cNvSpPr/>
          <p:nvPr/>
        </p:nvSpPr>
        <p:spPr>
          <a:xfrm>
            <a:off x="1277387" y="1480863"/>
            <a:ext cx="6803539" cy="2253212"/>
          </a:xfrm>
          <a:prstGeom prst="rect">
            <a:avLst/>
          </a:prstGeom>
          <a:gradFill>
            <a:gsLst>
              <a:gs pos="0">
                <a:srgbClr val="189B1A"/>
              </a:gs>
              <a:gs pos="100000">
                <a:srgbClr val="235D0B"/>
              </a:gs>
            </a:gsLst>
            <a:lin ang="5400000"/>
          </a:gradFill>
          <a:ln w="12700">
            <a:miter lim="400000"/>
          </a:ln>
        </p:spPr>
        <p:txBody>
          <a:bodyPr lIns="35717" tIns="35717" rIns="35717" bIns="35717" anchor="ctr"/>
          <a:lstStyle/>
          <a:p>
            <a:pPr lvl="0">
              <a:defRPr sz="2600"/>
            </a:pPr>
            <a:endParaRPr/>
          </a:p>
        </p:txBody>
      </p:sp>
      <p:sp>
        <p:nvSpPr>
          <p:cNvPr id="34" name="Shape 34"/>
          <p:cNvSpPr/>
          <p:nvPr/>
        </p:nvSpPr>
        <p:spPr>
          <a:xfrm>
            <a:off x="1371600" y="1714500"/>
            <a:ext cx="7772400" cy="1795680"/>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8000" b="1">
                <a:latin typeface="Helvetica"/>
                <a:ea typeface="Helvetica"/>
                <a:cs typeface="Helvetica"/>
                <a:sym typeface="Helvetica"/>
              </a:defRPr>
            </a:lvl1pPr>
          </a:lstStyle>
          <a:p>
            <a:pPr lvl="0">
              <a:defRPr sz="1800" b="0">
                <a:solidFill>
                  <a:srgbClr val="000000"/>
                </a:solidFill>
              </a:defRPr>
            </a:pPr>
            <a:r>
              <a:rPr sz="5600">
                <a:solidFill>
                  <a:srgbClr val="FFFFFF"/>
                </a:solidFill>
              </a:rPr>
              <a:t>IDEOLOGY OF PAKISTAN</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fontScale="90000"/>
          </a:bodyPr>
          <a:lstStyle/>
          <a:p>
            <a:pPr>
              <a:defRPr/>
            </a:pPr>
            <a:r>
              <a:rPr lang="en-GB" dirty="0" smtClean="0"/>
              <a:t>Sir Syyed Ahmad Khan</a:t>
            </a:r>
            <a:br>
              <a:rPr lang="en-GB" dirty="0" smtClean="0"/>
            </a:br>
            <a:endParaRPr lang="en-US" dirty="0"/>
          </a:p>
        </p:txBody>
      </p:sp>
      <p:sp>
        <p:nvSpPr>
          <p:cNvPr id="8195" name="Rectangle 3"/>
          <p:cNvSpPr>
            <a:spLocks noGrp="1" noChangeArrowheads="1"/>
          </p:cNvSpPr>
          <p:nvPr>
            <p:ph type="body" idx="1"/>
          </p:nvPr>
        </p:nvSpPr>
        <p:spPr/>
        <p:txBody>
          <a:bodyPr>
            <a:normAutofit fontScale="92500" lnSpcReduction="20000"/>
          </a:bodyPr>
          <a:lstStyle/>
          <a:p>
            <a:pPr eaLnBrk="1" hangingPunct="1">
              <a:defRPr/>
            </a:pPr>
            <a:r>
              <a:rPr lang="en-GB" dirty="0" smtClean="0"/>
              <a:t>Birth </a:t>
            </a:r>
            <a:r>
              <a:rPr lang="en-GB" dirty="0" smtClean="0">
                <a:solidFill>
                  <a:schemeClr val="tx2">
                    <a:lumMod val="40000"/>
                    <a:lumOff val="60000"/>
                  </a:schemeClr>
                </a:solidFill>
              </a:rPr>
              <a:t>17 October 1817</a:t>
            </a:r>
          </a:p>
          <a:p>
            <a:pPr eaLnBrk="1" hangingPunct="1">
              <a:defRPr/>
            </a:pPr>
            <a:r>
              <a:rPr lang="en-GB" dirty="0" smtClean="0"/>
              <a:t>Family migrated from Herat (Afghanistan)</a:t>
            </a:r>
          </a:p>
          <a:p>
            <a:pPr eaLnBrk="1" hangingPunct="1">
              <a:defRPr/>
            </a:pPr>
            <a:r>
              <a:rPr lang="en-GB" dirty="0" smtClean="0"/>
              <a:t>Family remained affiliated with </a:t>
            </a:r>
            <a:r>
              <a:rPr lang="en-GB" dirty="0" smtClean="0">
                <a:solidFill>
                  <a:schemeClr val="tx2">
                    <a:lumMod val="40000"/>
                    <a:lumOff val="60000"/>
                  </a:schemeClr>
                </a:solidFill>
              </a:rPr>
              <a:t>Mughal administration</a:t>
            </a:r>
          </a:p>
          <a:p>
            <a:pPr eaLnBrk="1" hangingPunct="1">
              <a:defRPr/>
            </a:pPr>
            <a:r>
              <a:rPr lang="en-GB" dirty="0" smtClean="0"/>
              <a:t>Attained education of Arabic, Persian, Urdu ,Mathematics, Astronomy ,Islamic jurisprudence and Religious issues</a:t>
            </a:r>
          </a:p>
          <a:p>
            <a:pPr>
              <a:defRPr/>
            </a:pPr>
            <a:r>
              <a:rPr lang="en-US" dirty="0" smtClean="0"/>
              <a:t>Grandfather </a:t>
            </a:r>
            <a:r>
              <a:rPr lang="en-US" dirty="0" err="1" smtClean="0">
                <a:solidFill>
                  <a:srgbClr val="00B0F0"/>
                </a:solidFill>
              </a:rPr>
              <a:t>Sayyid</a:t>
            </a:r>
            <a:r>
              <a:rPr lang="en-US" dirty="0" smtClean="0">
                <a:solidFill>
                  <a:srgbClr val="00B0F0"/>
                </a:solidFill>
              </a:rPr>
              <a:t> </a:t>
            </a:r>
            <a:r>
              <a:rPr lang="en-US" dirty="0" err="1" smtClean="0">
                <a:solidFill>
                  <a:srgbClr val="00B0F0"/>
                </a:solidFill>
              </a:rPr>
              <a:t>Haadi</a:t>
            </a:r>
            <a:r>
              <a:rPr lang="en-US" dirty="0" smtClean="0">
                <a:solidFill>
                  <a:srgbClr val="00B0F0"/>
                </a:solidFill>
              </a:rPr>
              <a:t>  </a:t>
            </a:r>
            <a:r>
              <a:rPr lang="en-US" dirty="0" smtClean="0"/>
              <a:t>won award of </a:t>
            </a:r>
            <a:r>
              <a:rPr lang="en-US" dirty="0" err="1" smtClean="0"/>
              <a:t>jawad</a:t>
            </a:r>
            <a:r>
              <a:rPr lang="en-US" dirty="0" smtClean="0"/>
              <a:t> </a:t>
            </a:r>
            <a:r>
              <a:rPr lang="en-US" dirty="0" err="1" smtClean="0"/>
              <a:t>ud</a:t>
            </a:r>
            <a:r>
              <a:rPr lang="en-US" dirty="0" smtClean="0"/>
              <a:t> </a:t>
            </a:r>
            <a:r>
              <a:rPr lang="en-US" dirty="0" err="1" smtClean="0"/>
              <a:t>Daula</a:t>
            </a:r>
            <a:r>
              <a:rPr lang="en-US" dirty="0" smtClean="0"/>
              <a:t> from the emperor </a:t>
            </a:r>
            <a:r>
              <a:rPr lang="en-US" dirty="0" err="1" smtClean="0"/>
              <a:t>Alamgir</a:t>
            </a:r>
            <a:r>
              <a:rPr lang="en-US" dirty="0" smtClean="0"/>
              <a:t> II</a:t>
            </a:r>
            <a:endParaRPr lang="en-GB" dirty="0" smtClean="0"/>
          </a:p>
          <a:p>
            <a:pPr eaLnBrk="1" hangingPunct="1">
              <a:defRPr/>
            </a:pPr>
            <a:r>
              <a:rPr lang="en-GB" dirty="0" smtClean="0"/>
              <a:t>Started career with East India Co.</a:t>
            </a:r>
          </a:p>
          <a:p>
            <a:pPr eaLnBrk="1" hangingPunct="1">
              <a:defRPr/>
            </a:pPr>
            <a:endParaRPr lang="en-GB" dirty="0" smtClean="0"/>
          </a:p>
          <a:p>
            <a:pPr eaLnBrk="1" hangingPunct="1">
              <a:defRPr/>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Learned  Quran at home &amp; attained religious education from a saint Shah  Ghulam Ali </a:t>
            </a:r>
          </a:p>
          <a:p>
            <a:r>
              <a:rPr lang="en-US" dirty="0" smtClean="0"/>
              <a:t>Remained associated with  Ghalib, imam Bux  and Sadrud din Azurda</a:t>
            </a:r>
          </a:p>
          <a:p>
            <a:r>
              <a:rPr lang="en-US" dirty="0" smtClean="0"/>
              <a:t>Mother Azeem un Nisa Begum played effective role in his upbringing</a:t>
            </a:r>
          </a:p>
          <a:p>
            <a:r>
              <a:rPr lang="en-US" dirty="0" smtClean="0"/>
              <a:t>After his father s death in 1838 , started search for job</a:t>
            </a:r>
          </a:p>
          <a:p>
            <a:r>
              <a:rPr lang="en-US" dirty="0" smtClean="0"/>
              <a:t>Started career as Naib Munshi in courts (1839)</a:t>
            </a:r>
          </a:p>
          <a:p>
            <a:r>
              <a:rPr lang="en-US" dirty="0" smtClean="0"/>
              <a:t>1841 assumed office of </a:t>
            </a:r>
            <a:r>
              <a:rPr lang="en-US" u="sng" dirty="0" smtClean="0"/>
              <a:t>Sub-judge</a:t>
            </a:r>
            <a:r>
              <a:rPr lang="en-US" dirty="0" smtClean="0"/>
              <a:t> at Fatehpur Sikri</a:t>
            </a:r>
          </a:p>
          <a:p>
            <a:pPr>
              <a:buNone/>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Member of Imperial Legislative Council</a:t>
            </a:r>
            <a:endParaRPr lang="en-US" dirty="0"/>
          </a:p>
        </p:txBody>
      </p:sp>
      <p:sp>
        <p:nvSpPr>
          <p:cNvPr id="3" name="Content Placeholder 2"/>
          <p:cNvSpPr>
            <a:spLocks noGrp="1"/>
          </p:cNvSpPr>
          <p:nvPr>
            <p:ph idx="1"/>
          </p:nvPr>
        </p:nvSpPr>
        <p:spPr/>
        <p:txBody>
          <a:bodyPr/>
          <a:lstStyle/>
          <a:p>
            <a:r>
              <a:rPr lang="en-US" dirty="0" smtClean="0"/>
              <a:t>Lord Lytton appointed him member(1878)</a:t>
            </a:r>
          </a:p>
          <a:p>
            <a:r>
              <a:rPr lang="en-US" dirty="0" smtClean="0"/>
              <a:t>First Indian who introduced a </a:t>
            </a:r>
            <a:r>
              <a:rPr lang="en-US" u="sng" dirty="0" smtClean="0"/>
              <a:t>bill</a:t>
            </a:r>
            <a:r>
              <a:rPr lang="en-US" dirty="0" smtClean="0"/>
              <a:t> for the </a:t>
            </a:r>
            <a:r>
              <a:rPr lang="en-US" u="sng" dirty="0" smtClean="0"/>
              <a:t>welfare of Indians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727" y="535781"/>
            <a:ext cx="7804547" cy="5706070"/>
          </a:xfrm>
        </p:spPr>
        <p:txBody>
          <a:bodyPr>
            <a:normAutofit/>
          </a:bodyPr>
          <a:lstStyle/>
          <a:p>
            <a:r>
              <a:rPr lang="en-US" dirty="0" smtClean="0"/>
              <a:t>1858 promoted as Sadr-us-</a:t>
            </a:r>
            <a:r>
              <a:rPr lang="en-US" dirty="0" err="1" smtClean="0"/>
              <a:t>sadur</a:t>
            </a:r>
            <a:endParaRPr lang="en-US" dirty="0" smtClean="0"/>
          </a:p>
          <a:p>
            <a:r>
              <a:rPr lang="en-US" dirty="0" smtClean="0"/>
              <a:t>1867 promoted as Judge of Lower court</a:t>
            </a:r>
          </a:p>
          <a:p>
            <a:r>
              <a:rPr lang="en-US" dirty="0" smtClean="0"/>
              <a:t>Son ,Syed Mahmud won scholarship &amp; proceeded to UK</a:t>
            </a:r>
          </a:p>
          <a:p>
            <a:r>
              <a:rPr lang="en-US" dirty="0" smtClean="0"/>
              <a:t>1869 Syed travelled to UK, collected material for his book(</a:t>
            </a:r>
            <a:r>
              <a:rPr lang="en-US" dirty="0" err="1" smtClean="0">
                <a:solidFill>
                  <a:srgbClr val="FF0000"/>
                </a:solidFill>
              </a:rPr>
              <a:t>Khutbat</a:t>
            </a:r>
            <a:r>
              <a:rPr lang="en-US" dirty="0" smtClean="0">
                <a:solidFill>
                  <a:srgbClr val="FF0000"/>
                </a:solidFill>
              </a:rPr>
              <a:t>-e-</a:t>
            </a:r>
            <a:r>
              <a:rPr lang="en-US" dirty="0" err="1" smtClean="0">
                <a:solidFill>
                  <a:srgbClr val="FF0000"/>
                </a:solidFill>
              </a:rPr>
              <a:t>ahmadia</a:t>
            </a:r>
            <a:r>
              <a:rPr lang="en-US" dirty="0" smtClean="0"/>
              <a:t>) and studied educational system</a:t>
            </a:r>
          </a:p>
          <a:p>
            <a:r>
              <a:rPr lang="en-US" dirty="0" smtClean="0"/>
              <a:t>After retirement 1876 settled in Aligarh</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 bridge between Muslims &amp; Englishmen</a:t>
            </a:r>
            <a:endParaRPr lang="en-GB" dirty="0"/>
          </a:p>
        </p:txBody>
      </p:sp>
      <p:sp>
        <p:nvSpPr>
          <p:cNvPr id="3" name="Content Placeholder 2"/>
          <p:cNvSpPr>
            <a:spLocks noGrp="1"/>
          </p:cNvSpPr>
          <p:nvPr>
            <p:ph idx="1"/>
          </p:nvPr>
        </p:nvSpPr>
        <p:spPr/>
        <p:txBody>
          <a:bodyPr/>
          <a:lstStyle/>
          <a:p>
            <a:r>
              <a:rPr lang="en-GB" dirty="0" smtClean="0"/>
              <a:t>During war of independence posted at Bijnor as </a:t>
            </a:r>
            <a:r>
              <a:rPr lang="en-GB" dirty="0" smtClean="0">
                <a:solidFill>
                  <a:srgbClr val="00B0F0"/>
                </a:solidFill>
              </a:rPr>
              <a:t>chief assessment officer</a:t>
            </a:r>
          </a:p>
          <a:p>
            <a:r>
              <a:rPr lang="en-GB" dirty="0" smtClean="0"/>
              <a:t>Saved lives of masters</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GB" dirty="0"/>
              <a:t>Books </a:t>
            </a:r>
            <a:r>
              <a:rPr lang="en-GB" dirty="0" smtClean="0"/>
              <a:t>by </a:t>
            </a:r>
            <a:r>
              <a:rPr lang="en-GB" dirty="0"/>
              <a:t>Sir Syed</a:t>
            </a:r>
          </a:p>
        </p:txBody>
      </p:sp>
      <p:sp>
        <p:nvSpPr>
          <p:cNvPr id="9219" name="Rectangle 3"/>
          <p:cNvSpPr>
            <a:spLocks noGrp="1" noChangeArrowheads="1"/>
          </p:cNvSpPr>
          <p:nvPr>
            <p:ph type="body" idx="1"/>
          </p:nvPr>
        </p:nvSpPr>
        <p:spPr/>
        <p:txBody>
          <a:bodyPr>
            <a:normAutofit/>
          </a:bodyPr>
          <a:lstStyle/>
          <a:p>
            <a:pPr eaLnBrk="1" hangingPunct="1">
              <a:lnSpc>
                <a:spcPct val="90000"/>
              </a:lnSpc>
              <a:defRPr/>
            </a:pPr>
            <a:r>
              <a:rPr lang="en-GB" sz="2800" dirty="0"/>
              <a:t>1. "</a:t>
            </a:r>
            <a:r>
              <a:rPr lang="en-GB" sz="2800" dirty="0" err="1">
                <a:solidFill>
                  <a:srgbClr val="00B0F0"/>
                </a:solidFill>
              </a:rPr>
              <a:t>A'thar</a:t>
            </a:r>
            <a:r>
              <a:rPr lang="en-GB" sz="2800" dirty="0">
                <a:solidFill>
                  <a:srgbClr val="00B0F0"/>
                </a:solidFill>
              </a:rPr>
              <a:t>-as-</a:t>
            </a:r>
            <a:r>
              <a:rPr lang="en-GB" sz="2800" dirty="0" err="1">
                <a:solidFill>
                  <a:srgbClr val="00B0F0"/>
                </a:solidFill>
              </a:rPr>
              <a:t>sanadid</a:t>
            </a:r>
            <a:r>
              <a:rPr lang="en-GB" sz="2800" dirty="0"/>
              <a:t> (Great Monuments) antiquities of Delhi </a:t>
            </a:r>
            <a:br>
              <a:rPr lang="en-GB" sz="2800" dirty="0"/>
            </a:br>
            <a:r>
              <a:rPr lang="en-GB" sz="2800" dirty="0"/>
              <a:t>2. "</a:t>
            </a:r>
            <a:r>
              <a:rPr lang="en-GB" sz="2800" dirty="0" err="1">
                <a:solidFill>
                  <a:srgbClr val="00B0F0"/>
                </a:solidFill>
              </a:rPr>
              <a:t>Jila</a:t>
            </a:r>
            <a:r>
              <a:rPr lang="en-GB" sz="2800" dirty="0">
                <a:solidFill>
                  <a:srgbClr val="00B0F0"/>
                </a:solidFill>
              </a:rPr>
              <a:t>-ul-</a:t>
            </a:r>
            <a:r>
              <a:rPr lang="en-GB" sz="2800" dirty="0" err="1">
                <a:solidFill>
                  <a:srgbClr val="00B0F0"/>
                </a:solidFill>
              </a:rPr>
              <a:t>Qulub</a:t>
            </a:r>
            <a:r>
              <a:rPr lang="en-GB" sz="2800" dirty="0">
                <a:solidFill>
                  <a:srgbClr val="00B0F0"/>
                </a:solidFill>
              </a:rPr>
              <a:t> bi </a:t>
            </a:r>
            <a:r>
              <a:rPr lang="en-GB" sz="2800" dirty="0" err="1">
                <a:solidFill>
                  <a:srgbClr val="00B0F0"/>
                </a:solidFill>
              </a:rPr>
              <a:t>Zikr-il</a:t>
            </a:r>
            <a:r>
              <a:rPr lang="en-GB" sz="2800" dirty="0">
                <a:solidFill>
                  <a:srgbClr val="00B0F0"/>
                </a:solidFill>
              </a:rPr>
              <a:t> </a:t>
            </a:r>
            <a:r>
              <a:rPr lang="en-GB" sz="2800" dirty="0" err="1">
                <a:solidFill>
                  <a:srgbClr val="00B0F0"/>
                </a:solidFill>
              </a:rPr>
              <a:t>Mahbub</a:t>
            </a:r>
            <a:r>
              <a:rPr lang="en-GB" sz="2800" dirty="0"/>
              <a:t>" (1842)</a:t>
            </a:r>
            <a:br>
              <a:rPr lang="en-GB" sz="2800" dirty="0"/>
            </a:br>
            <a:r>
              <a:rPr lang="en-GB" sz="2800" dirty="0"/>
              <a:t>3. "</a:t>
            </a:r>
            <a:r>
              <a:rPr lang="en-GB" sz="2800" dirty="0" err="1">
                <a:solidFill>
                  <a:srgbClr val="00B0F0"/>
                </a:solidFill>
              </a:rPr>
              <a:t>Tuhfa-i-Hasan</a:t>
            </a:r>
            <a:r>
              <a:rPr lang="en-GB" sz="2800" dirty="0"/>
              <a:t>“(1842) </a:t>
            </a:r>
            <a:br>
              <a:rPr lang="en-GB" sz="2800" dirty="0"/>
            </a:br>
            <a:r>
              <a:rPr lang="en-GB" sz="2800" dirty="0"/>
              <a:t>4. "</a:t>
            </a:r>
            <a:r>
              <a:rPr lang="en-GB" sz="2800" dirty="0" err="1">
                <a:solidFill>
                  <a:srgbClr val="00B0F0"/>
                </a:solidFill>
              </a:rPr>
              <a:t>Tahsil</a:t>
            </a:r>
            <a:r>
              <a:rPr lang="en-GB" sz="2800" dirty="0">
                <a:solidFill>
                  <a:srgbClr val="00B0F0"/>
                </a:solidFill>
              </a:rPr>
              <a:t> </a:t>
            </a:r>
            <a:r>
              <a:rPr lang="en-GB" sz="2800" dirty="0" err="1">
                <a:solidFill>
                  <a:srgbClr val="00B0F0"/>
                </a:solidFill>
              </a:rPr>
              <a:t>fi</a:t>
            </a:r>
            <a:r>
              <a:rPr lang="en-GB" sz="2800" dirty="0">
                <a:solidFill>
                  <a:srgbClr val="00B0F0"/>
                </a:solidFill>
              </a:rPr>
              <a:t> jar-</a:t>
            </a:r>
            <a:r>
              <a:rPr lang="en-GB" sz="2800" dirty="0" err="1">
                <a:solidFill>
                  <a:srgbClr val="00B0F0"/>
                </a:solidFill>
              </a:rPr>
              <a:t>i</a:t>
            </a:r>
            <a:r>
              <a:rPr lang="en-GB" sz="2800" dirty="0">
                <a:solidFill>
                  <a:srgbClr val="00B0F0"/>
                </a:solidFill>
              </a:rPr>
              <a:t>-</a:t>
            </a:r>
            <a:r>
              <a:rPr lang="en-GB" sz="2800" dirty="0" err="1">
                <a:solidFill>
                  <a:srgbClr val="00B0F0"/>
                </a:solidFill>
              </a:rPr>
              <a:t>Saqil</a:t>
            </a:r>
            <a:r>
              <a:rPr lang="en-GB" sz="2800" dirty="0">
                <a:solidFill>
                  <a:srgbClr val="00B0F0"/>
                </a:solidFill>
              </a:rPr>
              <a:t> </a:t>
            </a:r>
            <a:r>
              <a:rPr lang="en-GB" sz="2800" dirty="0"/>
              <a:t>" (1842)</a:t>
            </a:r>
            <a:br>
              <a:rPr lang="en-GB" sz="2800" dirty="0"/>
            </a:br>
            <a:r>
              <a:rPr lang="en-GB" sz="2800" dirty="0"/>
              <a:t>5. "</a:t>
            </a:r>
            <a:r>
              <a:rPr lang="en-GB" sz="2800" dirty="0" err="1">
                <a:solidFill>
                  <a:srgbClr val="00B0F0"/>
                </a:solidFill>
              </a:rPr>
              <a:t>Namiqa</a:t>
            </a:r>
            <a:r>
              <a:rPr lang="en-GB" sz="2800" dirty="0">
                <a:solidFill>
                  <a:srgbClr val="00B0F0"/>
                </a:solidFill>
              </a:rPr>
              <a:t> </a:t>
            </a:r>
            <a:r>
              <a:rPr lang="en-GB" sz="2800" dirty="0" err="1">
                <a:solidFill>
                  <a:srgbClr val="00B0F0"/>
                </a:solidFill>
              </a:rPr>
              <a:t>dar</a:t>
            </a:r>
            <a:r>
              <a:rPr lang="en-GB" sz="2800" dirty="0">
                <a:solidFill>
                  <a:srgbClr val="00B0F0"/>
                </a:solidFill>
              </a:rPr>
              <a:t> </a:t>
            </a:r>
            <a:r>
              <a:rPr lang="en-GB" sz="2800" dirty="0" err="1">
                <a:solidFill>
                  <a:srgbClr val="00B0F0"/>
                </a:solidFill>
              </a:rPr>
              <a:t>bayan</a:t>
            </a:r>
            <a:r>
              <a:rPr lang="en-GB" sz="2800" dirty="0">
                <a:solidFill>
                  <a:srgbClr val="00B0F0"/>
                </a:solidFill>
              </a:rPr>
              <a:t> </a:t>
            </a:r>
            <a:r>
              <a:rPr lang="en-GB" sz="2800" dirty="0" err="1">
                <a:solidFill>
                  <a:srgbClr val="00B0F0"/>
                </a:solidFill>
              </a:rPr>
              <a:t>masala</a:t>
            </a:r>
            <a:r>
              <a:rPr lang="en-GB" sz="2800" dirty="0">
                <a:solidFill>
                  <a:srgbClr val="00B0F0"/>
                </a:solidFill>
              </a:rPr>
              <a:t> </a:t>
            </a:r>
            <a:r>
              <a:rPr lang="en-GB" sz="2800" dirty="0" err="1">
                <a:solidFill>
                  <a:srgbClr val="00B0F0"/>
                </a:solidFill>
              </a:rPr>
              <a:t>tasawwur-i-Shaikh</a:t>
            </a:r>
            <a:r>
              <a:rPr lang="en-GB" sz="2800" dirty="0"/>
              <a:t>" </a:t>
            </a:r>
            <a:br>
              <a:rPr lang="en-GB" sz="2800" dirty="0"/>
            </a:br>
            <a:r>
              <a:rPr lang="en-GB" sz="2800" dirty="0"/>
              <a:t>6. "</a:t>
            </a:r>
            <a:r>
              <a:rPr lang="en-GB" sz="2800" dirty="0" err="1">
                <a:solidFill>
                  <a:srgbClr val="00B0F0"/>
                </a:solidFill>
              </a:rPr>
              <a:t>Silsilat</a:t>
            </a:r>
            <a:r>
              <a:rPr lang="en-GB" sz="2800" dirty="0">
                <a:solidFill>
                  <a:srgbClr val="00B0F0"/>
                </a:solidFill>
              </a:rPr>
              <a:t> ul-</a:t>
            </a:r>
            <a:r>
              <a:rPr lang="en-GB" sz="2800" dirty="0" err="1">
                <a:solidFill>
                  <a:srgbClr val="00B0F0"/>
                </a:solidFill>
              </a:rPr>
              <a:t>Mulk</a:t>
            </a:r>
            <a:r>
              <a:rPr lang="en-GB" sz="2800" dirty="0">
                <a:solidFill>
                  <a:srgbClr val="00B0F0"/>
                </a:solidFill>
              </a:rPr>
              <a:t>" </a:t>
            </a:r>
            <a:r>
              <a:rPr lang="en-GB" sz="2800" dirty="0"/>
              <a:t/>
            </a:r>
            <a:br>
              <a:rPr lang="en-GB" sz="2800" dirty="0"/>
            </a:br>
            <a:r>
              <a:rPr lang="en-GB" sz="2800" dirty="0"/>
              <a:t>7. "</a:t>
            </a:r>
            <a:r>
              <a:rPr lang="en-GB" sz="2800" dirty="0" err="1">
                <a:solidFill>
                  <a:srgbClr val="00B0F0"/>
                </a:solidFill>
              </a:rPr>
              <a:t>Asbab</a:t>
            </a:r>
            <a:r>
              <a:rPr lang="en-GB" sz="2800" dirty="0">
                <a:solidFill>
                  <a:srgbClr val="00B0F0"/>
                </a:solidFill>
              </a:rPr>
              <a:t>-e-</a:t>
            </a:r>
            <a:r>
              <a:rPr lang="en-GB" sz="2800" dirty="0" err="1">
                <a:solidFill>
                  <a:srgbClr val="00B0F0"/>
                </a:solidFill>
              </a:rPr>
              <a:t>Bhaghawath</a:t>
            </a:r>
            <a:r>
              <a:rPr lang="en-GB" sz="2800" dirty="0">
                <a:solidFill>
                  <a:srgbClr val="00B0F0"/>
                </a:solidFill>
              </a:rPr>
              <a:t>-e-Hind</a:t>
            </a:r>
            <a:r>
              <a:rPr lang="en-GB" sz="2800" dirty="0"/>
              <a:t>" </a:t>
            </a:r>
            <a:br>
              <a:rPr lang="en-GB" sz="2800" dirty="0"/>
            </a:br>
            <a:r>
              <a:rPr lang="en-GB" sz="2800" dirty="0"/>
              <a:t>8. "</a:t>
            </a:r>
            <a:r>
              <a:rPr lang="en-GB" sz="2800" dirty="0" err="1">
                <a:solidFill>
                  <a:srgbClr val="00B0F0"/>
                </a:solidFill>
              </a:rPr>
              <a:t>Tabyin</a:t>
            </a:r>
            <a:r>
              <a:rPr lang="en-GB" sz="2800" dirty="0">
                <a:solidFill>
                  <a:srgbClr val="00B0F0"/>
                </a:solidFill>
              </a:rPr>
              <a:t>-ul-</a:t>
            </a:r>
            <a:r>
              <a:rPr lang="en-GB" sz="2800" dirty="0" err="1">
                <a:solidFill>
                  <a:srgbClr val="00B0F0"/>
                </a:solidFill>
              </a:rPr>
              <a:t>Kalam</a:t>
            </a:r>
            <a:r>
              <a:rPr lang="en-GB" sz="2800" dirty="0">
                <a:solidFill>
                  <a:srgbClr val="00B0F0"/>
                </a:solidFill>
              </a:rPr>
              <a:t>" </a:t>
            </a:r>
            <a:r>
              <a:rPr lang="en-GB" sz="2800" dirty="0"/>
              <a:t/>
            </a:r>
            <a:br>
              <a:rPr lang="en-GB" sz="2800" dirty="0"/>
            </a:br>
            <a:r>
              <a:rPr lang="en-GB" sz="2800" dirty="0"/>
              <a:t>9. "</a:t>
            </a:r>
            <a:r>
              <a:rPr lang="en-GB" sz="2800" dirty="0" err="1">
                <a:solidFill>
                  <a:srgbClr val="00B0F0"/>
                </a:solidFill>
              </a:rPr>
              <a:t>Musalmano</a:t>
            </a:r>
            <a:r>
              <a:rPr lang="en-GB" sz="2800" dirty="0">
                <a:solidFill>
                  <a:srgbClr val="00B0F0"/>
                </a:solidFill>
              </a:rPr>
              <a:t> </a:t>
            </a:r>
            <a:r>
              <a:rPr lang="en-GB" sz="2800" dirty="0" err="1">
                <a:solidFill>
                  <a:srgbClr val="00B0F0"/>
                </a:solidFill>
              </a:rPr>
              <a:t>ki</a:t>
            </a:r>
            <a:r>
              <a:rPr lang="en-GB" sz="2800" dirty="0">
                <a:solidFill>
                  <a:srgbClr val="00B0F0"/>
                </a:solidFill>
              </a:rPr>
              <a:t> </a:t>
            </a:r>
            <a:r>
              <a:rPr lang="en-GB" sz="2800" dirty="0" err="1">
                <a:solidFill>
                  <a:srgbClr val="00B0F0"/>
                </a:solidFill>
              </a:rPr>
              <a:t>Qismat</a:t>
            </a:r>
            <a:r>
              <a:rPr lang="en-GB" sz="2800" dirty="0">
                <a:solidFill>
                  <a:srgbClr val="00B0F0"/>
                </a:solidFill>
              </a:rPr>
              <a:t> ka </a:t>
            </a:r>
            <a:r>
              <a:rPr lang="en-GB" sz="2800" dirty="0" err="1">
                <a:solidFill>
                  <a:srgbClr val="00B0F0"/>
                </a:solidFill>
              </a:rPr>
              <a:t>Faisla</a:t>
            </a:r>
            <a:r>
              <a:rPr lang="en-GB" sz="2800" dirty="0">
                <a:solidFill>
                  <a:srgbClr val="00B0F0"/>
                </a:solidFill>
              </a:rPr>
              <a:t> </a:t>
            </a:r>
          </a:p>
          <a:p>
            <a:pPr eaLnBrk="1" hangingPunct="1">
              <a:lnSpc>
                <a:spcPct val="90000"/>
              </a:lnSpc>
              <a:buNone/>
              <a:defRPr/>
            </a:pPr>
            <a:r>
              <a:rPr lang="en-GB" sz="2800" dirty="0"/>
              <a:t>   10.Commentry on </a:t>
            </a:r>
            <a:r>
              <a:rPr lang="en-GB" sz="2800" dirty="0">
                <a:solidFill>
                  <a:srgbClr val="00B0F0"/>
                </a:solidFill>
              </a:rPr>
              <a:t>Bible</a:t>
            </a:r>
          </a:p>
          <a:p>
            <a:pPr eaLnBrk="1" hangingPunct="1">
              <a:lnSpc>
                <a:spcPct val="90000"/>
              </a:lnSpc>
              <a:buNone/>
              <a:defRPr/>
            </a:pPr>
            <a:endParaRPr lang="en-GB"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 of 42 books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Jam-e-</a:t>
            </a:r>
            <a:r>
              <a:rPr lang="en-US" dirty="0" err="1" smtClean="0">
                <a:solidFill>
                  <a:srgbClr val="FF0000"/>
                </a:solidFill>
              </a:rPr>
              <a:t>jum</a:t>
            </a:r>
            <a:r>
              <a:rPr lang="en-US" dirty="0" smtClean="0">
                <a:solidFill>
                  <a:srgbClr val="FF0000"/>
                </a:solidFill>
              </a:rPr>
              <a:t> </a:t>
            </a:r>
            <a:r>
              <a:rPr lang="en-US" dirty="0" smtClean="0"/>
              <a:t>1840  short stories about 43 kings</a:t>
            </a:r>
          </a:p>
          <a:p>
            <a:r>
              <a:rPr lang="en-US" dirty="0" err="1" smtClean="0">
                <a:solidFill>
                  <a:srgbClr val="FF0000"/>
                </a:solidFill>
              </a:rPr>
              <a:t>Jila</a:t>
            </a:r>
            <a:r>
              <a:rPr lang="en-US" dirty="0" smtClean="0">
                <a:solidFill>
                  <a:srgbClr val="FF0000"/>
                </a:solidFill>
              </a:rPr>
              <a:t>-al-</a:t>
            </a:r>
            <a:r>
              <a:rPr lang="en-US" dirty="0" err="1" smtClean="0">
                <a:solidFill>
                  <a:srgbClr val="FF0000"/>
                </a:solidFill>
              </a:rPr>
              <a:t>Quloob</a:t>
            </a:r>
            <a:r>
              <a:rPr lang="en-US" dirty="0" smtClean="0">
                <a:solidFill>
                  <a:srgbClr val="FF0000"/>
                </a:solidFill>
              </a:rPr>
              <a:t> </a:t>
            </a:r>
            <a:r>
              <a:rPr lang="en-US" dirty="0" err="1" smtClean="0">
                <a:solidFill>
                  <a:srgbClr val="FF0000"/>
                </a:solidFill>
              </a:rPr>
              <a:t>Ba</a:t>
            </a:r>
            <a:r>
              <a:rPr lang="en-US" dirty="0" smtClean="0">
                <a:solidFill>
                  <a:srgbClr val="FF0000"/>
                </a:solidFill>
              </a:rPr>
              <a:t> </a:t>
            </a:r>
            <a:r>
              <a:rPr lang="en-US" dirty="0" err="1" smtClean="0">
                <a:solidFill>
                  <a:srgbClr val="FF0000"/>
                </a:solidFill>
              </a:rPr>
              <a:t>Zikar</a:t>
            </a:r>
            <a:r>
              <a:rPr lang="en-US" dirty="0" smtClean="0">
                <a:solidFill>
                  <a:srgbClr val="FF0000"/>
                </a:solidFill>
              </a:rPr>
              <a:t> –al- </a:t>
            </a:r>
            <a:r>
              <a:rPr lang="en-US" dirty="0" err="1" smtClean="0">
                <a:solidFill>
                  <a:srgbClr val="FF0000"/>
                </a:solidFill>
              </a:rPr>
              <a:t>Mahboob</a:t>
            </a:r>
            <a:r>
              <a:rPr lang="en-US" dirty="0" smtClean="0"/>
              <a:t>(1842) short biography of Prophet Muhammad PBUH</a:t>
            </a:r>
          </a:p>
          <a:p>
            <a:r>
              <a:rPr lang="en-US" dirty="0" err="1" smtClean="0">
                <a:solidFill>
                  <a:srgbClr val="FF0000"/>
                </a:solidFill>
              </a:rPr>
              <a:t>Tuhfa</a:t>
            </a:r>
            <a:r>
              <a:rPr lang="en-US" dirty="0" smtClean="0">
                <a:solidFill>
                  <a:srgbClr val="FF0000"/>
                </a:solidFill>
              </a:rPr>
              <a:t>-e-</a:t>
            </a:r>
            <a:r>
              <a:rPr lang="en-US" dirty="0" err="1" smtClean="0">
                <a:solidFill>
                  <a:srgbClr val="FF0000"/>
                </a:solidFill>
              </a:rPr>
              <a:t>Husn</a:t>
            </a:r>
            <a:r>
              <a:rPr lang="en-US" dirty="0" smtClean="0"/>
              <a:t> (1844) translation of 2 chapters of shah </a:t>
            </a:r>
            <a:r>
              <a:rPr lang="en-US" dirty="0" err="1" smtClean="0"/>
              <a:t>abdul</a:t>
            </a:r>
            <a:r>
              <a:rPr lang="en-US" dirty="0" smtClean="0"/>
              <a:t> Aziz ‘s </a:t>
            </a:r>
            <a:r>
              <a:rPr lang="en-US" dirty="0" err="1" smtClean="0"/>
              <a:t>Tuhfa</a:t>
            </a:r>
            <a:r>
              <a:rPr lang="en-US" dirty="0" smtClean="0"/>
              <a:t> </a:t>
            </a:r>
            <a:r>
              <a:rPr lang="en-US" dirty="0" err="1" smtClean="0"/>
              <a:t>Asna</a:t>
            </a:r>
            <a:r>
              <a:rPr lang="en-US" dirty="0" smtClean="0"/>
              <a:t> </a:t>
            </a:r>
            <a:r>
              <a:rPr lang="en-US" dirty="0" err="1" smtClean="0"/>
              <a:t>Ashria</a:t>
            </a:r>
            <a:endParaRPr lang="en-US" dirty="0" smtClean="0"/>
          </a:p>
          <a:p>
            <a:r>
              <a:rPr lang="en-US" smtClean="0">
                <a:solidFill>
                  <a:srgbClr val="FF0000"/>
                </a:solidFill>
              </a:rPr>
              <a:t>Taseeh</a:t>
            </a:r>
            <a:r>
              <a:rPr lang="en-US" dirty="0" smtClean="0">
                <a:solidFill>
                  <a:srgbClr val="FF0000"/>
                </a:solidFill>
              </a:rPr>
              <a:t> </a:t>
            </a:r>
            <a:r>
              <a:rPr lang="en-US" dirty="0" err="1" smtClean="0">
                <a:solidFill>
                  <a:srgbClr val="FF0000"/>
                </a:solidFill>
              </a:rPr>
              <a:t>Aaeen</a:t>
            </a:r>
            <a:r>
              <a:rPr lang="en-US" dirty="0" smtClean="0">
                <a:solidFill>
                  <a:srgbClr val="FF0000"/>
                </a:solidFill>
              </a:rPr>
              <a:t> –e- </a:t>
            </a:r>
            <a:r>
              <a:rPr lang="en-US" dirty="0" err="1">
                <a:solidFill>
                  <a:srgbClr val="FF0000"/>
                </a:solidFill>
              </a:rPr>
              <a:t>A</a:t>
            </a:r>
            <a:r>
              <a:rPr lang="en-US" dirty="0" err="1" smtClean="0">
                <a:solidFill>
                  <a:srgbClr val="FF0000"/>
                </a:solidFill>
              </a:rPr>
              <a:t>kbari</a:t>
            </a:r>
            <a:r>
              <a:rPr lang="en-US" dirty="0" smtClean="0">
                <a:solidFill>
                  <a:srgbClr val="FF0000"/>
                </a:solidFill>
              </a:rPr>
              <a:t> </a:t>
            </a:r>
            <a:r>
              <a:rPr lang="en-US" dirty="0" smtClean="0"/>
              <a:t>(1855) explained some difficult points of </a:t>
            </a:r>
            <a:r>
              <a:rPr lang="en-US" dirty="0" err="1" smtClean="0"/>
              <a:t>Abul</a:t>
            </a:r>
            <a:r>
              <a:rPr lang="en-US" dirty="0" smtClean="0"/>
              <a:t> Fazal s </a:t>
            </a:r>
            <a:r>
              <a:rPr lang="en-US" dirty="0" err="1" smtClean="0"/>
              <a:t>Aeen</a:t>
            </a:r>
            <a:r>
              <a:rPr lang="en-US" dirty="0" smtClean="0"/>
              <a:t>-e </a:t>
            </a:r>
            <a:r>
              <a:rPr lang="en-US" dirty="0" err="1" smtClean="0"/>
              <a:t>Akbari</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solidFill>
                  <a:srgbClr val="FF0000"/>
                </a:solidFill>
              </a:rPr>
              <a:t>Tasheeh</a:t>
            </a:r>
            <a:r>
              <a:rPr lang="en-US" dirty="0" smtClean="0">
                <a:solidFill>
                  <a:srgbClr val="FF0000"/>
                </a:solidFill>
              </a:rPr>
              <a:t> </a:t>
            </a:r>
            <a:r>
              <a:rPr lang="en-US" dirty="0" err="1" smtClean="0">
                <a:solidFill>
                  <a:srgbClr val="FF0000"/>
                </a:solidFill>
              </a:rPr>
              <a:t>Tarekh</a:t>
            </a:r>
            <a:r>
              <a:rPr lang="en-US" dirty="0" smtClean="0">
                <a:solidFill>
                  <a:srgbClr val="FF0000"/>
                </a:solidFill>
              </a:rPr>
              <a:t> –e- </a:t>
            </a:r>
            <a:r>
              <a:rPr lang="en-US" dirty="0" err="1" smtClean="0">
                <a:solidFill>
                  <a:srgbClr val="FF0000"/>
                </a:solidFill>
              </a:rPr>
              <a:t>Feroze</a:t>
            </a:r>
            <a:r>
              <a:rPr lang="en-US" dirty="0" smtClean="0">
                <a:solidFill>
                  <a:srgbClr val="FF0000"/>
                </a:solidFill>
              </a:rPr>
              <a:t> </a:t>
            </a:r>
            <a:r>
              <a:rPr lang="en-US" dirty="0" err="1" smtClean="0">
                <a:solidFill>
                  <a:srgbClr val="FF0000"/>
                </a:solidFill>
              </a:rPr>
              <a:t>Shahi</a:t>
            </a:r>
            <a:r>
              <a:rPr lang="en-US" dirty="0" smtClean="0">
                <a:solidFill>
                  <a:srgbClr val="FF0000"/>
                </a:solidFill>
              </a:rPr>
              <a:t> </a:t>
            </a:r>
            <a:r>
              <a:rPr lang="en-US" dirty="0" smtClean="0"/>
              <a:t>(1862) corrections made in </a:t>
            </a:r>
            <a:r>
              <a:rPr lang="en-US" dirty="0" err="1" smtClean="0"/>
              <a:t>Tarekh</a:t>
            </a:r>
            <a:r>
              <a:rPr lang="en-US" dirty="0" smtClean="0"/>
              <a:t> e </a:t>
            </a:r>
            <a:r>
              <a:rPr lang="en-US" dirty="0" err="1" smtClean="0"/>
              <a:t>feroz</a:t>
            </a:r>
            <a:r>
              <a:rPr lang="en-US" dirty="0" smtClean="0"/>
              <a:t> </a:t>
            </a:r>
            <a:r>
              <a:rPr lang="en-US" dirty="0" err="1" smtClean="0"/>
              <a:t>shahi</a:t>
            </a:r>
            <a:endParaRPr lang="en-US" dirty="0" smtClean="0"/>
          </a:p>
          <a:p>
            <a:r>
              <a:rPr lang="en-US" dirty="0" smtClean="0">
                <a:solidFill>
                  <a:srgbClr val="FF0000"/>
                </a:solidFill>
              </a:rPr>
              <a:t>The Causes of Indian revolt  </a:t>
            </a:r>
            <a:r>
              <a:rPr lang="en-US" dirty="0" smtClean="0"/>
              <a:t>.In 1871 it was translated in English by Graham &amp; Auckland  Colvin.</a:t>
            </a:r>
          </a:p>
          <a:p>
            <a:r>
              <a:rPr lang="en-US" b="1" u="sng" dirty="0" err="1" smtClean="0">
                <a:solidFill>
                  <a:srgbClr val="FF0000"/>
                </a:solidFill>
              </a:rPr>
              <a:t>Khutbat</a:t>
            </a:r>
            <a:r>
              <a:rPr lang="en-US" b="1" u="sng" dirty="0" smtClean="0">
                <a:solidFill>
                  <a:srgbClr val="FF0000"/>
                </a:solidFill>
              </a:rPr>
              <a:t> –e – </a:t>
            </a:r>
            <a:r>
              <a:rPr lang="en-US" b="1" u="sng" dirty="0" err="1" smtClean="0">
                <a:solidFill>
                  <a:srgbClr val="FF0000"/>
                </a:solidFill>
              </a:rPr>
              <a:t>Ahmadia</a:t>
            </a:r>
            <a:r>
              <a:rPr lang="en-US" b="1" u="sng" dirty="0" smtClean="0">
                <a:solidFill>
                  <a:srgbClr val="FF0000"/>
                </a:solidFill>
              </a:rPr>
              <a:t> (1870)</a:t>
            </a:r>
            <a:r>
              <a:rPr lang="en-US" dirty="0" smtClean="0"/>
              <a:t>He responded the controversial points made by </a:t>
            </a:r>
            <a:r>
              <a:rPr lang="en-US" u="sng" dirty="0" smtClean="0"/>
              <a:t>William Muir </a:t>
            </a:r>
            <a:r>
              <a:rPr lang="en-US" dirty="0" smtClean="0"/>
              <a:t>in his book regarding Prophet Muhammad PBUH.During stay in UK he collected references to respond.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Societies</a:t>
            </a:r>
            <a:endParaRPr lang="en-US" dirty="0"/>
          </a:p>
        </p:txBody>
      </p:sp>
      <p:sp>
        <p:nvSpPr>
          <p:cNvPr id="3" name="Content Placeholder 2"/>
          <p:cNvSpPr>
            <a:spLocks noGrp="1"/>
          </p:cNvSpPr>
          <p:nvPr>
            <p:ph idx="1"/>
          </p:nvPr>
        </p:nvSpPr>
        <p:spPr/>
        <p:txBody>
          <a:bodyPr>
            <a:normAutofit fontScale="40000" lnSpcReduction="20000"/>
          </a:bodyPr>
          <a:lstStyle/>
          <a:p>
            <a:r>
              <a:rPr lang="en-US" sz="6000" dirty="0">
                <a:solidFill>
                  <a:srgbClr val="FF0000"/>
                </a:solidFill>
              </a:rPr>
              <a:t>Scientific Society </a:t>
            </a:r>
            <a:r>
              <a:rPr lang="en-US" sz="6000" dirty="0"/>
              <a:t>(1864) to translate books from foreign languages.</a:t>
            </a:r>
          </a:p>
          <a:p>
            <a:r>
              <a:rPr lang="en-US" sz="6000" dirty="0"/>
              <a:t> Duke of Argyll appointed as Patron.</a:t>
            </a:r>
          </a:p>
          <a:p>
            <a:r>
              <a:rPr lang="en-US" sz="6000" dirty="0"/>
              <a:t>Membership not restricted to a particular nationality</a:t>
            </a:r>
          </a:p>
          <a:p>
            <a:r>
              <a:rPr lang="en-US" sz="6000" dirty="0"/>
              <a:t>82 Hindus and 107 Muslims were members</a:t>
            </a:r>
          </a:p>
          <a:p>
            <a:r>
              <a:rPr lang="en-US" sz="6000" dirty="0"/>
              <a:t>By 1875 translated 27  works from English to Urdu</a:t>
            </a:r>
          </a:p>
          <a:p>
            <a:r>
              <a:rPr lang="en-US" sz="6000" dirty="0"/>
              <a:t>During 1875-98 only 19 works translated (pressing engagements of Syyed)</a:t>
            </a:r>
          </a:p>
          <a:p>
            <a:r>
              <a:rPr lang="en-US" sz="6000" dirty="0">
                <a:solidFill>
                  <a:srgbClr val="FF0000"/>
                </a:solidFill>
              </a:rPr>
              <a:t>British Indian association </a:t>
            </a:r>
            <a:r>
              <a:rPr lang="en-US" sz="6000" dirty="0"/>
              <a:t>(1866)</a:t>
            </a:r>
          </a:p>
          <a:p>
            <a:r>
              <a:rPr lang="en-US" sz="6000" dirty="0">
                <a:solidFill>
                  <a:srgbClr val="FF0000"/>
                </a:solidFill>
              </a:rPr>
              <a:t>All India Mohammaden educational conference (</a:t>
            </a:r>
            <a:r>
              <a:rPr lang="en-US" sz="6000" dirty="0"/>
              <a:t>1886)</a:t>
            </a:r>
          </a:p>
          <a:p>
            <a:r>
              <a:rPr lang="en-US" sz="6000" dirty="0"/>
              <a:t>Indian patriotic Association (1888)</a:t>
            </a:r>
          </a:p>
          <a:p>
            <a:r>
              <a:rPr lang="en-US" sz="6000" dirty="0"/>
              <a:t>Mohammedan Anglo Oriental Defense Association (1893)</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r>
              <a:rPr lang="en-US" dirty="0" smtClean="0"/>
              <a:t>AS a Journalist</a:t>
            </a:r>
            <a:endParaRPr lang="en-US" dirty="0"/>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GB" dirty="0"/>
              <a:t> </a:t>
            </a:r>
          </a:p>
          <a:p>
            <a:pPr eaLnBrk="1" hangingPunct="1">
              <a:lnSpc>
                <a:spcPct val="90000"/>
              </a:lnSpc>
              <a:defRPr/>
            </a:pPr>
            <a:r>
              <a:rPr lang="en-GB" dirty="0"/>
              <a:t>   ‘’</a:t>
            </a:r>
            <a:r>
              <a:rPr lang="en-GB" dirty="0">
                <a:solidFill>
                  <a:srgbClr val="00B0F0"/>
                </a:solidFill>
              </a:rPr>
              <a:t>TEHZIB-UL-AKHLAQ</a:t>
            </a:r>
            <a:r>
              <a:rPr lang="en-GB" dirty="0"/>
              <a:t>’’ – It succeeded in making people realise the value of modern knowledge. It also gave new directions to Muslim social and political thoughts.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36"/>
          <p:cNvSpPr/>
          <p:nvPr/>
        </p:nvSpPr>
        <p:spPr>
          <a:xfrm>
            <a:off x="512984" y="699492"/>
            <a:ext cx="1620632" cy="564574"/>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600" b="1" u="sng">
                <a:solidFill>
                  <a:srgbClr val="308B16"/>
                </a:solidFill>
                <a:latin typeface="Helvetica"/>
                <a:ea typeface="Helvetica"/>
                <a:cs typeface="Helvetica"/>
                <a:sym typeface="Helvetica"/>
              </a:defRPr>
            </a:lvl1pPr>
          </a:lstStyle>
          <a:p>
            <a:pPr lvl="0">
              <a:defRPr sz="1800" b="0" u="none">
                <a:solidFill>
                  <a:srgbClr val="000000"/>
                </a:solidFill>
              </a:defRPr>
            </a:pPr>
            <a:r>
              <a:rPr sz="3200" u="none" smtClean="0"/>
              <a:t>Ideology</a:t>
            </a:r>
            <a:endParaRPr sz="3200" u="none"/>
          </a:p>
        </p:txBody>
      </p:sp>
      <p:sp>
        <p:nvSpPr>
          <p:cNvPr id="37" name="Shape 37"/>
          <p:cNvSpPr/>
          <p:nvPr/>
        </p:nvSpPr>
        <p:spPr>
          <a:xfrm>
            <a:off x="318753" y="1501972"/>
            <a:ext cx="8339806" cy="2509722"/>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p>
            <a:pPr marL="296079" indent="-296079">
              <a:lnSpc>
                <a:spcPct val="120000"/>
              </a:lnSpc>
              <a:buSzPct val="75000"/>
              <a:buChar char="•"/>
              <a:defRPr sz="1800">
                <a:solidFill>
                  <a:srgbClr val="000000"/>
                </a:solidFill>
              </a:defRPr>
            </a:pPr>
            <a:r>
              <a:rPr sz="2200" dirty="0">
                <a:latin typeface="Helvetica"/>
                <a:ea typeface="Helvetica"/>
                <a:cs typeface="Helvetica"/>
                <a:sym typeface="Helvetica"/>
              </a:rPr>
              <a:t>Set of </a:t>
            </a:r>
            <a:r>
              <a:rPr sz="2200" u="sng" dirty="0">
                <a:latin typeface="Helvetica"/>
                <a:ea typeface="Helvetica"/>
                <a:cs typeface="Helvetica"/>
                <a:sym typeface="Helvetica"/>
              </a:rPr>
              <a:t>ideas </a:t>
            </a:r>
            <a:r>
              <a:rPr sz="2200" dirty="0">
                <a:latin typeface="Helvetica"/>
                <a:ea typeface="Helvetica"/>
                <a:cs typeface="Helvetica"/>
                <a:sym typeface="Helvetica"/>
              </a:rPr>
              <a:t>or </a:t>
            </a:r>
            <a:r>
              <a:rPr sz="2200" u="sng" dirty="0">
                <a:latin typeface="Helvetica"/>
                <a:ea typeface="Helvetica"/>
                <a:cs typeface="Helvetica"/>
                <a:sym typeface="Helvetica"/>
              </a:rPr>
              <a:t>norms</a:t>
            </a:r>
            <a:r>
              <a:rPr sz="2200" dirty="0">
                <a:latin typeface="Helvetica"/>
                <a:ea typeface="Helvetica"/>
                <a:cs typeface="Helvetica"/>
                <a:sym typeface="Helvetica"/>
              </a:rPr>
              <a:t> on which the </a:t>
            </a:r>
            <a:r>
              <a:rPr sz="2200" u="sng" dirty="0">
                <a:latin typeface="Helvetica"/>
                <a:ea typeface="Helvetica"/>
                <a:cs typeface="Helvetica"/>
                <a:sym typeface="Helvetica"/>
              </a:rPr>
              <a:t>collective ideals </a:t>
            </a:r>
            <a:r>
              <a:rPr sz="2200" dirty="0">
                <a:latin typeface="Helvetica"/>
                <a:ea typeface="Helvetica"/>
                <a:cs typeface="Helvetica"/>
                <a:sym typeface="Helvetica"/>
              </a:rPr>
              <a:t>of a community</a:t>
            </a:r>
            <a:r>
              <a:rPr lang="en-US" sz="2200" dirty="0">
                <a:latin typeface="Helvetica"/>
                <a:ea typeface="Helvetica"/>
                <a:cs typeface="Helvetica"/>
                <a:sym typeface="Helvetica"/>
              </a:rPr>
              <a:t> or a </a:t>
            </a:r>
            <a:r>
              <a:rPr sz="2200" dirty="0">
                <a:latin typeface="Helvetica"/>
                <a:ea typeface="Helvetica"/>
                <a:cs typeface="Helvetica"/>
                <a:sym typeface="Helvetica"/>
              </a:rPr>
              <a:t> nation</a:t>
            </a:r>
            <a:r>
              <a:rPr lang="en-US" sz="2200" dirty="0">
                <a:latin typeface="Helvetica"/>
                <a:ea typeface="Helvetica"/>
                <a:cs typeface="Helvetica"/>
                <a:sym typeface="Helvetica"/>
              </a:rPr>
              <a:t> </a:t>
            </a:r>
            <a:r>
              <a:rPr sz="2200" dirty="0">
                <a:latin typeface="Helvetica"/>
                <a:ea typeface="Helvetica"/>
                <a:cs typeface="Helvetica"/>
                <a:sym typeface="Helvetica"/>
              </a:rPr>
              <a:t> are based.</a:t>
            </a:r>
          </a:p>
          <a:p>
            <a:pPr marL="296079" indent="-296079">
              <a:lnSpc>
                <a:spcPct val="120000"/>
              </a:lnSpc>
              <a:buSzPct val="75000"/>
              <a:buChar char="•"/>
              <a:defRPr sz="1800">
                <a:solidFill>
                  <a:srgbClr val="000000"/>
                </a:solidFill>
              </a:defRPr>
            </a:pPr>
            <a:r>
              <a:rPr lang="en-US" sz="2200" dirty="0">
                <a:latin typeface="Helvetica"/>
                <a:ea typeface="Helvetica"/>
                <a:cs typeface="Helvetica"/>
                <a:sym typeface="Helvetica"/>
              </a:rPr>
              <a:t>S</a:t>
            </a:r>
            <a:r>
              <a:rPr sz="2200" dirty="0">
                <a:latin typeface="Helvetica"/>
                <a:ea typeface="Helvetica"/>
                <a:cs typeface="Helvetica"/>
                <a:sym typeface="Helvetica"/>
              </a:rPr>
              <a:t>et of </a:t>
            </a:r>
            <a:r>
              <a:rPr sz="2200" u="sng" dirty="0">
                <a:latin typeface="Helvetica"/>
                <a:ea typeface="Helvetica"/>
                <a:cs typeface="Helvetica"/>
                <a:sym typeface="Helvetica"/>
              </a:rPr>
              <a:t>principles</a:t>
            </a:r>
            <a:r>
              <a:rPr sz="2200" dirty="0">
                <a:latin typeface="Helvetica"/>
                <a:ea typeface="Helvetica"/>
                <a:cs typeface="Helvetica"/>
                <a:sym typeface="Helvetica"/>
              </a:rPr>
              <a:t>, a </a:t>
            </a:r>
            <a:r>
              <a:rPr sz="2200" u="sng" dirty="0">
                <a:latin typeface="Helvetica"/>
                <a:ea typeface="Helvetica"/>
                <a:cs typeface="Helvetica"/>
                <a:sym typeface="Helvetica"/>
              </a:rPr>
              <a:t>framework</a:t>
            </a:r>
            <a:r>
              <a:rPr sz="2200" dirty="0">
                <a:latin typeface="Helvetica"/>
                <a:ea typeface="Helvetica"/>
                <a:cs typeface="Helvetica"/>
                <a:sym typeface="Helvetica"/>
              </a:rPr>
              <a:t> of action and guidance system that </a:t>
            </a:r>
            <a:r>
              <a:rPr sz="2200" b="1" dirty="0">
                <a:solidFill>
                  <a:srgbClr val="FF0000"/>
                </a:solidFill>
                <a:latin typeface="Helvetica"/>
                <a:ea typeface="Helvetica"/>
                <a:cs typeface="Helvetica"/>
                <a:sym typeface="Helvetica"/>
              </a:rPr>
              <a:t>gives order and meaning to life and human action.</a:t>
            </a:r>
            <a:endParaRPr lang="en-US" sz="2200" b="1" dirty="0">
              <a:solidFill>
                <a:srgbClr val="FF0000"/>
              </a:solidFill>
              <a:latin typeface="Helvetica"/>
              <a:ea typeface="Helvetica"/>
              <a:cs typeface="Helvetica"/>
              <a:sym typeface="Helvetica"/>
            </a:endParaRPr>
          </a:p>
          <a:p>
            <a:pPr marL="296079" indent="-296079">
              <a:lnSpc>
                <a:spcPct val="120000"/>
              </a:lnSpc>
              <a:buSzPct val="75000"/>
              <a:buFont typeface="Arial" pitchFamily="34" charset="0"/>
              <a:buChar char="•"/>
              <a:defRPr sz="1800">
                <a:solidFill>
                  <a:srgbClr val="000000"/>
                </a:solidFill>
              </a:defRPr>
            </a:pPr>
            <a:r>
              <a:rPr lang="en-US" sz="2200" u="sng" dirty="0">
                <a:latin typeface="Helvetica"/>
                <a:ea typeface="Helvetica"/>
                <a:cs typeface="Helvetica"/>
                <a:sym typeface="Helvetica"/>
              </a:rPr>
              <a:t>I</a:t>
            </a:r>
            <a:r>
              <a:rPr sz="2200" u="sng" dirty="0">
                <a:latin typeface="Helvetica"/>
                <a:ea typeface="Helvetica"/>
                <a:cs typeface="Helvetica"/>
                <a:sym typeface="Helvetica"/>
              </a:rPr>
              <a:t>deals</a:t>
            </a:r>
            <a:r>
              <a:rPr sz="2200" dirty="0">
                <a:latin typeface="Helvetica"/>
                <a:ea typeface="Helvetica"/>
                <a:cs typeface="Helvetica"/>
                <a:sym typeface="Helvetica"/>
              </a:rPr>
              <a:t>, which a nation strives to </a:t>
            </a:r>
            <a:r>
              <a:rPr sz="2200" dirty="0">
                <a:latin typeface="Calibri" pitchFamily="34" charset="0"/>
                <a:ea typeface="Helvetica"/>
                <a:cs typeface="Calibri" pitchFamily="34" charset="0"/>
                <a:sym typeface="Helvetica"/>
              </a:rPr>
              <a:t>accomplish</a:t>
            </a:r>
            <a:r>
              <a:rPr sz="2200" dirty="0">
                <a:latin typeface="Helvetica"/>
                <a:ea typeface="Helvetica"/>
                <a:cs typeface="Helvetica"/>
                <a:sym typeface="Helvetica"/>
              </a:rPr>
              <a:t> in order to bring stability to its </a:t>
            </a:r>
            <a:r>
              <a:rPr sz="2200" u="sng" dirty="0">
                <a:latin typeface="Helvetica"/>
                <a:ea typeface="Helvetica"/>
                <a:cs typeface="Helvetica"/>
                <a:sym typeface="Helvetica"/>
              </a:rPr>
              <a:t>nationhood</a:t>
            </a:r>
            <a:r>
              <a:rPr sz="2200" dirty="0">
                <a:latin typeface="Helvetica"/>
                <a:ea typeface="Helvetica"/>
                <a:cs typeface="Helvetica"/>
                <a:sym typeface="Helvetica"/>
              </a:rPr>
              <a:t>.</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Aligarh Institute Gazette</a:t>
            </a:r>
            <a:endParaRPr lang="en-US" dirty="0"/>
          </a:p>
        </p:txBody>
      </p:sp>
      <p:sp>
        <p:nvSpPr>
          <p:cNvPr id="3" name="Content Placeholder 2"/>
          <p:cNvSpPr>
            <a:spLocks noGrp="1"/>
          </p:cNvSpPr>
          <p:nvPr>
            <p:ph idx="1"/>
          </p:nvPr>
        </p:nvSpPr>
        <p:spPr/>
        <p:txBody>
          <a:bodyPr/>
          <a:lstStyle/>
          <a:p>
            <a:r>
              <a:rPr lang="en-GB" dirty="0" smtClean="0"/>
              <a:t>It was an organ of the Scientific Society started in </a:t>
            </a:r>
            <a:r>
              <a:rPr lang="en-GB" dirty="0" smtClean="0">
                <a:solidFill>
                  <a:srgbClr val="00B0F0"/>
                </a:solidFill>
              </a:rPr>
              <a:t>1866</a:t>
            </a:r>
            <a:r>
              <a:rPr lang="en-GB" dirty="0" smtClean="0"/>
              <a:t>. It made the people think and use their wisdom.</a:t>
            </a:r>
            <a:endParaRPr lang="en-US" dirty="0" smtClean="0"/>
          </a:p>
          <a:p>
            <a:r>
              <a:rPr lang="en-US" dirty="0" smtClean="0"/>
              <a:t>Bilingual</a:t>
            </a:r>
          </a:p>
          <a:p>
            <a:r>
              <a:rPr lang="en-US" dirty="0" smtClean="0"/>
              <a:t>Earlier political contents were also part</a:t>
            </a:r>
          </a:p>
          <a:p>
            <a:r>
              <a:rPr lang="en-US" dirty="0" smtClean="0"/>
              <a:t>Historical events review was another feature</a:t>
            </a:r>
          </a:p>
          <a:p>
            <a:r>
              <a:rPr lang="en-US" dirty="0" smtClean="0"/>
              <a:t>Muslim Point of view defended</a:t>
            </a:r>
          </a:p>
          <a:p>
            <a:r>
              <a:rPr lang="en-US" dirty="0" smtClean="0"/>
              <a:t>Remained in circulation for 22 years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r>
              <a:rPr lang="en-US" dirty="0" smtClean="0"/>
              <a:t>Education &amp; Sir Syed</a:t>
            </a:r>
            <a:endParaRPr lang="en-US" dirty="0"/>
          </a:p>
        </p:txBody>
      </p:sp>
      <p:sp>
        <p:nvSpPr>
          <p:cNvPr id="12291" name="Rectangle 3"/>
          <p:cNvSpPr>
            <a:spLocks noGrp="1" noChangeArrowheads="1"/>
          </p:cNvSpPr>
          <p:nvPr>
            <p:ph type="body" idx="1"/>
          </p:nvPr>
        </p:nvSpPr>
        <p:spPr/>
        <p:txBody>
          <a:bodyPr>
            <a:normAutofit/>
          </a:bodyPr>
          <a:lstStyle/>
          <a:p>
            <a:pPr eaLnBrk="1" hangingPunct="1">
              <a:lnSpc>
                <a:spcPct val="80000"/>
              </a:lnSpc>
              <a:defRPr/>
            </a:pPr>
            <a:r>
              <a:rPr lang="en-GB" sz="2800" dirty="0"/>
              <a:t> Established schools at </a:t>
            </a:r>
            <a:r>
              <a:rPr lang="en-GB" sz="2800" dirty="0">
                <a:solidFill>
                  <a:srgbClr val="00B0F0"/>
                </a:solidFill>
              </a:rPr>
              <a:t>Muradabad</a:t>
            </a:r>
            <a:r>
              <a:rPr lang="en-GB" sz="2800" dirty="0"/>
              <a:t> in 1859 and </a:t>
            </a:r>
            <a:r>
              <a:rPr lang="en-GB" sz="2800" dirty="0">
                <a:solidFill>
                  <a:srgbClr val="00B0F0"/>
                </a:solidFill>
              </a:rPr>
              <a:t>Ghazipur</a:t>
            </a:r>
            <a:r>
              <a:rPr lang="en-GB" sz="2800" dirty="0"/>
              <a:t> in 1863. </a:t>
            </a:r>
          </a:p>
          <a:p>
            <a:pPr eaLnBrk="1" hangingPunct="1">
              <a:lnSpc>
                <a:spcPct val="80000"/>
              </a:lnSpc>
              <a:defRPr/>
            </a:pPr>
            <a:r>
              <a:rPr lang="en-GB" sz="2800" dirty="0"/>
              <a:t> Founded a </a:t>
            </a:r>
            <a:r>
              <a:rPr lang="en-GB" sz="2800" dirty="0">
                <a:solidFill>
                  <a:srgbClr val="00B0F0"/>
                </a:solidFill>
              </a:rPr>
              <a:t>scientific society </a:t>
            </a:r>
            <a:r>
              <a:rPr lang="en-GB" sz="2800" dirty="0"/>
              <a:t>in 1864. </a:t>
            </a:r>
          </a:p>
          <a:p>
            <a:pPr eaLnBrk="1" hangingPunct="1">
              <a:lnSpc>
                <a:spcPct val="80000"/>
              </a:lnSpc>
              <a:defRPr/>
            </a:pPr>
            <a:r>
              <a:rPr lang="en-GB" sz="2800" dirty="0"/>
              <a:t>After posting at Aligarh in 1867,  started the </a:t>
            </a:r>
            <a:r>
              <a:rPr lang="en-GB" sz="2800" dirty="0">
                <a:solidFill>
                  <a:srgbClr val="00B0F0"/>
                </a:solidFill>
              </a:rPr>
              <a:t>Muhammadan Anglo-Oriental School </a:t>
            </a:r>
          </a:p>
          <a:p>
            <a:pPr eaLnBrk="1" hangingPunct="1">
              <a:lnSpc>
                <a:spcPct val="80000"/>
              </a:lnSpc>
              <a:defRPr/>
            </a:pPr>
            <a:r>
              <a:rPr lang="en-GB" sz="2800" dirty="0"/>
              <a:t>In January </a:t>
            </a:r>
            <a:r>
              <a:rPr lang="en-GB" sz="2800" dirty="0">
                <a:solidFill>
                  <a:srgbClr val="00B0F0"/>
                </a:solidFill>
              </a:rPr>
              <a:t>1877</a:t>
            </a:r>
            <a:r>
              <a:rPr lang="en-GB" sz="2800" dirty="0"/>
              <a:t> the Viceroy laid the foundation stone of the </a:t>
            </a:r>
            <a:r>
              <a:rPr lang="en-GB" sz="2800" dirty="0">
                <a:solidFill>
                  <a:srgbClr val="00B0F0"/>
                </a:solidFill>
              </a:rPr>
              <a:t>college</a:t>
            </a:r>
            <a:r>
              <a:rPr lang="en-GB" sz="2800" dirty="0"/>
              <a:t>.</a:t>
            </a:r>
          </a:p>
          <a:p>
            <a:pPr eaLnBrk="1" hangingPunct="1">
              <a:lnSpc>
                <a:spcPct val="80000"/>
              </a:lnSpc>
              <a:defRPr/>
            </a:pPr>
            <a:r>
              <a:rPr lang="en-GB" sz="2800" dirty="0"/>
              <a:t> In </a:t>
            </a:r>
            <a:r>
              <a:rPr lang="en-GB" sz="2800" dirty="0">
                <a:solidFill>
                  <a:srgbClr val="00B0F0"/>
                </a:solidFill>
              </a:rPr>
              <a:t>1886</a:t>
            </a:r>
            <a:r>
              <a:rPr lang="en-GB" sz="2800" dirty="0"/>
              <a:t> Syed organised the </a:t>
            </a:r>
            <a:r>
              <a:rPr lang="en-GB" sz="2800" dirty="0">
                <a:solidFill>
                  <a:srgbClr val="00B0F0"/>
                </a:solidFill>
              </a:rPr>
              <a:t>All-India Muhammadan Educational Conference</a:t>
            </a:r>
            <a:r>
              <a:rPr lang="en-GB" sz="2800" dirty="0"/>
              <a:t>, which met annually at different places to promote education and to provide the Muslims with a common platform.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 of Bengal 1905</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65533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p:nvPr/>
        </p:nvSpPr>
        <p:spPr>
          <a:xfrm>
            <a:off x="557384" y="1244203"/>
            <a:ext cx="8029232" cy="3703895"/>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a:defRPr sz="1800">
                <a:solidFill>
                  <a:srgbClr val="000000"/>
                </a:solidFill>
              </a:defRPr>
            </a:pPr>
            <a:r>
              <a:rPr sz="2800" b="1" dirty="0">
                <a:solidFill>
                  <a:srgbClr val="308B16"/>
                </a:solidFill>
              </a:rPr>
              <a:t>Allama Iqbal declared at the historic annual session of the All India Muslim League at Allahabad in 1930:</a:t>
            </a:r>
          </a:p>
          <a:p>
            <a:pPr>
              <a:defRPr sz="1800">
                <a:solidFill>
                  <a:srgbClr val="000000"/>
                </a:solidFill>
              </a:defRPr>
            </a:pPr>
            <a:endParaRPr sz="2000" dirty="0">
              <a:solidFill>
                <a:srgbClr val="308B16"/>
              </a:solidFill>
            </a:endParaRPr>
          </a:p>
          <a:p>
            <a:pPr algn="just">
              <a:defRPr sz="1800">
                <a:solidFill>
                  <a:srgbClr val="000000"/>
                </a:solidFill>
              </a:defRPr>
            </a:pPr>
            <a:r>
              <a:rPr sz="2000" dirty="0">
                <a:solidFill>
                  <a:srgbClr val="000000"/>
                </a:solidFill>
                <a:latin typeface="Helvetica"/>
                <a:ea typeface="Helvetica"/>
                <a:cs typeface="Helvetica"/>
                <a:sym typeface="Helvetica"/>
              </a:rPr>
              <a:t>“India is a continent of human groups belonging to </a:t>
            </a:r>
            <a:r>
              <a:rPr sz="2000" u="sng" dirty="0">
                <a:solidFill>
                  <a:srgbClr val="000000"/>
                </a:solidFill>
                <a:latin typeface="Helvetica"/>
                <a:ea typeface="Helvetica"/>
                <a:cs typeface="Helvetica"/>
                <a:sym typeface="Helvetica"/>
              </a:rPr>
              <a:t>different races</a:t>
            </a:r>
            <a:r>
              <a:rPr sz="2000" dirty="0">
                <a:solidFill>
                  <a:srgbClr val="000000"/>
                </a:solidFill>
                <a:latin typeface="Helvetica"/>
                <a:ea typeface="Helvetica"/>
                <a:cs typeface="Helvetica"/>
                <a:sym typeface="Helvetica"/>
              </a:rPr>
              <a:t>, speaking </a:t>
            </a:r>
            <a:r>
              <a:rPr sz="2000" u="sng" dirty="0">
                <a:solidFill>
                  <a:srgbClr val="000000"/>
                </a:solidFill>
                <a:latin typeface="Helvetica"/>
                <a:ea typeface="Helvetica"/>
                <a:cs typeface="Helvetica"/>
                <a:sym typeface="Helvetica"/>
              </a:rPr>
              <a:t>different languages</a:t>
            </a:r>
            <a:r>
              <a:rPr sz="2000" dirty="0">
                <a:solidFill>
                  <a:srgbClr val="000000"/>
                </a:solidFill>
                <a:latin typeface="Helvetica"/>
                <a:ea typeface="Helvetica"/>
                <a:cs typeface="Helvetica"/>
                <a:sym typeface="Helvetica"/>
              </a:rPr>
              <a:t>, and professing </a:t>
            </a:r>
            <a:r>
              <a:rPr sz="2000" u="sng" dirty="0">
                <a:solidFill>
                  <a:srgbClr val="000000"/>
                </a:solidFill>
                <a:latin typeface="Helvetica"/>
                <a:ea typeface="Helvetica"/>
                <a:cs typeface="Helvetica"/>
                <a:sym typeface="Helvetica"/>
              </a:rPr>
              <a:t>different religions </a:t>
            </a:r>
            <a:r>
              <a:rPr sz="2000" dirty="0" smtClean="0">
                <a:solidFill>
                  <a:srgbClr val="000000"/>
                </a:solidFill>
                <a:latin typeface="Helvetica"/>
                <a:ea typeface="Helvetica"/>
                <a:cs typeface="Helvetica"/>
                <a:sym typeface="Helvetica"/>
              </a:rPr>
              <a:t>Personally</a:t>
            </a:r>
            <a:r>
              <a:rPr sz="2000" dirty="0">
                <a:solidFill>
                  <a:srgbClr val="000000"/>
                </a:solidFill>
                <a:latin typeface="Helvetica"/>
                <a:ea typeface="Helvetica"/>
                <a:cs typeface="Helvetica"/>
                <a:sym typeface="Helvetica"/>
              </a:rPr>
              <a:t>, I would like to see the </a:t>
            </a:r>
            <a:r>
              <a:rPr sz="2000" u="sng" dirty="0">
                <a:solidFill>
                  <a:srgbClr val="000000"/>
                </a:solidFill>
                <a:latin typeface="Helvetica"/>
                <a:ea typeface="Helvetica"/>
                <a:cs typeface="Helvetica"/>
                <a:sym typeface="Helvetica"/>
              </a:rPr>
              <a:t>Punjab, North-West Frontier Province, Sindh and Baluchistan amalgamated into a single State</a:t>
            </a:r>
            <a:r>
              <a:rPr sz="2000" dirty="0">
                <a:solidFill>
                  <a:srgbClr val="000000"/>
                </a:solidFill>
                <a:latin typeface="Helvetica"/>
                <a:ea typeface="Helvetica"/>
                <a:cs typeface="Helvetica"/>
                <a:sym typeface="Helvetica"/>
              </a:rPr>
              <a:t>. </a:t>
            </a:r>
            <a:r>
              <a:rPr sz="2000" dirty="0">
                <a:solidFill>
                  <a:srgbClr val="FF0000"/>
                </a:solidFill>
                <a:latin typeface="Helvetica"/>
                <a:ea typeface="Helvetica"/>
                <a:cs typeface="Helvetica"/>
                <a:sym typeface="Helvetica"/>
              </a:rPr>
              <a:t>Self-governmen</a:t>
            </a:r>
            <a:r>
              <a:rPr sz="2000" dirty="0">
                <a:solidFill>
                  <a:srgbClr val="000000"/>
                </a:solidFill>
                <a:latin typeface="Helvetica"/>
                <a:ea typeface="Helvetica"/>
                <a:cs typeface="Helvetica"/>
                <a:sym typeface="Helvetica"/>
              </a:rPr>
              <a:t>t within the British Empire, or </a:t>
            </a:r>
            <a:r>
              <a:rPr sz="2000" u="sng" dirty="0">
                <a:solidFill>
                  <a:srgbClr val="000000"/>
                </a:solidFill>
                <a:latin typeface="Helvetica"/>
                <a:ea typeface="Helvetica"/>
                <a:cs typeface="Helvetica"/>
                <a:sym typeface="Helvetica"/>
              </a:rPr>
              <a:t>without</a:t>
            </a:r>
            <a:r>
              <a:rPr sz="2000" dirty="0">
                <a:solidFill>
                  <a:srgbClr val="000000"/>
                </a:solidFill>
                <a:latin typeface="Helvetica"/>
                <a:ea typeface="Helvetica"/>
                <a:cs typeface="Helvetica"/>
                <a:sym typeface="Helvetica"/>
              </a:rPr>
              <a:t> the British Empire, the formation of a consolidated North-West Indian Muslim State appears to me to be the </a:t>
            </a:r>
            <a:r>
              <a:rPr sz="2000" u="sng" dirty="0">
                <a:solidFill>
                  <a:srgbClr val="000000"/>
                </a:solidFill>
                <a:latin typeface="Helvetica"/>
                <a:ea typeface="Helvetica"/>
                <a:cs typeface="Helvetica"/>
                <a:sym typeface="Helvetica"/>
              </a:rPr>
              <a:t>final destiny of the Muslims</a:t>
            </a:r>
            <a:r>
              <a:rPr sz="2000" dirty="0">
                <a:solidFill>
                  <a:srgbClr val="000000"/>
                </a:solidFill>
                <a:latin typeface="Helvetica"/>
                <a:ea typeface="Helvetica"/>
                <a:cs typeface="Helvetica"/>
                <a:sym typeface="Helvetica"/>
              </a:rPr>
              <a:t>, at least of North-West India.</a:t>
            </a:r>
          </a:p>
        </p:txBody>
      </p:sp>
    </p:spTree>
    <p:extLst>
      <p:ext uri="{BB962C8B-B14F-4D97-AF65-F5344CB8AC3E}">
        <p14:creationId xmlns:p14="http://schemas.microsoft.com/office/powerpoint/2010/main" val="318913633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p:nvPr/>
        </p:nvSpPr>
        <p:spPr>
          <a:xfrm>
            <a:off x="645467" y="1550789"/>
            <a:ext cx="7853067" cy="4719558"/>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lvl="0" algn="just">
              <a:defRPr sz="1800">
                <a:solidFill>
                  <a:srgbClr val="000000"/>
                </a:solidFill>
              </a:defRPr>
            </a:pPr>
            <a:r>
              <a:rPr sz="2100" dirty="0">
                <a:latin typeface="Helvetica"/>
                <a:ea typeface="Helvetica"/>
                <a:cs typeface="Helvetica"/>
                <a:sym typeface="Helvetica"/>
              </a:rPr>
              <a:t>"</a:t>
            </a:r>
            <a:r>
              <a:rPr sz="2000" dirty="0">
                <a:latin typeface="Helvetica"/>
                <a:ea typeface="Helvetica"/>
                <a:cs typeface="Helvetica"/>
                <a:sym typeface="Helvetica"/>
              </a:rPr>
              <a:t>The Hindus and the Muslims belong to </a:t>
            </a:r>
            <a:r>
              <a:rPr sz="2000" dirty="0">
                <a:solidFill>
                  <a:srgbClr val="FF0000"/>
                </a:solidFill>
                <a:latin typeface="Helvetica"/>
                <a:ea typeface="Helvetica"/>
                <a:cs typeface="Helvetica"/>
                <a:sym typeface="Helvetica"/>
              </a:rPr>
              <a:t>two different religions</a:t>
            </a:r>
            <a:r>
              <a:rPr sz="2000" dirty="0">
                <a:latin typeface="Helvetica"/>
                <a:ea typeface="Helvetica"/>
                <a:cs typeface="Helvetica"/>
                <a:sym typeface="Helvetica"/>
              </a:rPr>
              <a:t>, </a:t>
            </a:r>
            <a:r>
              <a:rPr sz="2000" dirty="0">
                <a:solidFill>
                  <a:srgbClr val="FF0000"/>
                </a:solidFill>
                <a:latin typeface="Helvetica"/>
                <a:ea typeface="Helvetica"/>
                <a:cs typeface="Helvetica"/>
                <a:sym typeface="Helvetica"/>
              </a:rPr>
              <a:t>philosophies, social customs, and literature</a:t>
            </a:r>
            <a:r>
              <a:rPr sz="2000" dirty="0">
                <a:latin typeface="Helvetica"/>
                <a:ea typeface="Helvetica"/>
                <a:cs typeface="Helvetica"/>
                <a:sym typeface="Helvetica"/>
              </a:rPr>
              <a:t>. They </a:t>
            </a:r>
            <a:r>
              <a:rPr sz="2000" u="sng" dirty="0">
                <a:latin typeface="Helvetica"/>
                <a:ea typeface="Helvetica"/>
                <a:cs typeface="Helvetica"/>
                <a:sym typeface="Helvetica"/>
              </a:rPr>
              <a:t>neither inter-marry, nor inter-dine together, and indeed they belong to two different civilizations</a:t>
            </a:r>
            <a:r>
              <a:rPr sz="2000" dirty="0">
                <a:latin typeface="Helvetica"/>
                <a:ea typeface="Helvetica"/>
                <a:cs typeface="Helvetica"/>
                <a:sym typeface="Helvetica"/>
              </a:rPr>
              <a:t> which are based mainly on conflicting ideas and conceptions.</a:t>
            </a:r>
          </a:p>
          <a:p>
            <a:pPr lvl="0" algn="just">
              <a:defRPr sz="1800">
                <a:solidFill>
                  <a:srgbClr val="000000"/>
                </a:solidFill>
              </a:defRPr>
            </a:pPr>
            <a:r>
              <a:rPr sz="2000" dirty="0">
                <a:latin typeface="Helvetica"/>
                <a:ea typeface="Helvetica"/>
                <a:cs typeface="Helvetica"/>
                <a:sym typeface="Helvetica"/>
              </a:rPr>
              <a:t>Their aspects on life are </a:t>
            </a:r>
            <a:r>
              <a:rPr sz="2000" u="sng" dirty="0">
                <a:latin typeface="Helvetica"/>
                <a:ea typeface="Helvetica"/>
                <a:cs typeface="Helvetica"/>
                <a:sym typeface="Helvetica"/>
              </a:rPr>
              <a:t>different.</a:t>
            </a:r>
            <a:r>
              <a:rPr sz="2000" dirty="0">
                <a:latin typeface="Helvetica"/>
                <a:ea typeface="Helvetica"/>
                <a:cs typeface="Helvetica"/>
                <a:sym typeface="Helvetica"/>
              </a:rPr>
              <a:t> It is quite clear that Hindus and Muslims derive their </a:t>
            </a:r>
            <a:r>
              <a:rPr sz="2000" u="sng" dirty="0">
                <a:latin typeface="Helvetica"/>
                <a:ea typeface="Helvetica"/>
                <a:cs typeface="Helvetica"/>
                <a:sym typeface="Helvetica"/>
              </a:rPr>
              <a:t>inspirations from different sources of history</a:t>
            </a:r>
            <a:r>
              <a:rPr sz="2000" dirty="0">
                <a:latin typeface="Helvetica"/>
                <a:ea typeface="Helvetica"/>
                <a:cs typeface="Helvetica"/>
                <a:sym typeface="Helvetica"/>
              </a:rPr>
              <a:t>. They have different epics, their heroes are different, and they have different episodes. Very often the </a:t>
            </a:r>
            <a:r>
              <a:rPr sz="2000" u="sng" dirty="0">
                <a:latin typeface="Helvetica"/>
                <a:ea typeface="Helvetica"/>
                <a:cs typeface="Helvetica"/>
                <a:sym typeface="Helvetica"/>
              </a:rPr>
              <a:t>hero</a:t>
            </a:r>
            <a:r>
              <a:rPr sz="2000" dirty="0">
                <a:latin typeface="Helvetica"/>
                <a:ea typeface="Helvetica"/>
                <a:cs typeface="Helvetica"/>
                <a:sym typeface="Helvetica"/>
              </a:rPr>
              <a:t> of one is </a:t>
            </a:r>
            <a:r>
              <a:rPr sz="2000" u="sng" dirty="0">
                <a:latin typeface="Helvetica"/>
                <a:ea typeface="Helvetica"/>
                <a:cs typeface="Helvetica"/>
                <a:sym typeface="Helvetica"/>
              </a:rPr>
              <a:t>foe</a:t>
            </a:r>
            <a:r>
              <a:rPr sz="2000" dirty="0">
                <a:latin typeface="Helvetica"/>
                <a:ea typeface="Helvetica"/>
                <a:cs typeface="Helvetica"/>
                <a:sym typeface="Helvetica"/>
              </a:rPr>
              <a:t> of the other, and likewise, their victories and defeats overlap. </a:t>
            </a:r>
          </a:p>
          <a:p>
            <a:pPr lvl="0" algn="just">
              <a:defRPr sz="1800">
                <a:solidFill>
                  <a:srgbClr val="000000"/>
                </a:solidFill>
              </a:defRPr>
            </a:pPr>
            <a:r>
              <a:rPr sz="2000" dirty="0">
                <a:latin typeface="Helvetica"/>
                <a:ea typeface="Helvetica"/>
                <a:cs typeface="Helvetica"/>
                <a:sym typeface="Helvetica"/>
              </a:rPr>
              <a:t>To yoke together two such nations under a single state, one as a numerical </a:t>
            </a:r>
            <a:r>
              <a:rPr sz="2000" u="sng" dirty="0">
                <a:latin typeface="Helvetica"/>
                <a:ea typeface="Helvetica"/>
                <a:cs typeface="Helvetica"/>
                <a:sym typeface="Helvetica"/>
              </a:rPr>
              <a:t>minority</a:t>
            </a:r>
            <a:r>
              <a:rPr sz="2000" dirty="0">
                <a:latin typeface="Helvetica"/>
                <a:ea typeface="Helvetica"/>
                <a:cs typeface="Helvetica"/>
                <a:sym typeface="Helvetica"/>
              </a:rPr>
              <a:t> and the other as a </a:t>
            </a:r>
            <a:r>
              <a:rPr sz="2000" u="sng" dirty="0">
                <a:latin typeface="Helvetica"/>
                <a:ea typeface="Helvetica"/>
                <a:cs typeface="Helvetica"/>
                <a:sym typeface="Helvetica"/>
              </a:rPr>
              <a:t>majority</a:t>
            </a:r>
            <a:r>
              <a:rPr sz="2000" dirty="0">
                <a:latin typeface="Helvetica"/>
                <a:ea typeface="Helvetica"/>
                <a:cs typeface="Helvetica"/>
                <a:sym typeface="Helvetica"/>
              </a:rPr>
              <a:t>, must lead to growing discontent and the final destruction of any fabric that may be so built for the government of such a state.”                    </a:t>
            </a:r>
            <a:endParaRPr sz="2100" dirty="0">
              <a:latin typeface="Helvetica"/>
              <a:ea typeface="Helvetica"/>
              <a:cs typeface="Helvetica"/>
              <a:sym typeface="Helvetica"/>
            </a:endParaRPr>
          </a:p>
          <a:p>
            <a:pPr lvl="0" algn="just">
              <a:defRPr sz="1800">
                <a:solidFill>
                  <a:srgbClr val="000000"/>
                </a:solidFill>
              </a:defRPr>
            </a:pPr>
            <a:r>
              <a:rPr sz="2100" dirty="0">
                <a:latin typeface="Helvetica"/>
                <a:ea typeface="Helvetica"/>
                <a:cs typeface="Helvetica"/>
                <a:sym typeface="Helvetica"/>
              </a:rPr>
              <a:t>                                                                                   (March,1940)</a:t>
            </a:r>
          </a:p>
        </p:txBody>
      </p:sp>
      <p:sp>
        <p:nvSpPr>
          <p:cNvPr id="59" name="Shape 59"/>
          <p:cNvSpPr/>
          <p:nvPr/>
        </p:nvSpPr>
        <p:spPr>
          <a:xfrm>
            <a:off x="186023" y="590847"/>
            <a:ext cx="8771954" cy="84157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b="1" u="sng">
                <a:solidFill>
                  <a:srgbClr val="308B16"/>
                </a:solidFill>
              </a:defRPr>
            </a:lvl1pPr>
          </a:lstStyle>
          <a:p>
            <a:pPr lvl="0">
              <a:defRPr sz="1800" b="0" u="none">
                <a:solidFill>
                  <a:srgbClr val="000000"/>
                </a:solidFill>
              </a:defRPr>
            </a:pPr>
            <a:r>
              <a:rPr sz="2500" dirty="0"/>
              <a:t>Quaid e Azam in his historical address, he laid the foundation of a separate state for the Muslims of India:</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p:nvPr/>
        </p:nvSpPr>
        <p:spPr>
          <a:xfrm>
            <a:off x="618153" y="686098"/>
            <a:ext cx="1721622" cy="51840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100" b="1" u="sng">
                <a:solidFill>
                  <a:srgbClr val="308B16"/>
                </a:solidFill>
              </a:defRPr>
            </a:lvl1pPr>
          </a:lstStyle>
          <a:p>
            <a:pPr lvl="0">
              <a:defRPr sz="1800" b="0" u="none">
                <a:solidFill>
                  <a:srgbClr val="000000"/>
                </a:solidFill>
              </a:defRPr>
            </a:pPr>
            <a:r>
              <a:rPr sz="2900"/>
              <a:t>Conclusion</a:t>
            </a:r>
          </a:p>
        </p:txBody>
      </p:sp>
      <p:sp>
        <p:nvSpPr>
          <p:cNvPr id="72" name="Shape 72"/>
          <p:cNvSpPr/>
          <p:nvPr/>
        </p:nvSpPr>
        <p:spPr>
          <a:xfrm>
            <a:off x="419316" y="1549301"/>
            <a:ext cx="8189934" cy="2103457"/>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marL="254957" indent="-254957" algn="just">
              <a:buSzPct val="75000"/>
              <a:buChar char="•"/>
              <a:defRPr sz="1800">
                <a:solidFill>
                  <a:srgbClr val="000000"/>
                </a:solidFill>
              </a:defRPr>
            </a:pPr>
            <a:r>
              <a:rPr sz="2200" dirty="0">
                <a:solidFill>
                  <a:srgbClr val="FF0000"/>
                </a:solidFill>
                <a:latin typeface="Helvetica"/>
                <a:ea typeface="Helvetica"/>
                <a:cs typeface="Helvetica"/>
                <a:sym typeface="Helvetica"/>
              </a:rPr>
              <a:t>Islamic ideology is the philosophy </a:t>
            </a:r>
            <a:r>
              <a:rPr sz="2200" dirty="0">
                <a:latin typeface="Helvetica"/>
                <a:ea typeface="Helvetica"/>
                <a:cs typeface="Helvetica"/>
                <a:sym typeface="Helvetica"/>
              </a:rPr>
              <a:t>underlying the Two Nations theory. Pakistan is a state founded on </a:t>
            </a:r>
            <a:r>
              <a:rPr sz="2200" u="sng" dirty="0">
                <a:latin typeface="Helvetica"/>
                <a:ea typeface="Helvetica"/>
                <a:cs typeface="Helvetica"/>
                <a:sym typeface="Helvetica"/>
              </a:rPr>
              <a:t>ideological basis </a:t>
            </a:r>
            <a:r>
              <a:rPr sz="2200" dirty="0">
                <a:latin typeface="Helvetica"/>
                <a:ea typeface="Helvetica"/>
                <a:cs typeface="Helvetica"/>
                <a:sym typeface="Helvetica"/>
              </a:rPr>
              <a:t>and not on the territorial grounds. The Two Nations theory became a reality with distinct ideology called Pakistan ideology. Pakistan ideology is the cause of creation of the country, the driving force of her existence and also the destiny of the people</a:t>
            </a:r>
            <a:r>
              <a:rPr sz="2200" dirty="0" smtClean="0">
                <a:latin typeface="Helvetica"/>
                <a:ea typeface="Helvetica"/>
                <a:cs typeface="Helvetica"/>
                <a:sym typeface="Helvetica"/>
              </a:rPr>
              <a:t>.</a:t>
            </a:r>
            <a:endParaRPr sz="2200" dirty="0">
              <a:latin typeface="Helvetica"/>
              <a:ea typeface="Helvetica"/>
              <a:cs typeface="Helvetica"/>
              <a:sym typeface="Helvetica"/>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p:nvPr/>
        </p:nvSpPr>
        <p:spPr>
          <a:xfrm>
            <a:off x="2912517" y="2860476"/>
            <a:ext cx="2855714" cy="810795"/>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6800" b="1">
                <a:solidFill>
                  <a:srgbClr val="308B16"/>
                </a:solidFill>
              </a:defRPr>
            </a:lvl1pPr>
          </a:lstStyle>
          <a:p>
            <a:pPr lvl="0">
              <a:defRPr sz="1800" b="0">
                <a:solidFill>
                  <a:srgbClr val="000000"/>
                </a:solidFill>
              </a:defRPr>
            </a:pPr>
            <a:r>
              <a:rPr sz="4800"/>
              <a:t>Thank you!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 39"/>
          <p:cNvSpPr/>
          <p:nvPr/>
        </p:nvSpPr>
        <p:spPr>
          <a:xfrm>
            <a:off x="566628" y="598288"/>
            <a:ext cx="3709323" cy="59150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800" b="1" u="sng">
                <a:solidFill>
                  <a:srgbClr val="308B16"/>
                </a:solidFill>
                <a:latin typeface="Helvetica"/>
                <a:ea typeface="Helvetica"/>
                <a:cs typeface="Helvetica"/>
                <a:sym typeface="Helvetica"/>
              </a:defRPr>
            </a:lvl1pPr>
          </a:lstStyle>
          <a:p>
            <a:pPr lvl="0">
              <a:defRPr sz="1800" b="0" u="none">
                <a:solidFill>
                  <a:srgbClr val="000000"/>
                </a:solidFill>
              </a:defRPr>
            </a:pPr>
            <a:r>
              <a:rPr sz="3400" u="none">
                <a:latin typeface="Calibri" pitchFamily="34" charset="0"/>
                <a:cs typeface="Calibri" pitchFamily="34" charset="0"/>
              </a:rPr>
              <a:t>Ideology of Pakistan</a:t>
            </a:r>
          </a:p>
        </p:txBody>
      </p:sp>
      <p:sp>
        <p:nvSpPr>
          <p:cNvPr id="40" name="Shape 40"/>
          <p:cNvSpPr/>
          <p:nvPr/>
        </p:nvSpPr>
        <p:spPr>
          <a:xfrm>
            <a:off x="354801" y="1511498"/>
            <a:ext cx="8434398" cy="3380730"/>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marL="246733" indent="-246733" algn="just">
              <a:lnSpc>
                <a:spcPct val="120000"/>
              </a:lnSpc>
              <a:buSzPct val="75000"/>
              <a:buChar char="•"/>
              <a:defRPr sz="1800">
                <a:solidFill>
                  <a:srgbClr val="000000"/>
                </a:solidFill>
              </a:defRPr>
            </a:pPr>
            <a:r>
              <a:rPr sz="2000">
                <a:latin typeface="Helvetica"/>
                <a:ea typeface="Helvetica"/>
                <a:cs typeface="Helvetica"/>
                <a:sym typeface="Helvetica"/>
              </a:rPr>
              <a:t>Muslims </a:t>
            </a:r>
            <a:r>
              <a:rPr sz="2000" u="sng">
                <a:latin typeface="Helvetica"/>
                <a:ea typeface="Helvetica"/>
                <a:cs typeface="Helvetica"/>
                <a:sym typeface="Helvetica"/>
              </a:rPr>
              <a:t>follow </a:t>
            </a:r>
            <a:r>
              <a:rPr sz="2000">
                <a:latin typeface="Helvetica"/>
                <a:ea typeface="Helvetica"/>
                <a:cs typeface="Helvetica"/>
                <a:sym typeface="Helvetica"/>
              </a:rPr>
              <a:t>the “Islamic Ideology”, which simply means the </a:t>
            </a:r>
            <a:r>
              <a:rPr sz="2000" u="sng">
                <a:latin typeface="Helvetica"/>
                <a:ea typeface="Helvetica"/>
                <a:cs typeface="Helvetica"/>
                <a:sym typeface="Helvetica"/>
              </a:rPr>
              <a:t>way of life </a:t>
            </a:r>
            <a:r>
              <a:rPr sz="2000">
                <a:latin typeface="Helvetica"/>
                <a:ea typeface="Helvetica"/>
                <a:cs typeface="Helvetica"/>
                <a:sym typeface="Helvetica"/>
              </a:rPr>
              <a:t>based on the </a:t>
            </a:r>
            <a:r>
              <a:rPr sz="2000" u="sng">
                <a:latin typeface="Helvetica"/>
                <a:ea typeface="Helvetica"/>
                <a:cs typeface="Helvetica"/>
                <a:sym typeface="Helvetica"/>
              </a:rPr>
              <a:t>tenets </a:t>
            </a:r>
            <a:r>
              <a:rPr sz="2000">
                <a:latin typeface="Helvetica"/>
                <a:ea typeface="Helvetica"/>
                <a:cs typeface="Helvetica"/>
                <a:sym typeface="Helvetica"/>
              </a:rPr>
              <a:t>of Islam.</a:t>
            </a:r>
          </a:p>
          <a:p>
            <a:pPr marL="246733" indent="-246733" algn="just">
              <a:lnSpc>
                <a:spcPct val="120000"/>
              </a:lnSpc>
              <a:buSzPct val="75000"/>
              <a:buChar char="•"/>
              <a:defRPr sz="1800">
                <a:solidFill>
                  <a:srgbClr val="000000"/>
                </a:solidFill>
              </a:defRPr>
            </a:pPr>
            <a:r>
              <a:rPr lang="en-US" sz="2000" dirty="0">
                <a:latin typeface="Helvetica"/>
                <a:ea typeface="Helvetica"/>
                <a:cs typeface="Helvetica"/>
                <a:sym typeface="Helvetica"/>
              </a:rPr>
              <a:t>"</a:t>
            </a:r>
            <a:r>
              <a:rPr sz="2000">
                <a:latin typeface="Helvetica"/>
                <a:ea typeface="Helvetica"/>
                <a:cs typeface="Helvetica"/>
                <a:sym typeface="Helvetica"/>
              </a:rPr>
              <a:t>ideology of Pakistan</a:t>
            </a:r>
            <a:r>
              <a:rPr lang="en-US" sz="2000" dirty="0">
                <a:latin typeface="Helvetica"/>
                <a:ea typeface="Helvetica"/>
                <a:cs typeface="Helvetica"/>
                <a:sym typeface="Helvetica"/>
              </a:rPr>
              <a:t>“ a product of </a:t>
            </a:r>
            <a:r>
              <a:rPr sz="2000">
                <a:latin typeface="Helvetica"/>
                <a:ea typeface="Helvetica"/>
                <a:cs typeface="Helvetica"/>
                <a:sym typeface="Helvetica"/>
              </a:rPr>
              <a:t> </a:t>
            </a:r>
            <a:r>
              <a:rPr sz="2000" u="sng">
                <a:latin typeface="Helvetica"/>
                <a:ea typeface="Helvetica"/>
                <a:cs typeface="Helvetica"/>
                <a:sym typeface="Helvetica"/>
              </a:rPr>
              <a:t>evolutionary</a:t>
            </a:r>
            <a:r>
              <a:rPr sz="2000">
                <a:latin typeface="Helvetica"/>
                <a:ea typeface="Helvetica"/>
                <a:cs typeface="Helvetica"/>
                <a:sym typeface="Helvetica"/>
              </a:rPr>
              <a:t> process. </a:t>
            </a:r>
            <a:endParaRPr lang="en-US" sz="2000" dirty="0">
              <a:latin typeface="Helvetica"/>
              <a:ea typeface="Helvetica"/>
              <a:cs typeface="Helvetica"/>
              <a:sym typeface="Helvetica"/>
            </a:endParaRPr>
          </a:p>
          <a:p>
            <a:pPr marL="246733" indent="-246733" algn="just">
              <a:lnSpc>
                <a:spcPct val="120000"/>
              </a:lnSpc>
              <a:buSzPct val="75000"/>
              <a:buChar char="•"/>
              <a:defRPr sz="1800">
                <a:solidFill>
                  <a:srgbClr val="000000"/>
                </a:solidFill>
              </a:defRPr>
            </a:pPr>
            <a:r>
              <a:rPr sz="2000" u="sng">
                <a:latin typeface="Helvetica"/>
                <a:ea typeface="Helvetica"/>
                <a:cs typeface="Helvetica"/>
                <a:sym typeface="Helvetica"/>
              </a:rPr>
              <a:t>Historical </a:t>
            </a:r>
            <a:r>
              <a:rPr lang="en-US" sz="2000" u="sng" dirty="0">
                <a:latin typeface="Helvetica"/>
                <a:ea typeface="Helvetica"/>
                <a:cs typeface="Helvetica"/>
                <a:sym typeface="Helvetica"/>
              </a:rPr>
              <a:t>events</a:t>
            </a:r>
            <a:r>
              <a:rPr sz="2000" u="sng">
                <a:latin typeface="Helvetica"/>
                <a:ea typeface="Helvetica"/>
                <a:cs typeface="Helvetica"/>
                <a:sym typeface="Helvetica"/>
              </a:rPr>
              <a:t> </a:t>
            </a:r>
            <a:r>
              <a:rPr sz="2000">
                <a:latin typeface="Helvetica"/>
                <a:ea typeface="Helvetica"/>
                <a:cs typeface="Helvetica"/>
                <a:sym typeface="Helvetica"/>
              </a:rPr>
              <a:t>provided the base</a:t>
            </a:r>
            <a:endParaRPr lang="en-US" sz="2000" dirty="0">
              <a:latin typeface="Helvetica"/>
              <a:ea typeface="Helvetica"/>
              <a:cs typeface="Helvetica"/>
              <a:sym typeface="Helvetica"/>
            </a:endParaRPr>
          </a:p>
          <a:p>
            <a:pPr marL="246733" indent="-246733" algn="just">
              <a:lnSpc>
                <a:spcPct val="120000"/>
              </a:lnSpc>
              <a:buSzPct val="75000"/>
              <a:buChar char="•"/>
              <a:defRPr sz="1800">
                <a:solidFill>
                  <a:srgbClr val="000000"/>
                </a:solidFill>
              </a:defRPr>
            </a:pPr>
            <a:r>
              <a:rPr sz="2000">
                <a:latin typeface="Helvetica"/>
                <a:ea typeface="Helvetica"/>
                <a:cs typeface="Helvetica"/>
                <a:sym typeface="Helvetica"/>
              </a:rPr>
              <a:t>Allama </a:t>
            </a:r>
            <a:r>
              <a:rPr sz="2000" u="sng">
                <a:latin typeface="Helvetica"/>
                <a:ea typeface="Helvetica"/>
                <a:cs typeface="Helvetica"/>
                <a:sym typeface="Helvetica"/>
              </a:rPr>
              <a:t>Iqbal</a:t>
            </a:r>
            <a:r>
              <a:rPr sz="2000">
                <a:latin typeface="Helvetica"/>
                <a:ea typeface="Helvetica"/>
                <a:cs typeface="Helvetica"/>
                <a:sym typeface="Helvetica"/>
              </a:rPr>
              <a:t> gave it a philosophical explanation</a:t>
            </a:r>
            <a:endParaRPr lang="en-US" sz="2000" dirty="0">
              <a:latin typeface="Helvetica"/>
              <a:ea typeface="Helvetica"/>
              <a:cs typeface="Helvetica"/>
              <a:sym typeface="Helvetica"/>
            </a:endParaRPr>
          </a:p>
          <a:p>
            <a:pPr marL="246733" indent="-246733" algn="just">
              <a:lnSpc>
                <a:spcPct val="120000"/>
              </a:lnSpc>
              <a:buSzPct val="75000"/>
              <a:buFont typeface="Arial" pitchFamily="34" charset="0"/>
              <a:buChar char="•"/>
              <a:defRPr sz="1800">
                <a:solidFill>
                  <a:srgbClr val="000000"/>
                </a:solidFill>
              </a:defRPr>
            </a:pPr>
            <a:r>
              <a:rPr lang="en-US" sz="2000" u="sng" dirty="0">
                <a:latin typeface="Helvetica"/>
                <a:ea typeface="Helvetica"/>
                <a:cs typeface="Helvetica"/>
                <a:sym typeface="Helvetica"/>
              </a:rPr>
              <a:t>Jinnah</a:t>
            </a:r>
            <a:r>
              <a:rPr lang="en-US" sz="2000" dirty="0">
                <a:latin typeface="Helvetica"/>
                <a:ea typeface="Helvetica"/>
                <a:cs typeface="Helvetica"/>
                <a:sym typeface="Helvetica"/>
              </a:rPr>
              <a:t> </a:t>
            </a:r>
            <a:r>
              <a:rPr sz="2000">
                <a:latin typeface="Helvetica"/>
                <a:ea typeface="Helvetica"/>
                <a:cs typeface="Helvetica"/>
                <a:sym typeface="Helvetica"/>
              </a:rPr>
              <a:t> translated it into a political reality</a:t>
            </a:r>
            <a:endParaRPr lang="en-US" sz="2000" dirty="0">
              <a:latin typeface="Helvetica"/>
              <a:ea typeface="Helvetica"/>
              <a:cs typeface="Helvetica"/>
              <a:sym typeface="Helvetica"/>
            </a:endParaRPr>
          </a:p>
          <a:p>
            <a:pPr marL="246733" indent="-246733" algn="just">
              <a:lnSpc>
                <a:spcPct val="120000"/>
              </a:lnSpc>
              <a:buSzPct val="75000"/>
              <a:buFont typeface="Arial" pitchFamily="34" charset="0"/>
              <a:buChar char="•"/>
              <a:defRPr sz="1800">
                <a:solidFill>
                  <a:srgbClr val="000000"/>
                </a:solidFill>
              </a:defRPr>
            </a:pPr>
            <a:r>
              <a:rPr lang="en-US" sz="2000" dirty="0">
                <a:latin typeface="Helvetica"/>
                <a:ea typeface="Helvetica"/>
                <a:cs typeface="Helvetica"/>
                <a:sym typeface="Helvetica"/>
              </a:rPr>
              <a:t>Passage  of  </a:t>
            </a:r>
            <a:r>
              <a:rPr lang="en-US" sz="2000" u="sng" dirty="0">
                <a:latin typeface="Helvetica"/>
                <a:ea typeface="Helvetica"/>
                <a:cs typeface="Helvetica"/>
                <a:sym typeface="Helvetica"/>
              </a:rPr>
              <a:t>Objectives Resolution </a:t>
            </a:r>
            <a:r>
              <a:rPr lang="en-US" sz="2000" dirty="0">
                <a:latin typeface="Helvetica"/>
                <a:ea typeface="Helvetica"/>
                <a:cs typeface="Helvetica"/>
                <a:sym typeface="Helvetica"/>
              </a:rPr>
              <a:t>by Constituent Assembly in March 1949, gave it legal sanction. </a:t>
            </a:r>
            <a:endParaRPr sz="2000">
              <a:latin typeface="Helvetica"/>
              <a:ea typeface="Helvetica"/>
              <a:cs typeface="Helvetica"/>
              <a:sym typeface="Helvetica"/>
            </a:endParaRPr>
          </a:p>
          <a:p>
            <a:pPr marL="246733" indent="-246733" algn="just">
              <a:lnSpc>
                <a:spcPct val="120000"/>
              </a:lnSpc>
              <a:buSzPct val="75000"/>
              <a:buChar char="•"/>
              <a:defRPr sz="1800">
                <a:solidFill>
                  <a:srgbClr val="000000"/>
                </a:solidFill>
              </a:defRPr>
            </a:pPr>
            <a:r>
              <a:rPr sz="2000">
                <a:latin typeface="Helvetica"/>
                <a:ea typeface="Helvetica"/>
                <a:cs typeface="Helvetica"/>
                <a:sym typeface="Helvetica"/>
              </a:rPr>
              <a:t>The ideology of Pakistan stemmed from the instinct of the Muslim community of South Asia </a:t>
            </a:r>
            <a:r>
              <a:rPr sz="2000" u="sng">
                <a:latin typeface="Helvetica"/>
                <a:ea typeface="Helvetica"/>
                <a:cs typeface="Helvetica"/>
                <a:sym typeface="Helvetica"/>
              </a:rPr>
              <a:t>to maintain their </a:t>
            </a:r>
            <a:r>
              <a:rPr sz="2000" u="sng">
                <a:solidFill>
                  <a:srgbClr val="FF0000"/>
                </a:solidFill>
                <a:latin typeface="Helvetica"/>
                <a:ea typeface="Helvetica"/>
                <a:cs typeface="Helvetica"/>
                <a:sym typeface="Helvetica"/>
              </a:rPr>
              <a:t>individuality</a:t>
            </a:r>
          </a:p>
          <a:p>
            <a:pPr marL="246733" indent="-246733" algn="just">
              <a:lnSpc>
                <a:spcPct val="120000"/>
              </a:lnSpc>
              <a:buSzPct val="75000"/>
              <a:buChar char="•"/>
              <a:defRPr sz="1800">
                <a:solidFill>
                  <a:srgbClr val="000000"/>
                </a:solidFill>
              </a:defRPr>
            </a:pPr>
            <a:r>
              <a:rPr lang="en-US" sz="2000" dirty="0">
                <a:latin typeface="Helvetica"/>
                <a:ea typeface="Helvetica"/>
                <a:cs typeface="Helvetica"/>
                <a:sym typeface="Helvetica"/>
              </a:rPr>
              <a:t>Not an issue of two different religions</a:t>
            </a:r>
            <a:r>
              <a:rPr sz="2000">
                <a:latin typeface="Helvetica"/>
                <a:ea typeface="Helvetica"/>
                <a:cs typeface="Helvetica"/>
                <a:sym typeface="Helvetica"/>
              </a:rPr>
              <a:t>, but two</a:t>
            </a:r>
            <a:r>
              <a:rPr lang="en-US" sz="2000" dirty="0">
                <a:latin typeface="Helvetica"/>
                <a:ea typeface="Helvetica"/>
                <a:cs typeface="Helvetica"/>
                <a:sym typeface="Helvetica"/>
              </a:rPr>
              <a:t> </a:t>
            </a:r>
            <a:r>
              <a:rPr lang="en-US" sz="2000" u="sng" dirty="0">
                <a:latin typeface="Helvetica"/>
                <a:ea typeface="Helvetica"/>
                <a:cs typeface="Helvetica"/>
                <a:sym typeface="Helvetica"/>
              </a:rPr>
              <a:t>different</a:t>
            </a:r>
            <a:r>
              <a:rPr sz="2000" u="sng">
                <a:latin typeface="Helvetica"/>
                <a:ea typeface="Helvetica"/>
                <a:cs typeface="Helvetica"/>
                <a:sym typeface="Helvetica"/>
              </a:rPr>
              <a:t> social orders </a:t>
            </a:r>
            <a:r>
              <a:rPr lang="en-US" sz="2000" dirty="0">
                <a:latin typeface="Helvetica"/>
                <a:ea typeface="Helvetica"/>
                <a:cs typeface="Helvetica"/>
                <a:sym typeface="Helvetica"/>
              </a:rPr>
              <a:t>,</a:t>
            </a:r>
            <a:r>
              <a:rPr sz="2000">
                <a:latin typeface="Helvetica"/>
                <a:ea typeface="Helvetica"/>
                <a:cs typeface="Helvetica"/>
                <a:sym typeface="Helvetica"/>
              </a:rPr>
              <a:t>produced two distinct </a:t>
            </a:r>
            <a:r>
              <a:rPr sz="2000" u="sng">
                <a:latin typeface="Helvetica"/>
                <a:ea typeface="Helvetica"/>
                <a:cs typeface="Helvetica"/>
                <a:sym typeface="Helvetica"/>
              </a:rPr>
              <a:t>cultures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p:nvPr/>
        </p:nvSpPr>
        <p:spPr>
          <a:xfrm>
            <a:off x="1655647" y="672703"/>
            <a:ext cx="3720024" cy="533796"/>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4300" b="1" u="sng">
                <a:solidFill>
                  <a:srgbClr val="308B16"/>
                </a:solidFill>
              </a:defRPr>
            </a:lvl1pPr>
          </a:lstStyle>
          <a:p>
            <a:pPr lvl="0">
              <a:defRPr sz="1800" b="0" u="none">
                <a:solidFill>
                  <a:srgbClr val="000000"/>
                </a:solidFill>
              </a:defRPr>
            </a:pPr>
            <a:r>
              <a:rPr sz="3000" u="none"/>
              <a:t>Evolution of </a:t>
            </a:r>
            <a:r>
              <a:rPr sz="3000" u="none" smtClean="0"/>
              <a:t>T</a:t>
            </a:r>
            <a:r>
              <a:rPr lang="en-US" sz="3000" u="none" dirty="0" smtClean="0"/>
              <a:t>NT</a:t>
            </a:r>
            <a:endParaRPr sz="3000" u="none"/>
          </a:p>
        </p:txBody>
      </p:sp>
      <p:sp>
        <p:nvSpPr>
          <p:cNvPr id="43" name="Shape 43"/>
          <p:cNvSpPr/>
          <p:nvPr/>
        </p:nvSpPr>
        <p:spPr>
          <a:xfrm>
            <a:off x="1161783" y="1964531"/>
            <a:ext cx="7075768" cy="2980620"/>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lvl="0">
              <a:defRPr sz="1800">
                <a:solidFill>
                  <a:srgbClr val="000000"/>
                </a:solidFill>
              </a:defRPr>
            </a:pPr>
            <a:r>
              <a:rPr sz="2800" u="sng">
                <a:solidFill>
                  <a:srgbClr val="FF0000"/>
                </a:solidFill>
                <a:latin typeface="Helvetica"/>
                <a:ea typeface="Helvetica"/>
                <a:cs typeface="Helvetica"/>
                <a:sym typeface="Helvetica"/>
              </a:rPr>
              <a:t>Al-Beruni</a:t>
            </a:r>
            <a:r>
              <a:rPr sz="2300">
                <a:latin typeface="Helvetica"/>
                <a:ea typeface="Helvetica"/>
                <a:cs typeface="Helvetica"/>
                <a:sym typeface="Helvetica"/>
              </a:rPr>
              <a:t> recorded his ideas in 1001 A.D in his famous book </a:t>
            </a:r>
            <a:r>
              <a:rPr sz="2300" u="sng">
                <a:latin typeface="Helvetica"/>
                <a:ea typeface="Helvetica"/>
                <a:cs typeface="Helvetica"/>
                <a:sym typeface="Helvetica"/>
              </a:rPr>
              <a:t>"</a:t>
            </a:r>
            <a:r>
              <a:rPr sz="2300" u="sng">
                <a:solidFill>
                  <a:srgbClr val="FF0000"/>
                </a:solidFill>
                <a:latin typeface="Helvetica"/>
                <a:ea typeface="Helvetica"/>
                <a:cs typeface="Helvetica"/>
                <a:sym typeface="Helvetica"/>
              </a:rPr>
              <a:t>Kitab-ul-Hind</a:t>
            </a:r>
            <a:r>
              <a:rPr sz="2300" u="sng">
                <a:latin typeface="Helvetica"/>
                <a:ea typeface="Helvetica"/>
                <a:cs typeface="Helvetica"/>
                <a:sym typeface="Helvetica"/>
              </a:rPr>
              <a:t>"</a:t>
            </a:r>
            <a:r>
              <a:rPr sz="2300">
                <a:latin typeface="Helvetica"/>
                <a:ea typeface="Helvetica"/>
                <a:cs typeface="Helvetica"/>
                <a:sym typeface="Helvetica"/>
              </a:rPr>
              <a:t> as:</a:t>
            </a:r>
          </a:p>
          <a:p>
            <a:pPr lvl="0" algn="l">
              <a:defRPr sz="1800">
                <a:solidFill>
                  <a:srgbClr val="000000"/>
                </a:solidFill>
              </a:defRPr>
            </a:pPr>
            <a:endParaRPr sz="2300">
              <a:latin typeface="Helvetica"/>
              <a:ea typeface="Helvetica"/>
              <a:cs typeface="Helvetica"/>
              <a:sym typeface="Helvetica"/>
            </a:endParaRPr>
          </a:p>
          <a:p>
            <a:pPr lvl="0" algn="just">
              <a:defRPr sz="1800">
                <a:solidFill>
                  <a:srgbClr val="000000"/>
                </a:solidFill>
              </a:defRPr>
            </a:pPr>
            <a:r>
              <a:rPr sz="2300">
                <a:latin typeface="Helvetica"/>
                <a:ea typeface="Helvetica"/>
                <a:cs typeface="Helvetica"/>
                <a:sym typeface="Helvetica"/>
              </a:rPr>
              <a:t>"The Hindus society </a:t>
            </a:r>
            <a:r>
              <a:rPr sz="2300" u="sng">
                <a:latin typeface="Helvetica"/>
                <a:ea typeface="Helvetica"/>
                <a:cs typeface="Helvetica"/>
                <a:sym typeface="Helvetica"/>
              </a:rPr>
              <a:t>maintained</a:t>
            </a:r>
            <a:r>
              <a:rPr sz="2300">
                <a:latin typeface="Helvetica"/>
                <a:ea typeface="Helvetica"/>
                <a:cs typeface="Helvetica"/>
                <a:sym typeface="Helvetica"/>
              </a:rPr>
              <a:t> this peculiar character over the centuries.The two socities,Hindus and Muslims,like </a:t>
            </a:r>
            <a:r>
              <a:rPr sz="2300" u="sng">
                <a:latin typeface="Helvetica"/>
                <a:ea typeface="Helvetica"/>
                <a:cs typeface="Helvetica"/>
                <a:sym typeface="Helvetica"/>
              </a:rPr>
              <a:t>two streams </a:t>
            </a:r>
            <a:r>
              <a:rPr sz="2300">
                <a:latin typeface="Helvetica"/>
                <a:ea typeface="Helvetica"/>
                <a:cs typeface="Helvetica"/>
                <a:sym typeface="Helvetica"/>
              </a:rPr>
              <a:t>have sometimes touched but </a:t>
            </a:r>
            <a:r>
              <a:rPr sz="2300" u="sng">
                <a:latin typeface="Helvetica"/>
                <a:ea typeface="Helvetica"/>
                <a:cs typeface="Helvetica"/>
                <a:sym typeface="Helvetica"/>
              </a:rPr>
              <a:t>never merged</a:t>
            </a:r>
            <a:r>
              <a:rPr sz="2300">
                <a:latin typeface="Helvetica"/>
                <a:ea typeface="Helvetica"/>
                <a:cs typeface="Helvetica"/>
                <a:sym typeface="Helvetica"/>
              </a:rPr>
              <a:t>,each following its separate course."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p:nvPr/>
        </p:nvSpPr>
        <p:spPr>
          <a:xfrm>
            <a:off x="2576773" y="1621273"/>
            <a:ext cx="3784487" cy="4443218"/>
          </a:xfrm>
          <a:prstGeom prst="rect">
            <a:avLst/>
          </a:prstGeom>
          <a:gradFill>
            <a:gsLst>
              <a:gs pos="0">
                <a:srgbClr val="189B1A"/>
              </a:gs>
              <a:gs pos="100000">
                <a:srgbClr val="235D0B"/>
              </a:gs>
            </a:gsLst>
            <a:lin ang="5400000"/>
          </a:gradFill>
          <a:ln w="12700">
            <a:miter lim="400000"/>
          </a:ln>
        </p:spPr>
        <p:txBody>
          <a:bodyPr lIns="35717" tIns="35717" rIns="35717" bIns="35717" anchor="ctr"/>
          <a:lstStyle/>
          <a:p>
            <a:pPr lvl="0">
              <a:defRPr sz="2600"/>
            </a:pPr>
            <a:endParaRPr/>
          </a:p>
        </p:txBody>
      </p:sp>
      <p:sp>
        <p:nvSpPr>
          <p:cNvPr id="46" name="Shape 46"/>
          <p:cNvSpPr/>
          <p:nvPr/>
        </p:nvSpPr>
        <p:spPr>
          <a:xfrm>
            <a:off x="2637991" y="1973898"/>
            <a:ext cx="3694470" cy="361771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Religious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Hindu Nationalism</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Cultural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Social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Economic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Educational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Political </a:t>
            </a:r>
            <a:r>
              <a:rPr lang="en-US" sz="2400" dirty="0">
                <a:solidFill>
                  <a:srgbClr val="FFFFFF"/>
                </a:solidFill>
                <a:latin typeface="Helvetica"/>
                <a:ea typeface="Helvetica"/>
                <a:cs typeface="Helvetica"/>
                <a:sym typeface="Helvetica"/>
              </a:rPr>
              <a:t>d</a:t>
            </a:r>
            <a:r>
              <a:rPr sz="2400">
                <a:solidFill>
                  <a:srgbClr val="FFFFFF"/>
                </a:solidFill>
                <a:latin typeface="Helvetica"/>
                <a:ea typeface="Helvetica"/>
                <a:cs typeface="Helvetica"/>
                <a:sym typeface="Helvetica"/>
              </a:rPr>
              <a:t>ifferences</a:t>
            </a:r>
          </a:p>
          <a:p>
            <a:pPr marL="296079" indent="-296079">
              <a:lnSpc>
                <a:spcPct val="120000"/>
              </a:lnSpc>
              <a:buSzPct val="75000"/>
              <a:buChar char="•"/>
              <a:defRPr sz="1800">
                <a:solidFill>
                  <a:srgbClr val="000000"/>
                </a:solidFill>
              </a:defRPr>
            </a:pPr>
            <a:r>
              <a:rPr sz="2400">
                <a:solidFill>
                  <a:srgbClr val="FFFFFF"/>
                </a:solidFill>
                <a:latin typeface="Helvetica"/>
                <a:ea typeface="Helvetica"/>
                <a:cs typeface="Helvetica"/>
                <a:sym typeface="Helvetica"/>
              </a:rPr>
              <a:t>Language</a:t>
            </a:r>
          </a:p>
        </p:txBody>
      </p:sp>
      <p:sp>
        <p:nvSpPr>
          <p:cNvPr id="47" name="Shape 47"/>
          <p:cNvSpPr/>
          <p:nvPr/>
        </p:nvSpPr>
        <p:spPr>
          <a:xfrm>
            <a:off x="1773894" y="442019"/>
            <a:ext cx="4083981" cy="548227"/>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4400" b="1" u="sng">
                <a:solidFill>
                  <a:srgbClr val="308B16"/>
                </a:solidFill>
              </a:defRPr>
            </a:lvl1pPr>
          </a:lstStyle>
          <a:p>
            <a:pPr lvl="0">
              <a:defRPr sz="1800" b="0" u="none">
                <a:solidFill>
                  <a:srgbClr val="000000"/>
                </a:solidFill>
              </a:defRPr>
            </a:pPr>
            <a:r>
              <a:rPr lang="en-US" sz="3100" u="none" dirty="0" smtClean="0"/>
              <a:t>Factors led toTNT</a:t>
            </a:r>
            <a:endParaRPr sz="3100" u="none"/>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620015" y="1849934"/>
            <a:ext cx="7903970" cy="3026787"/>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marL="279630" indent="-279630">
              <a:lnSpc>
                <a:spcPct val="200000"/>
              </a:lnSpc>
              <a:buSzPct val="75000"/>
              <a:buChar char="•"/>
              <a:defRPr sz="1800">
                <a:solidFill>
                  <a:srgbClr val="000000"/>
                </a:solidFill>
              </a:defRPr>
            </a:pPr>
            <a:r>
              <a:rPr sz="2400">
                <a:latin typeface="Helvetica"/>
                <a:ea typeface="Helvetica"/>
                <a:cs typeface="Helvetica"/>
                <a:sym typeface="Helvetica"/>
              </a:rPr>
              <a:t>Islam</a:t>
            </a:r>
          </a:p>
          <a:p>
            <a:pPr marL="279630" indent="-279630">
              <a:lnSpc>
                <a:spcPct val="200000"/>
              </a:lnSpc>
              <a:buSzPct val="75000"/>
              <a:buChar char="•"/>
              <a:defRPr sz="1800">
                <a:solidFill>
                  <a:srgbClr val="000000"/>
                </a:solidFill>
              </a:defRPr>
            </a:pPr>
            <a:r>
              <a:rPr sz="2400">
                <a:latin typeface="Helvetica"/>
                <a:ea typeface="Helvetica"/>
                <a:cs typeface="Helvetica"/>
                <a:sym typeface="Helvetica"/>
              </a:rPr>
              <a:t>Democracy</a:t>
            </a:r>
          </a:p>
          <a:p>
            <a:pPr marL="279630" indent="-279630">
              <a:lnSpc>
                <a:spcPct val="200000"/>
              </a:lnSpc>
              <a:buSzPct val="75000"/>
              <a:buChar char="•"/>
              <a:defRPr sz="1800">
                <a:solidFill>
                  <a:srgbClr val="000000"/>
                </a:solidFill>
              </a:defRPr>
            </a:pPr>
            <a:r>
              <a:rPr sz="2400">
                <a:latin typeface="Helvetica"/>
                <a:ea typeface="Helvetica"/>
                <a:cs typeface="Helvetica"/>
                <a:sym typeface="Helvetica"/>
              </a:rPr>
              <a:t>Social Justice, Equality</a:t>
            </a:r>
            <a:r>
              <a:rPr lang="en-US" sz="2400" dirty="0">
                <a:latin typeface="Helvetica"/>
                <a:ea typeface="Helvetica"/>
                <a:cs typeface="Helvetica"/>
                <a:sym typeface="Helvetica"/>
              </a:rPr>
              <a:t> &amp;</a:t>
            </a:r>
            <a:r>
              <a:rPr sz="2400">
                <a:latin typeface="Helvetica"/>
                <a:ea typeface="Helvetica"/>
                <a:cs typeface="Helvetica"/>
                <a:sym typeface="Helvetica"/>
              </a:rPr>
              <a:t> Sense of Responsibility</a:t>
            </a:r>
          </a:p>
          <a:p>
            <a:pPr marL="279630" indent="-279630">
              <a:lnSpc>
                <a:spcPct val="200000"/>
              </a:lnSpc>
              <a:buSzPct val="75000"/>
              <a:buChar char="•"/>
              <a:defRPr sz="1800">
                <a:solidFill>
                  <a:srgbClr val="000000"/>
                </a:solidFill>
              </a:defRPr>
            </a:pPr>
            <a:r>
              <a:rPr sz="2400">
                <a:latin typeface="Helvetica"/>
                <a:ea typeface="Helvetica"/>
                <a:cs typeface="Helvetica"/>
                <a:sym typeface="Helvetica"/>
              </a:rPr>
              <a:t>Fundamental Human Rights</a:t>
            </a:r>
          </a:p>
        </p:txBody>
      </p:sp>
      <p:sp>
        <p:nvSpPr>
          <p:cNvPr id="50" name="Shape 50"/>
          <p:cNvSpPr/>
          <p:nvPr/>
        </p:nvSpPr>
        <p:spPr>
          <a:xfrm>
            <a:off x="584080" y="703957"/>
            <a:ext cx="6041715" cy="51840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100" b="1" u="sng">
                <a:solidFill>
                  <a:srgbClr val="308B16"/>
                </a:solidFill>
                <a:latin typeface="Helvetica"/>
                <a:ea typeface="Helvetica"/>
                <a:cs typeface="Helvetica"/>
                <a:sym typeface="Helvetica"/>
              </a:defRPr>
            </a:lvl1pPr>
          </a:lstStyle>
          <a:p>
            <a:pPr lvl="0">
              <a:defRPr sz="1800" b="0" u="none">
                <a:solidFill>
                  <a:srgbClr val="000000"/>
                </a:solidFill>
              </a:defRPr>
            </a:pPr>
            <a:r>
              <a:rPr sz="2900" u="none"/>
              <a:t>Components of </a:t>
            </a:r>
            <a:r>
              <a:rPr lang="en-US" sz="2900" u="none" dirty="0" smtClean="0"/>
              <a:t>Ideology of</a:t>
            </a:r>
            <a:r>
              <a:rPr sz="2900" u="none" smtClean="0"/>
              <a:t> Pakistan</a:t>
            </a:r>
            <a:endParaRPr sz="2900" u="none"/>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p:nvPr/>
        </p:nvSpPr>
        <p:spPr>
          <a:xfrm>
            <a:off x="448831" y="626566"/>
            <a:ext cx="6220481" cy="51840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100" b="1" u="sng">
                <a:solidFill>
                  <a:srgbClr val="308B16"/>
                </a:solidFill>
              </a:defRPr>
            </a:lvl1pPr>
          </a:lstStyle>
          <a:p>
            <a:pPr lvl="0">
              <a:defRPr sz="1800" b="0" u="none">
                <a:solidFill>
                  <a:srgbClr val="000000"/>
                </a:solidFill>
              </a:defRPr>
            </a:pPr>
            <a:r>
              <a:rPr sz="2900" u="none"/>
              <a:t>Pakistan’s Ideology in Islamic Perspective</a:t>
            </a:r>
          </a:p>
        </p:txBody>
      </p:sp>
      <p:sp>
        <p:nvSpPr>
          <p:cNvPr id="53" name="Shape 53"/>
          <p:cNvSpPr/>
          <p:nvPr/>
        </p:nvSpPr>
        <p:spPr>
          <a:xfrm>
            <a:off x="581802" y="1634877"/>
            <a:ext cx="5806074" cy="3396118"/>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The Two Nation Theory</a:t>
            </a:r>
          </a:p>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Sovereignty of Allah</a:t>
            </a:r>
          </a:p>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Justice (Adl)</a:t>
            </a:r>
          </a:p>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Equality </a:t>
            </a:r>
          </a:p>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Equal Rights for Non-Muslim Citizens</a:t>
            </a:r>
          </a:p>
          <a:p>
            <a:pPr marL="439889" indent="-439889">
              <a:lnSpc>
                <a:spcPct val="150000"/>
              </a:lnSpc>
              <a:buSzPct val="100000"/>
              <a:buAutoNum type="arabicPeriod"/>
              <a:defRPr sz="1800">
                <a:solidFill>
                  <a:srgbClr val="000000"/>
                </a:solidFill>
              </a:defRPr>
            </a:pPr>
            <a:r>
              <a:rPr sz="2400">
                <a:latin typeface="Helvetica"/>
                <a:ea typeface="Helvetica"/>
                <a:cs typeface="Helvetica"/>
                <a:sym typeface="Helvetica"/>
              </a:rPr>
              <a:t>Democracy</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p:nvPr/>
        </p:nvSpPr>
        <p:spPr>
          <a:xfrm>
            <a:off x="525229" y="504528"/>
            <a:ext cx="3998463" cy="564574"/>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600" b="1" u="sng">
                <a:solidFill>
                  <a:srgbClr val="308B16"/>
                </a:solidFill>
              </a:defRPr>
            </a:lvl1pPr>
          </a:lstStyle>
          <a:p>
            <a:pPr lvl="0">
              <a:defRPr sz="1800" b="0" u="none">
                <a:solidFill>
                  <a:srgbClr val="000000"/>
                </a:solidFill>
              </a:defRPr>
            </a:pPr>
            <a:r>
              <a:rPr sz="3200" u="none"/>
              <a:t>Hindi-Urdu Controversy</a:t>
            </a:r>
          </a:p>
        </p:txBody>
      </p:sp>
      <p:sp>
        <p:nvSpPr>
          <p:cNvPr id="56" name="Shape 56"/>
          <p:cNvSpPr/>
          <p:nvPr/>
        </p:nvSpPr>
        <p:spPr>
          <a:xfrm>
            <a:off x="223170" y="1369516"/>
            <a:ext cx="8530972" cy="4947312"/>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marL="263181" indent="-263181">
              <a:lnSpc>
                <a:spcPct val="120000"/>
              </a:lnSpc>
              <a:buSzPct val="75000"/>
              <a:buChar char="•"/>
              <a:defRPr sz="1800">
                <a:solidFill>
                  <a:srgbClr val="000000"/>
                </a:solidFill>
              </a:defRPr>
            </a:pPr>
            <a:r>
              <a:rPr>
                <a:latin typeface="Helvetica"/>
                <a:ea typeface="Helvetica"/>
                <a:cs typeface="Helvetica"/>
                <a:sym typeface="Helvetica"/>
              </a:rPr>
              <a:t>During last days of  Muslim rule, Urdu emerged as the most common language of the northwestern provinces  official language, and all official record w</a:t>
            </a:r>
            <a:r>
              <a:rPr lang="en-US" dirty="0">
                <a:latin typeface="Helvetica"/>
                <a:ea typeface="Helvetica"/>
                <a:cs typeface="Helvetica"/>
                <a:sym typeface="Helvetica"/>
              </a:rPr>
              <a:t>as </a:t>
            </a:r>
            <a:r>
              <a:rPr>
                <a:latin typeface="Helvetica"/>
                <a:ea typeface="Helvetica"/>
                <a:cs typeface="Helvetica"/>
                <a:sym typeface="Helvetica"/>
              </a:rPr>
              <a:t> </a:t>
            </a:r>
            <a:r>
              <a:rPr lang="en-US" dirty="0">
                <a:latin typeface="Helvetica"/>
                <a:ea typeface="Helvetica"/>
                <a:cs typeface="Helvetica"/>
                <a:sym typeface="Helvetica"/>
              </a:rPr>
              <a:t>compiled</a:t>
            </a:r>
            <a:r>
              <a:rPr>
                <a:latin typeface="Helvetica"/>
                <a:ea typeface="Helvetica"/>
                <a:cs typeface="Helvetica"/>
                <a:sym typeface="Helvetica"/>
              </a:rPr>
              <a:t> in </a:t>
            </a:r>
            <a:r>
              <a:rPr lang="en-US" dirty="0">
                <a:latin typeface="Helvetica"/>
                <a:ea typeface="Helvetica"/>
                <a:cs typeface="Helvetica"/>
                <a:sym typeface="Helvetica"/>
              </a:rPr>
              <a:t>URDU</a:t>
            </a:r>
            <a:endParaRPr>
              <a:latin typeface="Helvetica"/>
              <a:ea typeface="Helvetica"/>
              <a:cs typeface="Helvetica"/>
              <a:sym typeface="Helvetica"/>
            </a:endParaRPr>
          </a:p>
          <a:p>
            <a:pPr marL="263181" indent="-263181">
              <a:lnSpc>
                <a:spcPct val="120000"/>
              </a:lnSpc>
              <a:buSzPct val="75000"/>
              <a:buChar char="•"/>
              <a:defRPr sz="1800">
                <a:solidFill>
                  <a:srgbClr val="000000"/>
                </a:solidFill>
              </a:defRPr>
            </a:pPr>
            <a:r>
              <a:rPr u="sng">
                <a:latin typeface="Helvetica"/>
                <a:ea typeface="Helvetica"/>
                <a:cs typeface="Helvetica"/>
                <a:sym typeface="Helvetica"/>
              </a:rPr>
              <a:t>Hindus were biased against Urdu </a:t>
            </a:r>
            <a:r>
              <a:rPr>
                <a:latin typeface="Helvetica"/>
                <a:ea typeface="Helvetica"/>
                <a:cs typeface="Helvetica"/>
                <a:sym typeface="Helvetica"/>
              </a:rPr>
              <a:t>as it was the Muslims’ language. They demanded </a:t>
            </a:r>
            <a:r>
              <a:rPr u="sng">
                <a:latin typeface="Helvetica"/>
                <a:ea typeface="Helvetica"/>
                <a:cs typeface="Helvetica"/>
                <a:sym typeface="Helvetica"/>
              </a:rPr>
              <a:t>Hindi as the official language </a:t>
            </a:r>
            <a:r>
              <a:rPr>
                <a:latin typeface="Helvetica"/>
                <a:ea typeface="Helvetica"/>
                <a:cs typeface="Helvetica"/>
                <a:sym typeface="Helvetica"/>
              </a:rPr>
              <a:t>. </a:t>
            </a:r>
            <a:endParaRPr lang="en-US" dirty="0">
              <a:latin typeface="Helvetica"/>
              <a:ea typeface="Helvetica"/>
              <a:cs typeface="Helvetica"/>
              <a:sym typeface="Helvetica"/>
            </a:endParaRPr>
          </a:p>
          <a:p>
            <a:pPr marL="263181" indent="-263181">
              <a:lnSpc>
                <a:spcPct val="120000"/>
              </a:lnSpc>
              <a:buSzPct val="75000"/>
              <a:buChar char="•"/>
              <a:defRPr sz="1800">
                <a:solidFill>
                  <a:srgbClr val="000000"/>
                </a:solidFill>
              </a:defRPr>
            </a:pPr>
            <a:r>
              <a:rPr lang="en-US" u="sng" dirty="0">
                <a:latin typeface="Helvetica"/>
                <a:ea typeface="Helvetica"/>
                <a:cs typeface="Helvetica"/>
                <a:sym typeface="Helvetica"/>
              </a:rPr>
              <a:t>D</a:t>
            </a:r>
            <a:r>
              <a:rPr u="sng">
                <a:latin typeface="Helvetica"/>
                <a:ea typeface="Helvetica"/>
                <a:cs typeface="Helvetica"/>
                <a:sym typeface="Helvetica"/>
              </a:rPr>
              <a:t>emonstrations </a:t>
            </a:r>
            <a:r>
              <a:rPr>
                <a:latin typeface="Helvetica"/>
                <a:ea typeface="Helvetica"/>
                <a:cs typeface="Helvetica"/>
                <a:sym typeface="Helvetica"/>
              </a:rPr>
              <a:t>against Urdu by the Hindus in Banaras in 1867 was the start of  Hindi-Urdu controversy.</a:t>
            </a:r>
          </a:p>
          <a:p>
            <a:pPr marL="263181" indent="-263181">
              <a:lnSpc>
                <a:spcPct val="120000"/>
              </a:lnSpc>
              <a:buSzPct val="75000"/>
              <a:buChar char="•"/>
              <a:defRPr sz="1800">
                <a:solidFill>
                  <a:srgbClr val="000000"/>
                </a:solidFill>
              </a:defRPr>
            </a:pPr>
            <a:r>
              <a:rPr>
                <a:latin typeface="Helvetica"/>
                <a:ea typeface="Helvetica"/>
                <a:cs typeface="Helvetica"/>
                <a:sym typeface="Helvetica"/>
              </a:rPr>
              <a:t>Sir Syed foretold about the unstable future of Hindu-Muslim unity. Hindus struggled vigorously to replace Urdu by Hindi in the offices. </a:t>
            </a:r>
            <a:r>
              <a:rPr sz="2400" b="1">
                <a:solidFill>
                  <a:srgbClr val="FF0000"/>
                </a:solidFill>
                <a:latin typeface="Helvetica"/>
                <a:ea typeface="Helvetica"/>
                <a:cs typeface="Helvetica"/>
                <a:sym typeface="Helvetica"/>
              </a:rPr>
              <a:t>This enhanced the importance of the sense of Muslim separatism.</a:t>
            </a:r>
          </a:p>
          <a:p>
            <a:pPr marL="263181" indent="-263181">
              <a:lnSpc>
                <a:spcPct val="120000"/>
              </a:lnSpc>
              <a:buSzPct val="75000"/>
              <a:buChar char="•"/>
              <a:defRPr sz="1800">
                <a:solidFill>
                  <a:srgbClr val="000000"/>
                </a:solidFill>
              </a:defRPr>
            </a:pPr>
            <a:r>
              <a:rPr lang="en-US" dirty="0" smtClean="0">
                <a:latin typeface="Helvetica"/>
                <a:ea typeface="Helvetica"/>
                <a:cs typeface="Helvetica"/>
                <a:sym typeface="Helvetica"/>
              </a:rPr>
              <a:t>C</a:t>
            </a:r>
            <a:r>
              <a:rPr smtClean="0">
                <a:latin typeface="Helvetica"/>
                <a:ea typeface="Helvetica"/>
                <a:cs typeface="Helvetica"/>
                <a:sym typeface="Helvetica"/>
              </a:rPr>
              <a:t>onclusion </a:t>
            </a:r>
            <a:r>
              <a:rPr>
                <a:latin typeface="Helvetica"/>
                <a:ea typeface="Helvetica"/>
                <a:cs typeface="Helvetica"/>
                <a:sym typeface="Helvetica"/>
              </a:rPr>
              <a:t>of the controversy was that the Muslims like Sir Syed </a:t>
            </a:r>
            <a:r>
              <a:rPr smtClean="0">
                <a:latin typeface="Helvetica"/>
                <a:ea typeface="Helvetica"/>
                <a:cs typeface="Helvetica"/>
                <a:sym typeface="Helvetica"/>
              </a:rPr>
              <a:t>who </a:t>
            </a:r>
            <a:r>
              <a:rPr>
                <a:latin typeface="Helvetica"/>
                <a:ea typeface="Helvetica"/>
                <a:cs typeface="Helvetica"/>
                <a:sym typeface="Helvetica"/>
              </a:rPr>
              <a:t>had been </a:t>
            </a:r>
            <a:r>
              <a:rPr u="sng">
                <a:latin typeface="Helvetica"/>
                <a:ea typeface="Helvetica"/>
                <a:cs typeface="Helvetica"/>
                <a:sym typeface="Helvetica"/>
              </a:rPr>
              <a:t>strong believers in the Hindu-Muslim unity</a:t>
            </a:r>
            <a:r>
              <a:rPr>
                <a:latin typeface="Helvetica"/>
                <a:ea typeface="Helvetica"/>
                <a:cs typeface="Helvetica"/>
                <a:sym typeface="Helvetica"/>
              </a:rPr>
              <a:t> and had very modest views about other communities, were ultimately induced that the </a:t>
            </a:r>
            <a:r>
              <a:rPr>
                <a:solidFill>
                  <a:srgbClr val="FF0000"/>
                </a:solidFill>
                <a:latin typeface="Helvetica"/>
                <a:ea typeface="Helvetica"/>
                <a:cs typeface="Helvetica"/>
                <a:sym typeface="Helvetica"/>
              </a:rPr>
              <a:t>Muslims were a separate nation.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p:nvPr/>
        </p:nvSpPr>
        <p:spPr>
          <a:xfrm>
            <a:off x="353630" y="1553765"/>
            <a:ext cx="8436741" cy="321145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p>
            <a:pPr lvl="0" algn="l">
              <a:defRPr sz="1800">
                <a:solidFill>
                  <a:srgbClr val="000000"/>
                </a:solidFill>
              </a:defRPr>
            </a:pPr>
            <a:r>
              <a:rPr sz="2200">
                <a:latin typeface="Helvetica"/>
                <a:ea typeface="Helvetica"/>
                <a:cs typeface="Helvetica"/>
                <a:sym typeface="Helvetica"/>
              </a:rPr>
              <a:t>The man who spoke first the Muslims as a “nation” in the modern times was none other than Sir Syed Ahmed Khan. In 1867, he said:</a:t>
            </a:r>
          </a:p>
          <a:p>
            <a:pPr lvl="0" algn="l">
              <a:defRPr sz="1800">
                <a:solidFill>
                  <a:srgbClr val="000000"/>
                </a:solidFill>
              </a:defRPr>
            </a:pPr>
            <a:endParaRPr sz="2200">
              <a:latin typeface="Helvetica"/>
              <a:ea typeface="Helvetica"/>
              <a:cs typeface="Helvetica"/>
              <a:sym typeface="Helvetica"/>
            </a:endParaRPr>
          </a:p>
          <a:p>
            <a:pPr lvl="0" algn="l">
              <a:defRPr sz="1800">
                <a:solidFill>
                  <a:srgbClr val="000000"/>
                </a:solidFill>
              </a:defRPr>
            </a:pPr>
            <a:r>
              <a:rPr sz="2200">
                <a:latin typeface="Helvetica"/>
                <a:ea typeface="Helvetica"/>
                <a:cs typeface="Helvetica"/>
                <a:sym typeface="Helvetica"/>
              </a:rPr>
              <a:t>“I am convinced that both these nations will not join whole heartedly in anything. At present there is </a:t>
            </a:r>
            <a:r>
              <a:rPr sz="2200" u="sng">
                <a:latin typeface="Helvetica"/>
                <a:ea typeface="Helvetica"/>
                <a:cs typeface="Helvetica"/>
                <a:sym typeface="Helvetica"/>
              </a:rPr>
              <a:t>no open hostility between the two nations</a:t>
            </a:r>
            <a:r>
              <a:rPr sz="2200">
                <a:latin typeface="Helvetica"/>
                <a:ea typeface="Helvetica"/>
                <a:cs typeface="Helvetica"/>
                <a:sym typeface="Helvetica"/>
              </a:rPr>
              <a:t>. But on accounts of so called educated people it will increase in the future.”</a:t>
            </a:r>
          </a:p>
          <a:p>
            <a:pPr lvl="0">
              <a:defRPr sz="1800">
                <a:solidFill>
                  <a:srgbClr val="000000"/>
                </a:solidFill>
              </a:defRPr>
            </a:pPr>
            <a:endParaRPr sz="2500">
              <a:latin typeface="Helvetica"/>
              <a:ea typeface="Helvetica"/>
              <a:cs typeface="Helvetica"/>
              <a:sym typeface="Helvetica"/>
            </a:endParaRPr>
          </a:p>
          <a:p>
            <a:pPr lvl="0">
              <a:defRPr sz="1800">
                <a:solidFill>
                  <a:srgbClr val="000000"/>
                </a:solidFill>
              </a:defRPr>
            </a:pPr>
            <a:endParaRPr sz="2500">
              <a:latin typeface="Helvetica"/>
              <a:ea typeface="Helvetica"/>
              <a:cs typeface="Helvetica"/>
              <a:sym typeface="Helvetica"/>
            </a:endParaRPr>
          </a:p>
        </p:txBody>
      </p:sp>
      <p:sp>
        <p:nvSpPr>
          <p:cNvPr id="64" name="Shape 64"/>
          <p:cNvSpPr/>
          <p:nvPr/>
        </p:nvSpPr>
        <p:spPr>
          <a:xfrm>
            <a:off x="359183" y="699492"/>
            <a:ext cx="7610670" cy="533796"/>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4200" b="1" u="sng">
                <a:solidFill>
                  <a:srgbClr val="308B16"/>
                </a:solidFill>
                <a:latin typeface="Helvetica"/>
                <a:ea typeface="Helvetica"/>
                <a:cs typeface="Helvetica"/>
                <a:sym typeface="Helvetica"/>
              </a:defRPr>
            </a:lvl1pPr>
          </a:lstStyle>
          <a:p>
            <a:pPr lvl="0">
              <a:defRPr sz="1800" b="0" u="none">
                <a:solidFill>
                  <a:srgbClr val="000000"/>
                </a:solidFill>
              </a:defRPr>
            </a:pPr>
            <a:r>
              <a:rPr sz="3000"/>
              <a:t>Sir Syed Ahmed Khan and two nation theory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1588</Words>
  <Application>Microsoft Office PowerPoint</Application>
  <PresentationFormat>On-screen Show (4:3)</PresentationFormat>
  <Paragraphs>130</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Sir Syyed Ahmad Khan </vt:lpstr>
      <vt:lpstr>PowerPoint Presentation</vt:lpstr>
      <vt:lpstr>Member of Imperial Legislative Council</vt:lpstr>
      <vt:lpstr>PowerPoint Presentation</vt:lpstr>
      <vt:lpstr>A bridge between Muslims &amp; Englishmen</vt:lpstr>
      <vt:lpstr>Books by Sir Syed</vt:lpstr>
      <vt:lpstr>Author of 42 books</vt:lpstr>
      <vt:lpstr>Books</vt:lpstr>
      <vt:lpstr>Societies</vt:lpstr>
      <vt:lpstr>AS a Journalist</vt:lpstr>
      <vt:lpstr>Aligarh Institute Gazette</vt:lpstr>
      <vt:lpstr>Education &amp; Sir Syed</vt:lpstr>
      <vt:lpstr>Partition of Bengal 1905</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MABK</dc:creator>
  <cp:lastModifiedBy>Ali</cp:lastModifiedBy>
  <cp:revision>26</cp:revision>
  <dcterms:created xsi:type="dcterms:W3CDTF">2015-08-16T09:47:52Z</dcterms:created>
  <dcterms:modified xsi:type="dcterms:W3CDTF">2018-09-01T10:09:45Z</dcterms:modified>
</cp:coreProperties>
</file>