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4" r:id="rId3"/>
    <p:sldId id="285" r:id="rId4"/>
    <p:sldId id="266" r:id="rId5"/>
    <p:sldId id="286" r:id="rId6"/>
    <p:sldId id="267" r:id="rId7"/>
    <p:sldId id="268" r:id="rId8"/>
    <p:sldId id="269" r:id="rId9"/>
    <p:sldId id="283" r:id="rId10"/>
    <p:sldId id="271" r:id="rId11"/>
    <p:sldId id="270" r:id="rId12"/>
    <p:sldId id="272" r:id="rId13"/>
    <p:sldId id="257" r:id="rId14"/>
    <p:sldId id="258" r:id="rId15"/>
    <p:sldId id="256" r:id="rId16"/>
    <p:sldId id="259" r:id="rId17"/>
    <p:sldId id="260" r:id="rId18"/>
    <p:sldId id="261" r:id="rId19"/>
    <p:sldId id="262" r:id="rId20"/>
    <p:sldId id="263" r:id="rId21"/>
    <p:sldId id="265" r:id="rId22"/>
    <p:sldId id="264" r:id="rId23"/>
    <p:sldId id="273" r:id="rId24"/>
    <p:sldId id="274" r:id="rId25"/>
    <p:sldId id="276" r:id="rId26"/>
    <p:sldId id="278" r:id="rId27"/>
    <p:sldId id="279" r:id="rId28"/>
    <p:sldId id="280" r:id="rId29"/>
    <p:sldId id="281" r:id="rId30"/>
    <p:sldId id="282" r:id="rId31"/>
    <p:sldId id="27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1BFF1-4D97-4588-A0E1-F3EF955C796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1BFF1-4D97-4588-A0E1-F3EF955C796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1BFF1-4D97-4588-A0E1-F3EF955C796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1BFF1-4D97-4588-A0E1-F3EF955C796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1BFF1-4D97-4588-A0E1-F3EF955C796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1BFF1-4D97-4588-A0E1-F3EF955C796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1BFF1-4D97-4588-A0E1-F3EF955C796F}" type="datetimeFigureOut">
              <a:rPr lang="en-US" smtClean="0"/>
              <a:pPr/>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1BFF1-4D97-4588-A0E1-F3EF955C796F}" type="datetimeFigureOut">
              <a:rPr lang="en-US" smtClean="0"/>
              <a:pPr/>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1BFF1-4D97-4588-A0E1-F3EF955C796F}" type="datetimeFigureOut">
              <a:rPr lang="en-US" smtClean="0"/>
              <a:pPr/>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1BFF1-4D97-4588-A0E1-F3EF955C796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1BFF1-4D97-4588-A0E1-F3EF955C796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BD47E-72ED-498C-AFBA-2DED91A6E4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1BFF1-4D97-4588-A0E1-F3EF955C796F}" type="datetimeFigureOut">
              <a:rPr lang="en-US" smtClean="0"/>
              <a:pPr/>
              <a:t>10/2/2024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BD47E-72ED-498C-AFBA-2DED91A6E4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The Meaning Of Bismillah ..."/>
          <p:cNvPicPr>
            <a:picLocks noChangeAspect="1" noChangeArrowheads="1"/>
          </p:cNvPicPr>
          <p:nvPr/>
        </p:nvPicPr>
        <p:blipFill>
          <a:blip r:embed="rId2"/>
          <a:srcRect/>
          <a:stretch>
            <a:fillRect/>
          </a:stretch>
        </p:blipFill>
        <p:spPr bwMode="auto">
          <a:xfrm>
            <a:off x="1066800" y="2209800"/>
            <a:ext cx="7010400" cy="2590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49+ Number Puzzles With Answers For Interviews, Competitive ..."/>
          <p:cNvPicPr>
            <a:picLocks noChangeAspect="1" noChangeArrowheads="1"/>
          </p:cNvPicPr>
          <p:nvPr/>
        </p:nvPicPr>
        <p:blipFill>
          <a:blip r:embed="rId2"/>
          <a:srcRect/>
          <a:stretch>
            <a:fillRect/>
          </a:stretch>
        </p:blipFill>
        <p:spPr bwMode="auto">
          <a:xfrm>
            <a:off x="1295400" y="685800"/>
            <a:ext cx="6553200" cy="58293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5 Best Math Tricks and Puzzles To Wow Kids of All Ages"/>
          <p:cNvPicPr>
            <a:picLocks noChangeAspect="1" noChangeArrowheads="1"/>
          </p:cNvPicPr>
          <p:nvPr/>
        </p:nvPicPr>
        <p:blipFill>
          <a:blip r:embed="rId2"/>
          <a:srcRect/>
          <a:stretch>
            <a:fillRect/>
          </a:stretch>
        </p:blipFill>
        <p:spPr bwMode="auto">
          <a:xfrm>
            <a:off x="762000" y="228600"/>
            <a:ext cx="7696200" cy="6172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700+ Genius Math Puzzles with Answers - The 99 Puzzle"/>
          <p:cNvPicPr>
            <a:picLocks noChangeAspect="1" noChangeArrowheads="1"/>
          </p:cNvPicPr>
          <p:nvPr/>
        </p:nvPicPr>
        <p:blipFill>
          <a:blip r:embed="rId2"/>
          <a:srcRect/>
          <a:stretch>
            <a:fillRect/>
          </a:stretch>
        </p:blipFill>
        <p:spPr bwMode="auto">
          <a:xfrm>
            <a:off x="1524000" y="228600"/>
            <a:ext cx="5876925" cy="618172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3459162"/>
          </a:xfrm>
        </p:spPr>
        <p:txBody>
          <a:bodyPr>
            <a:normAutofit/>
          </a:bodyPr>
          <a:lstStyle/>
          <a:p>
            <a:r>
              <a:rPr lang="en-US" b="1" dirty="0" smtClean="0"/>
              <a:t>Alphabetical Series</a:t>
            </a:r>
            <a:br>
              <a:rPr lang="en-US" b="1" dirty="0" smtClean="0"/>
            </a:br>
            <a:r>
              <a:rPr lang="en-US" b="1" dirty="0" smtClean="0"/>
              <a:t>&amp; </a:t>
            </a:r>
            <a:br>
              <a:rPr lang="en-US" b="1" dirty="0" smtClean="0"/>
            </a:br>
            <a:r>
              <a:rPr lang="en-US" b="1" dirty="0" smtClean="0"/>
              <a:t>Coding/Decoding</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lphabet Numbers - JavaTpoint"/>
          <p:cNvPicPr>
            <a:picLocks noChangeAspect="1" noChangeArrowheads="1"/>
          </p:cNvPicPr>
          <p:nvPr/>
        </p:nvPicPr>
        <p:blipFill>
          <a:blip r:embed="rId2"/>
          <a:srcRect/>
          <a:stretch>
            <a:fillRect/>
          </a:stretch>
        </p:blipFill>
        <p:spPr bwMode="auto">
          <a:xfrm>
            <a:off x="152400" y="609600"/>
            <a:ext cx="8791664" cy="5638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13314" name="Picture 2" descr="Cryptograph Wheel"/>
          <p:cNvPicPr>
            <a:picLocks noChangeAspect="1" noChangeArrowheads="1"/>
          </p:cNvPicPr>
          <p:nvPr/>
        </p:nvPicPr>
        <p:blipFill>
          <a:blip r:embed="rId2"/>
          <a:srcRect/>
          <a:stretch>
            <a:fillRect/>
          </a:stretch>
        </p:blipFill>
        <p:spPr bwMode="auto">
          <a:xfrm>
            <a:off x="838200" y="152400"/>
            <a:ext cx="7086600" cy="6553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4800" y="274638"/>
            <a:ext cx="8534400" cy="62023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solidFill>
                  <a:srgbClr val="FF0000"/>
                </a:solidFill>
                <a:effectLst/>
                <a:uLnTx/>
                <a:uFillTx/>
                <a:latin typeface="+mj-lt"/>
                <a:ea typeface="+mj-ea"/>
                <a:cs typeface="+mj-cs"/>
              </a:rPr>
              <a:t>Questions: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solidFill>
                  <a:srgbClr val="FF0000"/>
                </a:solidFill>
                <a:effectLst/>
                <a:uLnTx/>
                <a:uFillTx/>
                <a:latin typeface="+mj-lt"/>
                <a:ea typeface="+mj-ea"/>
                <a:cs typeface="+mj-cs"/>
              </a:rPr>
              <a:t>Find the missing term in given</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1. E, H, L, O, S, ____</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2. A,</a:t>
            </a:r>
            <a:r>
              <a:rPr kumimoji="0" lang="en-US" sz="4400" b="1" i="0" u="none" strike="noStrike" kern="1200" cap="none" spc="0" normalizeH="0" noProof="0" dirty="0" smtClean="0">
                <a:ln>
                  <a:noFill/>
                </a:ln>
                <a:solidFill>
                  <a:schemeClr val="tx1"/>
                </a:solidFill>
                <a:effectLst/>
                <a:uLnTx/>
                <a:uFillTx/>
                <a:latin typeface="+mj-lt"/>
                <a:ea typeface="+mj-ea"/>
                <a:cs typeface="+mj-cs"/>
              </a:rPr>
              <a:t> A, B, F, ____</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a:ln>
                  <a:noFill/>
                </a:ln>
                <a:solidFill>
                  <a:schemeClr val="tx1"/>
                </a:solidFill>
                <a:effectLst/>
                <a:uLnTx/>
                <a:uFillTx/>
                <a:latin typeface="+mj-lt"/>
                <a:ea typeface="+mj-ea"/>
                <a:cs typeface="+mj-cs"/>
              </a:rPr>
              <a:t>3</a:t>
            </a:r>
            <a:r>
              <a:rPr lang="en-US" sz="4400" b="1" dirty="0" smtClean="0">
                <a:latin typeface="+mj-lt"/>
                <a:ea typeface="+mj-ea"/>
                <a:cs typeface="+mj-cs"/>
              </a:rPr>
              <a:t>.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AB,DE,GH,JK, ____</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lang="en-US" sz="4400" b="1" dirty="0">
                <a:latin typeface="+mj-lt"/>
                <a:ea typeface="+mj-ea"/>
                <a:cs typeface="+mj-cs"/>
              </a:rPr>
              <a:t>4</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PDZ, ____, RBX, SAW</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457200"/>
            <a:ext cx="8915400" cy="6096000"/>
          </a:xfrm>
          <a:prstGeom prst="rect">
            <a:avLst/>
          </a:prstGeom>
        </p:spPr>
        <p:txBody>
          <a:bodyPr>
            <a:normAutofit/>
          </a:bodyPr>
          <a:lstStyle/>
          <a:p>
            <a:pPr lvl="0">
              <a:spcBef>
                <a:spcPct val="0"/>
              </a:spcBef>
              <a:defRPr/>
            </a:pPr>
            <a:r>
              <a:rPr lang="en-US" sz="4400" b="1" dirty="0">
                <a:latin typeface="+mj-lt"/>
                <a:ea typeface="+mj-ea"/>
                <a:cs typeface="+mj-cs"/>
              </a:rPr>
              <a:t>3</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A,D,I,P,Y,J___</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4. AZ, GT, MN, ___, YB</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5. PMT, OOS, NQR, MSQ, ___</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6.</a:t>
            </a:r>
            <a:r>
              <a:rPr kumimoji="0" lang="en-US" sz="4400" b="1" i="0" u="none" strike="noStrike" kern="1200" cap="none" spc="0" normalizeH="0" noProof="0" dirty="0" smtClean="0">
                <a:ln>
                  <a:noFill/>
                </a:ln>
                <a:solidFill>
                  <a:schemeClr val="tx1"/>
                </a:solidFill>
                <a:effectLst/>
                <a:uLnTx/>
                <a:uFillTx/>
                <a:latin typeface="+mj-lt"/>
                <a:ea typeface="+mj-ea"/>
                <a:cs typeface="+mj-cs"/>
              </a:rPr>
              <a:t> </a:t>
            </a:r>
            <a:r>
              <a:rPr lang="en-US" sz="4400" b="1" dirty="0" smtClean="0"/>
              <a:t>O,T,T,F,F,S,S,E,N</a:t>
            </a:r>
            <a:r>
              <a:rPr lang="en-US" sz="4400" b="1" dirty="0"/>
              <a:t>____</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371600"/>
            <a:ext cx="8763000" cy="29718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The word </a:t>
            </a:r>
            <a:r>
              <a:rPr kumimoji="0" lang="en-US" sz="4400" b="1" i="0" u="none" strike="noStrike" kern="1200" cap="none" spc="0" normalizeH="0" baseline="0" noProof="0" dirty="0" smtClean="0">
                <a:ln>
                  <a:noFill/>
                </a:ln>
                <a:solidFill>
                  <a:srgbClr val="FF0000"/>
                </a:solidFill>
                <a:effectLst/>
                <a:uLnTx/>
                <a:uFillTx/>
                <a:latin typeface="+mj-lt"/>
                <a:ea typeface="+mj-ea"/>
                <a:cs typeface="+mj-cs"/>
              </a:rPr>
              <a:t>SUPERMAN</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is written as a code </a:t>
            </a:r>
            <a:r>
              <a:rPr kumimoji="0" lang="en-US" sz="4400" b="1" i="0" u="none" strike="noStrike" kern="1200" cap="none" spc="0" normalizeH="0" baseline="0" noProof="0" dirty="0" smtClean="0">
                <a:ln>
                  <a:noFill/>
                </a:ln>
                <a:solidFill>
                  <a:srgbClr val="FF0000"/>
                </a:solidFill>
                <a:effectLst/>
                <a:uLnTx/>
                <a:uFillTx/>
                <a:latin typeface="+mj-lt"/>
                <a:ea typeface="+mj-ea"/>
                <a:cs typeface="+mj-cs"/>
              </a:rPr>
              <a:t>“TTQDSLBM”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then the code of </a:t>
            </a:r>
            <a:r>
              <a:rPr kumimoji="0" lang="en-US" sz="4400" b="1" i="0" u="none" strike="noStrike" kern="1200" cap="none" spc="0" normalizeH="0" baseline="0" noProof="0" dirty="0" smtClean="0">
                <a:ln>
                  <a:noFill/>
                </a:ln>
                <a:solidFill>
                  <a:srgbClr val="FF0000"/>
                </a:solidFill>
                <a:effectLst/>
                <a:uLnTx/>
                <a:uFillTx/>
                <a:latin typeface="+mj-lt"/>
                <a:ea typeface="+mj-ea"/>
                <a:cs typeface="+mj-cs"/>
              </a:rPr>
              <a:t>SPIDERMAN</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is?</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1066800"/>
            <a:ext cx="8229600" cy="15240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PAKISTAN: SCLIRRXJ</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PESHAWAR: ??</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itle 1"/>
          <p:cNvSpPr txBox="1">
            <a:spLocks/>
          </p:cNvSpPr>
          <p:nvPr/>
        </p:nvSpPr>
        <p:spPr>
          <a:xfrm>
            <a:off x="304800" y="3962400"/>
            <a:ext cx="8229600" cy="18288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CERTAIN: BFQUZJM</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MUNDANE: ??</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en-US" sz="3600" b="1" dirty="0" smtClean="0"/>
              <a:t>Part-II (General Ability) 40 Marks</a:t>
            </a:r>
            <a:r>
              <a:rPr lang="en-US" sz="3600" dirty="0" smtClean="0"/>
              <a:t/>
            </a:r>
            <a:br>
              <a:rPr lang="en-US" sz="3600" dirty="0" smtClean="0"/>
            </a:br>
            <a:r>
              <a:rPr lang="en-US" sz="3600" b="1" dirty="0" smtClean="0"/>
              <a:t>VI. Quantitative Ability/Reasoning</a:t>
            </a:r>
            <a:r>
              <a:rPr lang="en-US" sz="3600" dirty="0" smtClean="0"/>
              <a:t/>
            </a:r>
            <a:br>
              <a:rPr lang="en-US" sz="3600" dirty="0" smtClean="0"/>
            </a:br>
            <a:r>
              <a:rPr lang="en-US" sz="3600" dirty="0" smtClean="0"/>
              <a:t>· Basic Mathematical Skills.</a:t>
            </a:r>
            <a:br>
              <a:rPr lang="en-US" sz="3600" dirty="0" smtClean="0"/>
            </a:br>
            <a:r>
              <a:rPr lang="en-US" sz="3600" dirty="0" smtClean="0"/>
              <a:t>· Concepts and ability to reasons quantitatively and solve problems in a quantitative setting.</a:t>
            </a:r>
            <a:br>
              <a:rPr lang="en-US" sz="3600" dirty="0" smtClean="0"/>
            </a:br>
            <a:r>
              <a:rPr lang="en-US" sz="3600" dirty="0" smtClean="0"/>
              <a:t>· </a:t>
            </a:r>
            <a:r>
              <a:rPr lang="en-US" sz="3600" dirty="0" smtClean="0">
                <a:solidFill>
                  <a:srgbClr val="FF0000"/>
                </a:solidFill>
              </a:rPr>
              <a:t>Basic Arithmetic, Algebra </a:t>
            </a:r>
            <a:r>
              <a:rPr lang="en-US" sz="3600" dirty="0" smtClean="0"/>
              <a:t>and Geometry (Average, Ratios, Rates, Percentage, Angles, Triangles, Sets, Remainders, Equations, Symbols, Rounding of Numbers</a:t>
            </a:r>
            <a:br>
              <a:rPr lang="en-US" sz="3600" dirty="0" smtClean="0"/>
            </a:br>
            <a:r>
              <a:rPr lang="en-US" sz="3600" dirty="0" smtClean="0"/>
              <a:t>· Random Sampling</a:t>
            </a:r>
            <a:r>
              <a:rPr lang="en-US" sz="2200" dirty="0" smtClean="0"/>
              <a:t/>
            </a:r>
            <a:br>
              <a:rPr lang="en-US" sz="2200" dirty="0" smtClean="0"/>
            </a:br>
            <a:r>
              <a:rPr lang="en-US" dirty="0" smtClean="0"/>
              <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228600"/>
            <a:ext cx="8610600" cy="6400800"/>
          </a:xfrm>
          <a:prstGeom prst="rect">
            <a:avLst/>
          </a:prstGeom>
          <a:ln>
            <a:noFill/>
          </a:ln>
        </p:spPr>
        <p:txBody>
          <a:bodyPr>
            <a:normAutofit fontScale="47500" lnSpcReduction="20000"/>
          </a:bodyPr>
          <a:lstStyle/>
          <a:p>
            <a:pPr>
              <a:spcBef>
                <a:spcPct val="0"/>
              </a:spcBef>
              <a:defRPr/>
            </a:pPr>
            <a:endParaRPr lang="en-US" sz="4400" b="1" dirty="0">
              <a:latin typeface="+mj-lt"/>
              <a:ea typeface="+mj-ea"/>
              <a:cs typeface="+mj-cs"/>
            </a:endParaRPr>
          </a:p>
          <a:p>
            <a:pPr>
              <a:spcBef>
                <a:spcPct val="0"/>
              </a:spcBef>
              <a:defRPr/>
            </a:pPr>
            <a:r>
              <a:rPr kumimoji="0" lang="en-US" sz="7600" b="1" i="0" u="none" strike="noStrike" kern="1200" cap="none" spc="0" normalizeH="0" baseline="0" noProof="0" dirty="0" smtClean="0">
                <a:ln>
                  <a:noFill/>
                </a:ln>
                <a:effectLst/>
                <a:uLnTx/>
                <a:uFillTx/>
                <a:latin typeface="+mj-lt"/>
                <a:ea typeface="+mj-ea"/>
                <a:cs typeface="+mj-cs"/>
              </a:rPr>
              <a:t/>
            </a:r>
            <a:br>
              <a:rPr kumimoji="0" lang="en-US" sz="7600" b="1" i="0" u="none" strike="noStrike" kern="1200" cap="none" spc="0" normalizeH="0" baseline="0" noProof="0" dirty="0" smtClean="0">
                <a:ln>
                  <a:noFill/>
                </a:ln>
                <a:effectLst/>
                <a:uLnTx/>
                <a:uFillTx/>
                <a:latin typeface="+mj-lt"/>
                <a:ea typeface="+mj-ea"/>
                <a:cs typeface="+mj-cs"/>
              </a:rPr>
            </a:br>
            <a:r>
              <a:rPr lang="en-US" sz="7600" dirty="0"/>
              <a:t>If in a certain language,</a:t>
            </a:r>
            <a:r>
              <a:rPr lang="en-US" sz="7600" i="1" dirty="0"/>
              <a:t> </a:t>
            </a:r>
            <a:r>
              <a:rPr lang="en-US" sz="7600" i="1" dirty="0">
                <a:solidFill>
                  <a:srgbClr val="FF0000"/>
                </a:solidFill>
              </a:rPr>
              <a:t>BROTHER</a:t>
            </a:r>
            <a:r>
              <a:rPr lang="en-US" sz="7600" i="1" dirty="0"/>
              <a:t> </a:t>
            </a:r>
            <a:r>
              <a:rPr lang="en-US" sz="7600" dirty="0"/>
              <a:t>is written as </a:t>
            </a:r>
            <a:r>
              <a:rPr lang="en-US" sz="7600" i="1" dirty="0">
                <a:solidFill>
                  <a:srgbClr val="FF0000"/>
                </a:solidFill>
              </a:rPr>
              <a:t>QDGSNQA</a:t>
            </a:r>
            <a:r>
              <a:rPr lang="en-US" sz="7600" dirty="0"/>
              <a:t>, then in the same language </a:t>
            </a:r>
            <a:r>
              <a:rPr lang="en-US" sz="7600" i="1" dirty="0">
                <a:solidFill>
                  <a:srgbClr val="FF0000"/>
                </a:solidFill>
              </a:rPr>
              <a:t>SISTER</a:t>
            </a:r>
            <a:r>
              <a:rPr lang="en-US" sz="7600" dirty="0"/>
              <a:t> would be written as…? (</a:t>
            </a:r>
            <a:r>
              <a:rPr lang="en-US" sz="7600" dirty="0" smtClean="0"/>
              <a:t>CSS-2022)</a:t>
            </a:r>
          </a:p>
          <a:p>
            <a:pPr>
              <a:spcBef>
                <a:spcPct val="0"/>
              </a:spcBef>
              <a:defRPr/>
            </a:pPr>
            <a:endParaRPr lang="en-US" sz="7600" b="1" dirty="0">
              <a:solidFill>
                <a:srgbClr val="FF0000"/>
              </a:solidFill>
            </a:endParaRPr>
          </a:p>
          <a:p>
            <a:pPr>
              <a:spcBef>
                <a:spcPct val="0"/>
              </a:spcBef>
              <a:defRPr/>
            </a:pPr>
            <a:r>
              <a:rPr lang="en-US" sz="7600" b="1" dirty="0"/>
              <a:t/>
            </a:r>
            <a:br>
              <a:rPr lang="en-US" sz="7600" b="1" dirty="0"/>
            </a:br>
            <a:r>
              <a:rPr lang="en-US" sz="7600" b="1" dirty="0"/>
              <a:t>COMPUTER: </a:t>
            </a:r>
            <a:r>
              <a:rPr lang="en-US" sz="7600" b="1" i="1" dirty="0">
                <a:solidFill>
                  <a:srgbClr val="FF0000"/>
                </a:solidFill>
              </a:rPr>
              <a:t>RFUVQNPC</a:t>
            </a:r>
            <a:r>
              <a:rPr lang="en-US" sz="7600" b="1" dirty="0"/>
              <a:t/>
            </a:r>
            <a:br>
              <a:rPr lang="en-US" sz="7600" b="1" dirty="0"/>
            </a:br>
            <a:r>
              <a:rPr lang="en-US" sz="7600" b="1" dirty="0"/>
              <a:t>MEDICINE: </a:t>
            </a:r>
            <a:r>
              <a:rPr lang="en-US" sz="7600" b="1" dirty="0" smtClean="0"/>
              <a:t>???</a:t>
            </a:r>
            <a:br>
              <a:rPr lang="en-US" sz="7600" b="1" dirty="0" smtClean="0"/>
            </a:br>
            <a:r>
              <a:rPr lang="en-US" sz="5100" dirty="0" smtClean="0">
                <a:solidFill>
                  <a:schemeClr val="tx2"/>
                </a:solidFill>
              </a:rPr>
              <a:t>(CSS-2017/19)</a:t>
            </a:r>
            <a:endParaRPr lang="en-US" sz="5100" dirty="0">
              <a:solidFill>
                <a:schemeClr val="tx2"/>
              </a:solidFill>
            </a:endParaRPr>
          </a:p>
          <a:p>
            <a:pPr>
              <a:spcBef>
                <a:spcPct val="0"/>
              </a:spcBef>
              <a:defRPr/>
            </a:pPr>
            <a:r>
              <a:rPr lang="en-US" sz="4400" b="1" dirty="0" smtClean="0">
                <a:solidFill>
                  <a:srgbClr val="FF0000"/>
                </a:solidFill>
              </a:rPr>
              <a:t/>
            </a:r>
            <a:br>
              <a:rPr lang="en-US" sz="4400" b="1" dirty="0" smtClean="0">
                <a:solidFill>
                  <a:srgbClr val="FF0000"/>
                </a:solidFill>
              </a:rPr>
            </a:br>
            <a:endParaRPr lang="en-US" sz="4400" b="1" dirty="0">
              <a:solidFill>
                <a:srgbClr val="FF0000"/>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chor="t">
            <a:normAutofit fontScale="90000"/>
          </a:bodyPr>
          <a:lstStyle/>
          <a:p>
            <a:pPr algn="l"/>
            <a:r>
              <a:rPr lang="en-US" dirty="0" smtClean="0"/>
              <a:t>Look at this series: </a:t>
            </a:r>
            <a:r>
              <a:rPr lang="en-US" i="1" dirty="0" smtClean="0">
                <a:solidFill>
                  <a:srgbClr val="FF0000"/>
                </a:solidFill>
              </a:rPr>
              <a:t>F2,___, D8, C16, B32</a:t>
            </a:r>
            <a:r>
              <a:rPr lang="en-US" dirty="0" smtClean="0"/>
              <a:t>. What number should fill the blank? (CSS-2018)</a:t>
            </a:r>
            <a:br>
              <a:rPr lang="en-US" dirty="0" smtClean="0"/>
            </a:br>
            <a:r>
              <a:rPr lang="en-US" dirty="0"/>
              <a:t/>
            </a:r>
            <a:br>
              <a:rPr lang="en-US" dirty="0"/>
            </a:br>
            <a:r>
              <a:rPr lang="en-US" dirty="0" smtClean="0"/>
              <a:t>In a certain language </a:t>
            </a:r>
            <a:r>
              <a:rPr lang="en-US" i="1" dirty="0" smtClean="0">
                <a:solidFill>
                  <a:srgbClr val="FF0000"/>
                </a:solidFill>
              </a:rPr>
              <a:t>LANDMINE</a:t>
            </a:r>
            <a:r>
              <a:rPr lang="en-US" dirty="0" smtClean="0"/>
              <a:t> is written as </a:t>
            </a:r>
            <a:r>
              <a:rPr lang="en-US" i="1" dirty="0" smtClean="0">
                <a:solidFill>
                  <a:srgbClr val="FF0000"/>
                </a:solidFill>
              </a:rPr>
              <a:t>PYRBQGRC</a:t>
            </a:r>
            <a:r>
              <a:rPr lang="en-US" dirty="0" smtClean="0"/>
              <a:t>. How will </a:t>
            </a:r>
            <a:r>
              <a:rPr lang="en-US" i="1" dirty="0" smtClean="0">
                <a:solidFill>
                  <a:srgbClr val="FF0000"/>
                </a:solidFill>
              </a:rPr>
              <a:t>HOMEMADE</a:t>
            </a:r>
            <a:r>
              <a:rPr lang="en-US" dirty="0" smtClean="0"/>
              <a:t> be written in that code language? (CSS-2018)</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686800" cy="1692771"/>
          </a:xfrm>
          <a:prstGeom prst="rect">
            <a:avLst/>
          </a:prstGeom>
          <a:noFill/>
        </p:spPr>
        <p:txBody>
          <a:bodyPr wrap="square" rtlCol="0">
            <a:spAutoFit/>
          </a:bodyPr>
          <a:lstStyle/>
          <a:p>
            <a:pPr algn="ctr"/>
            <a:r>
              <a:rPr lang="en-US" sz="4000" dirty="0" smtClean="0"/>
              <a:t>Algebraic Expression</a:t>
            </a:r>
            <a:r>
              <a:rPr lang="en-US" sz="4000" dirty="0" smtClean="0"/>
              <a:t> </a:t>
            </a:r>
            <a:endParaRPr lang="en-US" sz="4000" dirty="0" smtClean="0"/>
          </a:p>
          <a:p>
            <a:endParaRPr lang="en-US" sz="3200" b="1" dirty="0">
              <a:solidFill>
                <a:srgbClr val="FF0000"/>
              </a:solidFill>
            </a:endParaRPr>
          </a:p>
          <a:p>
            <a:endParaRPr lang="en-US" sz="3200"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610600" cy="3992562"/>
          </a:xfrm>
        </p:spPr>
        <p:txBody>
          <a:bodyPr>
            <a:normAutofit/>
          </a:bodyPr>
          <a:lstStyle/>
          <a:p>
            <a:r>
              <a:rPr lang="en-US" b="1" dirty="0" smtClean="0">
                <a:solidFill>
                  <a:srgbClr val="FF0000"/>
                </a:solidFill>
              </a:rPr>
              <a:t>The sum of three consecutive odd number is 273. What are the three odd numbers?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495800"/>
          </a:xfrm>
        </p:spPr>
        <p:txBody>
          <a:bodyPr>
            <a:noAutofit/>
          </a:bodyPr>
          <a:lstStyle/>
          <a:p>
            <a:r>
              <a:rPr lang="en-US" b="1" dirty="0" smtClean="0">
                <a:solidFill>
                  <a:srgbClr val="FF0000"/>
                </a:solidFill>
              </a:rPr>
              <a:t>1. The </a:t>
            </a:r>
            <a:r>
              <a:rPr lang="en-US" b="1" dirty="0" smtClean="0">
                <a:solidFill>
                  <a:srgbClr val="FF0000"/>
                </a:solidFill>
              </a:rPr>
              <a:t>sum of four consecutive integers is 210. Which one of these four integers is prime</a:t>
            </a:r>
            <a:r>
              <a:rPr lang="en-US" b="1" dirty="0" smtClean="0">
                <a:solidFill>
                  <a:srgbClr val="FF0000"/>
                </a:solidFill>
              </a:rPr>
              <a:t>?</a:t>
            </a:r>
            <a:br>
              <a:rPr lang="en-US" b="1" dirty="0" smtClean="0">
                <a:solidFill>
                  <a:srgbClr val="FF0000"/>
                </a:solidFill>
              </a:rPr>
            </a:br>
            <a:r>
              <a:rPr lang="en-US" b="1" dirty="0" smtClean="0">
                <a:solidFill>
                  <a:srgbClr val="FF0000"/>
                </a:solidFill>
              </a:rPr>
              <a:t/>
            </a:r>
            <a:br>
              <a:rPr lang="en-US" b="1" dirty="0" smtClean="0">
                <a:solidFill>
                  <a:srgbClr val="FF0000"/>
                </a:solidFill>
              </a:rPr>
            </a:br>
            <a:r>
              <a:rPr lang="en-US" b="1" dirty="0" smtClean="0">
                <a:solidFill>
                  <a:srgbClr val="FF0000"/>
                </a:solidFill>
              </a:rPr>
              <a:t>2. Find </a:t>
            </a:r>
            <a:r>
              <a:rPr lang="en-US" b="1" dirty="0" smtClean="0">
                <a:solidFill>
                  <a:srgbClr val="FF0000"/>
                </a:solidFill>
              </a:rPr>
              <a:t>three consecutive even numbers with a sum of 72.</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343400"/>
          </a:xfrm>
        </p:spPr>
        <p:txBody>
          <a:bodyPr>
            <a:noAutofit/>
          </a:bodyPr>
          <a:lstStyle/>
          <a:p>
            <a:r>
              <a:rPr lang="en-US" b="1" dirty="0" smtClean="0">
                <a:solidFill>
                  <a:srgbClr val="FF0000"/>
                </a:solidFill>
              </a:rPr>
              <a:t>3. Sum </a:t>
            </a:r>
            <a:r>
              <a:rPr lang="en-US" b="1" dirty="0" smtClean="0">
                <a:solidFill>
                  <a:srgbClr val="FF0000"/>
                </a:solidFill>
              </a:rPr>
              <a:t>of three consecutive prime number is 97. Find the numbers</a:t>
            </a:r>
            <a:r>
              <a:rPr lang="en-US" b="1" dirty="0" smtClean="0">
                <a:solidFill>
                  <a:srgbClr val="FF0000"/>
                </a:solidFill>
              </a:rPr>
              <a:t>.</a:t>
            </a:r>
            <a:br>
              <a:rPr lang="en-US" b="1" dirty="0" smtClean="0">
                <a:solidFill>
                  <a:srgbClr val="FF0000"/>
                </a:solidFill>
              </a:rPr>
            </a:br>
            <a:r>
              <a:rPr lang="en-US" b="1" dirty="0" smtClean="0">
                <a:solidFill>
                  <a:srgbClr val="FF0000"/>
                </a:solidFill>
              </a:rPr>
              <a:t/>
            </a:r>
            <a:br>
              <a:rPr lang="en-US" b="1" dirty="0" smtClean="0">
                <a:solidFill>
                  <a:srgbClr val="FF0000"/>
                </a:solidFill>
              </a:rPr>
            </a:br>
            <a:r>
              <a:rPr lang="en-US" b="1" dirty="0" smtClean="0">
                <a:solidFill>
                  <a:srgbClr val="FF0000"/>
                </a:solidFill>
              </a:rPr>
              <a:t>4. The </a:t>
            </a:r>
            <a:r>
              <a:rPr lang="en-US" b="1" dirty="0" smtClean="0">
                <a:solidFill>
                  <a:srgbClr val="FF0000"/>
                </a:solidFill>
              </a:rPr>
              <a:t>sum of three consecutive prime number is 287. Find the numbers.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6430962"/>
          </a:xfrm>
        </p:spPr>
        <p:txBody>
          <a:bodyPr>
            <a:normAutofit fontScale="90000"/>
          </a:bodyPr>
          <a:lstStyle/>
          <a:p>
            <a:pPr lvl="0" algn="l"/>
            <a:r>
              <a:rPr lang="en-US" sz="3100" dirty="0" smtClean="0"/>
              <a:t>Q1. </a:t>
            </a:r>
            <a:br>
              <a:rPr lang="en-US" sz="3100" dirty="0" smtClean="0"/>
            </a:br>
            <a:r>
              <a:rPr lang="en-US" sz="3100" dirty="0" smtClean="0"/>
              <a:t>If a number and its fourth part added together becomes 27. What is the number?</a:t>
            </a:r>
            <a:br>
              <a:rPr lang="en-US" sz="3100" dirty="0" smtClean="0"/>
            </a:br>
            <a:r>
              <a:rPr lang="en-US" sz="3100" dirty="0" smtClean="0"/>
              <a:t/>
            </a:r>
            <a:br>
              <a:rPr lang="en-US" sz="3100" dirty="0" smtClean="0"/>
            </a:br>
            <a:r>
              <a:rPr lang="en-US" sz="3100" dirty="0" smtClean="0"/>
              <a:t>Q2. </a:t>
            </a:r>
            <a:br>
              <a:rPr lang="en-US" sz="3100" dirty="0" smtClean="0"/>
            </a:br>
            <a:r>
              <a:rPr lang="en-US" sz="3100" dirty="0" smtClean="0"/>
              <a:t>Sum of two numbers is 45. One of the numbers exceeds the other by 13. Find the numbers.</a:t>
            </a:r>
            <a:br>
              <a:rPr lang="en-US" sz="3100" dirty="0" smtClean="0"/>
            </a:br>
            <a:r>
              <a:rPr lang="en-US" sz="3100" dirty="0" smtClean="0"/>
              <a:t/>
            </a:r>
            <a:br>
              <a:rPr lang="en-US" sz="3100" dirty="0" smtClean="0"/>
            </a:br>
            <a:r>
              <a:rPr lang="en-US" sz="3100" dirty="0" smtClean="0"/>
              <a:t>Q3. </a:t>
            </a:r>
            <a:br>
              <a:rPr lang="en-US" sz="3100" dirty="0" smtClean="0"/>
            </a:br>
            <a:r>
              <a:rPr lang="en-US" sz="3100" dirty="0" smtClean="0"/>
              <a:t>A telephone company charges initially Rs. 0.50 and then Rs. 011, for every minute. Write and expression that gives the cost of a call that lasts ‘N’ minutes. (CSS) </a:t>
            </a:r>
            <a:r>
              <a:rPr lang="en-US" dirty="0" smtClean="0"/>
              <a:t/>
            </a:r>
            <a:br>
              <a:rPr lang="en-US" dirty="0" smtClean="0"/>
            </a:br>
            <a:endParaRPr lang="en-US" dirty="0"/>
          </a:p>
        </p:txBody>
      </p:sp>
    </p:spTree>
  </p:cSld>
  <p:clrMapOvr>
    <a:masterClrMapping/>
  </p:clrMapOvr>
  <p:transition>
    <p:blind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477000"/>
          </a:xfrm>
        </p:spPr>
        <p:txBody>
          <a:bodyPr anchor="t">
            <a:normAutofit fontScale="90000"/>
          </a:bodyPr>
          <a:lstStyle/>
          <a:p>
            <a:pPr lvl="0" algn="l"/>
            <a:r>
              <a:rPr lang="en-US" sz="3100" dirty="0" smtClean="0"/>
              <a:t>Q4. </a:t>
            </a:r>
            <a:r>
              <a:rPr lang="en-US" sz="3100" dirty="0" err="1" smtClean="0"/>
              <a:t>Tayyaba</a:t>
            </a:r>
            <a:r>
              <a:rPr lang="en-US" sz="3100" dirty="0" smtClean="0"/>
              <a:t> visited a book store; she purchased three books and 8 pens for 4350, while the cost of two books and five pens is Rs. 2800. Find the cost of one book and one pen.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Q5. If the sum of two numbers is 30 and their difference is 8. What is their product?</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Q6. Two bus tickets from RWP to ISB and three tickets from RWP to </a:t>
            </a:r>
            <a:r>
              <a:rPr lang="en-US" sz="3100" dirty="0" err="1" smtClean="0"/>
              <a:t>Murree</a:t>
            </a:r>
            <a:r>
              <a:rPr lang="en-US" sz="3100" dirty="0" smtClean="0"/>
              <a:t> cost Rs. 770 but three tickets from RWP to ISB and two tickets from RWP to </a:t>
            </a:r>
            <a:r>
              <a:rPr lang="en-US" sz="3100" dirty="0" err="1" smtClean="0"/>
              <a:t>Murree</a:t>
            </a:r>
            <a:r>
              <a:rPr lang="en-US" sz="3100" dirty="0" smtClean="0"/>
              <a:t> cost Rs. 730. What are the fares for cities ISB and </a:t>
            </a:r>
            <a:r>
              <a:rPr lang="en-US" sz="3100" dirty="0" err="1" smtClean="0"/>
              <a:t>Murree</a:t>
            </a:r>
            <a:r>
              <a:rPr lang="en-US" sz="3100" dirty="0" smtClean="0"/>
              <a:t> from RWP? (CSS)</a:t>
            </a:r>
            <a:r>
              <a:rPr lang="en-US" dirty="0" smtClean="0"/>
              <a:t/>
            </a:r>
            <a:br>
              <a:rPr lang="en-US" dirty="0" smtClean="0"/>
            </a:br>
            <a:endParaRPr lang="en-US" dirty="0"/>
          </a:p>
        </p:txBody>
      </p:sp>
    </p:spTree>
  </p:cSld>
  <p:clrMapOvr>
    <a:masterClrMapping/>
  </p:clrMapOvr>
  <p:transition>
    <p:blind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chor="t">
            <a:normAutofit/>
          </a:bodyPr>
          <a:lstStyle/>
          <a:p>
            <a:pPr lvl="0" algn="l"/>
            <a:r>
              <a:rPr lang="en-US" sz="3100" dirty="0" smtClean="0"/>
              <a:t>Q7. </a:t>
            </a:r>
            <a:r>
              <a:rPr lang="en-US" sz="3100" dirty="0" err="1" smtClean="0"/>
              <a:t>Zahid</a:t>
            </a:r>
            <a:r>
              <a:rPr lang="en-US" sz="3100" dirty="0" smtClean="0"/>
              <a:t> left a property worth Rs. 1,750,000. His family had to pay off a debt of Rs. 150,000. The rest of the money was distributed between a son and a daughter. How much did each child receive if the share of a son was double that of a daughter? (CSS)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8. The sum of two numbers is 18 and the product of these two numbers is 56. What are the numbers?</a:t>
            </a:r>
            <a:r>
              <a:rPr lang="en-US" dirty="0" smtClean="0"/>
              <a:t/>
            </a:r>
            <a:br>
              <a:rPr lang="en-US" dirty="0" smtClean="0"/>
            </a:br>
            <a:endParaRPr lang="en-US" dirty="0"/>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5791200"/>
          </a:xfrm>
        </p:spPr>
        <p:txBody>
          <a:bodyPr>
            <a:normAutofit/>
          </a:bodyPr>
          <a:lstStyle/>
          <a:p>
            <a:pPr algn="l"/>
            <a:r>
              <a:rPr lang="en-US" sz="3200" dirty="0" smtClean="0"/>
              <a:t>In a farm, a farmer counted 78legs and 35heads consisting of cows and hens. How many hens does the farmer have?</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A farmer keeps hens and rabbits on his farm. One day he counted the total of 70heads and 196legs. How many more hens than rabbits does he have? (CSS)</a:t>
            </a:r>
            <a:br>
              <a:rPr lang="en-US" sz="3200" dirty="0" smtClean="0"/>
            </a:b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Autofit/>
          </a:bodyPr>
          <a:lstStyle/>
          <a:p>
            <a:pPr algn="l"/>
            <a:r>
              <a:rPr lang="en-US" sz="2400" b="1" dirty="0" smtClean="0"/>
              <a:t>VII. Logical Reasoning and Analytical Reasoning/Ability</a:t>
            </a:r>
            <a:r>
              <a:rPr lang="en-US" sz="2400" dirty="0" smtClean="0"/>
              <a:t/>
            </a:r>
            <a:br>
              <a:rPr lang="en-US" sz="2400" dirty="0" smtClean="0"/>
            </a:br>
            <a:r>
              <a:rPr lang="en-US" sz="2400" dirty="0" smtClean="0"/>
              <a:t>· </a:t>
            </a:r>
            <a:r>
              <a:rPr lang="en-US" sz="2400" b="1" dirty="0" smtClean="0">
                <a:solidFill>
                  <a:srgbClr val="FF0000"/>
                </a:solidFill>
              </a:rPr>
              <a:t>Logical Reasoning </a:t>
            </a:r>
            <a:r>
              <a:rPr lang="en-US" sz="2400" dirty="0" smtClean="0">
                <a:solidFill>
                  <a:srgbClr val="FF0000"/>
                </a:solidFill>
              </a:rPr>
              <a:t>includes the process of using a rational, systematic series of steps based on sound mathematical procedures and given statements to arrive at a conclusion</a:t>
            </a:r>
            <a:r>
              <a:rPr lang="en-US" sz="2400" dirty="0" smtClean="0"/>
              <a:t/>
            </a:r>
            <a:br>
              <a:rPr lang="en-US" sz="2400" dirty="0" smtClean="0"/>
            </a:br>
            <a:r>
              <a:rPr lang="en-US" sz="2400" dirty="0" smtClean="0"/>
              <a:t>· </a:t>
            </a:r>
            <a:r>
              <a:rPr lang="en-US" sz="2400" b="1" dirty="0" smtClean="0"/>
              <a:t>Analytical Reasoning/Ability </a:t>
            </a:r>
            <a:r>
              <a:rPr lang="en-US" sz="2400" dirty="0" smtClean="0"/>
              <a:t>includes visualizing, articulating and solving both complex and uncomplicated problems and concepts and making decisions that are sensible based on available information, including demonstration of the ability to apply logical thinking to gathering and analyzing information.</a:t>
            </a:r>
            <a:br>
              <a:rPr lang="en-US" sz="2400" dirty="0" smtClean="0"/>
            </a:br>
            <a:r>
              <a:rPr lang="en-US" sz="2400" b="1" dirty="0" smtClean="0"/>
              <a:t>VIII. Mental Abilities</a:t>
            </a:r>
            <a:r>
              <a:rPr lang="en-US" sz="2400" dirty="0" smtClean="0"/>
              <a:t/>
            </a:r>
            <a:br>
              <a:rPr lang="en-US" sz="2400" dirty="0" smtClean="0"/>
            </a:br>
            <a:r>
              <a:rPr lang="en-US" sz="2400" dirty="0" smtClean="0"/>
              <a:t>· Mental Abilities Scales that measures specific constructs such as verbal, mechanical, numerical and social ability.</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54562"/>
          </a:xfrm>
        </p:spPr>
        <p:txBody>
          <a:bodyPr>
            <a:normAutofit/>
          </a:bodyPr>
          <a:lstStyle/>
          <a:p>
            <a:pPr algn="l"/>
            <a:r>
              <a:rPr lang="en-US" dirty="0" smtClean="0"/>
              <a:t>If the sum of three-digit number is 15 and sum of 10</a:t>
            </a:r>
            <a:r>
              <a:rPr lang="en-US" baseline="30000" dirty="0" smtClean="0"/>
              <a:t>th</a:t>
            </a:r>
            <a:r>
              <a:rPr lang="en-US" dirty="0" smtClean="0"/>
              <a:t> and unit digit is 12. The difference of unit digit from 10</a:t>
            </a:r>
            <a:r>
              <a:rPr lang="en-US" baseline="30000" dirty="0" smtClean="0"/>
              <a:t>th</a:t>
            </a:r>
            <a:r>
              <a:rPr lang="en-US" dirty="0" smtClean="0"/>
              <a:t> digit is equal to 02. What is the three-digit number?</a:t>
            </a:r>
            <a:br>
              <a:rPr lang="en-US" dirty="0" smtClean="0"/>
            </a:br>
            <a:r>
              <a:rPr lang="en-US" sz="2800" dirty="0" smtClean="0">
                <a:solidFill>
                  <a:srgbClr val="FF0000"/>
                </a:solidFill>
              </a:rPr>
              <a:t>CSS-24</a:t>
            </a:r>
            <a:endParaRPr lang="en-US" sz="28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495800"/>
          </a:xfrm>
        </p:spPr>
        <p:txBody>
          <a:bodyPr>
            <a:normAutofit fontScale="90000"/>
          </a:bodyPr>
          <a:lstStyle/>
          <a:p>
            <a:pPr algn="l"/>
            <a:r>
              <a:rPr lang="en-US" dirty="0" smtClean="0"/>
              <a:t>If the sum of four numbers is 105. When 03 is added to a number, twice of another number, five times of third number and fourth number becomes equal to each other. What are these numbers in ascending order</a:t>
            </a:r>
            <a:br>
              <a:rPr lang="en-US" dirty="0" smtClean="0"/>
            </a:br>
            <a:r>
              <a:rPr lang="en-US" sz="3100" dirty="0" smtClean="0">
                <a:solidFill>
                  <a:srgbClr val="FF0000"/>
                </a:solidFill>
              </a:rPr>
              <a:t>CSS-2024</a:t>
            </a:r>
            <a:endParaRPr lang="en-US" sz="31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b="1" dirty="0" smtClean="0"/>
              <a:t>Missing Terms/Number Series</a:t>
            </a:r>
            <a:r>
              <a:rPr lang="en-US" b="1" dirty="0" smtClean="0"/>
              <a:t> </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35562"/>
          </a:xfrm>
        </p:spPr>
        <p:txBody>
          <a:bodyPr>
            <a:normAutofit/>
          </a:bodyPr>
          <a:lstStyle/>
          <a:p>
            <a:pPr algn="l"/>
            <a:r>
              <a:rPr lang="en-US" dirty="0" smtClean="0"/>
              <a:t>Find the missing number to complete each sum</a:t>
            </a:r>
            <a:br>
              <a:rPr lang="en-US" dirty="0" smtClean="0"/>
            </a:br>
            <a:r>
              <a:rPr lang="en-US" dirty="0" smtClean="0"/>
              <a:t>a. 9+8-5=2x(__)</a:t>
            </a:r>
            <a:br>
              <a:rPr lang="en-US" dirty="0" smtClean="0"/>
            </a:br>
            <a:r>
              <a:rPr lang="en-US" dirty="0" smtClean="0"/>
              <a:t>b. 3x9-14=24-(__)</a:t>
            </a:r>
            <a:br>
              <a:rPr lang="en-US" dirty="0" smtClean="0"/>
            </a:br>
            <a:r>
              <a:rPr lang="en-US" dirty="0" smtClean="0"/>
              <a:t>c. 15÷3x12=41+(__)</a:t>
            </a:r>
            <a:br>
              <a:rPr lang="en-US" dirty="0" smtClean="0"/>
            </a:br>
            <a:r>
              <a:rPr lang="en-US" dirty="0" smtClean="0"/>
              <a:t>d. 24÷4+5=66÷(__)</a:t>
            </a:r>
            <a:br>
              <a:rPr lang="en-US" dirty="0" smtClean="0"/>
            </a:br>
            <a:r>
              <a:rPr lang="en-US" dirty="0" smtClean="0"/>
              <a:t>e. 8x6-13+3=7x6-(__)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126162"/>
          </a:xfrm>
        </p:spPr>
        <p:txBody>
          <a:bodyPr anchor="t">
            <a:normAutofit fontScale="90000"/>
          </a:bodyPr>
          <a:lstStyle/>
          <a:p>
            <a:pPr algn="l"/>
            <a:r>
              <a:rPr lang="en-US" b="1" dirty="0" smtClean="0"/>
              <a:t>Find the missing terms in given series</a:t>
            </a:r>
            <a:br>
              <a:rPr lang="en-US" b="1" dirty="0" smtClean="0"/>
            </a:br>
            <a:r>
              <a:rPr lang="en-US" b="1" dirty="0"/>
              <a:t/>
            </a:r>
            <a:br>
              <a:rPr lang="en-US" b="1" dirty="0"/>
            </a:br>
            <a:r>
              <a:rPr lang="en-US" b="1" dirty="0" smtClean="0"/>
              <a:t>4, 12, 20, ____</a:t>
            </a:r>
            <a:br>
              <a:rPr lang="en-US" b="1" dirty="0" smtClean="0"/>
            </a:br>
            <a:r>
              <a:rPr lang="en-US" b="1" dirty="0"/>
              <a:t/>
            </a:r>
            <a:br>
              <a:rPr lang="en-US" b="1" dirty="0"/>
            </a:br>
            <a:r>
              <a:rPr lang="en-US" b="1" dirty="0" smtClean="0"/>
              <a:t>4, 9, 16, 25, 36, ____</a:t>
            </a:r>
            <a:br>
              <a:rPr lang="en-US" b="1" dirty="0" smtClean="0"/>
            </a:br>
            <a:r>
              <a:rPr lang="en-US" b="1" dirty="0"/>
              <a:t/>
            </a:r>
            <a:br>
              <a:rPr lang="en-US" b="1" dirty="0"/>
            </a:br>
            <a:r>
              <a:rPr lang="en-US" b="1" dirty="0" smtClean="0"/>
              <a:t>4, 8, 16, 32, ____</a:t>
            </a:r>
            <a:br>
              <a:rPr lang="en-US" b="1" dirty="0" smtClean="0"/>
            </a:br>
            <a:r>
              <a:rPr lang="en-US" b="1" dirty="0"/>
              <a:t/>
            </a:r>
            <a:br>
              <a:rPr lang="en-US" b="1" dirty="0"/>
            </a:br>
            <a:r>
              <a:rPr lang="en-US" b="1" dirty="0" smtClean="0"/>
              <a:t>2, 5, 11, 23, 44, _____</a:t>
            </a:r>
            <a:br>
              <a:rPr lang="en-US" b="1" dirty="0" smtClean="0"/>
            </a:b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6202362"/>
          </a:xfrm>
        </p:spPr>
        <p:txBody>
          <a:bodyPr/>
          <a:lstStyle/>
          <a:p>
            <a:pPr algn="l"/>
            <a:r>
              <a:rPr lang="en-US" b="1" dirty="0" smtClean="0"/>
              <a:t>1, 8, 4, 27, 9, ___, ___</a:t>
            </a:r>
            <a:br>
              <a:rPr lang="en-US" b="1" dirty="0" smtClean="0"/>
            </a:br>
            <a:r>
              <a:rPr lang="en-US" b="1" dirty="0" smtClean="0"/>
              <a:t/>
            </a:r>
            <a:br>
              <a:rPr lang="en-US" b="1" dirty="0" smtClean="0"/>
            </a:br>
            <a:r>
              <a:rPr lang="en-US" b="1" dirty="0" smtClean="0"/>
              <a:t>3, 6, 8, 16, 18, ____</a:t>
            </a:r>
            <a:br>
              <a:rPr lang="en-US" b="1" dirty="0" smtClean="0"/>
            </a:br>
            <a:r>
              <a:rPr lang="en-US" b="1" dirty="0" smtClean="0"/>
              <a:t/>
            </a:r>
            <a:br>
              <a:rPr lang="en-US" b="1" dirty="0" smtClean="0"/>
            </a:br>
            <a:r>
              <a:rPr lang="en-US" b="1" dirty="0" smtClean="0"/>
              <a:t>2, 8, 512___</a:t>
            </a:r>
            <a:br>
              <a:rPr lang="en-US" b="1" dirty="0" smtClean="0"/>
            </a:br>
            <a:r>
              <a:rPr lang="en-US" b="1" dirty="0" smtClean="0"/>
              <a:t/>
            </a:r>
            <a:br>
              <a:rPr lang="en-US" b="1" dirty="0" smtClean="0"/>
            </a:br>
            <a:r>
              <a:rPr lang="en-US" b="1" dirty="0" smtClean="0"/>
              <a:t>4, 16, 36, 64, ____</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172200"/>
          </a:xfrm>
        </p:spPr>
        <p:txBody>
          <a:bodyPr>
            <a:normAutofit/>
          </a:bodyPr>
          <a:lstStyle/>
          <a:p>
            <a:pPr algn="l"/>
            <a:r>
              <a:rPr lang="en-US" b="1" dirty="0" smtClean="0"/>
              <a:t>3,5,10,20,37_____</a:t>
            </a:r>
            <a:br>
              <a:rPr lang="en-US" b="1" dirty="0" smtClean="0"/>
            </a:br>
            <a:r>
              <a:rPr lang="en-US" b="1" dirty="0" smtClean="0"/>
              <a:t/>
            </a:r>
            <a:br>
              <a:rPr lang="en-US" b="1" dirty="0" smtClean="0"/>
            </a:br>
            <a:r>
              <a:rPr lang="en-US" b="1" dirty="0" smtClean="0"/>
              <a:t>1, 1/4, 1/13, 1/40, _____</a:t>
            </a:r>
            <a:br>
              <a:rPr lang="en-US" b="1" dirty="0" smtClean="0"/>
            </a:br>
            <a:r>
              <a:rPr lang="en-US" b="1" dirty="0" smtClean="0"/>
              <a:t/>
            </a:r>
            <a:br>
              <a:rPr lang="en-US" b="1" dirty="0" smtClean="0"/>
            </a:br>
            <a:r>
              <a:rPr lang="en-US" b="1" dirty="0" smtClean="0"/>
              <a:t>8,5,13,11,18,17,23,23,28____</a:t>
            </a:r>
            <a:br>
              <a:rPr lang="en-US" b="1" dirty="0" smtClean="0"/>
            </a:br>
            <a:r>
              <a:rPr lang="en-US" b="1" dirty="0" smtClean="0"/>
              <a:t/>
            </a:r>
            <a:br>
              <a:rPr lang="en-US" b="1" dirty="0" smtClean="0"/>
            </a:br>
            <a:r>
              <a:rPr lang="en-US" b="1" dirty="0" smtClean="0"/>
              <a:t>14, 27, 52, 101, 198, _____</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pPr algn="l"/>
            <a:r>
              <a:rPr lang="en-US" dirty="0" smtClean="0"/>
              <a:t>CSS-2024</a:t>
            </a:r>
            <a:br>
              <a:rPr lang="en-US" dirty="0" smtClean="0"/>
            </a:br>
            <a:r>
              <a:rPr lang="en-US" dirty="0" smtClean="0"/>
              <a:t>Find the missing terms</a:t>
            </a:r>
            <a:br>
              <a:rPr lang="en-US" dirty="0" smtClean="0"/>
            </a:br>
            <a:r>
              <a:rPr lang="en-US" dirty="0" smtClean="0"/>
              <a:t>a. 121, 11, 81, 9, ___, 7</a:t>
            </a:r>
            <a:br>
              <a:rPr lang="en-US" dirty="0" smtClean="0"/>
            </a:br>
            <a:r>
              <a:rPr lang="en-US" dirty="0" smtClean="0"/>
              <a:t>b. 100, 50, 25, ___, 6.25</a:t>
            </a:r>
            <a:br>
              <a:rPr lang="en-US" dirty="0" smtClean="0"/>
            </a:br>
            <a:r>
              <a:rPr lang="en-US" dirty="0" smtClean="0"/>
              <a:t>c. 4, 9, 64, 125, 1296, ___</a:t>
            </a:r>
            <a:br>
              <a:rPr lang="en-US" dirty="0" smtClean="0"/>
            </a:br>
            <a:r>
              <a:rPr lang="en-US" dirty="0" smtClean="0"/>
              <a:t>d. 2, 5, 12, 24, 48, ___</a:t>
            </a:r>
            <a:br>
              <a:rPr lang="en-US" dirty="0" smtClean="0"/>
            </a:br>
            <a:r>
              <a:rPr lang="en-US" dirty="0" smtClean="0"/>
              <a:t>e. 44, 22, 66, 33, 132, ___</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365</Words>
  <Application>Microsoft Office PowerPoint</Application>
  <PresentationFormat>On-screen Show (4:3)</PresentationFormat>
  <Paragraphs>33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Part-II (General Ability) 40 Marks VI. Quantitative Ability/Reasoning · Basic Mathematical Skills. · Concepts and ability to reasons quantitatively and solve problems in a quantitative setting. · Basic Arithmetic, Algebra and Geometry (Average, Ratios, Rates, Percentage, Angles, Triangles, Sets, Remainders, Equations, Symbols, Rounding of Numbers · Random Sampling  </vt:lpstr>
      <vt:lpstr>VII. Logical Reasoning and Analytical Reasoning/Ability · Logical Reasoning includes the process of using a rational, systematic series of steps based on sound mathematical procedures and given statements to arrive at a conclusion · Analytical Reasoning/Ability includes visualizing, articulating and solving both complex and uncomplicated problems and concepts and making decisions that are sensible based on available information, including demonstration of the ability to apply logical thinking to gathering and analyzing information. VIII. Mental Abilities · Mental Abilities Scales that measures specific constructs such as verbal, mechanical, numerical and social ability.</vt:lpstr>
      <vt:lpstr>Missing Terms/Number Series </vt:lpstr>
      <vt:lpstr>Find the missing number to complete each sum a. 9+8-5=2x(__) b. 3x9-14=24-(__) c. 15÷3x12=41+(__) d. 24÷4+5=66÷(__) e. 8x6-13+3=7x6-(__) </vt:lpstr>
      <vt:lpstr>Find the missing terms in given series  4, 12, 20, ____  4, 9, 16, 25, 36, ____  4, 8, 16, 32, ____  2, 5, 11, 23, 44, _____ </vt:lpstr>
      <vt:lpstr>1, 8, 4, 27, 9, ___, ___  3, 6, 8, 16, 18, ____  2, 8, 512___  4, 16, 36, 64, ____</vt:lpstr>
      <vt:lpstr>3,5,10,20,37_____  1, 1/4, 1/13, 1/40, _____  8,5,13,11,18,17,23,23,28____  14, 27, 52, 101, 198, _____</vt:lpstr>
      <vt:lpstr>CSS-2024 Find the missing terms a. 121, 11, 81, 9, ___, 7 b. 100, 50, 25, ___, 6.25 c. 4, 9, 64, 125, 1296, ___ d. 2, 5, 12, 24, 48, ___ e. 44, 22, 66, 33, 132, ___</vt:lpstr>
      <vt:lpstr>Slide 10</vt:lpstr>
      <vt:lpstr>Slide 11</vt:lpstr>
      <vt:lpstr>Slide 12</vt:lpstr>
      <vt:lpstr>Alphabetical Series &amp;  Coding/Decoding</vt:lpstr>
      <vt:lpstr>Slide 14</vt:lpstr>
      <vt:lpstr>Slide 15</vt:lpstr>
      <vt:lpstr>Slide 16</vt:lpstr>
      <vt:lpstr>Slide 17</vt:lpstr>
      <vt:lpstr>Slide 18</vt:lpstr>
      <vt:lpstr>Slide 19</vt:lpstr>
      <vt:lpstr>Slide 20</vt:lpstr>
      <vt:lpstr>Look at this series: F2,___, D8, C16, B32. What number should fill the blank? (CSS-2018)  In a certain language LANDMINE is written as PYRBQGRC. How will HOMEMADE be written in that code language? (CSS-2018) </vt:lpstr>
      <vt:lpstr>Slide 22</vt:lpstr>
      <vt:lpstr>The sum of three consecutive odd number is 273. What are the three odd numbers?</vt:lpstr>
      <vt:lpstr>1. The sum of four consecutive integers is 210. Which one of these four integers is prime?  2. Find three consecutive even numbers with a sum of 72.</vt:lpstr>
      <vt:lpstr>3. Sum of three consecutive prime number is 97. Find the numbers.  4. The sum of three consecutive prime number is 287. Find the numbers.</vt:lpstr>
      <vt:lpstr>Q1.  If a number and its fourth part added together becomes 27. What is the number?  Q2.  Sum of two numbers is 45. One of the numbers exceeds the other by 13. Find the numbers.  Q3.  A telephone company charges initially Rs. 0.50 and then Rs. 011, for every minute. Write and expression that gives the cost of a call that lasts ‘N’ minutes. (CSS)  </vt:lpstr>
      <vt:lpstr>Q4. Tayyaba visited a book store; she purchased three books and 8 pens for 4350, while the cost of two books and five pens is Rs. 2800. Find the cost of one book and one pen.    Q5. If the sum of two numbers is 30 and their difference is 8. What is their product?   Q6. Two bus tickets from RWP to ISB and three tickets from RWP to Murree cost Rs. 770 but three tickets from RWP to ISB and two tickets from RWP to Murree cost Rs. 730. What are the fares for cities ISB and Murree from RWP? (CSS) </vt:lpstr>
      <vt:lpstr>Q7. Zahid left a property worth Rs. 1,750,000. His family had to pay off a debt of Rs. 150,000. The rest of the money was distributed between a son and a daughter. How much did each child receive if the share of a son was double that of a daughter? (CSS)    8. The sum of two numbers is 18 and the product of these two numbers is 56. What are the numbers? </vt:lpstr>
      <vt:lpstr>In a farm, a farmer counted 78legs and 35heads consisting of cows and hens. How many hens does the farmer have?   A farmer keeps hens and rabbits on his farm. One day he counted the total of 70heads and 196legs. How many more hens than rabbits does he have? (CSS) </vt:lpstr>
      <vt:lpstr>If the sum of three-digit number is 15 and sum of 10th and unit digit is 12. The difference of unit digit from 10th digit is equal to 02. What is the three-digit number? CSS-24</vt:lpstr>
      <vt:lpstr>If the sum of four numbers is 105. When 03 is added to a number, twice of another number, five times of third number and fourth number becomes equal to each other. What are these numbers in ascending order CSS-2024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naveed noa</dc:creator>
  <cp:lastModifiedBy>naveed noa</cp:lastModifiedBy>
  <cp:revision>19</cp:revision>
  <dcterms:created xsi:type="dcterms:W3CDTF">2024-09-28T09:06:36Z</dcterms:created>
  <dcterms:modified xsi:type="dcterms:W3CDTF">2024-10-02T10:29:00Z</dcterms:modified>
</cp:coreProperties>
</file>