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89" autoAdjust="0"/>
    <p:restoredTop sz="94660"/>
  </p:normalViewPr>
  <p:slideViewPr>
    <p:cSldViewPr snapToGrid="0">
      <p:cViewPr varScale="1">
        <p:scale>
          <a:sx n="127" d="100"/>
          <a:sy n="127" d="100"/>
        </p:scale>
        <p:origin x="24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bubakar Ilyas" userId="08e58344d610965c" providerId="LiveId" clId="{5EEE32A9-80FE-814A-B499-C2341260FDA3}"/>
    <pc:docChg chg="custSel modSld">
      <pc:chgData name="Abubakar Ilyas" userId="08e58344d610965c" providerId="LiveId" clId="{5EEE32A9-80FE-814A-B499-C2341260FDA3}" dt="2023-08-04T11:34:25.556" v="618" actId="20577"/>
      <pc:docMkLst>
        <pc:docMk/>
      </pc:docMkLst>
      <pc:sldChg chg="modSp mod">
        <pc:chgData name="Abubakar Ilyas" userId="08e58344d610965c" providerId="LiveId" clId="{5EEE32A9-80FE-814A-B499-C2341260FDA3}" dt="2023-07-25T07:13:23.698" v="60" actId="20577"/>
        <pc:sldMkLst>
          <pc:docMk/>
          <pc:sldMk cId="2369650921" sldId="257"/>
        </pc:sldMkLst>
        <pc:spChg chg="mod">
          <ac:chgData name="Abubakar Ilyas" userId="08e58344d610965c" providerId="LiveId" clId="{5EEE32A9-80FE-814A-B499-C2341260FDA3}" dt="2023-07-25T07:13:23.698" v="60" actId="20577"/>
          <ac:spMkLst>
            <pc:docMk/>
            <pc:sldMk cId="2369650921" sldId="257"/>
            <ac:spMk id="3" creationId="{00000000-0000-0000-0000-000000000000}"/>
          </ac:spMkLst>
        </pc:spChg>
      </pc:sldChg>
      <pc:sldChg chg="modSp mod">
        <pc:chgData name="Abubakar Ilyas" userId="08e58344d610965c" providerId="LiveId" clId="{5EEE32A9-80FE-814A-B499-C2341260FDA3}" dt="2023-07-25T07:11:01.119" v="2" actId="20577"/>
        <pc:sldMkLst>
          <pc:docMk/>
          <pc:sldMk cId="2118326842" sldId="258"/>
        </pc:sldMkLst>
        <pc:spChg chg="mod">
          <ac:chgData name="Abubakar Ilyas" userId="08e58344d610965c" providerId="LiveId" clId="{5EEE32A9-80FE-814A-B499-C2341260FDA3}" dt="2023-07-25T07:11:01.119" v="2" actId="20577"/>
          <ac:spMkLst>
            <pc:docMk/>
            <pc:sldMk cId="2118326842" sldId="258"/>
            <ac:spMk id="3" creationId="{00000000-0000-0000-0000-000000000000}"/>
          </ac:spMkLst>
        </pc:spChg>
      </pc:sldChg>
      <pc:sldChg chg="modSp mod">
        <pc:chgData name="Abubakar Ilyas" userId="08e58344d610965c" providerId="LiveId" clId="{5EEE32A9-80FE-814A-B499-C2341260FDA3}" dt="2023-08-02T09:31:52.764" v="278" actId="27636"/>
        <pc:sldMkLst>
          <pc:docMk/>
          <pc:sldMk cId="1124381715" sldId="262"/>
        </pc:sldMkLst>
        <pc:spChg chg="mod">
          <ac:chgData name="Abubakar Ilyas" userId="08e58344d610965c" providerId="LiveId" clId="{5EEE32A9-80FE-814A-B499-C2341260FDA3}" dt="2023-08-02T09:31:52.764" v="278" actId="27636"/>
          <ac:spMkLst>
            <pc:docMk/>
            <pc:sldMk cId="1124381715" sldId="262"/>
            <ac:spMk id="3" creationId="{00000000-0000-0000-0000-000000000000}"/>
          </ac:spMkLst>
        </pc:spChg>
      </pc:sldChg>
      <pc:sldChg chg="modSp mod">
        <pc:chgData name="Abubakar Ilyas" userId="08e58344d610965c" providerId="LiveId" clId="{5EEE32A9-80FE-814A-B499-C2341260FDA3}" dt="2023-08-02T09:32:20.461" v="313" actId="20577"/>
        <pc:sldMkLst>
          <pc:docMk/>
          <pc:sldMk cId="4278988033" sldId="263"/>
        </pc:sldMkLst>
        <pc:spChg chg="mod">
          <ac:chgData name="Abubakar Ilyas" userId="08e58344d610965c" providerId="LiveId" clId="{5EEE32A9-80FE-814A-B499-C2341260FDA3}" dt="2023-08-02T09:32:20.461" v="313" actId="20577"/>
          <ac:spMkLst>
            <pc:docMk/>
            <pc:sldMk cId="4278988033" sldId="263"/>
            <ac:spMk id="3" creationId="{00000000-0000-0000-0000-000000000000}"/>
          </ac:spMkLst>
        </pc:spChg>
      </pc:sldChg>
      <pc:sldChg chg="modSp mod">
        <pc:chgData name="Abubakar Ilyas" userId="08e58344d610965c" providerId="LiveId" clId="{5EEE32A9-80FE-814A-B499-C2341260FDA3}" dt="2023-08-02T09:32:38.408" v="337" actId="20577"/>
        <pc:sldMkLst>
          <pc:docMk/>
          <pc:sldMk cId="954361785" sldId="264"/>
        </pc:sldMkLst>
        <pc:spChg chg="mod">
          <ac:chgData name="Abubakar Ilyas" userId="08e58344d610965c" providerId="LiveId" clId="{5EEE32A9-80FE-814A-B499-C2341260FDA3}" dt="2023-08-02T09:32:38.408" v="337" actId="20577"/>
          <ac:spMkLst>
            <pc:docMk/>
            <pc:sldMk cId="954361785" sldId="264"/>
            <ac:spMk id="3" creationId="{00000000-0000-0000-0000-000000000000}"/>
          </ac:spMkLst>
        </pc:spChg>
      </pc:sldChg>
      <pc:sldChg chg="modSp mod">
        <pc:chgData name="Abubakar Ilyas" userId="08e58344d610965c" providerId="LiveId" clId="{5EEE32A9-80FE-814A-B499-C2341260FDA3}" dt="2023-08-04T11:31:56.430" v="397" actId="20577"/>
        <pc:sldMkLst>
          <pc:docMk/>
          <pc:sldMk cId="2608037144" sldId="266"/>
        </pc:sldMkLst>
        <pc:spChg chg="mod">
          <ac:chgData name="Abubakar Ilyas" userId="08e58344d610965c" providerId="LiveId" clId="{5EEE32A9-80FE-814A-B499-C2341260FDA3}" dt="2023-08-04T11:31:56.430" v="397" actId="20577"/>
          <ac:spMkLst>
            <pc:docMk/>
            <pc:sldMk cId="2608037144" sldId="266"/>
            <ac:spMk id="3" creationId="{00000000-0000-0000-0000-000000000000}"/>
          </ac:spMkLst>
        </pc:spChg>
      </pc:sldChg>
      <pc:sldChg chg="modSp mod">
        <pc:chgData name="Abubakar Ilyas" userId="08e58344d610965c" providerId="LiveId" clId="{5EEE32A9-80FE-814A-B499-C2341260FDA3}" dt="2023-08-04T11:34:02.170" v="589" actId="20577"/>
        <pc:sldMkLst>
          <pc:docMk/>
          <pc:sldMk cId="1106896904" sldId="268"/>
        </pc:sldMkLst>
        <pc:spChg chg="mod">
          <ac:chgData name="Abubakar Ilyas" userId="08e58344d610965c" providerId="LiveId" clId="{5EEE32A9-80FE-814A-B499-C2341260FDA3}" dt="2023-08-04T11:34:02.170" v="589" actId="20577"/>
          <ac:spMkLst>
            <pc:docMk/>
            <pc:sldMk cId="1106896904" sldId="268"/>
            <ac:spMk id="3" creationId="{00000000-0000-0000-0000-000000000000}"/>
          </ac:spMkLst>
        </pc:spChg>
      </pc:sldChg>
      <pc:sldChg chg="modSp mod">
        <pc:chgData name="Abubakar Ilyas" userId="08e58344d610965c" providerId="LiveId" clId="{5EEE32A9-80FE-814A-B499-C2341260FDA3}" dt="2023-08-04T11:34:25.556" v="618" actId="20577"/>
        <pc:sldMkLst>
          <pc:docMk/>
          <pc:sldMk cId="3715336766" sldId="269"/>
        </pc:sldMkLst>
        <pc:spChg chg="mod">
          <ac:chgData name="Abubakar Ilyas" userId="08e58344d610965c" providerId="LiveId" clId="{5EEE32A9-80FE-814A-B499-C2341260FDA3}" dt="2023-08-04T11:34:25.556" v="618" actId="20577"/>
          <ac:spMkLst>
            <pc:docMk/>
            <pc:sldMk cId="3715336766" sldId="269"/>
            <ac:spMk id="3" creationId="{00000000-0000-0000-0000-000000000000}"/>
          </ac:spMkLst>
        </pc:spChg>
      </pc:sldChg>
    </pc:docChg>
  </pc:docChgLst>
  <pc:docChgLst>
    <pc:chgData name="Abubakar Ilyas" userId="08e58344d610965c" providerId="LiveId" clId="{A8E89DAF-39AE-2647-B1E2-93752F9417A2}"/>
    <pc:docChg chg="custSel modSld">
      <pc:chgData name="Abubakar Ilyas" userId="08e58344d610965c" providerId="LiveId" clId="{A8E89DAF-39AE-2647-B1E2-93752F9417A2}" dt="2023-05-29T14:19:30.583" v="74" actId="5793"/>
      <pc:docMkLst>
        <pc:docMk/>
      </pc:docMkLst>
      <pc:sldChg chg="modSp mod">
        <pc:chgData name="Abubakar Ilyas" userId="08e58344d610965c" providerId="LiveId" clId="{A8E89DAF-39AE-2647-B1E2-93752F9417A2}" dt="2023-05-29T14:19:30.583" v="74" actId="5793"/>
        <pc:sldMkLst>
          <pc:docMk/>
          <pc:sldMk cId="810961561" sldId="271"/>
        </pc:sldMkLst>
        <pc:spChg chg="mod">
          <ac:chgData name="Abubakar Ilyas" userId="08e58344d610965c" providerId="LiveId" clId="{A8E89DAF-39AE-2647-B1E2-93752F9417A2}" dt="2023-05-29T14:19:30.583" v="74" actId="5793"/>
          <ac:spMkLst>
            <pc:docMk/>
            <pc:sldMk cId="810961561" sldId="271"/>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8/4/23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8/4/23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8/4/23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8/4/23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98306" y="904741"/>
            <a:ext cx="8915399" cy="2262781"/>
          </a:xfrm>
        </p:spPr>
        <p:txBody>
          <a:bodyPr>
            <a:normAutofit fontScale="90000"/>
          </a:bodyPr>
          <a:lstStyle/>
          <a:p>
            <a:pPr algn="ctr"/>
            <a:r>
              <a:rPr lang="en-US" dirty="0">
                <a:latin typeface="Arial" panose="020B0604020202020204" pitchFamily="34" charset="0"/>
                <a:cs typeface="Arial" panose="020B0604020202020204" pitchFamily="34" charset="0"/>
              </a:rPr>
              <a:t>Section 3</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Human Rights &amp; Status of Women in Islam</a:t>
            </a:r>
            <a:endParaRPr lang="en-GB" dirty="0"/>
          </a:p>
        </p:txBody>
      </p:sp>
      <p:sp>
        <p:nvSpPr>
          <p:cNvPr id="3" name="Subtitle 2"/>
          <p:cNvSpPr>
            <a:spLocks noGrp="1"/>
          </p:cNvSpPr>
          <p:nvPr>
            <p:ph type="subTitle" idx="1"/>
          </p:nvPr>
        </p:nvSpPr>
        <p:spPr>
          <a:xfrm>
            <a:off x="2718002" y="4262224"/>
            <a:ext cx="8915399" cy="2215849"/>
          </a:xfrm>
        </p:spPr>
        <p:txBody>
          <a:bodyPr>
            <a:noAutofit/>
          </a:bodyPr>
          <a:lstStyle/>
          <a:p>
            <a:pPr marL="285750" indent="-285750">
              <a:buFont typeface="Wingdings" panose="05000000000000000000" pitchFamily="2" charset="2"/>
              <a:buChar char="Ø"/>
            </a:pPr>
            <a:r>
              <a:rPr lang="en-US" sz="2800" dirty="0">
                <a:latin typeface="Arial" panose="020B0604020202020204" pitchFamily="34" charset="0"/>
                <a:cs typeface="Arial" panose="020B0604020202020204" pitchFamily="34" charset="0"/>
              </a:rPr>
              <a:t>Human Rights </a:t>
            </a:r>
          </a:p>
          <a:p>
            <a:pPr marL="285750" indent="-285750">
              <a:buFont typeface="Wingdings" panose="05000000000000000000" pitchFamily="2" charset="2"/>
              <a:buChar char="Ø"/>
            </a:pPr>
            <a:r>
              <a:rPr lang="en-US" sz="2800" dirty="0">
                <a:latin typeface="Arial" panose="020B0604020202020204" pitchFamily="34" charset="0"/>
                <a:cs typeface="Arial" panose="020B0604020202020204" pitchFamily="34" charset="0"/>
              </a:rPr>
              <a:t>Status of Women in Islam</a:t>
            </a:r>
          </a:p>
          <a:p>
            <a:pPr marL="285750" indent="-285750">
              <a:buFont typeface="Wingdings" panose="05000000000000000000" pitchFamily="2" charset="2"/>
              <a:buChar char="Ø"/>
            </a:pPr>
            <a:r>
              <a:rPr lang="en-US" sz="2800" dirty="0">
                <a:latin typeface="Arial" panose="020B0604020202020204" pitchFamily="34" charset="0"/>
                <a:cs typeface="Arial" panose="020B0604020202020204" pitchFamily="34" charset="0"/>
              </a:rPr>
              <a:t>Dignity of Men &amp; Women</a:t>
            </a:r>
            <a:endParaRPr lang="en-GB"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687134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18197" y="624110"/>
            <a:ext cx="9186415" cy="844082"/>
          </a:xfrm>
        </p:spPr>
        <p:txBody>
          <a:bodyPr/>
          <a:lstStyle/>
          <a:p>
            <a:pPr algn="ctr"/>
            <a:r>
              <a:rPr lang="en-US" dirty="0">
                <a:latin typeface="Arial" panose="020B0604020202020204" pitchFamily="34" charset="0"/>
                <a:cs typeface="Arial" panose="020B0604020202020204" pitchFamily="34" charset="0"/>
              </a:rPr>
              <a:t>Status of Women in Islam</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318197" y="1738647"/>
            <a:ext cx="9453093" cy="4675031"/>
          </a:xfrm>
        </p:spPr>
        <p:txBody>
          <a:bodyPr>
            <a:normAutofit lnSpcReduction="10000"/>
          </a:bodyPr>
          <a:lstStyle/>
          <a:p>
            <a:pPr marL="0" indent="0" algn="ctr">
              <a:buNone/>
            </a:pPr>
            <a:r>
              <a:rPr lang="en-US" sz="2000" b="1" dirty="0">
                <a:latin typeface="Arial" panose="020B0604020202020204" pitchFamily="34" charset="0"/>
                <a:cs typeface="Arial" panose="020B0604020202020204" pitchFamily="34" charset="0"/>
              </a:rPr>
              <a:t>Introduction</a:t>
            </a:r>
          </a:p>
          <a:p>
            <a:pPr marL="0" indent="0" algn="ctr">
              <a:buNone/>
            </a:pPr>
            <a:endParaRPr lang="en-US" b="1"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Women were treated in an inhumane manner during the time of the Prophet</a:t>
            </a:r>
          </a:p>
          <a:p>
            <a:pPr>
              <a:buFontTx/>
              <a:buChar char="-"/>
            </a:pPr>
            <a:r>
              <a:rPr lang="en-US" dirty="0">
                <a:latin typeface="Arial" panose="020B0604020202020204" pitchFamily="34" charset="0"/>
                <a:cs typeface="Arial" panose="020B0604020202020204" pitchFamily="34" charset="0"/>
              </a:rPr>
              <a:t>The people of Makkah felt embarrassed if a girl was born in their homes</a:t>
            </a:r>
          </a:p>
          <a:p>
            <a:pPr marL="0" indent="0">
              <a:buNone/>
            </a:pPr>
            <a:r>
              <a:rPr lang="en-US" b="1" dirty="0">
                <a:latin typeface="Arial" panose="020B0604020202020204" pitchFamily="34" charset="0"/>
                <a:cs typeface="Arial" panose="020B0604020202020204" pitchFamily="34" charset="0"/>
              </a:rPr>
              <a:t>“</a:t>
            </a:r>
            <a:r>
              <a:rPr lang="en-US" b="1" i="1" dirty="0">
                <a:latin typeface="Arial" panose="020B0604020202020204" pitchFamily="34" charset="0"/>
                <a:cs typeface="Arial" panose="020B0604020202020204" pitchFamily="34" charset="0"/>
              </a:rPr>
              <a:t>And when one of them is given news of a female infant, his face darkens, and he chokes with grief. He hides from the people because of the bad news given to him. Shall he keep it in humiliation, or bury it in the dust?</a:t>
            </a:r>
            <a:r>
              <a:rPr lang="en-US" b="1" dirty="0">
                <a:latin typeface="Arial" panose="020B0604020202020204" pitchFamily="34" charset="0"/>
                <a:cs typeface="Arial" panose="020B0604020202020204" pitchFamily="34" charset="0"/>
              </a:rPr>
              <a:t>” (An-</a:t>
            </a:r>
            <a:r>
              <a:rPr lang="en-US" b="1" dirty="0" err="1">
                <a:latin typeface="Arial" panose="020B0604020202020204" pitchFamily="34" charset="0"/>
                <a:cs typeface="Arial" panose="020B0604020202020204" pitchFamily="34" charset="0"/>
              </a:rPr>
              <a:t>Nahl</a:t>
            </a:r>
            <a:r>
              <a:rPr lang="en-US" b="1" dirty="0">
                <a:latin typeface="Arial" panose="020B0604020202020204" pitchFamily="34" charset="0"/>
                <a:cs typeface="Arial" panose="020B0604020202020204" pitchFamily="34" charset="0"/>
              </a:rPr>
              <a:t> – 58, 59)</a:t>
            </a:r>
          </a:p>
          <a:p>
            <a:pPr>
              <a:buFontTx/>
              <a:buChar char="-"/>
            </a:pPr>
            <a:r>
              <a:rPr lang="en-US" dirty="0">
                <a:latin typeface="Arial" panose="020B0604020202020204" pitchFamily="34" charset="0"/>
                <a:cs typeface="Arial" panose="020B0604020202020204" pitchFamily="34" charset="0"/>
              </a:rPr>
              <a:t>Female infanticide was a common practice</a:t>
            </a:r>
          </a:p>
          <a:p>
            <a:pPr marL="0" indent="0">
              <a:buNone/>
            </a:pPr>
            <a:r>
              <a:rPr lang="en-US" b="1" i="1" dirty="0">
                <a:latin typeface="Arial" panose="020B0604020202020204" pitchFamily="34" charset="0"/>
                <a:cs typeface="Arial" panose="020B0604020202020204" pitchFamily="34" charset="0"/>
              </a:rPr>
              <a:t>“When the girl, buried alive, is asked: For what crime was she killed? </a:t>
            </a:r>
            <a:r>
              <a:rPr lang="en-US" b="1" dirty="0">
                <a:latin typeface="Arial" panose="020B0604020202020204" pitchFamily="34" charset="0"/>
                <a:cs typeface="Arial" panose="020B0604020202020204" pitchFamily="34" charset="0"/>
              </a:rPr>
              <a:t>(At-</a:t>
            </a:r>
            <a:r>
              <a:rPr lang="en-US" b="1" dirty="0" err="1">
                <a:latin typeface="Arial" panose="020B0604020202020204" pitchFamily="34" charset="0"/>
                <a:cs typeface="Arial" panose="020B0604020202020204" pitchFamily="34" charset="0"/>
              </a:rPr>
              <a:t>Takwir</a:t>
            </a:r>
            <a:r>
              <a:rPr lang="en-US" b="1" dirty="0">
                <a:latin typeface="Arial" panose="020B0604020202020204" pitchFamily="34" charset="0"/>
                <a:cs typeface="Arial" panose="020B0604020202020204" pitchFamily="34" charset="0"/>
              </a:rPr>
              <a:t> – 8, 9)</a:t>
            </a:r>
          </a:p>
          <a:p>
            <a:pPr>
              <a:buFontTx/>
              <a:buChar char="-"/>
            </a:pPr>
            <a:r>
              <a:rPr lang="en-US" dirty="0">
                <a:latin typeface="Arial" panose="020B0604020202020204" pitchFamily="34" charset="0"/>
                <a:cs typeface="Arial" panose="020B0604020202020204" pitchFamily="34" charset="0"/>
              </a:rPr>
              <a:t>Women were treated as properties</a:t>
            </a:r>
          </a:p>
          <a:p>
            <a:pPr>
              <a:buFontTx/>
              <a:buChar char="-"/>
            </a:pPr>
            <a:r>
              <a:rPr lang="en-US" dirty="0">
                <a:latin typeface="Arial" panose="020B0604020202020204" pitchFamily="34" charset="0"/>
                <a:cs typeface="Arial" panose="020B0604020202020204" pitchFamily="34" charset="0"/>
              </a:rPr>
              <a:t>The son used to inherit his mother as well after the death of his father like all his other wealth</a:t>
            </a:r>
          </a:p>
          <a:p>
            <a:pPr>
              <a:buFontTx/>
              <a:buChar char="-"/>
            </a:pPr>
            <a:endParaRPr lang="en-US"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733615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92566"/>
          </a:xfrm>
        </p:spPr>
        <p:txBody>
          <a:bodyPr/>
          <a:lstStyle/>
          <a:p>
            <a:pPr algn="ctr"/>
            <a:r>
              <a:rPr lang="en-US" dirty="0">
                <a:latin typeface="Arial" panose="020B0604020202020204" pitchFamily="34" charset="0"/>
                <a:cs typeface="Arial" panose="020B0604020202020204" pitchFamily="34" charset="0"/>
              </a:rPr>
              <a:t>Status Granted by Islam</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318197" y="1545465"/>
            <a:ext cx="9350062" cy="5048517"/>
          </a:xfrm>
        </p:spPr>
        <p:txBody>
          <a:bodyPr>
            <a:normAutofit lnSpcReduction="10000"/>
          </a:bodyPr>
          <a:lstStyle/>
          <a:p>
            <a:pPr>
              <a:buFont typeface="Wingdings" panose="05000000000000000000" pitchFamily="2" charset="2"/>
              <a:buChar char="Ø"/>
            </a:pPr>
            <a:r>
              <a:rPr lang="en-US" b="1" dirty="0">
                <a:latin typeface="Arial" panose="020B0604020202020204" pitchFamily="34" charset="0"/>
                <a:cs typeface="Arial" panose="020B0604020202020204" pitchFamily="34" charset="0"/>
              </a:rPr>
              <a:t>Men &amp; Women Equal in the Sight of Allah</a:t>
            </a:r>
          </a:p>
          <a:p>
            <a:pPr marL="0" indent="0">
              <a:buNone/>
            </a:pPr>
            <a:r>
              <a:rPr lang="en-US" i="1" dirty="0">
                <a:latin typeface="Arial" panose="020B0604020202020204" pitchFamily="34" charset="0"/>
                <a:cs typeface="Arial" panose="020B0604020202020204" pitchFamily="34" charset="0"/>
              </a:rPr>
              <a:t>“And so their Lord answered them: “I will not waste the work of any worker among you, whether male or female. You are one of another.” </a:t>
            </a:r>
            <a:r>
              <a:rPr lang="en-US" dirty="0">
                <a:latin typeface="Arial" panose="020B0604020202020204" pitchFamily="34" charset="0"/>
                <a:cs typeface="Arial" panose="020B0604020202020204" pitchFamily="34" charset="0"/>
              </a:rPr>
              <a:t>(</a:t>
            </a:r>
            <a:r>
              <a:rPr lang="en-US" dirty="0" err="1">
                <a:latin typeface="Arial" panose="020B0604020202020204" pitchFamily="34" charset="0"/>
                <a:cs typeface="Arial" panose="020B0604020202020204" pitchFamily="34" charset="0"/>
              </a:rPr>
              <a:t>Aal</a:t>
            </a:r>
            <a:r>
              <a:rPr lang="en-US" dirty="0">
                <a:latin typeface="Arial" panose="020B0604020202020204" pitchFamily="34" charset="0"/>
                <a:cs typeface="Arial" panose="020B0604020202020204" pitchFamily="34" charset="0"/>
              </a:rPr>
              <a:t> e Imran – 195)</a:t>
            </a:r>
          </a:p>
          <a:p>
            <a:pPr marL="0" indent="0">
              <a:buNone/>
            </a:pPr>
            <a:r>
              <a:rPr lang="en-US" i="1" dirty="0">
                <a:latin typeface="Arial" panose="020B0604020202020204" pitchFamily="34" charset="0"/>
                <a:cs typeface="Arial" panose="020B0604020202020204" pitchFamily="34" charset="0"/>
              </a:rPr>
              <a:t>“Muslim men and Muslim women, believing men and believing women, obedient men and obedient women, truthful men and truthful women, patient men and patient women, humble men and humble women, charitable men and charitable women, fasting men and fasting women, men who guard their chastity and women who guard, men who remember Allah frequently and women who remember—Allah has prepared for them a pardon, and an immense reward.”</a:t>
            </a:r>
            <a:r>
              <a:rPr lang="en-US" dirty="0">
                <a:latin typeface="Arial" panose="020B0604020202020204" pitchFamily="34" charset="0"/>
                <a:cs typeface="Arial" panose="020B0604020202020204" pitchFamily="34" charset="0"/>
              </a:rPr>
              <a:t> (Al-</a:t>
            </a:r>
            <a:r>
              <a:rPr lang="en-US" dirty="0" err="1">
                <a:latin typeface="Arial" panose="020B0604020202020204" pitchFamily="34" charset="0"/>
                <a:cs typeface="Arial" panose="020B0604020202020204" pitchFamily="34" charset="0"/>
              </a:rPr>
              <a:t>Ahzab</a:t>
            </a:r>
            <a:r>
              <a:rPr lang="en-US" dirty="0">
                <a:latin typeface="Arial" panose="020B0604020202020204" pitchFamily="34" charset="0"/>
                <a:cs typeface="Arial" panose="020B0604020202020204" pitchFamily="34" charset="0"/>
              </a:rPr>
              <a:t> – 35)</a:t>
            </a:r>
          </a:p>
          <a:p>
            <a:pPr marL="0"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b="1" dirty="0">
                <a:latin typeface="Arial" panose="020B0604020202020204" pitchFamily="34" charset="0"/>
                <a:cs typeface="Arial" panose="020B0604020202020204" pitchFamily="34" charset="0"/>
              </a:rPr>
              <a:t>Order to Respect Mothers Abundantly</a:t>
            </a:r>
          </a:p>
          <a:p>
            <a:pPr marL="0" indent="0">
              <a:buNone/>
            </a:pPr>
            <a:r>
              <a:rPr lang="en-US" i="1" dirty="0">
                <a:latin typeface="Arial" panose="020B0604020202020204" pitchFamily="34" charset="0"/>
                <a:cs typeface="Arial" panose="020B0604020202020204" pitchFamily="34" charset="0"/>
              </a:rPr>
              <a:t>“A man came to Allah's Messenger and said, "O Allah's Messenger! Who is more entitled to be treated with the best companionship by me?" The Prophet said, "Your mother." The man said. "Who is next?" The Prophet said, "Your mother." The man further said, "Who is next?" The Prophet said, "Your mother." The man asked for the fourth time, "Who is next?" The Prophet said, "Your father. ” </a:t>
            </a:r>
            <a:r>
              <a:rPr lang="en-US" dirty="0">
                <a:latin typeface="Arial" panose="020B0604020202020204" pitchFamily="34" charset="0"/>
                <a:cs typeface="Arial" panose="020B0604020202020204" pitchFamily="34" charset="0"/>
              </a:rPr>
              <a:t>(Bukhari)</a:t>
            </a:r>
          </a:p>
          <a:p>
            <a:pPr marL="0" indent="0">
              <a:buNone/>
            </a:pPr>
            <a:endParaRPr lang="en-GB"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080371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28045" y="682579"/>
            <a:ext cx="9594761" cy="5847009"/>
          </a:xfrm>
        </p:spPr>
        <p:txBody>
          <a:bodyPr>
            <a:noAutofit/>
          </a:bodyPr>
          <a:lstStyle/>
          <a:p>
            <a:pPr>
              <a:buFont typeface="Wingdings" panose="05000000000000000000" pitchFamily="2" charset="2"/>
              <a:buChar char="Ø"/>
            </a:pPr>
            <a:r>
              <a:rPr lang="en-US" b="1" dirty="0">
                <a:latin typeface="Arial" panose="020B0604020202020204" pitchFamily="34" charset="0"/>
                <a:cs typeface="Arial" panose="020B0604020202020204" pitchFamily="34" charset="0"/>
              </a:rPr>
              <a:t>Order to Treat Wives in the Best Manner</a:t>
            </a:r>
          </a:p>
          <a:p>
            <a:pPr marL="0" indent="0">
              <a:buNone/>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The best of you is the one who is best to his wife, and I am the best of you to my wives</a:t>
            </a:r>
            <a:r>
              <a:rPr lang="en-US" dirty="0">
                <a:latin typeface="Arial" panose="020B0604020202020204" pitchFamily="34" charset="0"/>
                <a:cs typeface="Arial" panose="020B0604020202020204" pitchFamily="34" charset="0"/>
              </a:rPr>
              <a:t>.” (Ibn Maajah)</a:t>
            </a:r>
          </a:p>
          <a:p>
            <a:pPr>
              <a:buFontTx/>
              <a:buChar char="-"/>
            </a:pPr>
            <a:r>
              <a:rPr lang="en-US" dirty="0">
                <a:latin typeface="Arial" panose="020B0604020202020204" pitchFamily="34" charset="0"/>
                <a:cs typeface="Arial" panose="020B0604020202020204" pitchFamily="34" charset="0"/>
              </a:rPr>
              <a:t>The Prophet’s treatment of his wives, and how he showed affection towards them.</a:t>
            </a:r>
          </a:p>
          <a:p>
            <a:pPr marL="0"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b="1" dirty="0">
                <a:latin typeface="Arial" panose="020B0604020202020204" pitchFamily="34" charset="0"/>
                <a:cs typeface="Arial" panose="020B0604020202020204" pitchFamily="34" charset="0"/>
              </a:rPr>
              <a:t>Order &amp; Encouragement to Treat Daughters Well</a:t>
            </a:r>
          </a:p>
          <a:p>
            <a:pPr>
              <a:buFontTx/>
              <a:buChar char="-"/>
            </a:pPr>
            <a:r>
              <a:rPr lang="en-US" dirty="0">
                <a:latin typeface="Arial" panose="020B0604020202020204" pitchFamily="34" charset="0"/>
                <a:cs typeface="Arial" panose="020B0604020202020204" pitchFamily="34" charset="0"/>
              </a:rPr>
              <a:t>The Prophet’s attitude towards Fatimah R.A.</a:t>
            </a:r>
          </a:p>
          <a:p>
            <a:pPr>
              <a:buFontTx/>
              <a:buChar char="-"/>
            </a:pPr>
            <a:r>
              <a:rPr lang="en-GB" dirty="0">
                <a:latin typeface="Arial" panose="020B0604020202020204" pitchFamily="34" charset="0"/>
                <a:cs typeface="Arial" panose="020B0604020202020204" pitchFamily="34" charset="0"/>
              </a:rPr>
              <a:t>Right of inheritance</a:t>
            </a:r>
          </a:p>
          <a:p>
            <a:pPr marL="0" indent="0">
              <a:buNone/>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Whoever has three daughters and is patient towards them, and feeds them, gives them to drink, and clothes them from his wealth; they will be a shield for him from the Fire on the Day of Resurrection.</a:t>
            </a:r>
            <a:r>
              <a:rPr lang="en-US" dirty="0">
                <a:latin typeface="Arial" panose="020B0604020202020204" pitchFamily="34" charset="0"/>
                <a:cs typeface="Arial" panose="020B0604020202020204" pitchFamily="34" charset="0"/>
              </a:rPr>
              <a:t>” (Ibn Maajah)</a:t>
            </a:r>
            <a:endParaRPr lang="en-US" i="1"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b="1" dirty="0">
                <a:latin typeface="Arial" panose="020B0604020202020204" pitchFamily="34" charset="0"/>
                <a:cs typeface="Arial" panose="020B0604020202020204" pitchFamily="34" charset="0"/>
              </a:rPr>
              <a:t>Order to Respect Women in General</a:t>
            </a:r>
          </a:p>
          <a:p>
            <a:pPr marL="0" indent="0">
              <a:buNone/>
            </a:pPr>
            <a:endParaRPr lang="en-US" b="1" dirty="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 </a:t>
            </a:r>
          </a:p>
          <a:p>
            <a:pPr marL="0" indent="0">
              <a:buNone/>
            </a:pPr>
            <a:endParaRPr lang="en-GB"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314406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95470" y="598352"/>
            <a:ext cx="8911687" cy="779687"/>
          </a:xfrm>
        </p:spPr>
        <p:txBody>
          <a:bodyPr>
            <a:normAutofit/>
          </a:bodyPr>
          <a:lstStyle/>
          <a:p>
            <a:pPr algn="ctr"/>
            <a:r>
              <a:rPr lang="en-US" dirty="0">
                <a:latin typeface="Arial" panose="020B0604020202020204" pitchFamily="34" charset="0"/>
                <a:cs typeface="Arial" panose="020B0604020202020204" pitchFamily="34" charset="0"/>
              </a:rPr>
              <a:t>Rights of Women Prescribed by Islam </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395470" y="1545465"/>
            <a:ext cx="9259910" cy="4816698"/>
          </a:xfrm>
        </p:spPr>
        <p:txBody>
          <a:bodyPr>
            <a:normAutofit fontScale="92500" lnSpcReduction="10000"/>
          </a:bodyPr>
          <a:lstStyle/>
          <a:p>
            <a:pPr>
              <a:buAutoNum type="arabicPeriod"/>
            </a:pPr>
            <a:r>
              <a:rPr lang="en-US" b="1" dirty="0">
                <a:latin typeface="Arial" panose="020B0604020202020204" pitchFamily="34" charset="0"/>
                <a:cs typeface="Arial" panose="020B0604020202020204" pitchFamily="34" charset="0"/>
              </a:rPr>
              <a:t>Right to Live</a:t>
            </a:r>
          </a:p>
          <a:p>
            <a:pPr>
              <a:buAutoNum type="arabicPeriod"/>
            </a:pPr>
            <a:endParaRPr lang="en-US" b="1" dirty="0">
              <a:latin typeface="Arial" panose="020B0604020202020204" pitchFamily="34" charset="0"/>
              <a:cs typeface="Arial" panose="020B0604020202020204" pitchFamily="34" charset="0"/>
            </a:endParaRPr>
          </a:p>
          <a:p>
            <a:pPr>
              <a:buAutoNum type="arabicPeriod"/>
            </a:pPr>
            <a:r>
              <a:rPr lang="en-US" b="1" dirty="0">
                <a:latin typeface="Arial" panose="020B0604020202020204" pitchFamily="34" charset="0"/>
                <a:cs typeface="Arial" panose="020B0604020202020204" pitchFamily="34" charset="0"/>
              </a:rPr>
              <a:t>Right of Having Consent in Marriage</a:t>
            </a:r>
          </a:p>
          <a:p>
            <a:pPr>
              <a:buFontTx/>
              <a:buChar char="-"/>
            </a:pPr>
            <a:r>
              <a:rPr lang="en-US" dirty="0">
                <a:latin typeface="Arial" panose="020B0604020202020204" pitchFamily="34" charset="0"/>
                <a:cs typeface="Arial" panose="020B0604020202020204" pitchFamily="34" charset="0"/>
              </a:rPr>
              <a:t>The incident of </a:t>
            </a:r>
            <a:r>
              <a:rPr lang="en-US" dirty="0" err="1">
                <a:latin typeface="Arial" panose="020B0604020202020204" pitchFamily="34" charset="0"/>
                <a:cs typeface="Arial" panose="020B0604020202020204" pitchFamily="34" charset="0"/>
              </a:rPr>
              <a:t>Bareerah</a:t>
            </a:r>
            <a:r>
              <a:rPr lang="en-US" dirty="0">
                <a:latin typeface="Arial" panose="020B0604020202020204" pitchFamily="34" charset="0"/>
                <a:cs typeface="Arial" panose="020B0604020202020204" pitchFamily="34" charset="0"/>
              </a:rPr>
              <a:t> &amp; </a:t>
            </a:r>
            <a:r>
              <a:rPr lang="en-US" dirty="0" err="1">
                <a:latin typeface="Arial" panose="020B0604020202020204" pitchFamily="34" charset="0"/>
                <a:cs typeface="Arial" panose="020B0604020202020204" pitchFamily="34" charset="0"/>
              </a:rPr>
              <a:t>Mugheeth</a:t>
            </a:r>
            <a:r>
              <a:rPr lang="en-US" dirty="0">
                <a:latin typeface="Arial" panose="020B0604020202020204" pitchFamily="34" charset="0"/>
                <a:cs typeface="Arial" panose="020B0604020202020204" pitchFamily="34" charset="0"/>
              </a:rPr>
              <a:t> R.A.</a:t>
            </a:r>
          </a:p>
          <a:p>
            <a:pPr>
              <a:buAutoNum type="arabicPeriod"/>
            </a:pPr>
            <a:endParaRPr lang="en-US" b="1" dirty="0">
              <a:latin typeface="Arial" panose="020B0604020202020204" pitchFamily="34" charset="0"/>
              <a:cs typeface="Arial" panose="020B0604020202020204" pitchFamily="34" charset="0"/>
            </a:endParaRPr>
          </a:p>
          <a:p>
            <a:pPr>
              <a:buAutoNum type="arabicPeriod" startAt="3"/>
            </a:pPr>
            <a:r>
              <a:rPr lang="en-US" b="1" dirty="0">
                <a:latin typeface="Arial" panose="020B0604020202020204" pitchFamily="34" charset="0"/>
                <a:cs typeface="Arial" panose="020B0604020202020204" pitchFamily="34" charset="0"/>
              </a:rPr>
              <a:t>Right to Education (Study &amp; Teach)</a:t>
            </a:r>
          </a:p>
          <a:p>
            <a:pPr>
              <a:buFontTx/>
              <a:buChar char="-"/>
            </a:pPr>
            <a:r>
              <a:rPr lang="en-US" dirty="0">
                <a:latin typeface="Arial" panose="020B0604020202020204" pitchFamily="34" charset="0"/>
                <a:cs typeface="Arial" panose="020B0604020202020204" pitchFamily="34" charset="0"/>
              </a:rPr>
              <a:t>Example of Aisha R.A.</a:t>
            </a:r>
          </a:p>
          <a:p>
            <a:pPr marL="0" indent="0">
              <a:buNone/>
            </a:pPr>
            <a:endParaRPr lang="en-US" dirty="0">
              <a:latin typeface="Arial" panose="020B0604020202020204" pitchFamily="34" charset="0"/>
              <a:cs typeface="Arial" panose="020B0604020202020204" pitchFamily="34" charset="0"/>
            </a:endParaRPr>
          </a:p>
          <a:p>
            <a:pPr>
              <a:buAutoNum type="arabicPeriod" startAt="4"/>
            </a:pPr>
            <a:r>
              <a:rPr lang="en-US" b="1" dirty="0">
                <a:latin typeface="Arial" panose="020B0604020202020204" pitchFamily="34" charset="0"/>
                <a:cs typeface="Arial" panose="020B0604020202020204" pitchFamily="34" charset="0"/>
              </a:rPr>
              <a:t>Right to Re-Marry </a:t>
            </a:r>
            <a:r>
              <a:rPr lang="en-US" dirty="0">
                <a:latin typeface="Arial" panose="020B0604020202020204" pitchFamily="34" charset="0"/>
                <a:cs typeface="Arial" panose="020B0604020202020204" pitchFamily="34" charset="0"/>
              </a:rPr>
              <a:t>(no matter what the age is)</a:t>
            </a:r>
            <a:endParaRPr lang="en-US" b="1" dirty="0">
              <a:latin typeface="Arial" panose="020B0604020202020204" pitchFamily="34" charset="0"/>
              <a:cs typeface="Arial" panose="020B0604020202020204" pitchFamily="34" charset="0"/>
            </a:endParaRPr>
          </a:p>
          <a:p>
            <a:pPr>
              <a:buAutoNum type="arabicPeriod"/>
            </a:pPr>
            <a:endParaRPr lang="en-US" b="1" dirty="0">
              <a:latin typeface="Arial" panose="020B0604020202020204" pitchFamily="34" charset="0"/>
              <a:cs typeface="Arial" panose="020B0604020202020204" pitchFamily="34" charset="0"/>
            </a:endParaRPr>
          </a:p>
          <a:p>
            <a:pPr>
              <a:buAutoNum type="arabicPeriod" startAt="5"/>
            </a:pPr>
            <a:r>
              <a:rPr lang="en-US" b="1" dirty="0" err="1">
                <a:latin typeface="Arial" panose="020B0604020202020204" pitchFamily="34" charset="0"/>
                <a:cs typeface="Arial" panose="020B0604020202020204" pitchFamily="34" charset="0"/>
              </a:rPr>
              <a:t>Khul’a</a:t>
            </a:r>
            <a:r>
              <a:rPr lang="en-US" b="1" dirty="0">
                <a:latin typeface="Arial" panose="020B0604020202020204" pitchFamily="34" charset="0"/>
                <a:cs typeface="Arial" panose="020B0604020202020204" pitchFamily="34" charset="0"/>
              </a:rPr>
              <a:t> (Request from the courts for divorce)</a:t>
            </a:r>
          </a:p>
          <a:p>
            <a:pPr>
              <a:buAutoNum type="arabicPeriod"/>
            </a:pPr>
            <a:endParaRPr lang="en-US" b="1" dirty="0">
              <a:latin typeface="Arial" panose="020B0604020202020204" pitchFamily="34" charset="0"/>
              <a:cs typeface="Arial" panose="020B0604020202020204" pitchFamily="34" charset="0"/>
            </a:endParaRPr>
          </a:p>
          <a:p>
            <a:pPr>
              <a:buAutoNum type="arabicPeriod" startAt="6"/>
            </a:pPr>
            <a:r>
              <a:rPr lang="en-US" b="1" dirty="0">
                <a:latin typeface="Arial" panose="020B0604020202020204" pitchFamily="34" charset="0"/>
                <a:cs typeface="Arial" panose="020B0604020202020204" pitchFamily="34" charset="0"/>
              </a:rPr>
              <a:t>Right to Own Property </a:t>
            </a:r>
          </a:p>
          <a:p>
            <a:pPr marL="0" indent="0">
              <a:buNone/>
            </a:pPr>
            <a:endParaRPr lang="en-US" b="1" dirty="0">
              <a:latin typeface="Arial" panose="020B0604020202020204" pitchFamily="34" charset="0"/>
              <a:cs typeface="Arial" panose="020B0604020202020204" pitchFamily="34" charset="0"/>
            </a:endParaRPr>
          </a:p>
          <a:p>
            <a:pPr>
              <a:buAutoNum type="arabicPeriod"/>
            </a:pPr>
            <a:endParaRPr lang="en-US" b="1" dirty="0">
              <a:latin typeface="Arial" panose="020B0604020202020204" pitchFamily="34" charset="0"/>
              <a:cs typeface="Arial" panose="020B0604020202020204" pitchFamily="34" charset="0"/>
            </a:endParaRPr>
          </a:p>
          <a:p>
            <a:pPr>
              <a:buAutoNum type="arabicPeriod"/>
            </a:pPr>
            <a:endParaRPr lang="en-US" b="1" dirty="0">
              <a:latin typeface="Arial" panose="020B0604020202020204" pitchFamily="34" charset="0"/>
              <a:cs typeface="Arial" panose="020B0604020202020204" pitchFamily="34" charset="0"/>
            </a:endParaRPr>
          </a:p>
          <a:p>
            <a:pPr>
              <a:buAutoNum type="arabicPeriod"/>
            </a:pPr>
            <a:endParaRPr lang="en-US" b="1" dirty="0">
              <a:latin typeface="Arial" panose="020B0604020202020204" pitchFamily="34" charset="0"/>
              <a:cs typeface="Arial" panose="020B0604020202020204" pitchFamily="34" charset="0"/>
            </a:endParaRPr>
          </a:p>
          <a:p>
            <a:pPr>
              <a:buAutoNum type="arabicPeriod"/>
            </a:pPr>
            <a:endParaRPr lang="en-GB"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68969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53803" y="759853"/>
            <a:ext cx="9388698" cy="5563673"/>
          </a:xfrm>
        </p:spPr>
        <p:txBody>
          <a:bodyPr/>
          <a:lstStyle/>
          <a:p>
            <a:pPr>
              <a:buAutoNum type="arabicPeriod" startAt="7"/>
            </a:pPr>
            <a:r>
              <a:rPr lang="en-US" b="1" dirty="0">
                <a:latin typeface="Arial" panose="020B0604020202020204" pitchFamily="34" charset="0"/>
                <a:cs typeface="Arial" panose="020B0604020202020204" pitchFamily="34" charset="0"/>
              </a:rPr>
              <a:t>Right to Trade and Do Business </a:t>
            </a:r>
            <a:r>
              <a:rPr lang="en-US" dirty="0">
                <a:latin typeface="Arial" panose="020B0604020202020204" pitchFamily="34" charset="0"/>
                <a:cs typeface="Arial" panose="020B0604020202020204" pitchFamily="34" charset="0"/>
              </a:rPr>
              <a:t>(Example of Khadijah R.A.)</a:t>
            </a:r>
            <a:endParaRPr lang="en-US" b="1" dirty="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a:p>
            <a:pPr>
              <a:buAutoNum type="arabicPeriod" startAt="8"/>
            </a:pPr>
            <a:r>
              <a:rPr lang="en-US" b="1" dirty="0">
                <a:latin typeface="Arial" panose="020B0604020202020204" pitchFamily="34" charset="0"/>
                <a:cs typeface="Arial" panose="020B0604020202020204" pitchFamily="34" charset="0"/>
              </a:rPr>
              <a:t>Right to Inherit</a:t>
            </a:r>
          </a:p>
          <a:p>
            <a:pPr marL="0" indent="0">
              <a:buNone/>
            </a:pPr>
            <a:endParaRPr lang="en-US" b="1" dirty="0">
              <a:latin typeface="Arial" panose="020B0604020202020204" pitchFamily="34" charset="0"/>
              <a:cs typeface="Arial" panose="020B0604020202020204" pitchFamily="34" charset="0"/>
            </a:endParaRPr>
          </a:p>
          <a:p>
            <a:pPr>
              <a:buAutoNum type="arabicPeriod" startAt="9"/>
            </a:pPr>
            <a:r>
              <a:rPr lang="en-US" b="1" dirty="0">
                <a:latin typeface="Arial" panose="020B0604020202020204" pitchFamily="34" charset="0"/>
                <a:cs typeface="Arial" panose="020B0604020202020204" pitchFamily="34" charset="0"/>
              </a:rPr>
              <a:t>Right to Being Provided with all the Basic Needs </a:t>
            </a:r>
          </a:p>
          <a:p>
            <a:pPr marL="0" indent="0">
              <a:buNone/>
            </a:pPr>
            <a:endParaRPr lang="en-US" b="1" dirty="0">
              <a:latin typeface="Arial" panose="020B0604020202020204" pitchFamily="34" charset="0"/>
              <a:cs typeface="Arial" panose="020B0604020202020204" pitchFamily="34" charset="0"/>
            </a:endParaRPr>
          </a:p>
          <a:p>
            <a:pPr>
              <a:buAutoNum type="arabicPeriod" startAt="10"/>
            </a:pPr>
            <a:r>
              <a:rPr lang="en-US" b="1" dirty="0">
                <a:latin typeface="Arial" panose="020B0604020202020204" pitchFamily="34" charset="0"/>
                <a:cs typeface="Arial" panose="020B0604020202020204" pitchFamily="34" charset="0"/>
              </a:rPr>
              <a:t>Right to Charge for Breastfeeding</a:t>
            </a:r>
          </a:p>
          <a:p>
            <a:pPr marL="0" indent="0">
              <a:buNone/>
            </a:pPr>
            <a:endParaRPr lang="en-US" b="1" dirty="0">
              <a:latin typeface="Arial" panose="020B0604020202020204" pitchFamily="34" charset="0"/>
              <a:cs typeface="Arial" panose="020B0604020202020204" pitchFamily="34" charset="0"/>
            </a:endParaRPr>
          </a:p>
          <a:p>
            <a:pPr>
              <a:buAutoNum type="arabicPeriod" startAt="11"/>
            </a:pPr>
            <a:r>
              <a:rPr lang="en-US" b="1" dirty="0">
                <a:latin typeface="Arial" panose="020B0604020202020204" pitchFamily="34" charset="0"/>
                <a:cs typeface="Arial" panose="020B0604020202020204" pitchFamily="34" charset="0"/>
              </a:rPr>
              <a:t>Right to Child Maintenance in Case of Divorce</a:t>
            </a:r>
          </a:p>
          <a:p>
            <a:pPr marL="0" indent="0">
              <a:buNone/>
            </a:pPr>
            <a:endParaRPr lang="en-US" b="1" dirty="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a:p>
            <a:pPr marL="0" indent="0">
              <a:buNone/>
            </a:pPr>
            <a:endParaRPr lang="en-GB"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153367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82592" y="611232"/>
            <a:ext cx="8911687" cy="831203"/>
          </a:xfrm>
        </p:spPr>
        <p:txBody>
          <a:bodyPr/>
          <a:lstStyle/>
          <a:p>
            <a:pPr algn="ctr"/>
            <a:r>
              <a:rPr lang="en-US" dirty="0">
                <a:latin typeface="Arial" panose="020B0604020202020204" pitchFamily="34" charset="0"/>
                <a:cs typeface="Arial" panose="020B0604020202020204" pitchFamily="34" charset="0"/>
              </a:rPr>
              <a:t>Dignity of Men &amp; Women</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382592" y="1651379"/>
            <a:ext cx="9234152" cy="4788058"/>
          </a:xfrm>
        </p:spPr>
        <p:txBody>
          <a:bodyPr/>
          <a:lstStyle/>
          <a:p>
            <a:pPr>
              <a:buFont typeface="Wingdings" panose="05000000000000000000" pitchFamily="2" charset="2"/>
              <a:buChar char="Ø"/>
            </a:pPr>
            <a:r>
              <a:rPr lang="en-US" dirty="0">
                <a:latin typeface="Arial" panose="020B0604020202020204" pitchFamily="34" charset="0"/>
                <a:cs typeface="Arial" panose="020B0604020202020204" pitchFamily="34" charset="0"/>
              </a:rPr>
              <a:t>Humans are the most superior creation of Allah SWT (Ashraf ul </a:t>
            </a:r>
            <a:r>
              <a:rPr lang="en-US" dirty="0" err="1">
                <a:latin typeface="Arial" panose="020B0604020202020204" pitchFamily="34" charset="0"/>
                <a:cs typeface="Arial" panose="020B0604020202020204" pitchFamily="34" charset="0"/>
              </a:rPr>
              <a:t>Makhlooqat</a:t>
            </a:r>
            <a:r>
              <a:rPr lang="en-US" dirty="0">
                <a:latin typeface="Arial" panose="020B0604020202020204" pitchFamily="34" charset="0"/>
                <a:cs typeface="Arial" panose="020B0604020202020204" pitchFamily="34" charset="0"/>
              </a:rPr>
              <a:t>)</a:t>
            </a:r>
          </a:p>
          <a:p>
            <a:pPr marL="0" indent="0">
              <a:buNone/>
            </a:pPr>
            <a:r>
              <a:rPr lang="en-US" b="1" i="1" dirty="0">
                <a:latin typeface="Arial" panose="020B0604020202020204" pitchFamily="34" charset="0"/>
                <a:cs typeface="Arial" panose="020B0604020202020204" pitchFamily="34" charset="0"/>
              </a:rPr>
              <a:t>“We have honored the Children of Adam, and carried them on land and sea, and provided them with good things, and greatly favored them over many of those We created.” </a:t>
            </a:r>
            <a:r>
              <a:rPr lang="en-US" b="1" dirty="0">
                <a:latin typeface="Arial" panose="020B0604020202020204" pitchFamily="34" charset="0"/>
                <a:cs typeface="Arial" panose="020B0604020202020204" pitchFamily="34" charset="0"/>
              </a:rPr>
              <a:t>(</a:t>
            </a:r>
            <a:r>
              <a:rPr lang="en-US" b="1" dirty="0" err="1">
                <a:latin typeface="Arial" panose="020B0604020202020204" pitchFamily="34" charset="0"/>
                <a:cs typeface="Arial" panose="020B0604020202020204" pitchFamily="34" charset="0"/>
              </a:rPr>
              <a:t>Bani</a:t>
            </a:r>
            <a:r>
              <a:rPr lang="en-US" b="1" dirty="0">
                <a:latin typeface="Arial" panose="020B0604020202020204" pitchFamily="34" charset="0"/>
                <a:cs typeface="Arial" panose="020B0604020202020204" pitchFamily="34" charset="0"/>
              </a:rPr>
              <a:t> Israel – 70)</a:t>
            </a:r>
          </a:p>
          <a:p>
            <a:pPr marL="0" indent="0">
              <a:buNone/>
            </a:pPr>
            <a:endParaRPr lang="en-US" b="1"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a:latin typeface="Arial" panose="020B0604020202020204" pitchFamily="34" charset="0"/>
                <a:cs typeface="Arial" panose="020B0604020202020204" pitchFamily="34" charset="0"/>
              </a:rPr>
              <a:t>Allah has created human beings in the best possible manner</a:t>
            </a:r>
          </a:p>
          <a:p>
            <a:pPr marL="0" indent="0">
              <a:buNone/>
            </a:pPr>
            <a:r>
              <a:rPr lang="en-US" b="1" i="1" dirty="0">
                <a:latin typeface="Arial" panose="020B0604020202020204" pitchFamily="34" charset="0"/>
                <a:cs typeface="Arial" panose="020B0604020202020204" pitchFamily="34" charset="0"/>
              </a:rPr>
              <a:t>“We created man in the best design.” </a:t>
            </a:r>
            <a:r>
              <a:rPr lang="en-US" b="1" dirty="0">
                <a:latin typeface="Arial" panose="020B0604020202020204" pitchFamily="34" charset="0"/>
                <a:cs typeface="Arial" panose="020B0604020202020204" pitchFamily="34" charset="0"/>
              </a:rPr>
              <a:t>(At-Tin – 4)</a:t>
            </a:r>
          </a:p>
          <a:p>
            <a:pPr marL="0" indent="0">
              <a:buNone/>
            </a:pPr>
            <a:endParaRPr lang="en-US" b="1"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b="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Endowed humans with knowledge. Something exclusive to humans only</a:t>
            </a:r>
          </a:p>
          <a:p>
            <a:pPr marL="0" indent="0">
              <a:buNone/>
            </a:pPr>
            <a:r>
              <a:rPr lang="en-US" b="1" i="1" dirty="0">
                <a:latin typeface="Arial" panose="020B0604020202020204" pitchFamily="34" charset="0"/>
                <a:cs typeface="Arial" panose="020B0604020202020204" pitchFamily="34" charset="0"/>
              </a:rPr>
              <a:t>“And He taught Adam the names, all of them, then presented them before the angels…..” </a:t>
            </a:r>
            <a:r>
              <a:rPr lang="en-US" b="1" dirty="0">
                <a:latin typeface="Arial" panose="020B0604020202020204" pitchFamily="34" charset="0"/>
                <a:cs typeface="Arial" panose="020B0604020202020204" pitchFamily="34" charset="0"/>
              </a:rPr>
              <a:t>(Al-Baqarah – 31)</a:t>
            </a:r>
            <a:r>
              <a:rPr lang="en-US" dirty="0">
                <a:latin typeface="Arial" panose="020B0604020202020204" pitchFamily="34" charset="0"/>
                <a:cs typeface="Arial" panose="020B0604020202020204" pitchFamily="34" charset="0"/>
              </a:rPr>
              <a:t> </a:t>
            </a: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369352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79176" y="750627"/>
            <a:ext cx="9580728" cy="5800298"/>
          </a:xfrm>
        </p:spPr>
        <p:txBody>
          <a:bodyPr>
            <a:normAutofit/>
          </a:bodyPr>
          <a:lstStyle/>
          <a:p>
            <a:pPr>
              <a:buFont typeface="Wingdings" panose="05000000000000000000" pitchFamily="2" charset="2"/>
              <a:buChar char="Ø"/>
            </a:pPr>
            <a:r>
              <a:rPr lang="en-US" b="1" dirty="0">
                <a:latin typeface="Arial" panose="020B0604020202020204" pitchFamily="34" charset="0"/>
                <a:cs typeface="Arial" panose="020B0604020202020204" pitchFamily="34" charset="0"/>
              </a:rPr>
              <a:t>Ordered angels to prostrate before Adam</a:t>
            </a:r>
          </a:p>
          <a:p>
            <a:pPr marL="0" indent="0">
              <a:buNone/>
            </a:pPr>
            <a:endParaRPr lang="en-US" b="1"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b="1" dirty="0">
                <a:latin typeface="Arial" panose="020B0604020202020204" pitchFamily="34" charset="0"/>
                <a:cs typeface="Arial" panose="020B0604020202020204" pitchFamily="34" charset="0"/>
              </a:rPr>
              <a:t>Man; a vicegerent of Allah SWT (Al-Baqarah – 30)</a:t>
            </a:r>
          </a:p>
          <a:p>
            <a:pPr>
              <a:buFont typeface="Wingdings" panose="05000000000000000000" pitchFamily="2" charset="2"/>
              <a:buChar char="Ø"/>
            </a:pPr>
            <a:endParaRPr lang="en-US" b="1"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b="1" dirty="0">
                <a:latin typeface="Arial" panose="020B0604020202020204" pitchFamily="34" charset="0"/>
                <a:cs typeface="Arial" panose="020B0604020202020204" pitchFamily="34" charset="0"/>
              </a:rPr>
              <a:t>Allah Himself has exclaimed His love for us</a:t>
            </a:r>
          </a:p>
          <a:p>
            <a:pPr marL="0" indent="0">
              <a:buNone/>
            </a:pPr>
            <a:endParaRPr lang="en-US" b="1"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b="1" dirty="0">
                <a:latin typeface="Arial" panose="020B0604020202020204" pitchFamily="34" charset="0"/>
                <a:cs typeface="Arial" panose="020B0604020202020204" pitchFamily="34" charset="0"/>
              </a:rPr>
              <a:t>Every other creation is created for the service of humans</a:t>
            </a:r>
          </a:p>
          <a:p>
            <a:pPr marL="0" indent="0">
              <a:buNone/>
            </a:pPr>
            <a:endParaRPr lang="en-US" b="1"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b="1" dirty="0">
                <a:latin typeface="Arial" panose="020B0604020202020204" pitchFamily="34" charset="0"/>
                <a:cs typeface="Arial" panose="020B0604020202020204" pitchFamily="34" charset="0"/>
              </a:rPr>
              <a:t>A high purpose of creation (Az-</a:t>
            </a:r>
            <a:r>
              <a:rPr lang="en-US" b="1" dirty="0" err="1">
                <a:latin typeface="Arial" panose="020B0604020202020204" pitchFamily="34" charset="0"/>
                <a:cs typeface="Arial" panose="020B0604020202020204" pitchFamily="34" charset="0"/>
              </a:rPr>
              <a:t>Zariat</a:t>
            </a:r>
            <a:r>
              <a:rPr lang="en-US" b="1" dirty="0">
                <a:latin typeface="Arial" panose="020B0604020202020204" pitchFamily="34" charset="0"/>
                <a:cs typeface="Arial" panose="020B0604020202020204" pitchFamily="34" charset="0"/>
              </a:rPr>
              <a:t> - 57)</a:t>
            </a:r>
          </a:p>
          <a:p>
            <a:pPr>
              <a:buFont typeface="Wingdings" panose="05000000000000000000" pitchFamily="2" charset="2"/>
              <a:buChar char="Ø"/>
            </a:pPr>
            <a:endParaRPr lang="en-US" b="1"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b="1" dirty="0">
                <a:latin typeface="Arial" panose="020B0604020202020204" pitchFamily="34" charset="0"/>
                <a:cs typeface="Arial" panose="020B0604020202020204" pitchFamily="34" charset="0"/>
              </a:rPr>
              <a:t>Granted humans with free will</a:t>
            </a:r>
          </a:p>
          <a:p>
            <a:pPr>
              <a:buFont typeface="Wingdings" panose="05000000000000000000" pitchFamily="2" charset="2"/>
              <a:buChar char="Ø"/>
            </a:pPr>
            <a:endParaRPr lang="en-US" b="1"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b="1" dirty="0">
                <a:latin typeface="Arial" panose="020B0604020202020204" pitchFamily="34" charset="0"/>
                <a:cs typeface="Arial" panose="020B0604020202020204" pitchFamily="34" charset="0"/>
              </a:rPr>
              <a:t>Actual cause of dignity; ‘Piety’  (Al-</a:t>
            </a:r>
            <a:r>
              <a:rPr lang="en-US" b="1" dirty="0" err="1">
                <a:latin typeface="Arial" panose="020B0604020202020204" pitchFamily="34" charset="0"/>
                <a:cs typeface="Arial" panose="020B0604020202020204" pitchFamily="34" charset="0"/>
              </a:rPr>
              <a:t>Hujurat</a:t>
            </a:r>
            <a:r>
              <a:rPr lang="en-US" b="1">
                <a:latin typeface="Arial" panose="020B0604020202020204" pitchFamily="34" charset="0"/>
                <a:cs typeface="Arial" panose="020B0604020202020204" pitchFamily="34" charset="0"/>
              </a:rPr>
              <a:t> – 13) </a:t>
            </a:r>
            <a:endParaRPr lang="en-GB"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10961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92566"/>
          </a:xfrm>
        </p:spPr>
        <p:txBody>
          <a:bodyPr/>
          <a:lstStyle/>
          <a:p>
            <a:pPr algn="ctr"/>
            <a:r>
              <a:rPr lang="en-US" dirty="0">
                <a:latin typeface="Arial" panose="020B0604020202020204" pitchFamily="34" charset="0"/>
                <a:cs typeface="Arial" panose="020B0604020202020204" pitchFamily="34" charset="0"/>
              </a:rPr>
              <a:t>Past Paper Questions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77337" y="1648495"/>
            <a:ext cx="8915400" cy="5013561"/>
          </a:xfrm>
        </p:spPr>
        <p:txBody>
          <a:bodyPr>
            <a:normAutofit lnSpcReduction="10000"/>
          </a:bodyPr>
          <a:lstStyle/>
          <a:p>
            <a:pPr>
              <a:buFont typeface="Wingdings" panose="05000000000000000000" pitchFamily="2" charset="2"/>
              <a:buChar char="Ø"/>
            </a:pPr>
            <a:r>
              <a:rPr lang="en-US" dirty="0">
                <a:latin typeface="Arial" panose="020B0604020202020204" pitchFamily="34" charset="0"/>
                <a:cs typeface="Arial" panose="020B0604020202020204" pitchFamily="34" charset="0"/>
              </a:rPr>
              <a:t>Write a comprehensive note on the right of inheritance granted to women by Islam. (2017)</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Describe the rights of women in Islam in the context of current wave of feminist movement. (2019)</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“The last Sermon of the Holy Prophet (PBUH) is the basic document for awakening of conscious of mankind for human rights”. Discuss. (2020)</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“Islam teaches the lesson of human respect and dignity irrespective of color, race and creed”. Discuss (2020)</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Islam provides better rights to men and women than all other religions. Explore with arguments. (2021)</a:t>
            </a:r>
          </a:p>
          <a:p>
            <a:r>
              <a:rPr lang="en-GB" dirty="0">
                <a:latin typeface="Arial" panose="020B0604020202020204" pitchFamily="34" charset="0"/>
                <a:cs typeface="Arial" panose="020B0604020202020204" pitchFamily="34" charset="0"/>
              </a:rPr>
              <a:t>Elaborate the rights of daughters granted by Islam and how these are denied by the  Muslims in the contemporary world? (2023)</a:t>
            </a:r>
          </a:p>
          <a:p>
            <a:pPr>
              <a:buFont typeface="Wingdings" panose="05000000000000000000" pitchFamily="2" charset="2"/>
              <a:buChar char="Ø"/>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      </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696509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82593" y="482442"/>
            <a:ext cx="8911687" cy="831203"/>
          </a:xfrm>
        </p:spPr>
        <p:txBody>
          <a:bodyPr/>
          <a:lstStyle/>
          <a:p>
            <a:pPr algn="ctr"/>
            <a:r>
              <a:rPr lang="en-US" dirty="0">
                <a:latin typeface="Arial" panose="020B0604020202020204" pitchFamily="34" charset="0"/>
                <a:cs typeface="Arial" panose="020B0604020202020204" pitchFamily="34" charset="0"/>
              </a:rPr>
              <a:t>Human Rights in Islam</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382593" y="1455313"/>
            <a:ext cx="9337182" cy="5125791"/>
          </a:xfrm>
        </p:spPr>
        <p:txBody>
          <a:bodyPr/>
          <a:lstStyle/>
          <a:p>
            <a:pPr>
              <a:buFontTx/>
              <a:buChar char="-"/>
            </a:pPr>
            <a:r>
              <a:rPr lang="en-US" dirty="0">
                <a:latin typeface="Arial" panose="020B0604020202020204" pitchFamily="34" charset="0"/>
                <a:cs typeface="Arial" panose="020B0604020202020204" pitchFamily="34" charset="0"/>
              </a:rPr>
              <a:t>The word ‘right’ is translated into Arabic as ‘</a:t>
            </a:r>
            <a:r>
              <a:rPr lang="en-US" dirty="0" err="1">
                <a:latin typeface="Arial" panose="020B0604020202020204" pitchFamily="34" charset="0"/>
                <a:cs typeface="Arial" panose="020B0604020202020204" pitchFamily="34" charset="0"/>
              </a:rPr>
              <a:t>haqq</a:t>
            </a:r>
            <a:r>
              <a:rPr lang="en-US" dirty="0">
                <a:latin typeface="Arial" panose="020B0604020202020204" pitchFamily="34" charset="0"/>
                <a:cs typeface="Arial" panose="020B0604020202020204" pitchFamily="34" charset="0"/>
              </a:rPr>
              <a:t>’.</a:t>
            </a:r>
          </a:p>
          <a:p>
            <a:pPr>
              <a:buFontTx/>
              <a:buChar char="-"/>
            </a:pPr>
            <a:r>
              <a:rPr lang="en-US" dirty="0">
                <a:latin typeface="Arial" panose="020B0604020202020204" pitchFamily="34" charset="0"/>
                <a:cs typeface="Arial" panose="020B0604020202020204" pitchFamily="34" charset="0"/>
              </a:rPr>
              <a:t>The Arabic word; ‘</a:t>
            </a:r>
            <a:r>
              <a:rPr lang="en-US" dirty="0" err="1">
                <a:latin typeface="Arial" panose="020B0604020202020204" pitchFamily="34" charset="0"/>
                <a:cs typeface="Arial" panose="020B0604020202020204" pitchFamily="34" charset="0"/>
              </a:rPr>
              <a:t>haqq</a:t>
            </a:r>
            <a:r>
              <a:rPr lang="en-US" dirty="0">
                <a:latin typeface="Arial" panose="020B0604020202020204" pitchFamily="34" charset="0"/>
                <a:cs typeface="Arial" panose="020B0604020202020204" pitchFamily="34" charset="0"/>
              </a:rPr>
              <a:t>’ has a number of meanings such as truth, correct, obligation, legitimate etc. It is also one of the names of the All-Mighty. And it also means a legal right.</a:t>
            </a:r>
          </a:p>
          <a:p>
            <a:pPr>
              <a:buFontTx/>
              <a:buChar char="-"/>
            </a:pPr>
            <a:r>
              <a:rPr lang="en-US" dirty="0">
                <a:latin typeface="Arial" panose="020B0604020202020204" pitchFamily="34" charset="0"/>
                <a:cs typeface="Arial" panose="020B0604020202020204" pitchFamily="34" charset="0"/>
              </a:rPr>
              <a:t>In terminology, it is defined as a legal right of a person given to him by Shariah (Islamic law).</a:t>
            </a:r>
          </a:p>
          <a:p>
            <a:pPr>
              <a:buFontTx/>
              <a:buChar char="-"/>
            </a:pPr>
            <a:r>
              <a:rPr lang="en-US" dirty="0">
                <a:latin typeface="Arial" panose="020B0604020202020204" pitchFamily="34" charset="0"/>
                <a:cs typeface="Arial" panose="020B0604020202020204" pitchFamily="34" charset="0"/>
              </a:rPr>
              <a:t>Its plural is ‘</a:t>
            </a:r>
            <a:r>
              <a:rPr lang="en-US" dirty="0" err="1">
                <a:latin typeface="Arial" panose="020B0604020202020204" pitchFamily="34" charset="0"/>
                <a:cs typeface="Arial" panose="020B0604020202020204" pitchFamily="34" charset="0"/>
              </a:rPr>
              <a:t>huqooq</a:t>
            </a:r>
            <a:r>
              <a:rPr lang="en-US" dirty="0">
                <a:latin typeface="Arial" panose="020B0604020202020204" pitchFamily="34" charset="0"/>
                <a:cs typeface="Arial" panose="020B0604020202020204" pitchFamily="34" charset="0"/>
              </a:rPr>
              <a:t>’, and </a:t>
            </a:r>
            <a:r>
              <a:rPr lang="en-US" dirty="0" err="1">
                <a:latin typeface="Arial" panose="020B0604020202020204" pitchFamily="34" charset="0"/>
                <a:cs typeface="Arial" panose="020B0604020202020204" pitchFamily="34" charset="0"/>
              </a:rPr>
              <a:t>huqooq</a:t>
            </a:r>
            <a:r>
              <a:rPr lang="en-US" dirty="0">
                <a:latin typeface="Arial" panose="020B0604020202020204" pitchFamily="34" charset="0"/>
                <a:cs typeface="Arial" panose="020B0604020202020204" pitchFamily="34" charset="0"/>
              </a:rPr>
              <a:t> can be categorized into two types;</a:t>
            </a:r>
          </a:p>
          <a:p>
            <a:pPr>
              <a:buAutoNum type="arabicPeriod"/>
            </a:pPr>
            <a:r>
              <a:rPr lang="en-US" dirty="0" err="1">
                <a:latin typeface="Arial" panose="020B0604020202020204" pitchFamily="34" charset="0"/>
                <a:cs typeface="Arial" panose="020B0604020202020204" pitchFamily="34" charset="0"/>
              </a:rPr>
              <a:t>Huqooq</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Ullah</a:t>
            </a:r>
            <a:r>
              <a:rPr lang="en-US" dirty="0">
                <a:latin typeface="Arial" panose="020B0604020202020204" pitchFamily="34" charset="0"/>
                <a:cs typeface="Arial" panose="020B0604020202020204" pitchFamily="34" charset="0"/>
              </a:rPr>
              <a:t> – the rights of Allah SWT</a:t>
            </a:r>
          </a:p>
          <a:p>
            <a:pPr>
              <a:buAutoNum type="arabicPeriod"/>
            </a:pPr>
            <a:r>
              <a:rPr lang="en-US" dirty="0" err="1">
                <a:latin typeface="Arial" panose="020B0604020202020204" pitchFamily="34" charset="0"/>
                <a:cs typeface="Arial" panose="020B0604020202020204" pitchFamily="34" charset="0"/>
              </a:rPr>
              <a:t>Huqooq</a:t>
            </a:r>
            <a:r>
              <a:rPr lang="en-US" dirty="0">
                <a:latin typeface="Arial" panose="020B0604020202020204" pitchFamily="34" charset="0"/>
                <a:cs typeface="Arial" panose="020B0604020202020204" pitchFamily="34" charset="0"/>
              </a:rPr>
              <a:t> ul </a:t>
            </a:r>
            <a:r>
              <a:rPr lang="en-US" dirty="0" err="1">
                <a:latin typeface="Arial" panose="020B0604020202020204" pitchFamily="34" charset="0"/>
                <a:cs typeface="Arial" panose="020B0604020202020204" pitchFamily="34" charset="0"/>
              </a:rPr>
              <a:t>Ibad</a:t>
            </a:r>
            <a:r>
              <a:rPr lang="en-US" dirty="0">
                <a:latin typeface="Arial" panose="020B0604020202020204" pitchFamily="34" charset="0"/>
                <a:cs typeface="Arial" panose="020B0604020202020204" pitchFamily="34" charset="0"/>
              </a:rPr>
              <a:t> – the rights of the people</a:t>
            </a:r>
          </a:p>
          <a:p>
            <a:pPr>
              <a:buFontTx/>
              <a:buChar char="-"/>
            </a:pPr>
            <a:r>
              <a:rPr lang="en-US" dirty="0">
                <a:latin typeface="Arial" panose="020B0604020202020204" pitchFamily="34" charset="0"/>
                <a:cs typeface="Arial" panose="020B0604020202020204" pitchFamily="34" charset="0"/>
              </a:rPr>
              <a:t>The rights of Allah SWT are rights involving general welfare and are not exclusive to any individual. They also include worships.</a:t>
            </a:r>
          </a:p>
          <a:p>
            <a:pPr>
              <a:buFontTx/>
              <a:buChar char="-"/>
            </a:pPr>
            <a:r>
              <a:rPr lang="en-US" dirty="0">
                <a:latin typeface="Arial" panose="020B0604020202020204" pitchFamily="34" charset="0"/>
                <a:cs typeface="Arial" panose="020B0604020202020204" pitchFamily="34" charset="0"/>
              </a:rPr>
              <a:t>The rights of people are rights exclusive to individuals given to them by Shariah, such as someone’s right to his property, dignity etc.</a:t>
            </a:r>
          </a:p>
        </p:txBody>
      </p:sp>
    </p:spTree>
    <p:extLst>
      <p:ext uri="{BB962C8B-B14F-4D97-AF65-F5344CB8AC3E}">
        <p14:creationId xmlns:p14="http://schemas.microsoft.com/office/powerpoint/2010/main" val="21183268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66682" y="695459"/>
            <a:ext cx="9465972" cy="5718220"/>
          </a:xfrm>
        </p:spPr>
        <p:txBody>
          <a:bodyPr/>
          <a:lstStyle/>
          <a:p>
            <a:pPr>
              <a:buFontTx/>
              <a:buChar char="-"/>
            </a:pPr>
            <a:r>
              <a:rPr lang="en-US" dirty="0">
                <a:latin typeface="Arial" panose="020B0604020202020204" pitchFamily="34" charset="0"/>
                <a:cs typeface="Arial" panose="020B0604020202020204" pitchFamily="34" charset="0"/>
              </a:rPr>
              <a:t>Humans are the most superior creation of Allah SWT (Ashraf ul </a:t>
            </a:r>
            <a:r>
              <a:rPr lang="en-US" dirty="0" err="1">
                <a:latin typeface="Arial" panose="020B0604020202020204" pitchFamily="34" charset="0"/>
                <a:cs typeface="Arial" panose="020B0604020202020204" pitchFamily="34" charset="0"/>
              </a:rPr>
              <a:t>Makhlooqat</a:t>
            </a:r>
            <a:r>
              <a:rPr lang="en-US" dirty="0">
                <a:latin typeface="Arial" panose="020B0604020202020204" pitchFamily="34" charset="0"/>
                <a:cs typeface="Arial" panose="020B0604020202020204" pitchFamily="34" charset="0"/>
              </a:rPr>
              <a:t>)</a:t>
            </a:r>
          </a:p>
          <a:p>
            <a:pPr marL="0" indent="0">
              <a:buNone/>
            </a:pPr>
            <a:r>
              <a:rPr lang="en-US" b="1" i="1" dirty="0">
                <a:latin typeface="Arial" panose="020B0604020202020204" pitchFamily="34" charset="0"/>
                <a:cs typeface="Arial" panose="020B0604020202020204" pitchFamily="34" charset="0"/>
              </a:rPr>
              <a:t>“We have honored the Children of Adam, and carried them on land and sea, and provided them with good things, and greatly favored them over many of those We created.” </a:t>
            </a:r>
            <a:r>
              <a:rPr lang="en-US" b="1" dirty="0">
                <a:latin typeface="Arial" panose="020B0604020202020204" pitchFamily="34" charset="0"/>
                <a:cs typeface="Arial" panose="020B0604020202020204" pitchFamily="34" charset="0"/>
              </a:rPr>
              <a:t>(</a:t>
            </a:r>
            <a:r>
              <a:rPr lang="en-US" b="1" dirty="0" err="1">
                <a:latin typeface="Arial" panose="020B0604020202020204" pitchFamily="34" charset="0"/>
                <a:cs typeface="Arial" panose="020B0604020202020204" pitchFamily="34" charset="0"/>
              </a:rPr>
              <a:t>Bani</a:t>
            </a:r>
            <a:r>
              <a:rPr lang="en-US" b="1" dirty="0">
                <a:latin typeface="Arial" panose="020B0604020202020204" pitchFamily="34" charset="0"/>
                <a:cs typeface="Arial" panose="020B0604020202020204" pitchFamily="34" charset="0"/>
              </a:rPr>
              <a:t> Israel – 70)</a:t>
            </a:r>
          </a:p>
          <a:p>
            <a:pPr marL="0" indent="0">
              <a:buNone/>
            </a:pPr>
            <a:r>
              <a:rPr lang="en-US" b="1" i="1" dirty="0">
                <a:latin typeface="Arial" panose="020B0604020202020204" pitchFamily="34" charset="0"/>
                <a:cs typeface="Arial" panose="020B0604020202020204" pitchFamily="34" charset="0"/>
              </a:rPr>
              <a:t>“We created man in the best design.” </a:t>
            </a:r>
            <a:r>
              <a:rPr lang="en-US" b="1" dirty="0">
                <a:latin typeface="Arial" panose="020B0604020202020204" pitchFamily="34" charset="0"/>
                <a:cs typeface="Arial" panose="020B0604020202020204" pitchFamily="34" charset="0"/>
              </a:rPr>
              <a:t>(At-Tin – 4)</a:t>
            </a:r>
          </a:p>
          <a:p>
            <a:pPr>
              <a:buFontTx/>
              <a:buChar char="-"/>
            </a:pPr>
            <a:r>
              <a:rPr lang="en-US" dirty="0">
                <a:latin typeface="Arial" panose="020B0604020202020204" pitchFamily="34" charset="0"/>
                <a:cs typeface="Arial" panose="020B0604020202020204" pitchFamily="34" charset="0"/>
              </a:rPr>
              <a:t>Islam has given humans a great amount of respect and provided them with rights at a time when the powerful had extraordinary amount of power and control over their subordinates.</a:t>
            </a:r>
            <a:r>
              <a:rPr lang="en-GB" dirty="0">
                <a:latin typeface="Arial" panose="020B0604020202020204" pitchFamily="34" charset="0"/>
                <a:cs typeface="Arial" panose="020B0604020202020204" pitchFamily="34" charset="0"/>
              </a:rPr>
              <a:t> (Treatment of </a:t>
            </a:r>
            <a:r>
              <a:rPr lang="en-GB" dirty="0" err="1">
                <a:latin typeface="Arial" panose="020B0604020202020204" pitchFamily="34" charset="0"/>
                <a:cs typeface="Arial" panose="020B0604020202020204" pitchFamily="34" charset="0"/>
              </a:rPr>
              <a:t>Quraish</a:t>
            </a:r>
            <a:r>
              <a:rPr lang="en-GB" dirty="0">
                <a:latin typeface="Arial" panose="020B0604020202020204" pitchFamily="34" charset="0"/>
                <a:cs typeface="Arial" panose="020B0604020202020204" pitchFamily="34" charset="0"/>
              </a:rPr>
              <a:t> with slaves)</a:t>
            </a:r>
          </a:p>
          <a:p>
            <a:pPr>
              <a:buFontTx/>
              <a:buChar char="-"/>
            </a:pPr>
            <a:r>
              <a:rPr lang="en-US" dirty="0">
                <a:latin typeface="Arial" panose="020B0604020202020204" pitchFamily="34" charset="0"/>
                <a:cs typeface="Arial" panose="020B0604020202020204" pitchFamily="34" charset="0"/>
              </a:rPr>
              <a:t>The Prophet SAW displayed an exemplary code of conduct while dealing with other human beings, regardless of their race, color and religion.</a:t>
            </a:r>
          </a:p>
          <a:p>
            <a:pPr>
              <a:buFontTx/>
              <a:buChar char="-"/>
            </a:pPr>
            <a:r>
              <a:rPr lang="en-US" dirty="0">
                <a:latin typeface="Arial" panose="020B0604020202020204" pitchFamily="34" charset="0"/>
                <a:cs typeface="Arial" panose="020B0604020202020204" pitchFamily="34" charset="0"/>
              </a:rPr>
              <a:t>He remained a flag bearer of human rights all his life, before and after Prophet hood.</a:t>
            </a:r>
          </a:p>
          <a:p>
            <a:pPr>
              <a:buFontTx/>
              <a:buChar char="-"/>
            </a:pPr>
            <a:r>
              <a:rPr lang="en-US" dirty="0">
                <a:latin typeface="Arial" panose="020B0604020202020204" pitchFamily="34" charset="0"/>
                <a:cs typeface="Arial" panose="020B0604020202020204" pitchFamily="34" charset="0"/>
              </a:rPr>
              <a:t>And the sermon he delivered during Hajj is considered as the first charter of human rights in mankind’s history.</a:t>
            </a:r>
          </a:p>
          <a:p>
            <a:pPr marL="0" indent="0">
              <a:buNone/>
            </a:pPr>
            <a:r>
              <a:rPr lang="en-US" dirty="0">
                <a:latin typeface="Arial" panose="020B0604020202020204" pitchFamily="34" charset="0"/>
                <a:cs typeface="Arial" panose="020B0604020202020204" pitchFamily="34" charset="0"/>
              </a:rPr>
              <a:t> </a:t>
            </a:r>
          </a:p>
          <a:p>
            <a:pPr>
              <a:buFontTx/>
              <a:buChar char="-"/>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01704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95470" y="624110"/>
            <a:ext cx="8911687" cy="753929"/>
          </a:xfrm>
        </p:spPr>
        <p:txBody>
          <a:bodyPr/>
          <a:lstStyle/>
          <a:p>
            <a:pPr algn="ctr"/>
            <a:r>
              <a:rPr lang="en-US" dirty="0">
                <a:latin typeface="Arial" panose="020B0604020202020204" pitchFamily="34" charset="0"/>
                <a:cs typeface="Arial" panose="020B0604020202020204" pitchFamily="34" charset="0"/>
              </a:rPr>
              <a:t>Key Takeaways from the Last Sermon</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395469" y="1468192"/>
            <a:ext cx="9208395" cy="5087154"/>
          </a:xfrm>
        </p:spPr>
        <p:txBody>
          <a:bodyPr/>
          <a:lstStyle/>
          <a:p>
            <a:pPr>
              <a:buFont typeface="Wingdings" panose="05000000000000000000" pitchFamily="2" charset="2"/>
              <a:buChar char="Ø"/>
            </a:pPr>
            <a:r>
              <a:rPr lang="en-US" b="1" dirty="0">
                <a:latin typeface="Arial" panose="020B0604020202020204" pitchFamily="34" charset="0"/>
                <a:cs typeface="Arial" panose="020B0604020202020204" pitchFamily="34" charset="0"/>
              </a:rPr>
              <a:t>Sanctity of Life &amp; Property</a:t>
            </a:r>
          </a:p>
          <a:p>
            <a:pPr marL="0" indent="0">
              <a:buNone/>
            </a:pPr>
            <a:r>
              <a:rPr lang="en-US" i="1" dirty="0">
                <a:latin typeface="Arial" panose="020B0604020202020204" pitchFamily="34" charset="0"/>
                <a:cs typeface="Arial" panose="020B0604020202020204" pitchFamily="34" charset="0"/>
              </a:rPr>
              <a:t>“Your blood and your property are as sacred as are this Day and this Month and this city.”</a:t>
            </a:r>
          </a:p>
          <a:p>
            <a:pPr marL="0" indent="0">
              <a:buNone/>
            </a:pPr>
            <a:r>
              <a:rPr lang="en-US" dirty="0">
                <a:latin typeface="Arial" panose="020B0604020202020204" pitchFamily="34" charset="0"/>
                <a:cs typeface="Arial" panose="020B0604020202020204" pitchFamily="34" charset="0"/>
              </a:rPr>
              <a:t>- This statement alone encompasses a number of rights</a:t>
            </a:r>
          </a:p>
          <a:p>
            <a:pPr marL="0" indent="0">
              <a:buNone/>
            </a:pPr>
            <a:endParaRPr lang="en-US" i="1"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b="1" dirty="0">
                <a:latin typeface="Arial" panose="020B0604020202020204" pitchFamily="34" charset="0"/>
                <a:cs typeface="Arial" panose="020B0604020202020204" pitchFamily="34" charset="0"/>
              </a:rPr>
              <a:t>Rights of Women</a:t>
            </a:r>
          </a:p>
          <a:p>
            <a:pPr marL="0" indent="0">
              <a:buNone/>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O people! Fear Allah concerning women. Verily you have taken them on the security of Allah and have made their persons lawful unto you by words of Allah……. If your wives refrain from impropriety and are faithful</a:t>
            </a:r>
            <a:r>
              <a:rPr lang="en-US" b="1" i="1" dirty="0">
                <a:latin typeface="Arial" panose="020B0604020202020204" pitchFamily="34" charset="0"/>
                <a:cs typeface="Arial" panose="020B0604020202020204" pitchFamily="34" charset="0"/>
              </a:rPr>
              <a:t> </a:t>
            </a:r>
            <a:r>
              <a:rPr lang="en-US" i="1" dirty="0">
                <a:latin typeface="Arial" panose="020B0604020202020204" pitchFamily="34" charset="0"/>
                <a:cs typeface="Arial" panose="020B0604020202020204" pitchFamily="34" charset="0"/>
              </a:rPr>
              <a:t>to you, clothe and feed them suitably.”</a:t>
            </a:r>
          </a:p>
          <a:p>
            <a:pPr marL="0" indent="0">
              <a:buNone/>
            </a:pPr>
            <a:endParaRPr lang="en-US" i="1"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b="1" dirty="0">
                <a:latin typeface="Arial" panose="020B0604020202020204" pitchFamily="34" charset="0"/>
                <a:cs typeface="Arial" panose="020B0604020202020204" pitchFamily="34" charset="0"/>
              </a:rPr>
              <a:t>Rights of Husbands</a:t>
            </a:r>
          </a:p>
          <a:p>
            <a:pPr marL="0" indent="0">
              <a:buNone/>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It is incumbent upon them (wives) to honor their conjugal rights and not to commit acts of impropriety which if they do, you have authority to chastise them, yet not severely.”</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18454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08349" y="785611"/>
            <a:ext cx="9208395" cy="5602310"/>
          </a:xfrm>
        </p:spPr>
        <p:txBody>
          <a:bodyPr/>
          <a:lstStyle/>
          <a:p>
            <a:pPr>
              <a:buFont typeface="Wingdings" panose="05000000000000000000" pitchFamily="2" charset="2"/>
              <a:buChar char="Ø"/>
            </a:pPr>
            <a:r>
              <a:rPr lang="en-US" b="1" dirty="0">
                <a:latin typeface="Arial" panose="020B0604020202020204" pitchFamily="34" charset="0"/>
                <a:cs typeface="Arial" panose="020B0604020202020204" pitchFamily="34" charset="0"/>
              </a:rPr>
              <a:t>Protection of Wealth</a:t>
            </a:r>
          </a:p>
          <a:p>
            <a:pPr>
              <a:buFontTx/>
              <a:buChar char="-"/>
            </a:pPr>
            <a:r>
              <a:rPr lang="en-US" dirty="0">
                <a:latin typeface="Arial" panose="020B0604020202020204" pitchFamily="34" charset="0"/>
                <a:cs typeface="Arial" panose="020B0604020202020204" pitchFamily="34" charset="0"/>
              </a:rPr>
              <a:t>By abolishment of usury/interest (riba)</a:t>
            </a:r>
          </a:p>
          <a:p>
            <a:pPr marL="0" indent="0">
              <a:buNone/>
            </a:pPr>
            <a:r>
              <a:rPr lang="en-US" i="1" dirty="0">
                <a:latin typeface="Arial" panose="020B0604020202020204" pitchFamily="34" charset="0"/>
                <a:cs typeface="Arial" panose="020B0604020202020204" pitchFamily="34" charset="0"/>
              </a:rPr>
              <a:t>“Allah has forbidden you to take usury.”</a:t>
            </a:r>
            <a:endParaRPr lang="en-GB" i="1" dirty="0">
              <a:latin typeface="Arial" panose="020B0604020202020204" pitchFamily="34" charset="0"/>
              <a:cs typeface="Arial" panose="020B0604020202020204" pitchFamily="34" charset="0"/>
            </a:endParaRPr>
          </a:p>
          <a:p>
            <a:pPr marL="0" indent="0">
              <a:buNone/>
            </a:pPr>
            <a:endParaRPr lang="en-US" b="1" i="1"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b="1" dirty="0">
                <a:latin typeface="Arial" panose="020B0604020202020204" pitchFamily="34" charset="0"/>
                <a:cs typeface="Arial" panose="020B0604020202020204" pitchFamily="34" charset="0"/>
              </a:rPr>
              <a:t>No Superiority in Race/Color etc.</a:t>
            </a:r>
          </a:p>
          <a:p>
            <a:pPr>
              <a:buFontTx/>
              <a:buChar char="-"/>
            </a:pPr>
            <a:r>
              <a:rPr lang="en-US" i="1" dirty="0">
                <a:latin typeface="Arial" panose="020B0604020202020204" pitchFamily="34" charset="0"/>
                <a:cs typeface="Arial" panose="020B0604020202020204" pitchFamily="34" charset="0"/>
              </a:rPr>
              <a:t>“An Arab has no superiority over a non-Arab, nor does a non-Arab have any superiority over an Arab; white has no superiority over black, nor does a black have any superiority over white; (none have superiority over another) except by piety and good action.”</a:t>
            </a:r>
          </a:p>
          <a:p>
            <a:pPr>
              <a:buFontTx/>
              <a:buChar char="-"/>
            </a:pPr>
            <a:endParaRPr lang="en-US" i="1"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b="1" dirty="0">
                <a:latin typeface="Arial" panose="020B0604020202020204" pitchFamily="34" charset="0"/>
                <a:cs typeface="Arial" panose="020B0604020202020204" pitchFamily="34" charset="0"/>
              </a:rPr>
              <a:t>Rights of Those Not Present</a:t>
            </a:r>
          </a:p>
          <a:p>
            <a:pPr marL="0" indent="0">
              <a:buNone/>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 “All those who listen to me shall pass on my words to others and those to others again.”</a:t>
            </a:r>
          </a:p>
          <a:p>
            <a:pPr>
              <a:buFontTx/>
              <a:buChar char="-"/>
            </a:pPr>
            <a:endParaRPr lang="en-US" i="1" dirty="0">
              <a:latin typeface="Arial" panose="020B0604020202020204" pitchFamily="34" charset="0"/>
              <a:cs typeface="Arial" panose="020B0604020202020204" pitchFamily="34" charset="0"/>
            </a:endParaRPr>
          </a:p>
          <a:p>
            <a:pPr>
              <a:buFontTx/>
              <a:buChar char="-"/>
            </a:pPr>
            <a:endParaRPr lang="en-US" i="1" dirty="0">
              <a:latin typeface="Arial" panose="020B0604020202020204" pitchFamily="34" charset="0"/>
              <a:cs typeface="Arial" panose="020B0604020202020204" pitchFamily="34" charset="0"/>
            </a:endParaRPr>
          </a:p>
          <a:p>
            <a:pPr marL="0" indent="0">
              <a:buNone/>
            </a:pPr>
            <a:endParaRPr lang="en-US" i="1"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52718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9713" y="624110"/>
            <a:ext cx="8911687" cy="715293"/>
          </a:xfrm>
        </p:spPr>
        <p:txBody>
          <a:bodyPr/>
          <a:lstStyle/>
          <a:p>
            <a:pPr algn="ctr"/>
            <a:r>
              <a:rPr lang="en-US" dirty="0">
                <a:latin typeface="Arial" panose="020B0604020202020204" pitchFamily="34" charset="0"/>
                <a:cs typeface="Arial" panose="020B0604020202020204" pitchFamily="34" charset="0"/>
              </a:rPr>
              <a:t>List of Human Rights Prescribed by Islam</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369713" y="1532585"/>
            <a:ext cx="9350062" cy="5035639"/>
          </a:xfrm>
        </p:spPr>
        <p:txBody>
          <a:bodyPr>
            <a:normAutofit lnSpcReduction="10000"/>
          </a:bodyPr>
          <a:lstStyle/>
          <a:p>
            <a:pPr>
              <a:buAutoNum type="arabicPeriod"/>
            </a:pPr>
            <a:r>
              <a:rPr lang="en-US" b="1" dirty="0">
                <a:latin typeface="Arial" panose="020B0604020202020204" pitchFamily="34" charset="0"/>
                <a:cs typeface="Arial" panose="020B0604020202020204" pitchFamily="34" charset="0"/>
              </a:rPr>
              <a:t>Equality in the Sight of Allah SWT &amp; His </a:t>
            </a:r>
            <a:r>
              <a:rPr lang="en-US" b="1" dirty="0" err="1">
                <a:latin typeface="Arial" panose="020B0604020202020204" pitchFamily="34" charset="0"/>
                <a:cs typeface="Arial" panose="020B0604020202020204" pitchFamily="34" charset="0"/>
              </a:rPr>
              <a:t>Deen</a:t>
            </a:r>
            <a:endParaRPr lang="en-US" b="1"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O people! We created you from a male and a female, and made you races and tribes, that you may know one another. The best among you in the sight of Allah is the one who is the most righteous. Allah is All-Knowing, Well-Experienced.</a:t>
            </a:r>
            <a:r>
              <a:rPr lang="en-US" dirty="0">
                <a:latin typeface="Arial" panose="020B0604020202020204" pitchFamily="34" charset="0"/>
                <a:cs typeface="Arial" panose="020B0604020202020204" pitchFamily="34" charset="0"/>
              </a:rPr>
              <a:t>” (Al-</a:t>
            </a:r>
            <a:r>
              <a:rPr lang="en-US" dirty="0" err="1">
                <a:latin typeface="Arial" panose="020B0604020202020204" pitchFamily="34" charset="0"/>
                <a:cs typeface="Arial" panose="020B0604020202020204" pitchFamily="34" charset="0"/>
              </a:rPr>
              <a:t>Hujurat</a:t>
            </a:r>
            <a:r>
              <a:rPr lang="en-US" dirty="0">
                <a:latin typeface="Arial" panose="020B0604020202020204" pitchFamily="34" charset="0"/>
                <a:cs typeface="Arial" panose="020B0604020202020204" pitchFamily="34" charset="0"/>
              </a:rPr>
              <a:t> – 13)</a:t>
            </a:r>
          </a:p>
          <a:p>
            <a:pPr marL="0" indent="0">
              <a:buNone/>
            </a:pPr>
            <a:endParaRPr lang="en-US" dirty="0">
              <a:latin typeface="Arial" panose="020B0604020202020204" pitchFamily="34" charset="0"/>
              <a:cs typeface="Arial" panose="020B0604020202020204" pitchFamily="34" charset="0"/>
            </a:endParaRPr>
          </a:p>
          <a:p>
            <a:pPr>
              <a:buAutoNum type="arabicPeriod" startAt="2"/>
            </a:pPr>
            <a:r>
              <a:rPr lang="en-US" b="1" dirty="0">
                <a:latin typeface="Arial" panose="020B0604020202020204" pitchFamily="34" charset="0"/>
                <a:cs typeface="Arial" panose="020B0604020202020204" pitchFamily="34" charset="0"/>
              </a:rPr>
              <a:t>Sanctity of Life</a:t>
            </a:r>
          </a:p>
          <a:p>
            <a:pPr marL="0" indent="0">
              <a:buNone/>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Whoever kills a person—unless it is for murder or corruption on earth—it is as if he killed the whole of mankind; and whoever saves it, it is as if he saved the whole of mankind.” </a:t>
            </a:r>
            <a:r>
              <a:rPr lang="en-US" dirty="0">
                <a:latin typeface="Arial" panose="020B0604020202020204" pitchFamily="34" charset="0"/>
                <a:cs typeface="Arial" panose="020B0604020202020204" pitchFamily="34" charset="0"/>
              </a:rPr>
              <a:t>(An-</a:t>
            </a:r>
            <a:r>
              <a:rPr lang="en-US" dirty="0" err="1">
                <a:latin typeface="Arial" panose="020B0604020202020204" pitchFamily="34" charset="0"/>
                <a:cs typeface="Arial" panose="020B0604020202020204" pitchFamily="34" charset="0"/>
              </a:rPr>
              <a:t>Nisaa</a:t>
            </a:r>
            <a:r>
              <a:rPr lang="en-US" dirty="0">
                <a:latin typeface="Arial" panose="020B0604020202020204" pitchFamily="34" charset="0"/>
                <a:cs typeface="Arial" panose="020B0604020202020204" pitchFamily="34" charset="0"/>
              </a:rPr>
              <a:t> – 32)</a:t>
            </a:r>
          </a:p>
          <a:p>
            <a:pPr marL="0" indent="0">
              <a:buNone/>
            </a:pPr>
            <a:r>
              <a:rPr lang="en-US" i="1" dirty="0">
                <a:latin typeface="Arial" panose="020B0604020202020204" pitchFamily="34" charset="0"/>
                <a:cs typeface="Arial" panose="020B0604020202020204" pitchFamily="34" charset="0"/>
              </a:rPr>
              <a:t>“Your blood and your property are as sacred as are this Day and this Month and this city.” </a:t>
            </a:r>
            <a:r>
              <a:rPr lang="en-US" dirty="0">
                <a:latin typeface="Arial" panose="020B0604020202020204" pitchFamily="34" charset="0"/>
                <a:cs typeface="Arial" panose="020B0604020202020204" pitchFamily="34" charset="0"/>
              </a:rPr>
              <a:t>(Last Sermon)</a:t>
            </a:r>
          </a:p>
          <a:p>
            <a:pPr marL="0" indent="0">
              <a:buNone/>
            </a:pPr>
            <a:endParaRPr lang="en-US" i="1" dirty="0">
              <a:latin typeface="Arial" panose="020B0604020202020204" pitchFamily="34" charset="0"/>
              <a:cs typeface="Arial" panose="020B0604020202020204" pitchFamily="34" charset="0"/>
            </a:endParaRPr>
          </a:p>
          <a:p>
            <a:pPr>
              <a:buAutoNum type="arabicPeriod" startAt="3"/>
            </a:pPr>
            <a:r>
              <a:rPr lang="en-US" b="1" dirty="0">
                <a:latin typeface="Arial" panose="020B0604020202020204" pitchFamily="34" charset="0"/>
                <a:cs typeface="Arial" panose="020B0604020202020204" pitchFamily="34" charset="0"/>
              </a:rPr>
              <a:t>Right to Basic Needs</a:t>
            </a:r>
          </a:p>
          <a:p>
            <a:pPr marL="0" indent="0">
              <a:buNone/>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And give the relative his rights, and the poor, and the wayfarer, and do not squander wastefully</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Bani</a:t>
            </a:r>
            <a:r>
              <a:rPr lang="en-US" dirty="0">
                <a:latin typeface="Arial" panose="020B0604020202020204" pitchFamily="34" charset="0"/>
                <a:cs typeface="Arial" panose="020B0604020202020204" pitchFamily="34" charset="0"/>
              </a:rPr>
              <a:t> Israel – 26) </a:t>
            </a: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endParaRPr lang="en-GB"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24381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53803" y="669701"/>
            <a:ext cx="9581882" cy="5834130"/>
          </a:xfrm>
        </p:spPr>
        <p:txBody>
          <a:bodyPr/>
          <a:lstStyle/>
          <a:p>
            <a:pPr>
              <a:buAutoNum type="arabicPeriod" startAt="4"/>
            </a:pPr>
            <a:r>
              <a:rPr lang="en-US" b="1" dirty="0">
                <a:latin typeface="Arial" panose="020B0604020202020204" pitchFamily="34" charset="0"/>
                <a:cs typeface="Arial" panose="020B0604020202020204" pitchFamily="34" charset="0"/>
              </a:rPr>
              <a:t>Sanctity of Property</a:t>
            </a:r>
          </a:p>
          <a:p>
            <a:pPr marL="0" indent="0">
              <a:buNone/>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O you who believe! Do not consume each other’s wealth illicitly, but trade by mutual consent.</a:t>
            </a:r>
            <a:r>
              <a:rPr lang="en-US" dirty="0">
                <a:latin typeface="Arial" panose="020B0604020202020204" pitchFamily="34" charset="0"/>
                <a:cs typeface="Arial" panose="020B0604020202020204" pitchFamily="34" charset="0"/>
              </a:rPr>
              <a:t>” (An-</a:t>
            </a:r>
            <a:r>
              <a:rPr lang="en-US" dirty="0" err="1">
                <a:latin typeface="Arial" panose="020B0604020202020204" pitchFamily="34" charset="0"/>
                <a:cs typeface="Arial" panose="020B0604020202020204" pitchFamily="34" charset="0"/>
              </a:rPr>
              <a:t>Nisaa</a:t>
            </a:r>
            <a:r>
              <a:rPr lang="en-US" dirty="0">
                <a:latin typeface="Arial" panose="020B0604020202020204" pitchFamily="34" charset="0"/>
                <a:cs typeface="Arial" panose="020B0604020202020204" pitchFamily="34" charset="0"/>
              </a:rPr>
              <a:t> – 29)</a:t>
            </a:r>
          </a:p>
          <a:p>
            <a:pPr marL="0" indent="0">
              <a:buNone/>
            </a:pPr>
            <a:endParaRPr lang="en-US" b="1" dirty="0">
              <a:latin typeface="Arial" panose="020B0604020202020204" pitchFamily="34" charset="0"/>
              <a:cs typeface="Arial" panose="020B0604020202020204" pitchFamily="34" charset="0"/>
            </a:endParaRPr>
          </a:p>
          <a:p>
            <a:pPr>
              <a:buAutoNum type="arabicPeriod" startAt="5"/>
            </a:pPr>
            <a:r>
              <a:rPr lang="en-US" b="1" dirty="0">
                <a:latin typeface="Arial" panose="020B0604020202020204" pitchFamily="34" charset="0"/>
                <a:cs typeface="Arial" panose="020B0604020202020204" pitchFamily="34" charset="0"/>
              </a:rPr>
              <a:t>Religious Freedom</a:t>
            </a:r>
          </a:p>
          <a:p>
            <a:pPr marL="0" indent="0">
              <a:buNone/>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There shall be no compulsion in religion; the right way has become distinct from the wrong way.</a:t>
            </a:r>
            <a:r>
              <a:rPr lang="en-US" dirty="0">
                <a:latin typeface="Arial" panose="020B0604020202020204" pitchFamily="34" charset="0"/>
                <a:cs typeface="Arial" panose="020B0604020202020204" pitchFamily="34" charset="0"/>
              </a:rPr>
              <a:t>” (Al-Baqarah – 256)</a:t>
            </a:r>
          </a:p>
          <a:p>
            <a:pPr marL="0" indent="0">
              <a:buNone/>
            </a:pPr>
            <a:endParaRPr lang="en-US" b="1" i="1" dirty="0">
              <a:latin typeface="Arial" panose="020B0604020202020204" pitchFamily="34" charset="0"/>
              <a:cs typeface="Arial" panose="020B0604020202020204" pitchFamily="34" charset="0"/>
            </a:endParaRPr>
          </a:p>
          <a:p>
            <a:pPr>
              <a:buAutoNum type="arabicPeriod" startAt="6"/>
            </a:pPr>
            <a:r>
              <a:rPr lang="en-US" b="1" dirty="0">
                <a:latin typeface="Arial" panose="020B0604020202020204" pitchFamily="34" charset="0"/>
                <a:cs typeface="Arial" panose="020B0604020202020204" pitchFamily="34" charset="0"/>
              </a:rPr>
              <a:t>Right of Inheritance is Gender Neutral</a:t>
            </a:r>
          </a:p>
          <a:p>
            <a:pPr>
              <a:buFontTx/>
              <a:buChar char="-"/>
            </a:pPr>
            <a:r>
              <a:rPr lang="en-US" dirty="0">
                <a:latin typeface="Arial" panose="020B0604020202020204" pitchFamily="34" charset="0"/>
                <a:cs typeface="Arial" panose="020B0604020202020204" pitchFamily="34" charset="0"/>
              </a:rPr>
              <a:t>Surah </a:t>
            </a:r>
            <a:r>
              <a:rPr lang="en-US" dirty="0" err="1">
                <a:latin typeface="Arial" panose="020B0604020202020204" pitchFamily="34" charset="0"/>
                <a:cs typeface="Arial" panose="020B0604020202020204" pitchFamily="34" charset="0"/>
              </a:rPr>
              <a:t>Nisa</a:t>
            </a:r>
            <a:r>
              <a:rPr lang="en-US" dirty="0">
                <a:latin typeface="Arial" panose="020B0604020202020204" pitchFamily="34" charset="0"/>
                <a:cs typeface="Arial" panose="020B0604020202020204" pitchFamily="34" charset="0"/>
              </a:rPr>
              <a:t> (verse 11 – 12) prescribes the inheritance shares for both the genders.</a:t>
            </a:r>
          </a:p>
          <a:p>
            <a:pPr marL="0" indent="0">
              <a:buNone/>
            </a:pPr>
            <a:endParaRPr lang="en-US" dirty="0">
              <a:latin typeface="Arial" panose="020B0604020202020204" pitchFamily="34" charset="0"/>
              <a:cs typeface="Arial" panose="020B0604020202020204" pitchFamily="34" charset="0"/>
            </a:endParaRPr>
          </a:p>
          <a:p>
            <a:pPr>
              <a:buAutoNum type="arabicPeriod" startAt="7"/>
            </a:pPr>
            <a:r>
              <a:rPr lang="en-US" b="1" dirty="0">
                <a:latin typeface="Arial" panose="020B0604020202020204" pitchFamily="34" charset="0"/>
                <a:cs typeface="Arial" panose="020B0604020202020204" pitchFamily="34" charset="0"/>
              </a:rPr>
              <a:t>Right to Education is Gender Neutral</a:t>
            </a:r>
          </a:p>
          <a:p>
            <a:pPr marL="0" indent="0">
              <a:buNone/>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Seeking knowledge is obligatory on every Muslim.</a:t>
            </a:r>
            <a:r>
              <a:rPr lang="en-US" dirty="0">
                <a:latin typeface="Arial" panose="020B0604020202020204" pitchFamily="34" charset="0"/>
                <a:cs typeface="Arial" panose="020B0604020202020204" pitchFamily="34" charset="0"/>
              </a:rPr>
              <a:t>” (Muslim)</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789880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53803" y="1004551"/>
            <a:ext cx="9581882" cy="5499279"/>
          </a:xfrm>
        </p:spPr>
        <p:txBody>
          <a:bodyPr/>
          <a:lstStyle/>
          <a:p>
            <a:pPr>
              <a:buAutoNum type="arabicPeriod" startAt="8"/>
            </a:pPr>
            <a:r>
              <a:rPr lang="en-US" b="1" dirty="0">
                <a:latin typeface="Arial" panose="020B0604020202020204" pitchFamily="34" charset="0"/>
                <a:cs typeface="Arial" panose="020B0604020202020204" pitchFamily="34" charset="0"/>
              </a:rPr>
              <a:t>Right to Privacy</a:t>
            </a:r>
          </a:p>
          <a:p>
            <a:pPr marL="0" indent="0">
              <a:buNone/>
            </a:pPr>
            <a:r>
              <a:rPr lang="en-US" dirty="0">
                <a:latin typeface="Arial" panose="020B0604020202020204" pitchFamily="34" charset="0"/>
                <a:cs typeface="Arial" panose="020B0604020202020204" pitchFamily="34" charset="0"/>
              </a:rPr>
              <a:t>- “</a:t>
            </a:r>
            <a:r>
              <a:rPr lang="en-US" i="1" dirty="0">
                <a:latin typeface="Arial" panose="020B0604020202020204" pitchFamily="34" charset="0"/>
                <a:cs typeface="Arial" panose="020B0604020202020204" pitchFamily="34" charset="0"/>
              </a:rPr>
              <a:t>And do not spy on one another, nor backbite one another.”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Hujurat</a:t>
            </a:r>
            <a:r>
              <a:rPr lang="en-US" dirty="0">
                <a:latin typeface="Arial" panose="020B0604020202020204" pitchFamily="34" charset="0"/>
                <a:cs typeface="Arial" panose="020B0604020202020204" pitchFamily="34" charset="0"/>
              </a:rPr>
              <a:t> – 12)</a:t>
            </a:r>
          </a:p>
          <a:p>
            <a:pPr>
              <a:buFontTx/>
              <a:buChar char="-"/>
            </a:pPr>
            <a:r>
              <a:rPr lang="en-US" dirty="0">
                <a:latin typeface="Arial" panose="020B0604020202020204" pitchFamily="34" charset="0"/>
                <a:cs typeface="Arial" panose="020B0604020202020204" pitchFamily="34" charset="0"/>
              </a:rPr>
              <a:t>No one has any right to interfere in someone else’s domestic matters, rather the one interfering is to be blamed</a:t>
            </a:r>
          </a:p>
          <a:p>
            <a:pPr marL="0" indent="0">
              <a:buNone/>
            </a:pPr>
            <a:endParaRPr lang="en-US" b="1" dirty="0">
              <a:latin typeface="Arial" panose="020B0604020202020204" pitchFamily="34" charset="0"/>
              <a:cs typeface="Arial" panose="020B0604020202020204" pitchFamily="34" charset="0"/>
            </a:endParaRPr>
          </a:p>
          <a:p>
            <a:pPr>
              <a:buAutoNum type="arabicPeriod" startAt="9"/>
            </a:pPr>
            <a:r>
              <a:rPr lang="en-US" b="1" dirty="0">
                <a:latin typeface="Arial" panose="020B0604020202020204" pitchFamily="34" charset="0"/>
                <a:cs typeface="Arial" panose="020B0604020202020204" pitchFamily="34" charset="0"/>
              </a:rPr>
              <a:t>Protection of Chastity</a:t>
            </a:r>
          </a:p>
          <a:p>
            <a:pPr marL="0" indent="0">
              <a:buNone/>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Those who accuse chaste women, then cannot bring four witnesses, whip them eighty lashes, and do not ever accept their testimony, for these are the immoral</a:t>
            </a:r>
            <a:r>
              <a:rPr lang="en-US" dirty="0">
                <a:latin typeface="Arial" panose="020B0604020202020204" pitchFamily="34" charset="0"/>
                <a:cs typeface="Arial" panose="020B0604020202020204" pitchFamily="34" charset="0"/>
              </a:rPr>
              <a:t>.” (An-Noor – 4)</a:t>
            </a:r>
          </a:p>
          <a:p>
            <a:pPr marL="0" indent="0">
              <a:buNone/>
            </a:pPr>
            <a:endParaRPr lang="en-US" dirty="0">
              <a:latin typeface="Arial" panose="020B0604020202020204" pitchFamily="34" charset="0"/>
              <a:cs typeface="Arial" panose="020B0604020202020204" pitchFamily="34" charset="0"/>
            </a:endParaRPr>
          </a:p>
          <a:p>
            <a:pPr>
              <a:buAutoNum type="arabicPeriod" startAt="10"/>
            </a:pPr>
            <a:r>
              <a:rPr lang="en-US" b="1" dirty="0">
                <a:latin typeface="Arial" panose="020B0604020202020204" pitchFamily="34" charset="0"/>
                <a:cs typeface="Arial" panose="020B0604020202020204" pitchFamily="34" charset="0"/>
              </a:rPr>
              <a:t>Protection of a Child’s Identity</a:t>
            </a:r>
          </a:p>
          <a:p>
            <a:pPr>
              <a:buFontTx/>
              <a:buChar char="-"/>
            </a:pPr>
            <a:r>
              <a:rPr lang="en-US" dirty="0">
                <a:latin typeface="Arial" panose="020B0604020202020204" pitchFamily="34" charset="0"/>
                <a:cs typeface="Arial" panose="020B0604020202020204" pitchFamily="34" charset="0"/>
              </a:rPr>
              <a:t>The institution Nikah</a:t>
            </a:r>
          </a:p>
          <a:p>
            <a:pPr>
              <a:buFontTx/>
              <a:buChar char="-"/>
            </a:pPr>
            <a:r>
              <a:rPr lang="en-US" dirty="0">
                <a:latin typeface="Arial" panose="020B0604020202020204" pitchFamily="34" charset="0"/>
                <a:cs typeface="Arial" panose="020B0604020202020204" pitchFamily="34" charset="0"/>
              </a:rPr>
              <a:t>Strong punishment for adultery</a:t>
            </a:r>
          </a:p>
          <a:p>
            <a:pPr>
              <a:buFontTx/>
              <a:buChar char="-"/>
            </a:pPr>
            <a:r>
              <a:rPr lang="en-US" dirty="0">
                <a:latin typeface="Arial" panose="020B0604020202020204" pitchFamily="34" charset="0"/>
                <a:cs typeface="Arial" panose="020B0604020202020204" pitchFamily="34" charset="0"/>
              </a:rPr>
              <a:t>Giving the newborn a name is the newborn’s first right on his parents</a:t>
            </a: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54361785"/>
      </p:ext>
    </p:extLst>
  </p:cSld>
  <p:clrMapOvr>
    <a:masterClrMapping/>
  </p:clrMapOvr>
</p:sld>
</file>

<file path=ppt/theme/theme1.xml><?xml version="1.0" encoding="utf-8"?>
<a:theme xmlns:a="http://schemas.openxmlformats.org/drawingml/2006/main" name="Wisp">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1159</TotalTime>
  <Words>1921</Words>
  <Application>Microsoft Macintosh PowerPoint</Application>
  <PresentationFormat>Widescreen</PresentationFormat>
  <Paragraphs>167</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Century Gothic</vt:lpstr>
      <vt:lpstr>Wingdings</vt:lpstr>
      <vt:lpstr>Wingdings 3</vt:lpstr>
      <vt:lpstr>Wisp</vt:lpstr>
      <vt:lpstr>Section 3 Human Rights &amp; Status of Women in Islam</vt:lpstr>
      <vt:lpstr>Past Paper Questions</vt:lpstr>
      <vt:lpstr>Human Rights in Islam</vt:lpstr>
      <vt:lpstr>PowerPoint Presentation</vt:lpstr>
      <vt:lpstr>Key Takeaways from the Last Sermon</vt:lpstr>
      <vt:lpstr>PowerPoint Presentation</vt:lpstr>
      <vt:lpstr>List of Human Rights Prescribed by Islam</vt:lpstr>
      <vt:lpstr>PowerPoint Presentation</vt:lpstr>
      <vt:lpstr>PowerPoint Presentation</vt:lpstr>
      <vt:lpstr>Status of Women in Islam</vt:lpstr>
      <vt:lpstr>Status Granted by Islam</vt:lpstr>
      <vt:lpstr>PowerPoint Presentation</vt:lpstr>
      <vt:lpstr>Rights of Women Prescribed by Islam </vt:lpstr>
      <vt:lpstr>PowerPoint Presentation</vt:lpstr>
      <vt:lpstr>Dignity of Men &amp; Women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Section 3 Human Rights &amp; Status of Women in Islam</dc:title>
  <dc:creator>Abubakr</dc:creator>
  <cp:lastModifiedBy>Abubakar Ilyas</cp:lastModifiedBy>
  <cp:revision>31</cp:revision>
  <dcterms:created xsi:type="dcterms:W3CDTF">2021-02-28T02:13:09Z</dcterms:created>
  <dcterms:modified xsi:type="dcterms:W3CDTF">2023-08-04T11:34:29Z</dcterms:modified>
</cp:coreProperties>
</file>