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7" r:id="rId5"/>
    <p:sldId id="261"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4" d="100"/>
          <a:sy n="64" d="100"/>
        </p:scale>
        <p:origin x="68"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1BA563D-B89A-465A-8CBB-D191305B00CA}" type="datetimeFigureOut">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1950209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BA563D-B89A-465A-8CBB-D191305B00CA}" type="datetimeFigureOut">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5005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BA563D-B89A-465A-8CBB-D191305B00CA}" type="datetimeFigureOut">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56533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BA563D-B89A-465A-8CBB-D191305B00CA}" type="datetimeFigureOut">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2069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BA563D-B89A-465A-8CBB-D191305B00CA}" type="datetimeFigureOut">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270803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BA563D-B89A-465A-8CBB-D191305B00CA}" type="datetimeFigureOut">
              <a:rPr lang="en-US" smtClean="0"/>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247401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BA563D-B89A-465A-8CBB-D191305B00CA}" type="datetimeFigureOut">
              <a:rPr lang="en-US" smtClean="0"/>
              <a:t>10/14/2023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1701649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BA563D-B89A-465A-8CBB-D191305B00CA}" type="datetimeFigureOut">
              <a:rPr lang="en-US" smtClean="0"/>
              <a:t>10/14/2023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421811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BA563D-B89A-465A-8CBB-D191305B00CA}" type="datetimeFigureOut">
              <a:rPr lang="en-US" smtClean="0"/>
              <a:t>10/14/2023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1858072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BA563D-B89A-465A-8CBB-D191305B00CA}" type="datetimeFigureOut">
              <a:rPr lang="en-US" smtClean="0"/>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146482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BA563D-B89A-465A-8CBB-D191305B00CA}" type="datetimeFigureOut">
              <a:rPr lang="en-US" smtClean="0"/>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CBB8C-C57B-4073-9DCC-D2A36BB14609}" type="slidenum">
              <a:rPr lang="en-US" smtClean="0"/>
              <a:t>‹#›</a:t>
            </a:fld>
            <a:endParaRPr lang="en-US"/>
          </a:p>
        </p:txBody>
      </p:sp>
    </p:spTree>
    <p:extLst>
      <p:ext uri="{BB962C8B-B14F-4D97-AF65-F5344CB8AC3E}">
        <p14:creationId xmlns:p14="http://schemas.microsoft.com/office/powerpoint/2010/main" val="75417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A563D-B89A-465A-8CBB-D191305B00CA}" type="datetimeFigureOut">
              <a:rPr lang="en-US" smtClean="0"/>
              <a:t>10/14/2023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6CBB8C-C57B-4073-9DCC-D2A36BB14609}" type="slidenum">
              <a:rPr lang="en-US" smtClean="0"/>
              <a:t>‹#›</a:t>
            </a:fld>
            <a:endParaRPr lang="en-US"/>
          </a:p>
        </p:txBody>
      </p:sp>
    </p:spTree>
    <p:extLst>
      <p:ext uri="{BB962C8B-B14F-4D97-AF65-F5344CB8AC3E}">
        <p14:creationId xmlns:p14="http://schemas.microsoft.com/office/powerpoint/2010/main" val="1902933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NADWATUL ULEMA</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5877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1857- War of Independence </a:t>
            </a:r>
          </a:p>
          <a:p>
            <a:r>
              <a:rPr lang="en-US" dirty="0"/>
              <a:t>Ascendency of the British Raj </a:t>
            </a:r>
          </a:p>
          <a:p>
            <a:r>
              <a:rPr lang="en-US" dirty="0"/>
              <a:t>Spread of Christianity – Missionary Activities </a:t>
            </a:r>
          </a:p>
          <a:p>
            <a:r>
              <a:rPr lang="en-US" dirty="0"/>
              <a:t>Muslim Response – Education </a:t>
            </a:r>
          </a:p>
          <a:p>
            <a:r>
              <a:rPr lang="en-US" dirty="0"/>
              <a:t>Aligarh – Modern Education and modernity </a:t>
            </a:r>
          </a:p>
          <a:p>
            <a:r>
              <a:rPr lang="en-US" dirty="0" err="1"/>
              <a:t>Deoband</a:t>
            </a:r>
            <a:r>
              <a:rPr lang="en-US" dirty="0"/>
              <a:t> – Focus on Religious Education – Traditional Approach </a:t>
            </a:r>
          </a:p>
          <a:p>
            <a:r>
              <a:rPr lang="en-US" dirty="0"/>
              <a:t>A new approach was required </a:t>
            </a:r>
          </a:p>
        </p:txBody>
      </p:sp>
    </p:spTree>
    <p:extLst>
      <p:ext uri="{BB962C8B-B14F-4D97-AF65-F5344CB8AC3E}">
        <p14:creationId xmlns:p14="http://schemas.microsoft.com/office/powerpoint/2010/main" val="78408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Establishment </a:t>
            </a:r>
          </a:p>
        </p:txBody>
      </p:sp>
      <p:sp>
        <p:nvSpPr>
          <p:cNvPr id="3" name="Content Placeholder 2"/>
          <p:cNvSpPr>
            <a:spLocks noGrp="1"/>
          </p:cNvSpPr>
          <p:nvPr>
            <p:ph idx="1"/>
          </p:nvPr>
        </p:nvSpPr>
        <p:spPr/>
        <p:txBody>
          <a:bodyPr>
            <a:normAutofit/>
          </a:bodyPr>
          <a:lstStyle/>
          <a:p>
            <a:r>
              <a:rPr lang="en-US" dirty="0"/>
              <a:t>In 1893, during the convocation of </a:t>
            </a:r>
            <a:r>
              <a:rPr lang="en-US" dirty="0" err="1"/>
              <a:t>Madressah</a:t>
            </a:r>
            <a:r>
              <a:rPr lang="en-US" dirty="0"/>
              <a:t> </a:t>
            </a:r>
            <a:r>
              <a:rPr lang="en-US" dirty="0" err="1"/>
              <a:t>Faiz</a:t>
            </a:r>
            <a:r>
              <a:rPr lang="en-US" dirty="0"/>
              <a:t>-e-</a:t>
            </a:r>
            <a:r>
              <a:rPr lang="en-US" dirty="0" err="1"/>
              <a:t>Aam</a:t>
            </a:r>
            <a:r>
              <a:rPr lang="en-US" dirty="0"/>
              <a:t> at Kanpur, a number of religious leaders – including Maulana Mohammad Ali </a:t>
            </a:r>
            <a:r>
              <a:rPr lang="en-US" dirty="0" err="1"/>
              <a:t>Mungeri</a:t>
            </a:r>
            <a:r>
              <a:rPr lang="en-US" dirty="0"/>
              <a:t>, Maulana </a:t>
            </a:r>
            <a:r>
              <a:rPr lang="en-US" dirty="0" err="1"/>
              <a:t>Lutfullah</a:t>
            </a:r>
            <a:r>
              <a:rPr lang="en-US" dirty="0"/>
              <a:t> and Maulana Ashraf Ali </a:t>
            </a:r>
            <a:r>
              <a:rPr lang="en-US" dirty="0" err="1"/>
              <a:t>Thanwi</a:t>
            </a:r>
            <a:r>
              <a:rPr lang="en-US" dirty="0"/>
              <a:t> – got together and proposed to form a group of religious scholars</a:t>
            </a:r>
          </a:p>
          <a:p>
            <a:r>
              <a:rPr lang="en-US" dirty="0"/>
              <a:t>This group was called the </a:t>
            </a:r>
            <a:r>
              <a:rPr lang="en-US" dirty="0" err="1"/>
              <a:t>Nadvatul</a:t>
            </a:r>
            <a:r>
              <a:rPr lang="en-US" dirty="0"/>
              <a:t> </a:t>
            </a:r>
            <a:r>
              <a:rPr lang="en-US" dirty="0" err="1"/>
              <a:t>Ulema</a:t>
            </a:r>
            <a:r>
              <a:rPr lang="en-US" dirty="0"/>
              <a:t>. The first convention of the </a:t>
            </a:r>
            <a:r>
              <a:rPr lang="en-US" dirty="0" err="1"/>
              <a:t>Nadvatul</a:t>
            </a:r>
            <a:r>
              <a:rPr lang="en-US" dirty="0"/>
              <a:t> </a:t>
            </a:r>
            <a:r>
              <a:rPr lang="en-US" dirty="0" err="1"/>
              <a:t>Ulema</a:t>
            </a:r>
            <a:r>
              <a:rPr lang="en-US" dirty="0"/>
              <a:t> was held between April 22 and April 24, 1894. </a:t>
            </a:r>
          </a:p>
          <a:p>
            <a:r>
              <a:rPr lang="en-US" dirty="0"/>
              <a:t>Maulana Shibli </a:t>
            </a:r>
            <a:r>
              <a:rPr lang="en-US" dirty="0" err="1"/>
              <a:t>Nomani</a:t>
            </a:r>
            <a:r>
              <a:rPr lang="en-US" dirty="0"/>
              <a:t> played an important role in preparing the guidelines of </a:t>
            </a:r>
            <a:r>
              <a:rPr lang="en-US" dirty="0" err="1"/>
              <a:t>Nadva</a:t>
            </a:r>
            <a:endParaRPr lang="en-US" dirty="0"/>
          </a:p>
        </p:txBody>
      </p:sp>
    </p:spTree>
    <p:extLst>
      <p:ext uri="{BB962C8B-B14F-4D97-AF65-F5344CB8AC3E}">
        <p14:creationId xmlns:p14="http://schemas.microsoft.com/office/powerpoint/2010/main" val="202769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&amp; Objectives </a:t>
            </a:r>
          </a:p>
        </p:txBody>
      </p:sp>
      <p:sp>
        <p:nvSpPr>
          <p:cNvPr id="3" name="Content Placeholder 2"/>
          <p:cNvSpPr>
            <a:spLocks noGrp="1"/>
          </p:cNvSpPr>
          <p:nvPr>
            <p:ph idx="1"/>
          </p:nvPr>
        </p:nvSpPr>
        <p:spPr/>
        <p:txBody>
          <a:bodyPr>
            <a:normAutofit/>
          </a:bodyPr>
          <a:lstStyle/>
          <a:p>
            <a:r>
              <a:rPr lang="en-US" dirty="0"/>
              <a:t> To introduce suitable changes in the syllabi of Islamic theological institutions with a view to bringing them in line with the changed conditions of the modern age</a:t>
            </a:r>
          </a:p>
          <a:p>
            <a:r>
              <a:rPr lang="en-US" dirty="0"/>
              <a:t>To examine </a:t>
            </a:r>
            <a:r>
              <a:rPr lang="en-US" dirty="0" err="1"/>
              <a:t>Shariat</a:t>
            </a:r>
            <a:r>
              <a:rPr lang="en-US" dirty="0"/>
              <a:t> with a view to keep it in conformity with the fundamental guidance of the Quran and the </a:t>
            </a:r>
            <a:r>
              <a:rPr lang="en-US" dirty="0" err="1"/>
              <a:t>Sunnat</a:t>
            </a:r>
            <a:r>
              <a:rPr lang="en-US" dirty="0"/>
              <a:t> so as to address the ever-increasing modern questions and problems</a:t>
            </a:r>
          </a:p>
          <a:p>
            <a:r>
              <a:rPr lang="en-US" dirty="0"/>
              <a:t>To  establish a central library in northern India which could serve as a useful </a:t>
            </a:r>
            <a:r>
              <a:rPr lang="en-US" dirty="0" err="1"/>
              <a:t>centre</a:t>
            </a:r>
            <a:r>
              <a:rPr lang="en-US" dirty="0"/>
              <a:t> of study and research in Islamic Studies</a:t>
            </a:r>
          </a:p>
          <a:p>
            <a:r>
              <a:rPr lang="en-US" dirty="0"/>
              <a:t>To</a:t>
            </a:r>
            <a:r>
              <a:rPr lang="en-US" b="1" dirty="0"/>
              <a:t> propagate Islamic faith </a:t>
            </a:r>
            <a:r>
              <a:rPr lang="en-US" dirty="0"/>
              <a:t>and</a:t>
            </a:r>
            <a:r>
              <a:rPr lang="en-US" b="1" dirty="0"/>
              <a:t> ideals</a:t>
            </a:r>
            <a:r>
              <a:rPr lang="en-US" dirty="0"/>
              <a:t> by suitable literature and making arrangements for its publication</a:t>
            </a:r>
          </a:p>
        </p:txBody>
      </p:sp>
    </p:spTree>
    <p:extLst>
      <p:ext uri="{BB962C8B-B14F-4D97-AF65-F5344CB8AC3E}">
        <p14:creationId xmlns:p14="http://schemas.microsoft.com/office/powerpoint/2010/main" val="92135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Features </a:t>
            </a:r>
          </a:p>
        </p:txBody>
      </p:sp>
      <p:sp>
        <p:nvSpPr>
          <p:cNvPr id="3" name="Content Placeholder 2"/>
          <p:cNvSpPr>
            <a:spLocks noGrp="1"/>
          </p:cNvSpPr>
          <p:nvPr>
            <p:ph idx="1"/>
          </p:nvPr>
        </p:nvSpPr>
        <p:spPr/>
        <p:txBody>
          <a:bodyPr>
            <a:normAutofit/>
          </a:bodyPr>
          <a:lstStyle/>
          <a:p>
            <a:r>
              <a:rPr lang="en-US" dirty="0"/>
              <a:t>Major reforms were required in the prevailing educational system</a:t>
            </a:r>
          </a:p>
          <a:p>
            <a:r>
              <a:rPr lang="en-US" dirty="0"/>
              <a:t>The formation of a confederation of </a:t>
            </a:r>
            <a:r>
              <a:rPr lang="en-US" dirty="0" err="1"/>
              <a:t>madressahs</a:t>
            </a:r>
            <a:r>
              <a:rPr lang="en-US" dirty="0"/>
              <a:t> belonging to different sects was emphasized</a:t>
            </a:r>
          </a:p>
          <a:p>
            <a:r>
              <a:rPr lang="en-US" dirty="0"/>
              <a:t>To set up a ‘</a:t>
            </a:r>
            <a:r>
              <a:rPr lang="en-US" dirty="0" err="1"/>
              <a:t>darul</a:t>
            </a:r>
            <a:r>
              <a:rPr lang="en-US" dirty="0"/>
              <a:t> </a:t>
            </a:r>
            <a:r>
              <a:rPr lang="en-US" dirty="0" err="1"/>
              <a:t>uloom</a:t>
            </a:r>
            <a:r>
              <a:rPr lang="en-US" dirty="0"/>
              <a:t>’ to realize the required changes in the educational system</a:t>
            </a:r>
          </a:p>
          <a:p>
            <a:r>
              <a:rPr lang="en-US" dirty="0"/>
              <a:t>Producing more </a:t>
            </a:r>
            <a:r>
              <a:rPr lang="en-US" u="sng" dirty="0"/>
              <a:t>balanced graduates</a:t>
            </a:r>
            <a:r>
              <a:rPr lang="en-US" dirty="0"/>
              <a:t> who would have a deep knowledge of Islam with a modern outlook</a:t>
            </a:r>
          </a:p>
          <a:p>
            <a:r>
              <a:rPr lang="en-US" dirty="0"/>
              <a:t>To realize these objectives, a </a:t>
            </a:r>
            <a:r>
              <a:rPr lang="en-US" dirty="0" err="1"/>
              <a:t>madressah</a:t>
            </a:r>
            <a:r>
              <a:rPr lang="en-US" dirty="0"/>
              <a:t> was established in 1898 which was upgraded to the </a:t>
            </a:r>
            <a:r>
              <a:rPr lang="en-US" dirty="0" err="1"/>
              <a:t>Darul</a:t>
            </a:r>
            <a:r>
              <a:rPr lang="en-US" dirty="0"/>
              <a:t> </a:t>
            </a:r>
            <a:r>
              <a:rPr lang="en-US" dirty="0" err="1"/>
              <a:t>Uloom</a:t>
            </a:r>
            <a:r>
              <a:rPr lang="en-US" dirty="0"/>
              <a:t> </a:t>
            </a:r>
            <a:r>
              <a:rPr lang="en-US" dirty="0" err="1"/>
              <a:t>Nadvatul</a:t>
            </a:r>
            <a:r>
              <a:rPr lang="en-US" dirty="0"/>
              <a:t> Ulema.</a:t>
            </a:r>
          </a:p>
        </p:txBody>
      </p:sp>
    </p:spTree>
    <p:extLst>
      <p:ext uri="{BB962C8B-B14F-4D97-AF65-F5344CB8AC3E}">
        <p14:creationId xmlns:p14="http://schemas.microsoft.com/office/powerpoint/2010/main" val="30314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Nadwa</a:t>
            </a:r>
            <a:r>
              <a:rPr lang="en-US" dirty="0"/>
              <a:t> - Explanation</a:t>
            </a:r>
          </a:p>
        </p:txBody>
      </p:sp>
      <p:sp>
        <p:nvSpPr>
          <p:cNvPr id="3" name="Content Placeholder 2"/>
          <p:cNvSpPr>
            <a:spLocks noGrp="1"/>
          </p:cNvSpPr>
          <p:nvPr>
            <p:ph idx="1"/>
          </p:nvPr>
        </p:nvSpPr>
        <p:spPr/>
        <p:txBody>
          <a:bodyPr>
            <a:normAutofit fontScale="77500" lnSpcReduction="20000"/>
          </a:bodyPr>
          <a:lstStyle/>
          <a:p>
            <a:r>
              <a:rPr lang="en-US" dirty="0"/>
              <a:t>The </a:t>
            </a:r>
            <a:r>
              <a:rPr lang="en-US" dirty="0" err="1"/>
              <a:t>Nadvatul</a:t>
            </a:r>
            <a:r>
              <a:rPr lang="en-US" dirty="0"/>
              <a:t> </a:t>
            </a:r>
            <a:r>
              <a:rPr lang="en-US" dirty="0" err="1"/>
              <a:t>Uloom</a:t>
            </a:r>
            <a:r>
              <a:rPr lang="en-US" dirty="0"/>
              <a:t> was not just a traditional </a:t>
            </a:r>
            <a:r>
              <a:rPr lang="en-US" dirty="0" err="1"/>
              <a:t>madressah</a:t>
            </a:r>
            <a:r>
              <a:rPr lang="en-US" dirty="0"/>
              <a:t> but was envisioned by its pioneers as a movement of social reformation</a:t>
            </a:r>
          </a:p>
          <a:p>
            <a:r>
              <a:rPr lang="en-US" dirty="0"/>
              <a:t>To influence a broader circle of people, it was necessary to publish a journal to influence the minds with scholarly articles</a:t>
            </a:r>
          </a:p>
          <a:p>
            <a:r>
              <a:rPr lang="en-US" dirty="0"/>
              <a:t>In 1904, the first issue of Al-</a:t>
            </a:r>
            <a:r>
              <a:rPr lang="en-US" dirty="0" err="1"/>
              <a:t>Nadva</a:t>
            </a:r>
            <a:r>
              <a:rPr lang="en-US" dirty="0"/>
              <a:t>, a scholarly journal of the </a:t>
            </a:r>
            <a:r>
              <a:rPr lang="en-US" dirty="0" err="1"/>
              <a:t>Nadvatul</a:t>
            </a:r>
            <a:r>
              <a:rPr lang="en-US" dirty="0"/>
              <a:t> </a:t>
            </a:r>
            <a:r>
              <a:rPr lang="en-US" dirty="0" err="1"/>
              <a:t>Uloom</a:t>
            </a:r>
            <a:r>
              <a:rPr lang="en-US" dirty="0"/>
              <a:t> was published</a:t>
            </a:r>
          </a:p>
          <a:p>
            <a:r>
              <a:rPr lang="en-US" dirty="0"/>
              <a:t>The pioneer editors were of Al-</a:t>
            </a:r>
            <a:r>
              <a:rPr lang="en-US" dirty="0" err="1"/>
              <a:t>Nadva</a:t>
            </a:r>
            <a:r>
              <a:rPr lang="en-US" dirty="0"/>
              <a:t> were Maulana </a:t>
            </a:r>
            <a:r>
              <a:rPr lang="en-US" dirty="0" err="1"/>
              <a:t>Habibur</a:t>
            </a:r>
            <a:r>
              <a:rPr lang="en-US" dirty="0"/>
              <a:t> Rahman Khan </a:t>
            </a:r>
            <a:r>
              <a:rPr lang="en-US" dirty="0" err="1"/>
              <a:t>Shirwani</a:t>
            </a:r>
            <a:r>
              <a:rPr lang="en-US" dirty="0"/>
              <a:t> and Maulana </a:t>
            </a:r>
            <a:r>
              <a:rPr lang="en-US" dirty="0" err="1"/>
              <a:t>Shibli</a:t>
            </a:r>
            <a:r>
              <a:rPr lang="en-US" dirty="0"/>
              <a:t> </a:t>
            </a:r>
            <a:r>
              <a:rPr lang="en-US" dirty="0" err="1"/>
              <a:t>Nomani</a:t>
            </a:r>
            <a:endParaRPr lang="en-US" dirty="0"/>
          </a:p>
          <a:p>
            <a:r>
              <a:rPr lang="en-US" dirty="0"/>
              <a:t>The journal, like </a:t>
            </a:r>
            <a:r>
              <a:rPr lang="en-US" dirty="0" err="1"/>
              <a:t>Darul</a:t>
            </a:r>
            <a:r>
              <a:rPr lang="en-US" dirty="0"/>
              <a:t> </a:t>
            </a:r>
            <a:r>
              <a:rPr lang="en-US" dirty="0" err="1"/>
              <a:t>Uloom</a:t>
            </a:r>
            <a:r>
              <a:rPr lang="en-US" dirty="0"/>
              <a:t>, aimed to challenge some of the conservative beliefs with logical analysis</a:t>
            </a:r>
          </a:p>
          <a:p>
            <a:r>
              <a:rPr lang="en-US" dirty="0"/>
              <a:t>In 1905, Maulana </a:t>
            </a:r>
            <a:r>
              <a:rPr lang="en-US" dirty="0" err="1"/>
              <a:t>Shibli</a:t>
            </a:r>
            <a:r>
              <a:rPr lang="en-US" dirty="0"/>
              <a:t> </a:t>
            </a:r>
            <a:r>
              <a:rPr lang="en-US" dirty="0" err="1"/>
              <a:t>Nomani</a:t>
            </a:r>
            <a:r>
              <a:rPr lang="en-US" dirty="0"/>
              <a:t> brought some major changes in the educational practices of the </a:t>
            </a:r>
            <a:r>
              <a:rPr lang="en-US" dirty="0" err="1"/>
              <a:t>Nadva</a:t>
            </a:r>
            <a:r>
              <a:rPr lang="en-US" dirty="0"/>
              <a:t>. He tried to improve the existing curriculum of the </a:t>
            </a:r>
            <a:r>
              <a:rPr lang="en-US" dirty="0" err="1"/>
              <a:t>Nadva</a:t>
            </a:r>
            <a:r>
              <a:rPr lang="en-US" dirty="0"/>
              <a:t> and laid special emphasis on the teaching of languages, including modern Arabic, English, Hindi and Sanskrit. The induction of the English language in a </a:t>
            </a:r>
            <a:r>
              <a:rPr lang="en-US" dirty="0" err="1"/>
              <a:t>madressah</a:t>
            </a:r>
            <a:r>
              <a:rPr lang="en-US" dirty="0"/>
              <a:t> was a bold step as there was initial resistance from conservative quarters.</a:t>
            </a:r>
          </a:p>
        </p:txBody>
      </p:sp>
    </p:spTree>
    <p:extLst>
      <p:ext uri="{BB962C8B-B14F-4D97-AF65-F5344CB8AC3E}">
        <p14:creationId xmlns:p14="http://schemas.microsoft.com/office/powerpoint/2010/main" val="348029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a:t>
            </a:r>
          </a:p>
        </p:txBody>
      </p:sp>
      <p:sp>
        <p:nvSpPr>
          <p:cNvPr id="3" name="Content Placeholder 2"/>
          <p:cNvSpPr>
            <a:spLocks noGrp="1"/>
          </p:cNvSpPr>
          <p:nvPr>
            <p:ph idx="1"/>
          </p:nvPr>
        </p:nvSpPr>
        <p:spPr/>
        <p:txBody>
          <a:bodyPr/>
          <a:lstStyle/>
          <a:p>
            <a:r>
              <a:rPr lang="en-US" dirty="0"/>
              <a:t>The educational practices in </a:t>
            </a:r>
            <a:r>
              <a:rPr lang="en-US" dirty="0" err="1"/>
              <a:t>Nadvatul</a:t>
            </a:r>
            <a:r>
              <a:rPr lang="en-US" dirty="0"/>
              <a:t> </a:t>
            </a:r>
            <a:r>
              <a:rPr lang="en-US" dirty="0" err="1"/>
              <a:t>Uloom</a:t>
            </a:r>
            <a:r>
              <a:rPr lang="en-US" dirty="0"/>
              <a:t> were not just confined to the lectures that were held within its four walls but were also reflected through special talks that were arranged where eminent scholars would share their ideas with students</a:t>
            </a:r>
          </a:p>
          <a:p>
            <a:r>
              <a:rPr lang="en-US" dirty="0"/>
              <a:t>There was a special emphasis on the art of rhetoric and regular debating activities were organized for students</a:t>
            </a:r>
          </a:p>
          <a:p>
            <a:r>
              <a:rPr lang="en-US" dirty="0"/>
              <a:t>Similarly, there was a strong focus on writing skills and students were trained on how to write a fatwa</a:t>
            </a:r>
          </a:p>
          <a:p>
            <a:r>
              <a:rPr lang="en-US" dirty="0"/>
              <a:t>At the </a:t>
            </a:r>
            <a:r>
              <a:rPr lang="en-US" dirty="0" err="1"/>
              <a:t>Nadvatul</a:t>
            </a:r>
            <a:r>
              <a:rPr lang="en-US" dirty="0"/>
              <a:t> </a:t>
            </a:r>
            <a:r>
              <a:rPr lang="en-US" dirty="0" err="1"/>
              <a:t>Uloom</a:t>
            </a:r>
            <a:r>
              <a:rPr lang="en-US" dirty="0"/>
              <a:t>, student went through scientific grooming to enhance their life skills</a:t>
            </a:r>
          </a:p>
          <a:p>
            <a:endParaRPr lang="en-US" dirty="0"/>
          </a:p>
        </p:txBody>
      </p:sp>
    </p:spTree>
    <p:extLst>
      <p:ext uri="{BB962C8B-B14F-4D97-AF65-F5344CB8AC3E}">
        <p14:creationId xmlns:p14="http://schemas.microsoft.com/office/powerpoint/2010/main" val="42772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Analysis </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The </a:t>
            </a:r>
            <a:r>
              <a:rPr lang="en-US" dirty="0" err="1"/>
              <a:t>Nadvatul</a:t>
            </a:r>
            <a:r>
              <a:rPr lang="en-US" dirty="0"/>
              <a:t> </a:t>
            </a:r>
            <a:r>
              <a:rPr lang="en-US" dirty="0" err="1"/>
              <a:t>Uloom</a:t>
            </a:r>
            <a:r>
              <a:rPr lang="en-US" dirty="0"/>
              <a:t> was close to Aligarh in terms of its approach to the British government</a:t>
            </a:r>
          </a:p>
          <a:p>
            <a:pPr marL="514350" indent="-514350">
              <a:buFont typeface="+mj-lt"/>
              <a:buAutoNum type="arabicPeriod"/>
            </a:pPr>
            <a:r>
              <a:rPr lang="en-US" dirty="0"/>
              <a:t>Instead of an upfront confrontation, the </a:t>
            </a:r>
            <a:r>
              <a:rPr lang="en-US" dirty="0" err="1"/>
              <a:t>Nadvatul</a:t>
            </a:r>
            <a:r>
              <a:rPr lang="en-US" dirty="0"/>
              <a:t> </a:t>
            </a:r>
            <a:r>
              <a:rPr lang="en-US" dirty="0" err="1"/>
              <a:t>Uloom</a:t>
            </a:r>
            <a:r>
              <a:rPr lang="en-US" dirty="0"/>
              <a:t> had a cordial relationship with the government and received grant from the government</a:t>
            </a:r>
          </a:p>
          <a:p>
            <a:pPr marL="514350" indent="-514350">
              <a:buFont typeface="+mj-lt"/>
              <a:buAutoNum type="arabicPeriod"/>
            </a:pPr>
            <a:r>
              <a:rPr lang="en-US" dirty="0"/>
              <a:t>Its whole focus was the empowerment of Muslims by providing them religious knowledge and a modern outlook</a:t>
            </a:r>
          </a:p>
          <a:p>
            <a:pPr marL="514350" indent="-514350">
              <a:buFont typeface="+mj-lt"/>
              <a:buAutoNum type="arabicPeriod"/>
            </a:pPr>
            <a:r>
              <a:rPr lang="en-US" dirty="0"/>
              <a:t>The </a:t>
            </a:r>
            <a:r>
              <a:rPr lang="en-US" dirty="0" err="1"/>
              <a:t>Nadvatul</a:t>
            </a:r>
            <a:r>
              <a:rPr lang="en-US" dirty="0"/>
              <a:t> </a:t>
            </a:r>
            <a:r>
              <a:rPr lang="en-US" dirty="0" err="1"/>
              <a:t>Uloom</a:t>
            </a:r>
            <a:r>
              <a:rPr lang="en-US" dirty="0"/>
              <a:t> also resembled the </a:t>
            </a:r>
            <a:r>
              <a:rPr lang="en-US" dirty="0" err="1"/>
              <a:t>Darul</a:t>
            </a:r>
            <a:r>
              <a:rPr lang="en-US" dirty="0"/>
              <a:t> </a:t>
            </a:r>
            <a:r>
              <a:rPr lang="en-US" dirty="0" err="1"/>
              <a:t>Uloom</a:t>
            </a:r>
            <a:r>
              <a:rPr lang="en-US" dirty="0"/>
              <a:t> </a:t>
            </a:r>
            <a:r>
              <a:rPr lang="en-US" dirty="0" err="1"/>
              <a:t>Deoband</a:t>
            </a:r>
            <a:r>
              <a:rPr lang="en-US" dirty="0"/>
              <a:t> in terms of their emphasis on religious education and the development of religious scholars</a:t>
            </a:r>
          </a:p>
          <a:p>
            <a:pPr marL="514350" indent="-514350">
              <a:buFont typeface="+mj-lt"/>
              <a:buAutoNum type="arabicPeriod"/>
            </a:pPr>
            <a:r>
              <a:rPr lang="en-US" dirty="0"/>
              <a:t>The </a:t>
            </a:r>
            <a:r>
              <a:rPr lang="en-US" dirty="0" err="1"/>
              <a:t>Nadvatul</a:t>
            </a:r>
            <a:r>
              <a:rPr lang="en-US" dirty="0"/>
              <a:t> </a:t>
            </a:r>
            <a:r>
              <a:rPr lang="en-US" dirty="0" err="1"/>
              <a:t>Uloom</a:t>
            </a:r>
            <a:r>
              <a:rPr lang="en-US" dirty="0"/>
              <a:t> manifested the mild version of nationalism and special effort was made to inculcate the passion of patriotism</a:t>
            </a:r>
          </a:p>
        </p:txBody>
      </p:sp>
    </p:spTree>
    <p:extLst>
      <p:ext uri="{BB962C8B-B14F-4D97-AF65-F5344CB8AC3E}">
        <p14:creationId xmlns:p14="http://schemas.microsoft.com/office/powerpoint/2010/main" val="943074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Analysis </a:t>
            </a:r>
          </a:p>
        </p:txBody>
      </p:sp>
      <p:sp>
        <p:nvSpPr>
          <p:cNvPr id="3" name="Content Placeholder 2"/>
          <p:cNvSpPr>
            <a:spLocks noGrp="1"/>
          </p:cNvSpPr>
          <p:nvPr>
            <p:ph idx="1"/>
          </p:nvPr>
        </p:nvSpPr>
        <p:spPr/>
        <p:txBody>
          <a:bodyPr/>
          <a:lstStyle/>
          <a:p>
            <a:pPr marL="514350" indent="-514350">
              <a:buFont typeface="+mj-lt"/>
              <a:buAutoNum type="arabicPeriod" startAt="6"/>
            </a:pPr>
            <a:r>
              <a:rPr lang="en-US" dirty="0"/>
              <a:t>It impacted a large number of Muslims through its enlightened approach in teaching and non-conservative approach in </a:t>
            </a:r>
            <a:r>
              <a:rPr lang="en-US"/>
              <a:t>writing </a:t>
            </a:r>
          </a:p>
          <a:p>
            <a:pPr marL="514350" indent="-514350">
              <a:buFont typeface="+mj-lt"/>
              <a:buAutoNum type="arabicPeriod" startAt="6"/>
            </a:pPr>
            <a:r>
              <a:rPr lang="en-US"/>
              <a:t>The </a:t>
            </a:r>
            <a:r>
              <a:rPr lang="en-US" dirty="0" err="1"/>
              <a:t>Nadvatul</a:t>
            </a:r>
            <a:r>
              <a:rPr lang="en-US" dirty="0"/>
              <a:t> </a:t>
            </a:r>
            <a:r>
              <a:rPr lang="en-US" dirty="0" err="1"/>
              <a:t>Uloom</a:t>
            </a:r>
            <a:r>
              <a:rPr lang="en-US" dirty="0"/>
              <a:t> </a:t>
            </a:r>
            <a:r>
              <a:rPr lang="en-US" dirty="0" err="1"/>
              <a:t>modernised</a:t>
            </a:r>
            <a:r>
              <a:rPr lang="en-US" dirty="0"/>
              <a:t> the concept of </a:t>
            </a:r>
            <a:r>
              <a:rPr lang="en-US" dirty="0" err="1"/>
              <a:t>madressahs</a:t>
            </a:r>
            <a:r>
              <a:rPr lang="en-US" dirty="0"/>
              <a:t> by incorporating the scientific approach of training into writing and speaking skills</a:t>
            </a:r>
          </a:p>
          <a:p>
            <a:pPr marL="514350" indent="-514350">
              <a:buFont typeface="+mj-lt"/>
              <a:buAutoNum type="arabicPeriod" startAt="6"/>
            </a:pPr>
            <a:r>
              <a:rPr lang="en-US" dirty="0"/>
              <a:t>It exposed students to English and other languages and empowered students with a classical and modern view of religion</a:t>
            </a:r>
          </a:p>
        </p:txBody>
      </p:sp>
    </p:spTree>
    <p:extLst>
      <p:ext uri="{BB962C8B-B14F-4D97-AF65-F5344CB8AC3E}">
        <p14:creationId xmlns:p14="http://schemas.microsoft.com/office/powerpoint/2010/main" val="392523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18560</TotalTime>
  <Words>726</Words>
  <Application>Microsoft Office PowerPoint</Application>
  <PresentationFormat>Widescreen</PresentationFormat>
  <Paragraphs>46</Paragraphs>
  <Slides>9</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NADWATUL ULEMA</vt:lpstr>
      <vt:lpstr>BACKGROUND</vt:lpstr>
      <vt:lpstr>Establishment </vt:lpstr>
      <vt:lpstr>Aims &amp; Objectives </vt:lpstr>
      <vt:lpstr>Main Features </vt:lpstr>
      <vt:lpstr>Nadwa - Explanation</vt:lpstr>
      <vt:lpstr>Methodology </vt:lpstr>
      <vt:lpstr>Critical Analysis </vt:lpstr>
      <vt:lpstr>Critical Analysis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NADWATUL ULEMA</dc:title>
  <dc:creator>Yousaf Gondal</dc:creator>
  <cp:lastModifiedBy>NITB</cp:lastModifiedBy>
  <cp:revision>10</cp:revision>
  <dcterms:created xsi:type="dcterms:W3CDTF">2021-06-27T11:03:38Z</dcterms:created>
  <dcterms:modified xsi:type="dcterms:W3CDTF">2023-10-14T09:37:46Z</dcterms:modified>
</cp:coreProperties>
</file>