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99" r:id="rId2"/>
    <p:sldId id="368" r:id="rId3"/>
    <p:sldId id="318" r:id="rId4"/>
    <p:sldId id="358" r:id="rId5"/>
    <p:sldId id="359" r:id="rId6"/>
    <p:sldId id="361" r:id="rId7"/>
    <p:sldId id="360" r:id="rId8"/>
    <p:sldId id="362" r:id="rId9"/>
    <p:sldId id="349" r:id="rId10"/>
    <p:sldId id="367" r:id="rId11"/>
    <p:sldId id="355" r:id="rId12"/>
    <p:sldId id="354" r:id="rId13"/>
    <p:sldId id="356" r:id="rId14"/>
    <p:sldId id="363" r:id="rId15"/>
    <p:sldId id="364" r:id="rId16"/>
    <p:sldId id="3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2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6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7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51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0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1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6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29C-77B2-44AC-8CD0-6CF9ECC48965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DFE3-0D49-4C70-AA7E-AF478920BC85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676C-51F5-4B6C-83F3-33FB75B6D2C9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B29F-C286-4066-AF2E-C61BBCD5EA79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730B-225B-4BB9-A142-128304B3D213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BEE8-30A8-4870-96FD-772725F489E4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FB12-939A-4857-A136-232F0B2E1D2A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6568-0643-444F-862F-F655833D5640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3FB4-1BD8-45C9-AA29-04B8DCAD9769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C192-43DD-4A06-BD3F-C17FBD355223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7027-E63E-4AA4-B827-4C6C471C3D5E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938D-5FF0-46AF-8C50-ECBE6728485F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196A-0578-43E1-840E-088C12CC6D94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3A0-8D62-4BC1-99AD-CF691D0E8DF9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F05F-3792-4C1E-BBB9-6193EE0052C6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2AD6-7D09-4D01-9879-39A9AD26918A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346B-A23D-4E32-8455-3FF119241CCB}" type="datetime1">
              <a:rPr lang="en-US" smtClean="0"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Indian regional and global profile is rising 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– economy </a:t>
            </a:r>
            <a:r>
              <a:rPr lang="en-US" sz="26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strategic partnerships (emboldened India). </a:t>
            </a:r>
          </a:p>
          <a:p>
            <a:pPr marL="40005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6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Internally:</a:t>
            </a:r>
            <a:r>
              <a:rPr lang="en-US" sz="26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Modi’s India is on the path of </a:t>
            </a:r>
            <a:r>
              <a:rPr lang="en-US" sz="2600" spc="-1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Hindufication</a:t>
            </a:r>
            <a:r>
              <a:rPr lang="en-US" sz="26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– RSS dream. 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0005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6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Externally: 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– Hegemoni</a:t>
            </a:r>
            <a:r>
              <a:rPr lang="en-US" sz="26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 aspirations and assertive FP</a:t>
            </a:r>
            <a:endParaRPr lang="en-US" sz="26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SAARC is the least connected (highjacked by Indo-Pak rivalry)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Status quo suits India more than Pakistan.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 will pay Pakistan more … crisis is used by India to demonize Pakistan.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limate issue is a genuine issue – hitting both … heat wave..!</a:t>
            </a:r>
            <a:endParaRPr lang="en-US" sz="26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Afghan, US, and Chinese </a:t>
            </a:r>
            <a:r>
              <a:rPr lang="en-US" sz="2600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variables</a:t>
            </a: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…!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Genesis of the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storically: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Muslims decided to part ways based on Muslim nationalism and identity – making it a majority/minority issue (big India and Small Pakistan).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Nature of South Asian state system: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powerful Indi and weaker Pakistan, dominance, dilemma, and zero-sum relationship (continuous rivalry).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Structures of political and security administrative institutions: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– they are designed on suspicions and institutionalized on both sides.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sees its security on a continental way, not as a state, (Khyber to Lahore to Delhi)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 and India have </a:t>
            </a:r>
            <a:r>
              <a:rPr lang="en-US" sz="24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done everything on both sides – but</a:t>
            </a:r>
            <a:r>
              <a:rPr lang="en-US" sz="2400" b="1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Strong leadership can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defy and generate popular consensus and momentum within institutions politically and in security terms.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25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Way out/Suggestion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Hostilities do not persist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… it has a cost, … history guides.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Political will and intent is the pre-requisite.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Election 2024 results are a positive sign ….. How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should take baby steps … towards peace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Track I and II, what is 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doable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and what is 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desirable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People-to-people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contacts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Relaxing visa regime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Bilateral trade (Pak-India business forum)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Trade (private Pak India business forum)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Integration and connectivity – SAARC (Webinars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etc.)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International and regional friends to be brought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rgbClr val="00B05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Demilitarization of certain zones – Siachen </a:t>
            </a:r>
            <a:endParaRPr lang="en-US" sz="2400" b="1" spc="-10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cannot isolate Pakistan and will continue to be on the Indian horizon (identity), </a:t>
            </a:r>
            <a:r>
              <a:rPr lang="en-US" sz="2400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non-contact warfare is useless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Religious tourism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Medical visas,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Military CBM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s (DG MOs flag meetings, frequent use of hotline),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Role of Media (sensitivity issue)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Dialogue on Kashmir (taking Kashmiris as well)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Consensus is necessary to prevent any conflict and spoilers' intervention.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Resumption of composite dialogue…. Will India resume?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Greater economic engagement has the potential to generate interdependence that could help promote the normalization of relations.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3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Peacemaking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Agreeing to end active conflict/war through negotiations.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Immediate focus (ceasefire through peace agreement)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Negotiation &amp; Mediation: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involves direct negotiation between conflicting parties, often facilitated by third-party mediators.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Solution through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addressing the ‘immediate’ cause.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Diplomacy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(all the stakeholders and guarantors)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9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Peacebuilding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Creating the conditions for sustainable peace by addressing the root causes of conflict.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Reconciliation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 Cohesion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Economic Development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Through –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Community Engagement and sustainable institutions (prevention)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83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</a:rPr>
              <a:t>How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you see the creation of India and Pakistan?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went wrong between them?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 peace possible, id YES how; if not WHY?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Pak-India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Haunting Legacy:</a:t>
            </a:r>
          </a:p>
          <a:p>
            <a:pPr algn="just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Phenomenon that can be approached </a:t>
            </a:r>
            <a:r>
              <a:rPr lang="en-US" sz="22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from different perspectives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Relationship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has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been characterized by </a:t>
            </a:r>
            <a:r>
              <a:rPr lang="en-US" sz="22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conflict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2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lack of trust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 has remained hostile  (will it be permanent</a:t>
            </a:r>
            <a:r>
              <a:rPr lang="en-US" sz="22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) 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Familiar obstacles on both sides – Terrorism and Kashmir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shrinking the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far-sightedness on both sides (domestic politics).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Despite s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trategic asymmetry &amp;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overall growing gap, </a:t>
            </a:r>
            <a:r>
              <a:rPr lang="en-US" sz="22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 looms large on the Indian horizon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Leadership on both sides has not been able to </a:t>
            </a:r>
            <a:r>
              <a:rPr lang="en-US" sz="22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separate progress in one field from differences in other areas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which has rendered it difficult to expand and sustain cooperation.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200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place nationalism very high – nonstarter, making the relationship a ‘Zero-Sum</a:t>
            </a:r>
            <a:r>
              <a:rPr lang="en-US" sz="22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’</a:t>
            </a:r>
            <a:endParaRPr lang="en-US" sz="22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2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/>
          </a:bodyPr>
          <a:lstStyle/>
          <a:p>
            <a:r>
              <a:rPr lang="en-US" sz="2600" b="1" dirty="0"/>
              <a:t>Tracing the history of occasional optimism &amp; often gloom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Pre-Partition </a:t>
            </a:r>
            <a:r>
              <a:rPr lang="en-US" sz="2600" dirty="0">
                <a:solidFill>
                  <a:schemeClr val="tx1"/>
                </a:solidFill>
              </a:rPr>
              <a:t>(Opposing Ideologies)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Partition and Aftermath (identity)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Communalism, 1.2 Million killings, Un mediated ceasefire and </a:t>
            </a:r>
            <a:r>
              <a:rPr lang="en-US" sz="2400" dirty="0" err="1">
                <a:solidFill>
                  <a:schemeClr val="tx1"/>
                </a:solidFill>
              </a:rPr>
              <a:t>LoC.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Early Decade (1948-1958)</a:t>
            </a:r>
          </a:p>
          <a:p>
            <a:pPr lvl="1" algn="just"/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Conflict (Kashmir) and cooperation with Cold War geopolitics (SEATO &amp; CENTO).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Wars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1948, 1965 (Tashkent Agreement 1966), 1971 (Shimla Agreement)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Global Geopolitics and Indo-Pak Relations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Shimla Agreement  1972,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7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Nuclearization, Balance of Terror, and Regional Stability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1998 N. Tests, Lahore Process (Bus Yatra), Kargil 1999 (Koh </a:t>
            </a:r>
            <a:r>
              <a:rPr lang="en-US" sz="2400" dirty="0" err="1">
                <a:solidFill>
                  <a:schemeClr val="tx1"/>
                </a:solidFill>
              </a:rPr>
              <a:t>Paima</a:t>
            </a:r>
            <a:r>
              <a:rPr lang="en-US" sz="2400" dirty="0">
                <a:solidFill>
                  <a:schemeClr val="tx1"/>
                </a:solidFill>
              </a:rPr>
              <a:t>), MAD, geographic proximity, Hostile intentions, Offensive Capability.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21</a:t>
            </a:r>
            <a:r>
              <a:rPr lang="en-US" sz="2600" b="1" baseline="30000" dirty="0">
                <a:solidFill>
                  <a:schemeClr val="tx1"/>
                </a:solidFill>
              </a:rPr>
              <a:t>st</a:t>
            </a:r>
            <a:r>
              <a:rPr lang="en-US" sz="2600" b="1" dirty="0">
                <a:solidFill>
                  <a:schemeClr val="tx1"/>
                </a:solidFill>
              </a:rPr>
              <a:t> Century and Renewed Rivalry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Agra Summit 2001 (Musharraf 4 Point Formula), Indian Parliament Attack, Military Standoff 2001-2002, Diplomacy crisis management (Golden Handshake 2002), SAARC Summit Islamabad 2004. Sharm-El-Sheikh </a:t>
            </a:r>
            <a:r>
              <a:rPr lang="en-US" sz="2400" dirty="0" err="1">
                <a:solidFill>
                  <a:schemeClr val="tx1"/>
                </a:solidFill>
              </a:rPr>
              <a:t>Gelani</a:t>
            </a:r>
            <a:r>
              <a:rPr lang="en-US" sz="2400" dirty="0">
                <a:solidFill>
                  <a:schemeClr val="tx1"/>
                </a:solidFill>
              </a:rPr>
              <a:t>-Singh meeting 2009.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Composite Dialogue Process 2004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Samjhouta</a:t>
            </a:r>
            <a:r>
              <a:rPr lang="en-US" sz="2400" dirty="0">
                <a:solidFill>
                  <a:schemeClr val="tx1"/>
                </a:solidFill>
              </a:rPr>
              <a:t> Express Blast 2007, Mumbai Attacks 2008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Eight Agenda Items of CDP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Peace and Security including confidence-building measures (CBMs)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Jammu and Kashmir (J&amp;K)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Siachen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Wullar Barrage/</a:t>
            </a:r>
            <a:r>
              <a:rPr lang="en-US" sz="2600" dirty="0" err="1">
                <a:solidFill>
                  <a:schemeClr val="tx1"/>
                </a:solidFill>
                <a:ea typeface="+mj-ea"/>
                <a:cs typeface="+mj-cs"/>
              </a:rPr>
              <a:t>Tulbul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Navigation Project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Sir Creek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Economic and Commercial Cooperation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Terrorism and Drug Trafficking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Promotion of Friendly Exchanges in various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4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Musharraf’s Four Point Kashmir Formula (2001)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Soft Border (Free movement of Kashmiris)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Self-governance with joint supervision (short of independence)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Demilitarization of borders (withdrawal of troops)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Joint management and supervision by both the states.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Pakistan and Modi’s India since 2014</a:t>
            </a:r>
          </a:p>
          <a:p>
            <a:pPr lvl="1" algn="just"/>
            <a:r>
              <a:rPr lang="en-US" sz="2400" u="sng" dirty="0">
                <a:solidFill>
                  <a:schemeClr val="tx1"/>
                </a:solidFill>
              </a:rPr>
              <a:t>Rise of Far Right</a:t>
            </a:r>
            <a:r>
              <a:rPr lang="en-US" sz="2400" dirty="0">
                <a:solidFill>
                  <a:schemeClr val="tx1"/>
                </a:solidFill>
              </a:rPr>
              <a:t> in assertive India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Surgical Strike 2016 claims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Pulwama 2019,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Balakot</a:t>
            </a:r>
            <a:r>
              <a:rPr lang="en-US" sz="2200" dirty="0">
                <a:solidFill>
                  <a:schemeClr val="tx1"/>
                </a:solidFill>
              </a:rPr>
              <a:t> Strikes and Aerial Dogfight b/w India and Pakistan,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Abrogation of </a:t>
            </a:r>
            <a:r>
              <a:rPr lang="en-US" sz="2400" u="sng" dirty="0">
                <a:solidFill>
                  <a:schemeClr val="tx1"/>
                </a:solidFill>
              </a:rPr>
              <a:t>article 370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Pakistan released </a:t>
            </a:r>
            <a:r>
              <a:rPr lang="en-US" sz="2400" dirty="0" err="1">
                <a:solidFill>
                  <a:schemeClr val="tx1"/>
                </a:solidFill>
              </a:rPr>
              <a:t>Abhinandhan</a:t>
            </a:r>
            <a:r>
              <a:rPr lang="en-US" sz="2400" dirty="0">
                <a:solidFill>
                  <a:schemeClr val="tx1"/>
                </a:solidFill>
              </a:rPr>
              <a:t> as a “peace gesture”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India used Afghan soil and supported terrorism in KP and Balochistan </a:t>
            </a:r>
          </a:p>
          <a:p>
            <a:pPr lvl="1" algn="just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5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 Indo-Pak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268963"/>
            <a:ext cx="9622803" cy="5589037"/>
          </a:xfrm>
        </p:spPr>
        <p:txBody>
          <a:bodyPr>
            <a:noAutofit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spc="-10" dirty="0">
                <a:solidFill>
                  <a:srgbClr val="2B2B2B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at the moment</a:t>
            </a:r>
            <a:r>
              <a:rPr lang="en-US" sz="2500" spc="-10" dirty="0">
                <a:solidFill>
                  <a:srgbClr val="2B2B2B"/>
                </a:solidFill>
                <a:ea typeface="Aptos" panose="020B0004020202020204" pitchFamily="34" charset="0"/>
                <a:cs typeface="Arial" panose="020B0604020202020204" pitchFamily="34" charset="0"/>
              </a:rPr>
              <a:t>, are the </a:t>
            </a:r>
            <a:r>
              <a:rPr lang="en-US" sz="2500" u="sng" spc="-10" dirty="0">
                <a:solidFill>
                  <a:srgbClr val="2B2B2B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worst state of bilateral relations.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 FP is India-centric.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YES</a:t>
            </a:r>
            <a:r>
              <a:rPr lang="en-US" sz="25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o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 NO</a:t>
            </a:r>
            <a:r>
              <a:rPr lang="en-US" sz="25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endParaRPr lang="en-US" sz="25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Kashmir –  can there be a solution</a:t>
            </a:r>
            <a:r>
              <a:rPr lang="en-US" sz="25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endParaRPr lang="en-US" sz="25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u="sng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Cross-border terrorism</a:t>
            </a:r>
            <a:r>
              <a:rPr lang="en-US" sz="2500" b="1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25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 uses this as a propaganda tool to reduce issues to their advantage (Pakistanis are the victims of terrorism).</a:t>
            </a: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u="sng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Domestic variables: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Hindu Rashtra (at the expense of minorities – esp. Muslims) Role of military in Pakistan – esp. vis-à-vis India.</a:t>
            </a:r>
            <a:endParaRPr lang="en-US" sz="250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W</a:t>
            </a:r>
            <a:r>
              <a:rPr lang="en-US" sz="25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ill India be able to maintain their base in Taliban’s Afghanistan against Pakistan</a:t>
            </a:r>
            <a:r>
              <a:rPr lang="en-US" sz="2500" b="1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endParaRPr lang="en-US" sz="2500" b="1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5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b="1" dirty="0">
              <a:solidFill>
                <a:schemeClr val="tx1"/>
              </a:solidFill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5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b="1" dirty="0">
              <a:solidFill>
                <a:schemeClr val="tx1"/>
              </a:solidFill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5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Professor, SS, Air University , Islamabad.</a:t>
            </a:r>
          </a:p>
        </p:txBody>
      </p:sp>
    </p:spTree>
    <p:extLst>
      <p:ext uri="{BB962C8B-B14F-4D97-AF65-F5344CB8AC3E}">
        <p14:creationId xmlns:p14="http://schemas.microsoft.com/office/powerpoint/2010/main" val="38633642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4156</TotalTime>
  <Words>1403</Words>
  <Application>Microsoft Office PowerPoint</Application>
  <PresentationFormat>Widescreen</PresentationFormat>
  <Paragraphs>161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Wisp</vt:lpstr>
      <vt:lpstr>Lecture 2</vt:lpstr>
      <vt:lpstr>PowerPoint Presentation</vt:lpstr>
      <vt:lpstr>Pak-India Relations </vt:lpstr>
      <vt:lpstr>Tracing the history of occasional optimism &amp; often gloom </vt:lpstr>
      <vt:lpstr>PowerPoint Presentation</vt:lpstr>
      <vt:lpstr>Eight Agenda Items of CDP</vt:lpstr>
      <vt:lpstr>Musharraf’s Four Point Kashmir Formula (2001) </vt:lpstr>
      <vt:lpstr>PowerPoint Presentation</vt:lpstr>
      <vt:lpstr>Contemporary Indo-Pak Relations </vt:lpstr>
      <vt:lpstr>PowerPoint Presentation</vt:lpstr>
      <vt:lpstr>Genesis of the Relationship</vt:lpstr>
      <vt:lpstr>Way out/Suggestion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538</cp:revision>
  <cp:lastPrinted>2022-11-28T11:55:32Z</cp:lastPrinted>
  <dcterms:created xsi:type="dcterms:W3CDTF">2016-02-14T04:35:29Z</dcterms:created>
  <dcterms:modified xsi:type="dcterms:W3CDTF">2024-06-05T07:06:59Z</dcterms:modified>
</cp:coreProperties>
</file>