
<file path=[Content_Types].xml><?xml version="1.0" encoding="utf-8"?>
<Types xmlns="http://schemas.openxmlformats.org/package/2006/content-types">
  <Default Extension="web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58"/>
  </p:notesMasterIdLst>
  <p:sldIdLst>
    <p:sldId id="256" r:id="rId2"/>
    <p:sldId id="284" r:id="rId3"/>
    <p:sldId id="287" r:id="rId4"/>
    <p:sldId id="321" r:id="rId5"/>
    <p:sldId id="282" r:id="rId6"/>
    <p:sldId id="268" r:id="rId7"/>
    <p:sldId id="283" r:id="rId8"/>
    <p:sldId id="327" r:id="rId9"/>
    <p:sldId id="286" r:id="rId10"/>
    <p:sldId id="322" r:id="rId11"/>
    <p:sldId id="273" r:id="rId12"/>
    <p:sldId id="338" r:id="rId13"/>
    <p:sldId id="274" r:id="rId14"/>
    <p:sldId id="264" r:id="rId15"/>
    <p:sldId id="266" r:id="rId16"/>
    <p:sldId id="323" r:id="rId17"/>
    <p:sldId id="278" r:id="rId18"/>
    <p:sldId id="298" r:id="rId19"/>
    <p:sldId id="340" r:id="rId20"/>
    <p:sldId id="328" r:id="rId21"/>
    <p:sldId id="265" r:id="rId22"/>
    <p:sldId id="271" r:id="rId23"/>
    <p:sldId id="269" r:id="rId24"/>
    <p:sldId id="324" r:id="rId25"/>
    <p:sldId id="317" r:id="rId26"/>
    <p:sldId id="318" r:id="rId27"/>
    <p:sldId id="316" r:id="rId28"/>
    <p:sldId id="325" r:id="rId29"/>
    <p:sldId id="334" r:id="rId30"/>
    <p:sldId id="288" r:id="rId31"/>
    <p:sldId id="292" r:id="rId32"/>
    <p:sldId id="294" r:id="rId33"/>
    <p:sldId id="289" r:id="rId34"/>
    <p:sldId id="291" r:id="rId35"/>
    <p:sldId id="335" r:id="rId36"/>
    <p:sldId id="337" r:id="rId37"/>
    <p:sldId id="336" r:id="rId38"/>
    <p:sldId id="341" r:id="rId39"/>
    <p:sldId id="290" r:id="rId40"/>
    <p:sldId id="296" r:id="rId41"/>
    <p:sldId id="299" r:id="rId42"/>
    <p:sldId id="326" r:id="rId43"/>
    <p:sldId id="300" r:id="rId44"/>
    <p:sldId id="310" r:id="rId45"/>
    <p:sldId id="301" r:id="rId46"/>
    <p:sldId id="302" r:id="rId47"/>
    <p:sldId id="309" r:id="rId48"/>
    <p:sldId id="303" r:id="rId49"/>
    <p:sldId id="304" r:id="rId50"/>
    <p:sldId id="305" r:id="rId51"/>
    <p:sldId id="307" r:id="rId52"/>
    <p:sldId id="308" r:id="rId53"/>
    <p:sldId id="314" r:id="rId54"/>
    <p:sldId id="319" r:id="rId55"/>
    <p:sldId id="320" r:id="rId56"/>
    <p:sldId id="315" r:id="rId5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660"/>
  </p:normalViewPr>
  <p:slideViewPr>
    <p:cSldViewPr snapToGrid="0">
      <p:cViewPr varScale="1">
        <p:scale>
          <a:sx n="61" d="100"/>
          <a:sy n="61" d="100"/>
        </p:scale>
        <p:origin x="867"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F94B10-6DF4-42DD-9499-C390F055AE71}" type="datetimeFigureOut">
              <a:rPr lang="en-US" smtClean="0"/>
              <a:t>12/23/2023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EB172C-F9C0-4325-9708-32F519300245}" type="slidenum">
              <a:rPr lang="en-US" smtClean="0"/>
              <a:t>‹#›</a:t>
            </a:fld>
            <a:endParaRPr lang="en-US"/>
          </a:p>
        </p:txBody>
      </p:sp>
    </p:spTree>
    <p:extLst>
      <p:ext uri="{BB962C8B-B14F-4D97-AF65-F5344CB8AC3E}">
        <p14:creationId xmlns:p14="http://schemas.microsoft.com/office/powerpoint/2010/main" val="2395780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A423BF71-38B7-8642-BFCE-EDAE9BD0CBAF}" type="datetimeFigureOut">
              <a:rPr lang="en-US" smtClean="0"/>
              <a:t>12/23/2023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8055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smtClean="0"/>
              <a:t>12/23/2023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66858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smtClean="0"/>
              <a:t>12/23/2023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70483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981CDE-9BE7-C544-8ACB-7077DFC4270F}" type="datetimeFigureOut">
              <a:rPr lang="en-US" smtClean="0"/>
              <a:t>12/23/2023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23413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5BA285-9698-1B45-8319-D90A8C63F150}" type="datetimeFigureOut">
              <a:rPr lang="en-US" smtClean="0"/>
              <a:t>12/23/2023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049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smtClean="0"/>
              <a:t>12/23/2023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52570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smtClean="0"/>
              <a:t>12/23/2023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9142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smtClean="0"/>
              <a:t>12/23/2023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7717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EFCFC6A-9AE6-404D-9FDD-168B477B9C90}" type="datetimeFigureOut">
              <a:rPr lang="en-US" smtClean="0"/>
              <a:t>12/23/2023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66946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1CFCDFD-B4CF-A241-8D71-E814B10BEAF4}" type="datetimeFigureOut">
              <a:rPr lang="en-US" smtClean="0"/>
              <a:t>12/23/2023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948472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6A7B589-FD4B-7E46-869A-CBADC5FC564E}" type="datetimeFigureOut">
              <a:rPr lang="en-US" smtClean="0"/>
              <a:t>12/23/2023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80268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CD8A92E-5FF9-8143-81B3-CCB531513398}" type="datetimeFigureOut">
              <a:rPr lang="en-US" smtClean="0"/>
              <a:t>12/23/2023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42890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mfat.govt.nz/en/peace-rights-and-security/disarmament/weapons-of-mass-destruction/" TargetMode="External"/><Relationship Id="rId2" Type="http://schemas.openxmlformats.org/officeDocument/2006/relationships/hyperlink" Target="https://www.mfat.govt.nz/en/peace-rights-and-security/international-security/international-security/" TargetMode="External"/><Relationship Id="rId1" Type="http://schemas.openxmlformats.org/officeDocument/2006/relationships/slideLayout" Target="../slideLayouts/slideLayout2.xml"/><Relationship Id="rId6" Type="http://schemas.openxmlformats.org/officeDocument/2006/relationships/hyperlink" Target="https://www.mfat.govt.nz/en/peace-rights-and-security/international-security/outer-space/" TargetMode="External"/><Relationship Id="rId5" Type="http://schemas.openxmlformats.org/officeDocument/2006/relationships/hyperlink" Target="https://www.mfat.govt.nz/en/peace-rights-and-security/international-security/people-smuggling-and-human-trafficking/" TargetMode="External"/><Relationship Id="rId4" Type="http://schemas.openxmlformats.org/officeDocument/2006/relationships/hyperlink" Target="https://www.mfat.govt.nz/en/peace-rights-and-security/international-security/cyber-security/"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webp"/><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undocs.org/Home/Mobile?FinalSymbol=A/RES/60/288&amp;Language=E&amp;DeviceType=Desktop&amp;LangRequested=False"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Concept of Security, Terrorism and Globalization</a:t>
            </a:r>
          </a:p>
        </p:txBody>
      </p:sp>
      <p:sp>
        <p:nvSpPr>
          <p:cNvPr id="3" name="Subtitle 2"/>
          <p:cNvSpPr>
            <a:spLocks noGrp="1"/>
          </p:cNvSpPr>
          <p:nvPr>
            <p:ph type="subTitle" idx="1"/>
          </p:nvPr>
        </p:nvSpPr>
        <p:spPr/>
        <p:txBody>
          <a:bodyPr/>
          <a:lstStyle/>
          <a:p>
            <a:r>
              <a:rPr lang="en-US" dirty="0"/>
              <a:t>By ABDUL QADEER PAS</a:t>
            </a:r>
          </a:p>
        </p:txBody>
      </p:sp>
    </p:spTree>
    <p:extLst>
      <p:ext uri="{BB962C8B-B14F-4D97-AF65-F5344CB8AC3E}">
        <p14:creationId xmlns:p14="http://schemas.microsoft.com/office/powerpoint/2010/main" val="3666905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83E2F-9250-4FAC-8383-9D51C5530E0C}"/>
              </a:ext>
            </a:extLst>
          </p:cNvPr>
          <p:cNvSpPr>
            <a:spLocks noGrp="1"/>
          </p:cNvSpPr>
          <p:nvPr>
            <p:ph type="title"/>
          </p:nvPr>
        </p:nvSpPr>
        <p:spPr/>
        <p:txBody>
          <a:bodyPr/>
          <a:lstStyle/>
          <a:p>
            <a:r>
              <a:rPr lang="en-US" dirty="0" smtClean="0"/>
              <a:t>Global Security</a:t>
            </a:r>
            <a:endParaRPr lang="en-US" dirty="0"/>
          </a:p>
        </p:txBody>
      </p:sp>
      <p:sp>
        <p:nvSpPr>
          <p:cNvPr id="3" name="Content Placeholder 2">
            <a:extLst>
              <a:ext uri="{FF2B5EF4-FFF2-40B4-BE49-F238E27FC236}">
                <a16:creationId xmlns:a16="http://schemas.microsoft.com/office/drawing/2014/main" id="{6475A8E1-4D3B-4B2B-8966-6DB8559CEF44}"/>
              </a:ext>
            </a:extLst>
          </p:cNvPr>
          <p:cNvSpPr>
            <a:spLocks noGrp="1"/>
          </p:cNvSpPr>
          <p:nvPr>
            <p:ph idx="1"/>
          </p:nvPr>
        </p:nvSpPr>
        <p:spPr/>
        <p:txBody>
          <a:bodyPr/>
          <a:lstStyle/>
          <a:p>
            <a:pPr algn="just">
              <a:lnSpc>
                <a:spcPct val="150000"/>
              </a:lnSpc>
            </a:pPr>
            <a:r>
              <a:rPr lang="en-US" sz="2400" dirty="0" smtClean="0"/>
              <a:t>Global </a:t>
            </a:r>
            <a:r>
              <a:rPr lang="en-US" sz="2400" dirty="0"/>
              <a:t>security is a complex and multifaceted concept that has gained increasing significance in the contemporary world. At its core, international security refers to the </a:t>
            </a:r>
            <a:r>
              <a:rPr lang="en-US" sz="2400" b="1" dirty="0"/>
              <a:t>protection of states and their citizens from external threats</a:t>
            </a:r>
            <a:r>
              <a:rPr lang="en-US" sz="2400" dirty="0"/>
              <a:t>, including military aggression, terrorism, and other forms of violence. However, </a:t>
            </a:r>
            <a:r>
              <a:rPr lang="en-US" sz="2400" dirty="0" smtClean="0"/>
              <a:t>Global  </a:t>
            </a:r>
            <a:r>
              <a:rPr lang="en-US" sz="2400" dirty="0"/>
              <a:t>security also encompasses a range of non-military dimensions, such as </a:t>
            </a:r>
            <a:r>
              <a:rPr lang="en-US" sz="2400" b="1" dirty="0"/>
              <a:t>economic, environmental, and human security.</a:t>
            </a:r>
          </a:p>
          <a:p>
            <a:endParaRPr lang="en-US" dirty="0"/>
          </a:p>
        </p:txBody>
      </p:sp>
    </p:spTree>
    <p:extLst>
      <p:ext uri="{BB962C8B-B14F-4D97-AF65-F5344CB8AC3E}">
        <p14:creationId xmlns:p14="http://schemas.microsoft.com/office/powerpoint/2010/main" val="1022289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Traditional approach</a:t>
            </a:r>
          </a:p>
        </p:txBody>
      </p:sp>
      <p:sp>
        <p:nvSpPr>
          <p:cNvPr id="3" name="Content Placeholder 2"/>
          <p:cNvSpPr>
            <a:spLocks noGrp="1"/>
          </p:cNvSpPr>
          <p:nvPr>
            <p:ph idx="1"/>
          </p:nvPr>
        </p:nvSpPr>
        <p:spPr>
          <a:xfrm>
            <a:off x="1097280" y="1845734"/>
            <a:ext cx="10262978" cy="4462076"/>
          </a:xfrm>
        </p:spPr>
        <p:txBody>
          <a:bodyPr>
            <a:normAutofit/>
          </a:bodyPr>
          <a:lstStyle/>
          <a:p>
            <a:pPr algn="just">
              <a:buFont typeface="Wingdings" panose="05000000000000000000" pitchFamily="2" charset="2"/>
              <a:buChar char="§"/>
            </a:pPr>
            <a:r>
              <a:rPr lang="en-US" sz="2400" dirty="0"/>
              <a:t>Traditional security is state centric. Traditional security states focused on military power. Typical subjects for study were </a:t>
            </a:r>
            <a:r>
              <a:rPr lang="en-US" sz="2400" b="1" dirty="0"/>
              <a:t>inter-state war, territorial disputes, security dilemmas , arm races and arms control</a:t>
            </a:r>
            <a:r>
              <a:rPr lang="en-US" sz="2400" dirty="0"/>
              <a:t>.  Traditional security practices were deterrence </a:t>
            </a:r>
            <a:r>
              <a:rPr lang="en-US" sz="2400" dirty="0" err="1"/>
              <a:t>compellence</a:t>
            </a:r>
            <a:r>
              <a:rPr lang="en-US" sz="2400" dirty="0"/>
              <a:t> , alliance systems and arms control.</a:t>
            </a:r>
          </a:p>
          <a:p>
            <a:pPr algn="just">
              <a:buFont typeface="Wingdings" panose="05000000000000000000" pitchFamily="2" charset="2"/>
              <a:buChar char="§"/>
            </a:pPr>
            <a:r>
              <a:rPr lang="en-US" sz="2400" dirty="0"/>
              <a:t>The </a:t>
            </a:r>
            <a:r>
              <a:rPr lang="en-US" sz="2400" b="1" dirty="0"/>
              <a:t>Treaty of Westphalia , </a:t>
            </a:r>
            <a:r>
              <a:rPr lang="en-US" sz="2400" dirty="0"/>
              <a:t>states have been regarded as by far the most powerful actors in the international system.</a:t>
            </a:r>
          </a:p>
          <a:p>
            <a:pPr algn="just">
              <a:buFont typeface="Wingdings" panose="05000000000000000000" pitchFamily="2" charset="2"/>
              <a:buChar char="§"/>
            </a:pPr>
            <a:r>
              <a:rPr lang="en-US" sz="2400" dirty="0"/>
              <a:t>Self help world</a:t>
            </a:r>
          </a:p>
          <a:p>
            <a:pPr algn="just">
              <a:buFont typeface="Wingdings" panose="05000000000000000000" pitchFamily="2" charset="2"/>
              <a:buChar char="§"/>
            </a:pPr>
            <a:r>
              <a:rPr lang="en-US" sz="2400" dirty="0"/>
              <a:t>Continuous Struggle for power among states make permanent peace highly unlikely</a:t>
            </a:r>
          </a:p>
          <a:p>
            <a:pPr algn="just">
              <a:buFont typeface="Wingdings" panose="05000000000000000000" pitchFamily="2" charset="2"/>
              <a:buChar char="§"/>
            </a:pPr>
            <a:r>
              <a:rPr lang="en-US" sz="2400" dirty="0"/>
              <a:t>States try to balance the power of other states to prevent any one from achieving overall </a:t>
            </a:r>
            <a:r>
              <a:rPr lang="en-US" sz="2400" b="1" dirty="0"/>
              <a:t>hegemony</a:t>
            </a:r>
            <a:r>
              <a:rPr lang="en-US" sz="2400" dirty="0"/>
              <a:t>.</a:t>
            </a:r>
          </a:p>
        </p:txBody>
      </p:sp>
    </p:spTree>
    <p:extLst>
      <p:ext uri="{BB962C8B-B14F-4D97-AF65-F5344CB8AC3E}">
        <p14:creationId xmlns:p14="http://schemas.microsoft.com/office/powerpoint/2010/main" val="2281374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nSpc>
                <a:spcPct val="150000"/>
              </a:lnSpc>
            </a:pPr>
            <a:r>
              <a:rPr lang="en-US" sz="3000" b="1" dirty="0"/>
              <a:t>Realism</a:t>
            </a:r>
            <a:r>
              <a:rPr lang="en-US" sz="3000" dirty="0"/>
              <a:t>: Realists view global security in terms of power politics. They believe that each state is primarily concerned with its own security and acts in its own interest. Realists argue that global security is achieved through </a:t>
            </a:r>
            <a:r>
              <a:rPr lang="en-US" sz="3000" b="1" dirty="0"/>
              <a:t>balance of power and deterrence</a:t>
            </a:r>
            <a:r>
              <a:rPr lang="en-US" sz="3000" dirty="0"/>
              <a:t>, where the military strength of one state is checked by the military strength of others.</a:t>
            </a:r>
            <a:endParaRPr lang="en-US" sz="3000" dirty="0"/>
          </a:p>
        </p:txBody>
      </p:sp>
    </p:spTree>
    <p:extLst>
      <p:ext uri="{BB962C8B-B14F-4D97-AF65-F5344CB8AC3E}">
        <p14:creationId xmlns:p14="http://schemas.microsoft.com/office/powerpoint/2010/main" val="4267019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NEO REALIST ( SECURITY PARADIGM- Structural flaw )</a:t>
            </a:r>
          </a:p>
        </p:txBody>
      </p:sp>
      <p:sp>
        <p:nvSpPr>
          <p:cNvPr id="3" name="Content Placeholder 2"/>
          <p:cNvSpPr>
            <a:spLocks noGrp="1"/>
          </p:cNvSpPr>
          <p:nvPr>
            <p:ph idx="1"/>
          </p:nvPr>
        </p:nvSpPr>
        <p:spPr>
          <a:xfrm>
            <a:off x="1097280" y="1845734"/>
            <a:ext cx="10293974" cy="4539568"/>
          </a:xfrm>
        </p:spPr>
        <p:txBody>
          <a:bodyPr>
            <a:normAutofit lnSpcReduction="10000"/>
          </a:bodyPr>
          <a:lstStyle/>
          <a:p>
            <a:pPr algn="just">
              <a:buFont typeface="Wingdings" panose="05000000000000000000" pitchFamily="2" charset="2"/>
              <a:buChar char="§"/>
            </a:pPr>
            <a:r>
              <a:rPr lang="en-US" sz="2200" dirty="0"/>
              <a:t>How Neo-Realist see security paradigm</a:t>
            </a:r>
          </a:p>
          <a:p>
            <a:pPr algn="just">
              <a:buFont typeface="Wingdings" panose="05000000000000000000" pitchFamily="2" charset="2"/>
              <a:buChar char="§"/>
            </a:pPr>
            <a:r>
              <a:rPr lang="en-US" sz="2200" dirty="0"/>
              <a:t>The international system is </a:t>
            </a:r>
            <a:r>
              <a:rPr lang="en-US" sz="2200" b="1" dirty="0"/>
              <a:t>anarchic</a:t>
            </a:r>
            <a:r>
              <a:rPr lang="en-US" sz="2200" dirty="0"/>
              <a:t>. </a:t>
            </a:r>
          </a:p>
          <a:p>
            <a:pPr algn="just">
              <a:buFont typeface="Wingdings" panose="05000000000000000000" pitchFamily="2" charset="2"/>
              <a:buChar char="§"/>
            </a:pPr>
            <a:r>
              <a:rPr lang="en-US" sz="2200" dirty="0"/>
              <a:t>Anarchy implies that there is no central authority capable of controlling state </a:t>
            </a:r>
            <a:r>
              <a:rPr lang="en-US" sz="2200" dirty="0" err="1"/>
              <a:t>behaviour</a:t>
            </a:r>
            <a:r>
              <a:rPr lang="en-US" sz="2200" dirty="0"/>
              <a:t>.</a:t>
            </a:r>
          </a:p>
          <a:p>
            <a:pPr algn="just">
              <a:buFont typeface="Wingdings" panose="05000000000000000000" pitchFamily="2" charset="2"/>
              <a:buChar char="§"/>
            </a:pPr>
            <a:r>
              <a:rPr lang="en-US" sz="2200" dirty="0"/>
              <a:t>States claiming sovereignty will inevitably develop </a:t>
            </a:r>
            <a:r>
              <a:rPr lang="en-US" sz="2200" b="1" dirty="0"/>
              <a:t>offensive military capabilities </a:t>
            </a:r>
            <a:r>
              <a:rPr lang="en-US" sz="2200" dirty="0"/>
              <a:t>to defend themselves and extend their power. As such they are potentially dangerous to each other.</a:t>
            </a:r>
          </a:p>
          <a:p>
            <a:pPr algn="just">
              <a:buFont typeface="Wingdings" panose="05000000000000000000" pitchFamily="2" charset="2"/>
              <a:buChar char="§"/>
            </a:pPr>
            <a:r>
              <a:rPr lang="en-US" sz="2200" dirty="0"/>
              <a:t> </a:t>
            </a:r>
            <a:r>
              <a:rPr lang="en-US" sz="2200" b="1" dirty="0"/>
              <a:t>Uncertainty, </a:t>
            </a:r>
            <a:r>
              <a:rPr lang="en-US" sz="2200" dirty="0"/>
              <a:t>leading to </a:t>
            </a:r>
            <a:r>
              <a:rPr lang="en-US" sz="2200" b="1" dirty="0"/>
              <a:t>a lack of trust</a:t>
            </a:r>
            <a:r>
              <a:rPr lang="en-US" sz="2200" dirty="0"/>
              <a:t>, is inherent in the international system.</a:t>
            </a:r>
          </a:p>
          <a:p>
            <a:pPr algn="just">
              <a:buFont typeface="Wingdings" panose="05000000000000000000" pitchFamily="2" charset="2"/>
              <a:buChar char="§"/>
            </a:pPr>
            <a:r>
              <a:rPr lang="en-US" sz="2200" dirty="0"/>
              <a:t>States can never be sure of the intentions of their neighbors and, therefore, they must always be on their guard.</a:t>
            </a:r>
          </a:p>
          <a:p>
            <a:pPr algn="just">
              <a:buFont typeface="Wingdings" panose="05000000000000000000" pitchFamily="2" charset="2"/>
              <a:buChar char="§"/>
            </a:pPr>
            <a:r>
              <a:rPr lang="en-US" sz="2200" dirty="0"/>
              <a:t>According to this view, national security, or insecurity, is largely the result of the </a:t>
            </a:r>
            <a:r>
              <a:rPr lang="en-US" sz="2200" b="1" dirty="0"/>
              <a:t>structure </a:t>
            </a:r>
            <a:r>
              <a:rPr lang="en-US" sz="2200" dirty="0"/>
              <a:t>of the international system. The structure of anarchy is seen as being highly durable. </a:t>
            </a:r>
          </a:p>
        </p:txBody>
      </p:sp>
    </p:spTree>
    <p:extLst>
      <p:ext uri="{BB962C8B-B14F-4D97-AF65-F5344CB8AC3E}">
        <p14:creationId xmlns:p14="http://schemas.microsoft.com/office/powerpoint/2010/main" val="1516101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 of security need perspective other than traditional?</a:t>
            </a:r>
          </a:p>
        </p:txBody>
      </p:sp>
      <p:sp>
        <p:nvSpPr>
          <p:cNvPr id="3" name="Content Placeholder 2"/>
          <p:cNvSpPr>
            <a:spLocks noGrp="1"/>
          </p:cNvSpPr>
          <p:nvPr>
            <p:ph idx="1"/>
          </p:nvPr>
        </p:nvSpPr>
        <p:spPr>
          <a:xfrm>
            <a:off x="1097280" y="1845733"/>
            <a:ext cx="10058400" cy="4384585"/>
          </a:xfrm>
        </p:spPr>
        <p:txBody>
          <a:bodyPr>
            <a:normAutofit/>
          </a:bodyPr>
          <a:lstStyle/>
          <a:p>
            <a:r>
              <a:rPr lang="en-US" sz="2300" dirty="0"/>
              <a:t>Can We Protect The State From External Threats ?</a:t>
            </a:r>
          </a:p>
          <a:p>
            <a:r>
              <a:rPr lang="en-US" sz="2300" dirty="0"/>
              <a:t>Are Some Of The Threats Are Beyond The Control Of The State- And Do They Require Global Cooperation?</a:t>
            </a:r>
          </a:p>
          <a:p>
            <a:r>
              <a:rPr lang="en-US" sz="2300" dirty="0"/>
              <a:t>Are Threats Against The State The Only Threats To The Lives Of Individuals/</a:t>
            </a:r>
          </a:p>
          <a:p>
            <a:r>
              <a:rPr lang="en-US" sz="2300" dirty="0"/>
              <a:t>Aren't National Security Practices Endangering The Life Of Individuals?</a:t>
            </a:r>
          </a:p>
          <a:p>
            <a:r>
              <a:rPr lang="en-US" sz="2300" dirty="0"/>
              <a:t>Human Rights Violations</a:t>
            </a:r>
          </a:p>
          <a:p>
            <a:r>
              <a:rPr lang="en-US" sz="2300" dirty="0"/>
              <a:t>Civilian Casualties</a:t>
            </a:r>
          </a:p>
          <a:p>
            <a:r>
              <a:rPr lang="en-US" sz="2300" dirty="0"/>
              <a:t>Terrorism ( Does The War In Afghanistan Make More Secure Or Less Secure?)</a:t>
            </a:r>
          </a:p>
          <a:p>
            <a:r>
              <a:rPr lang="en-US" sz="2300" dirty="0"/>
              <a:t>Civil Liberties</a:t>
            </a:r>
          </a:p>
          <a:p>
            <a:endParaRPr lang="en-US" dirty="0"/>
          </a:p>
          <a:p>
            <a:endParaRPr lang="en-US" dirty="0"/>
          </a:p>
        </p:txBody>
      </p:sp>
    </p:spTree>
    <p:extLst>
      <p:ext uri="{BB962C8B-B14F-4D97-AF65-F5344CB8AC3E}">
        <p14:creationId xmlns:p14="http://schemas.microsoft.com/office/powerpoint/2010/main" val="3465433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TO TRADITIONAL REALISM</a:t>
            </a:r>
            <a:endParaRPr lang="en-US" dirty="0"/>
          </a:p>
        </p:txBody>
      </p:sp>
      <p:sp>
        <p:nvSpPr>
          <p:cNvPr id="3" name="Content Placeholder 2"/>
          <p:cNvSpPr>
            <a:spLocks noGrp="1"/>
          </p:cNvSpPr>
          <p:nvPr>
            <p:ph idx="1"/>
          </p:nvPr>
        </p:nvSpPr>
        <p:spPr/>
        <p:txBody>
          <a:bodyPr>
            <a:normAutofit fontScale="92500" lnSpcReduction="20000"/>
          </a:bodyPr>
          <a:lstStyle/>
          <a:p>
            <a:pPr algn="just">
              <a:lnSpc>
                <a:spcPct val="150000"/>
              </a:lnSpc>
              <a:buFont typeface="Wingdings" panose="05000000000000000000" pitchFamily="2" charset="2"/>
              <a:buChar char="§"/>
            </a:pPr>
            <a:r>
              <a:rPr lang="en-US" sz="2500" dirty="0"/>
              <a:t>The concept of traditional security thinking is challenged in the post cold war era? ( realist security thinking)</a:t>
            </a:r>
          </a:p>
          <a:p>
            <a:pPr algn="just">
              <a:lnSpc>
                <a:spcPct val="150000"/>
              </a:lnSpc>
              <a:buFont typeface="Wingdings" panose="05000000000000000000" pitchFamily="2" charset="2"/>
              <a:buChar char="§"/>
            </a:pPr>
            <a:r>
              <a:rPr lang="en-US" sz="2500" dirty="0"/>
              <a:t>The soviet union collapsed due to internal structures , global capitalist institutions and democratic ideology.it could not be explained by realism’s focus on military power.</a:t>
            </a:r>
          </a:p>
          <a:p>
            <a:pPr algn="just">
              <a:lnSpc>
                <a:spcPct val="150000"/>
              </a:lnSpc>
              <a:buFont typeface="Wingdings" panose="05000000000000000000" pitchFamily="2" charset="2"/>
              <a:buChar char="§"/>
            </a:pPr>
            <a:r>
              <a:rPr lang="en-US" sz="2500" dirty="0"/>
              <a:t>Post cold war concept of security has broaden.</a:t>
            </a:r>
          </a:p>
          <a:p>
            <a:pPr algn="just">
              <a:lnSpc>
                <a:spcPct val="150000"/>
              </a:lnSpc>
              <a:buFont typeface="Wingdings" panose="05000000000000000000" pitchFamily="2" charset="2"/>
              <a:buChar char="§"/>
            </a:pPr>
            <a:r>
              <a:rPr lang="en-US" sz="2500" dirty="0"/>
              <a:t>At times states itself cause insecurity.</a:t>
            </a:r>
          </a:p>
          <a:p>
            <a:endParaRPr lang="en-US" dirty="0"/>
          </a:p>
          <a:p>
            <a:endParaRPr lang="en-US" dirty="0"/>
          </a:p>
        </p:txBody>
      </p:sp>
    </p:spTree>
    <p:extLst>
      <p:ext uri="{BB962C8B-B14F-4D97-AF65-F5344CB8AC3E}">
        <p14:creationId xmlns:p14="http://schemas.microsoft.com/office/powerpoint/2010/main" val="3182193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CB88-1299-4BB7-92AC-94271020FA9B}"/>
              </a:ext>
            </a:extLst>
          </p:cNvPr>
          <p:cNvSpPr>
            <a:spLocks noGrp="1"/>
          </p:cNvSpPr>
          <p:nvPr>
            <p:ph type="title"/>
          </p:nvPr>
        </p:nvSpPr>
        <p:spPr>
          <a:xfrm>
            <a:off x="1097280" y="286603"/>
            <a:ext cx="10371466" cy="1450757"/>
          </a:xfrm>
        </p:spPr>
        <p:txBody>
          <a:bodyPr/>
          <a:lstStyle/>
          <a:p>
            <a:r>
              <a:rPr lang="en-US" dirty="0"/>
              <a:t>LIBERALIST IDEA OF INTERNATIONAL SECURITY</a:t>
            </a:r>
          </a:p>
        </p:txBody>
      </p:sp>
      <p:sp>
        <p:nvSpPr>
          <p:cNvPr id="3" name="Content Placeholder 2">
            <a:extLst>
              <a:ext uri="{FF2B5EF4-FFF2-40B4-BE49-F238E27FC236}">
                <a16:creationId xmlns:a16="http://schemas.microsoft.com/office/drawing/2014/main" id="{F2AA1A15-1F72-4A02-9F31-4FE4B19F6A17}"/>
              </a:ext>
            </a:extLst>
          </p:cNvPr>
          <p:cNvSpPr>
            <a:spLocks noGrp="1"/>
          </p:cNvSpPr>
          <p:nvPr>
            <p:ph idx="1"/>
          </p:nvPr>
        </p:nvSpPr>
        <p:spPr>
          <a:xfrm>
            <a:off x="1097280" y="1845734"/>
            <a:ext cx="10058400" cy="4539568"/>
          </a:xfrm>
        </p:spPr>
        <p:txBody>
          <a:bodyPr>
            <a:normAutofit/>
          </a:bodyPr>
          <a:lstStyle/>
          <a:p>
            <a:pPr algn="just">
              <a:lnSpc>
                <a:spcPct val="150000"/>
              </a:lnSpc>
            </a:pPr>
            <a:r>
              <a:rPr lang="en-US" sz="2500" dirty="0"/>
              <a:t>Liberalism, on the other hand, emphasizes the </a:t>
            </a:r>
            <a:r>
              <a:rPr lang="en-US" sz="2500" b="1" dirty="0"/>
              <a:t>importance of cooperation and interdependence in shaping state behavior</a:t>
            </a:r>
            <a:r>
              <a:rPr lang="en-US" sz="2500" dirty="0"/>
              <a:t>. Liberals argue that states can achieve security through </a:t>
            </a:r>
            <a:r>
              <a:rPr lang="en-US" sz="2500" b="1" dirty="0"/>
              <a:t>cooperation and collective action</a:t>
            </a:r>
            <a:r>
              <a:rPr lang="en-US" sz="2500" dirty="0"/>
              <a:t>, rather than through competition and conflict. While liberalism provides a more optimistic view of international relations, it has been criticized for neglecting the role of power and failing to account for the persistence of conflict and competition in world politics.</a:t>
            </a:r>
          </a:p>
          <a:p>
            <a:endParaRPr lang="en-US" dirty="0"/>
          </a:p>
        </p:txBody>
      </p:sp>
    </p:spTree>
    <p:extLst>
      <p:ext uri="{BB962C8B-B14F-4D97-AF65-F5344CB8AC3E}">
        <p14:creationId xmlns:p14="http://schemas.microsoft.com/office/powerpoint/2010/main" val="1817829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institutions can play an effective role?</a:t>
            </a:r>
          </a:p>
        </p:txBody>
      </p:sp>
      <p:sp>
        <p:nvSpPr>
          <p:cNvPr id="3" name="Content Placeholder 2"/>
          <p:cNvSpPr>
            <a:spLocks noGrp="1"/>
          </p:cNvSpPr>
          <p:nvPr>
            <p:ph idx="1"/>
          </p:nvPr>
        </p:nvSpPr>
        <p:spPr>
          <a:xfrm>
            <a:off x="1097280" y="1845733"/>
            <a:ext cx="10058400" cy="4508571"/>
          </a:xfrm>
        </p:spPr>
        <p:txBody>
          <a:bodyPr>
            <a:noAutofit/>
          </a:bodyPr>
          <a:lstStyle/>
          <a:p>
            <a:pPr algn="just">
              <a:lnSpc>
                <a:spcPct val="150000"/>
              </a:lnSpc>
              <a:buFont typeface="Wingdings" panose="05000000000000000000" pitchFamily="2" charset="2"/>
              <a:buChar char="§"/>
            </a:pPr>
            <a:r>
              <a:rPr lang="en-US" sz="2400" dirty="0"/>
              <a:t>Institutions Can Provide Information, Reduce Transaction Costs, Make </a:t>
            </a:r>
            <a:r>
              <a:rPr lang="en-US" sz="2400" b="1" dirty="0"/>
              <a:t>Commitments More Credible</a:t>
            </a:r>
            <a:r>
              <a:rPr lang="en-US" sz="2400" dirty="0"/>
              <a:t>, Establish Focal Points For Coordination And, In General, Facilitate The Operation Of Reciprocity’. Supporters Of These Ideas Point To The Importance Of </a:t>
            </a:r>
            <a:r>
              <a:rPr lang="en-US" sz="2400" b="1" dirty="0"/>
              <a:t>European Economic And Political Institutions </a:t>
            </a:r>
            <a:r>
              <a:rPr lang="en-US" sz="2400" dirty="0"/>
              <a:t>In Overcoming The Traditional Hostility Of European States. They Also Point To The Developments Within The European Union And NATO .</a:t>
            </a:r>
          </a:p>
          <a:p>
            <a:pPr algn="just">
              <a:lnSpc>
                <a:spcPct val="150000"/>
              </a:lnSpc>
              <a:buFont typeface="Wingdings" panose="05000000000000000000" pitchFamily="2" charset="2"/>
              <a:buChar char="§"/>
            </a:pPr>
            <a:r>
              <a:rPr lang="en-US" sz="2400" dirty="0"/>
              <a:t>States Themselves Clearly Believe In The Importance Of Institutions</a:t>
            </a:r>
          </a:p>
        </p:txBody>
      </p:sp>
    </p:spTree>
    <p:extLst>
      <p:ext uri="{BB962C8B-B14F-4D97-AF65-F5344CB8AC3E}">
        <p14:creationId xmlns:p14="http://schemas.microsoft.com/office/powerpoint/2010/main" val="998167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International Security through the lens of Constructivism </a:t>
            </a:r>
          </a:p>
        </p:txBody>
      </p:sp>
      <p:sp>
        <p:nvSpPr>
          <p:cNvPr id="3" name="Content Placeholder 2"/>
          <p:cNvSpPr>
            <a:spLocks noGrp="1"/>
          </p:cNvSpPr>
          <p:nvPr>
            <p:ph idx="1"/>
          </p:nvPr>
        </p:nvSpPr>
        <p:spPr>
          <a:xfrm>
            <a:off x="1036320" y="1417319"/>
            <a:ext cx="10058400" cy="4812999"/>
          </a:xfrm>
        </p:spPr>
        <p:txBody>
          <a:bodyPr>
            <a:noAutofit/>
          </a:bodyPr>
          <a:lstStyle/>
          <a:p>
            <a:pPr algn="just">
              <a:lnSpc>
                <a:spcPct val="200000"/>
              </a:lnSpc>
            </a:pPr>
            <a:r>
              <a:rPr lang="en-US" sz="2300" dirty="0"/>
              <a:t>Constructivism is an approach to international security that emphasizes the importance </a:t>
            </a:r>
            <a:r>
              <a:rPr lang="en-US" sz="2300" b="1" dirty="0"/>
              <a:t>of ideas and norms in shaping state behavior</a:t>
            </a:r>
            <a:r>
              <a:rPr lang="en-US" sz="2300" dirty="0"/>
              <a:t>. Constructivists argue that states are not simply rational actors pursuing their self-interest, but are shaped by social norms and ideas about what is legitimate and acceptable behavior. While constructivism provides a valuable perspective on international relations, it has been criticized for neglecting the role of material factors such as power and resources in shaping state behavior.</a:t>
            </a:r>
          </a:p>
        </p:txBody>
      </p:sp>
    </p:spTree>
    <p:extLst>
      <p:ext uri="{BB962C8B-B14F-4D97-AF65-F5344CB8AC3E}">
        <p14:creationId xmlns:p14="http://schemas.microsoft.com/office/powerpoint/2010/main" val="2842330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500" b="1" dirty="0"/>
              <a:t>Cold War End</a:t>
            </a:r>
            <a:r>
              <a:rPr lang="en-US" sz="2500" dirty="0"/>
              <a:t>: The end of the Cold War can be partly attributed to changing perceptions and identities. Mikhail Gorbachev's policies of Glasnost and Perestroika reflected a shift in Soviet ideology and identity, leading to a more cooperative approach with the West.</a:t>
            </a:r>
          </a:p>
          <a:p>
            <a:pPr algn="just"/>
            <a:r>
              <a:rPr lang="en-US" sz="2500" b="1" dirty="0"/>
              <a:t>European Union</a:t>
            </a:r>
            <a:r>
              <a:rPr lang="en-US" sz="2500" dirty="0"/>
              <a:t>: The formation of the EU demonstrates how shared values and norms can lead to a collective identity promoting peace and cooperation among states that were once adversaries.</a:t>
            </a:r>
          </a:p>
          <a:p>
            <a:pPr algn="just"/>
            <a:r>
              <a:rPr lang="en-US" sz="2500" b="1" dirty="0"/>
              <a:t>Nuclear Non-Proliferation Treaty (NPT)</a:t>
            </a:r>
            <a:r>
              <a:rPr lang="en-US" sz="2500" dirty="0"/>
              <a:t>: The NPT's success in limiting nuclear weapons spread is partially due to shared norms against nuclear proliferation, shaping states' behavior beyond mere strategic considerations.</a:t>
            </a:r>
          </a:p>
        </p:txBody>
      </p:sp>
    </p:spTree>
    <p:extLst>
      <p:ext uri="{BB962C8B-B14F-4D97-AF65-F5344CB8AC3E}">
        <p14:creationId xmlns:p14="http://schemas.microsoft.com/office/powerpoint/2010/main" val="39826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3557" y="722671"/>
            <a:ext cx="10058400" cy="1710813"/>
          </a:xfrm>
        </p:spPr>
        <p:txBody>
          <a:bodyPr>
            <a:normAutofit fontScale="90000"/>
          </a:bodyPr>
          <a:lstStyle/>
          <a:p>
            <a:r>
              <a:rPr lang="en-US" dirty="0"/>
              <a:t/>
            </a:r>
            <a:br>
              <a:rPr lang="en-US" dirty="0"/>
            </a:br>
            <a:r>
              <a:rPr lang="en-US" dirty="0"/>
              <a:t/>
            </a:r>
            <a:br>
              <a:rPr lang="en-US" dirty="0"/>
            </a:br>
            <a:r>
              <a:rPr lang="en-US" dirty="0"/>
              <a:t>SECURITY IN INTERNATIONAL CONTEXT</a:t>
            </a:r>
            <a:br>
              <a:rPr lang="en-US" dirty="0"/>
            </a:br>
            <a:endParaRPr lang="en-US" dirty="0"/>
          </a:p>
        </p:txBody>
      </p:sp>
      <p:sp>
        <p:nvSpPr>
          <p:cNvPr id="3" name="Content Placeholder 2"/>
          <p:cNvSpPr>
            <a:spLocks noGrp="1"/>
          </p:cNvSpPr>
          <p:nvPr>
            <p:ph idx="1"/>
          </p:nvPr>
        </p:nvSpPr>
        <p:spPr>
          <a:xfrm>
            <a:off x="966019" y="1845734"/>
            <a:ext cx="10493477" cy="5012266"/>
          </a:xfrm>
        </p:spPr>
        <p:txBody>
          <a:bodyPr>
            <a:normAutofit fontScale="92500" lnSpcReduction="10000"/>
          </a:bodyPr>
          <a:lstStyle/>
          <a:p>
            <a:pPr algn="just">
              <a:buFont typeface="Wingdings" panose="05000000000000000000" pitchFamily="2" charset="2"/>
              <a:buChar char="§"/>
            </a:pPr>
            <a:r>
              <a:rPr lang="en-US" sz="2600" dirty="0"/>
              <a:t>Shift from Bipolar to Unipolar and then Multilateral</a:t>
            </a:r>
          </a:p>
          <a:p>
            <a:pPr algn="just">
              <a:buFont typeface="Wingdings" panose="05000000000000000000" pitchFamily="2" charset="2"/>
              <a:buChar char="§"/>
            </a:pPr>
            <a:r>
              <a:rPr lang="en-US" sz="2600" dirty="0"/>
              <a:t>Unipolar was never a stable mechanism </a:t>
            </a:r>
          </a:p>
          <a:p>
            <a:pPr algn="just">
              <a:buFont typeface="Wingdings" panose="05000000000000000000" pitchFamily="2" charset="2"/>
              <a:buChar char="§"/>
            </a:pPr>
            <a:r>
              <a:rPr lang="en-US" sz="2600" dirty="0"/>
              <a:t>Almost more than 90 conflicts of different nature erupted around the world after the end of the cold war- Breakup of Yugoslavia into six countries, First and second war of Africa, Iraq-Invasion of Kuwait, Chechen war and other such conflicts</a:t>
            </a:r>
          </a:p>
          <a:p>
            <a:pPr algn="just">
              <a:buFont typeface="Wingdings" panose="05000000000000000000" pitchFamily="2" charset="2"/>
              <a:buChar char="§"/>
            </a:pPr>
            <a:r>
              <a:rPr lang="en-US" sz="2600" dirty="0"/>
              <a:t>Did the world feel secure after the end of the cold war?</a:t>
            </a:r>
          </a:p>
          <a:p>
            <a:pPr algn="just">
              <a:buFont typeface="Wingdings" panose="05000000000000000000" pitchFamily="2" charset="2"/>
              <a:buChar char="§"/>
            </a:pPr>
            <a:r>
              <a:rPr lang="en-US" sz="2600" dirty="0"/>
              <a:t>9/11 has shaken the USA </a:t>
            </a:r>
          </a:p>
          <a:p>
            <a:pPr algn="just">
              <a:buFont typeface="Wingdings" panose="05000000000000000000" pitchFamily="2" charset="2"/>
              <a:buChar char="§"/>
            </a:pPr>
            <a:r>
              <a:rPr lang="en-US" sz="2600" dirty="0"/>
              <a:t>Time has changed and it demands a broader concept of security</a:t>
            </a:r>
          </a:p>
          <a:p>
            <a:pPr algn="just">
              <a:buFont typeface="Wingdings" panose="05000000000000000000" pitchFamily="2" charset="2"/>
              <a:buChar char="§"/>
            </a:pPr>
            <a:r>
              <a:rPr lang="en-US" sz="2600" dirty="0"/>
              <a:t>Security is a very elusive concept . It is quite a contested concept as much can be done in the name of security but there is little agreement what security actually means</a:t>
            </a:r>
          </a:p>
          <a:p>
            <a:pPr marL="0" indent="0">
              <a:buNone/>
            </a:pPr>
            <a:r>
              <a:rPr lang="en-US" dirty="0"/>
              <a:t> </a:t>
            </a:r>
          </a:p>
          <a:p>
            <a:endParaRPr lang="en-US" dirty="0"/>
          </a:p>
          <a:p>
            <a:pPr marL="0" indent="0">
              <a:buNone/>
            </a:pPr>
            <a:endParaRPr lang="en-US" dirty="0"/>
          </a:p>
        </p:txBody>
      </p:sp>
    </p:spTree>
    <p:extLst>
      <p:ext uri="{BB962C8B-B14F-4D97-AF65-F5344CB8AC3E}">
        <p14:creationId xmlns:p14="http://schemas.microsoft.com/office/powerpoint/2010/main" val="1130122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best for all</a:t>
            </a:r>
            <a:endParaRPr lang="en-US" dirty="0"/>
          </a:p>
        </p:txBody>
      </p:sp>
      <p:sp>
        <p:nvSpPr>
          <p:cNvPr id="3" name="Content Placeholder 2"/>
          <p:cNvSpPr>
            <a:spLocks noGrp="1"/>
          </p:cNvSpPr>
          <p:nvPr>
            <p:ph idx="1"/>
          </p:nvPr>
        </p:nvSpPr>
        <p:spPr/>
        <p:txBody>
          <a:bodyPr>
            <a:noAutofit/>
          </a:bodyPr>
          <a:lstStyle/>
          <a:p>
            <a:pPr algn="just">
              <a:lnSpc>
                <a:spcPct val="200000"/>
              </a:lnSpc>
            </a:pPr>
            <a:r>
              <a:rPr lang="en-US" sz="2600" dirty="0" smtClean="0"/>
              <a:t>World leaders are continue to act as if security of their state is based upon military power . States need to embrace a new spirit </a:t>
            </a:r>
            <a:r>
              <a:rPr lang="en-US" sz="2600" b="1" dirty="0" smtClean="0"/>
              <a:t>of oneness is crucial </a:t>
            </a:r>
            <a:r>
              <a:rPr lang="en-US" sz="2600" dirty="0" smtClean="0"/>
              <a:t>for all. States continue to misunderstand that their only safe course is one in which the well being and security of each is determined from the standpoint of </a:t>
            </a:r>
            <a:r>
              <a:rPr lang="en-US" sz="2600" b="1" dirty="0" smtClean="0"/>
              <a:t>what is best for the system as a whole</a:t>
            </a:r>
            <a:endParaRPr lang="en-US" sz="2600" b="1" dirty="0"/>
          </a:p>
        </p:txBody>
      </p:sp>
    </p:spTree>
    <p:extLst>
      <p:ext uri="{BB962C8B-B14F-4D97-AF65-F5344CB8AC3E}">
        <p14:creationId xmlns:p14="http://schemas.microsoft.com/office/powerpoint/2010/main" val="8735592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Climate Change a threat?</a:t>
            </a:r>
          </a:p>
        </p:txBody>
      </p:sp>
      <p:sp>
        <p:nvSpPr>
          <p:cNvPr id="3" name="Content Placeholder 2"/>
          <p:cNvSpPr>
            <a:spLocks noGrp="1"/>
          </p:cNvSpPr>
          <p:nvPr>
            <p:ph idx="1"/>
          </p:nvPr>
        </p:nvSpPr>
        <p:spPr/>
        <p:txBody>
          <a:bodyPr/>
          <a:lstStyle/>
          <a:p>
            <a:pPr algn="just">
              <a:lnSpc>
                <a:spcPct val="150000"/>
              </a:lnSpc>
            </a:pPr>
            <a:r>
              <a:rPr lang="en-US" sz="2400" dirty="0"/>
              <a:t>Climate change- a security threat?</a:t>
            </a:r>
          </a:p>
          <a:p>
            <a:pPr algn="just">
              <a:lnSpc>
                <a:spcPct val="150000"/>
              </a:lnSpc>
            </a:pPr>
            <a:r>
              <a:rPr lang="en-US" sz="2400" dirty="0"/>
              <a:t>Should we consider climate change as a security threat?</a:t>
            </a:r>
          </a:p>
          <a:p>
            <a:pPr algn="just">
              <a:lnSpc>
                <a:spcPct val="150000"/>
              </a:lnSpc>
            </a:pPr>
            <a:r>
              <a:rPr lang="en-US" sz="2400" dirty="0"/>
              <a:t>Can climate change be dealt at national level?</a:t>
            </a:r>
          </a:p>
          <a:p>
            <a:pPr algn="just">
              <a:lnSpc>
                <a:spcPct val="150000"/>
              </a:lnSpc>
            </a:pPr>
            <a:r>
              <a:rPr lang="en-US" sz="2400" dirty="0"/>
              <a:t>Who feels climate change a threat and why?</a:t>
            </a:r>
          </a:p>
          <a:p>
            <a:pPr algn="just">
              <a:lnSpc>
                <a:spcPct val="150000"/>
              </a:lnSpc>
            </a:pPr>
            <a:r>
              <a:rPr lang="en-US" sz="2400" dirty="0"/>
              <a:t>Are all states threatened by climate change in the same way?</a:t>
            </a:r>
          </a:p>
          <a:p>
            <a:endParaRPr lang="en-US" dirty="0"/>
          </a:p>
          <a:p>
            <a:endParaRPr lang="en-US" dirty="0"/>
          </a:p>
        </p:txBody>
      </p:sp>
    </p:spTree>
    <p:extLst>
      <p:ext uri="{BB962C8B-B14F-4D97-AF65-F5344CB8AC3E}">
        <p14:creationId xmlns:p14="http://schemas.microsoft.com/office/powerpoint/2010/main" val="2282049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INTERNATIONAL SECURITY THREATS</a:t>
            </a:r>
          </a:p>
        </p:txBody>
      </p:sp>
      <p:sp>
        <p:nvSpPr>
          <p:cNvPr id="3" name="Content Placeholder 2"/>
          <p:cNvSpPr>
            <a:spLocks noGrp="1"/>
          </p:cNvSpPr>
          <p:nvPr>
            <p:ph idx="1"/>
          </p:nvPr>
        </p:nvSpPr>
        <p:spPr>
          <a:xfrm>
            <a:off x="1097280" y="1845733"/>
            <a:ext cx="10058400" cy="4493073"/>
          </a:xfrm>
        </p:spPr>
        <p:txBody>
          <a:bodyPr>
            <a:normAutofit fontScale="92500" lnSpcReduction="10000"/>
          </a:bodyPr>
          <a:lstStyle/>
          <a:p>
            <a:pPr fontAlgn="base"/>
            <a:r>
              <a:rPr lang="en-US" dirty="0"/>
              <a:t>Some of the major security threats the world faces today include:  </a:t>
            </a:r>
          </a:p>
          <a:p>
            <a:pPr algn="just" fontAlgn="base"/>
            <a:r>
              <a:rPr lang="en-US" b="1" dirty="0">
                <a:solidFill>
                  <a:schemeClr val="tx1"/>
                </a:solidFill>
                <a:hlinkClick r:id="rId2">
                  <a:extLst>
                    <a:ext uri="{A12FA001-AC4F-418D-AE19-62706E023703}">
                      <ahyp:hlinkClr xmlns:ahyp="http://schemas.microsoft.com/office/drawing/2018/hyperlinkcolor" xmlns="" val="tx"/>
                    </a:ext>
                  </a:extLst>
                </a:hlinkClick>
              </a:rPr>
              <a:t>Terrorism</a:t>
            </a:r>
            <a:r>
              <a:rPr lang="en-US" dirty="0"/>
              <a:t> – since 9/11, terrorism has emerged as the major threat to international security, this includes the rise of the Islamic State of Iraq and the Levant, or ISIL/</a:t>
            </a:r>
            <a:r>
              <a:rPr lang="en-US" dirty="0" err="1"/>
              <a:t>Da'esh</a:t>
            </a:r>
            <a:r>
              <a:rPr lang="en-US" dirty="0"/>
              <a:t> and the terror attacks in different part of the world.</a:t>
            </a:r>
          </a:p>
          <a:p>
            <a:pPr algn="just" fontAlgn="base"/>
            <a:r>
              <a:rPr lang="en-US" b="1" dirty="0">
                <a:solidFill>
                  <a:schemeClr val="tx1"/>
                </a:solidFill>
              </a:rPr>
              <a:t> </a:t>
            </a:r>
            <a:r>
              <a:rPr lang="en-US" b="1" dirty="0">
                <a:solidFill>
                  <a:schemeClr val="tx1"/>
                </a:solidFill>
                <a:hlinkClick r:id="rId3">
                  <a:extLst>
                    <a:ext uri="{A12FA001-AC4F-418D-AE19-62706E023703}">
                      <ahyp:hlinkClr xmlns:ahyp="http://schemas.microsoft.com/office/drawing/2018/hyperlinkcolor" xmlns="" val="tx"/>
                    </a:ext>
                  </a:extLst>
                </a:hlinkClick>
              </a:rPr>
              <a:t>Weapons of mass destruction</a:t>
            </a:r>
            <a:r>
              <a:rPr lang="en-US" dirty="0"/>
              <a:t> – disarmament has been slow, and we now face the possibility these indiscriminate weapons may be used by terrorists</a:t>
            </a:r>
          </a:p>
          <a:p>
            <a:pPr algn="just" fontAlgn="base"/>
            <a:r>
              <a:rPr lang="en-US" b="1" dirty="0">
                <a:solidFill>
                  <a:schemeClr val="tx1"/>
                </a:solidFill>
                <a:hlinkClick r:id="rId4">
                  <a:extLst>
                    <a:ext uri="{A12FA001-AC4F-418D-AE19-62706E023703}">
                      <ahyp:hlinkClr xmlns:ahyp="http://schemas.microsoft.com/office/drawing/2018/hyperlinkcolor" xmlns="" val="tx"/>
                    </a:ext>
                  </a:extLst>
                </a:hlinkClick>
              </a:rPr>
              <a:t>Cyber security</a:t>
            </a:r>
            <a:r>
              <a:rPr lang="en-US" b="1" dirty="0">
                <a:solidFill>
                  <a:schemeClr val="tx1"/>
                </a:solidFill>
              </a:rPr>
              <a:t> </a:t>
            </a:r>
            <a:r>
              <a:rPr lang="en-US" dirty="0"/>
              <a:t>– advances in technology have created a different type of threat to international peace, and now safeguarding the internet is on the international security agenda</a:t>
            </a:r>
          </a:p>
          <a:p>
            <a:pPr algn="just" fontAlgn="base"/>
            <a:r>
              <a:rPr lang="en-US" b="1" dirty="0">
                <a:solidFill>
                  <a:schemeClr val="tx1"/>
                </a:solidFill>
                <a:hlinkClick r:id="rId5">
                  <a:extLst>
                    <a:ext uri="{A12FA001-AC4F-418D-AE19-62706E023703}">
                      <ahyp:hlinkClr xmlns:ahyp="http://schemas.microsoft.com/office/drawing/2018/hyperlinkcolor" xmlns="" val="tx"/>
                    </a:ext>
                  </a:extLst>
                </a:hlinkClick>
              </a:rPr>
              <a:t>People smuggling and trafficking</a:t>
            </a:r>
            <a:r>
              <a:rPr lang="en-US" b="1" dirty="0">
                <a:solidFill>
                  <a:schemeClr val="tx1"/>
                </a:solidFill>
              </a:rPr>
              <a:t> </a:t>
            </a:r>
            <a:r>
              <a:rPr lang="en-US" dirty="0"/>
              <a:t>– continuing conflicts, unrest, political oppression, poverty and lack of opportunity have lead to an explosion in irregular migration.</a:t>
            </a:r>
          </a:p>
          <a:p>
            <a:pPr algn="just" fontAlgn="base"/>
            <a:r>
              <a:rPr lang="en-US" b="1" u="sng" dirty="0">
                <a:solidFill>
                  <a:schemeClr val="tx1"/>
                </a:solidFill>
              </a:rPr>
              <a:t>Mass migration</a:t>
            </a:r>
            <a:r>
              <a:rPr lang="en-US" dirty="0"/>
              <a:t>: Conflicting zones, economic disparity pushing people towards mass migration.</a:t>
            </a:r>
          </a:p>
          <a:p>
            <a:pPr algn="just" fontAlgn="base"/>
            <a:r>
              <a:rPr lang="en-US" b="1" u="sng" dirty="0"/>
              <a:t>Climate change: </a:t>
            </a:r>
            <a:r>
              <a:rPr lang="en-US" dirty="0"/>
              <a:t>A disaster in the making.</a:t>
            </a:r>
          </a:p>
          <a:p>
            <a:pPr algn="just" fontAlgn="base"/>
            <a:r>
              <a:rPr lang="en-US" b="1" dirty="0">
                <a:solidFill>
                  <a:schemeClr val="tx1"/>
                </a:solidFill>
                <a:hlinkClick r:id="rId6">
                  <a:extLst>
                    <a:ext uri="{A12FA001-AC4F-418D-AE19-62706E023703}">
                      <ahyp:hlinkClr xmlns:ahyp="http://schemas.microsoft.com/office/drawing/2018/hyperlinkcolor" xmlns="" val="tx"/>
                    </a:ext>
                  </a:extLst>
                </a:hlinkClick>
              </a:rPr>
              <a:t>Space security</a:t>
            </a:r>
            <a:r>
              <a:rPr lang="en-US" b="1" dirty="0">
                <a:solidFill>
                  <a:schemeClr val="tx1"/>
                </a:solidFill>
              </a:rPr>
              <a:t> </a:t>
            </a:r>
            <a:r>
              <a:rPr lang="en-US" dirty="0"/>
              <a:t>– international concern is growing about the use and potential misuse of the space</a:t>
            </a:r>
          </a:p>
        </p:txBody>
      </p:sp>
    </p:spTree>
    <p:extLst>
      <p:ext uri="{BB962C8B-B14F-4D97-AF65-F5344CB8AC3E}">
        <p14:creationId xmlns:p14="http://schemas.microsoft.com/office/powerpoint/2010/main" val="30780990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 security</a:t>
            </a:r>
          </a:p>
        </p:txBody>
      </p:sp>
      <p:sp>
        <p:nvSpPr>
          <p:cNvPr id="3" name="Content Placeholder 2"/>
          <p:cNvSpPr>
            <a:spLocks noGrp="1"/>
          </p:cNvSpPr>
          <p:nvPr>
            <p:ph idx="1"/>
          </p:nvPr>
        </p:nvSpPr>
        <p:spPr/>
        <p:txBody>
          <a:bodyPr>
            <a:normAutofit fontScale="55000" lnSpcReduction="20000"/>
          </a:bodyPr>
          <a:lstStyle/>
          <a:p>
            <a:pPr algn="just">
              <a:lnSpc>
                <a:spcPct val="170000"/>
              </a:lnSpc>
            </a:pPr>
            <a:r>
              <a:rPr lang="en-US" sz="4900" b="1" dirty="0" err="1"/>
              <a:t>Acc</a:t>
            </a:r>
            <a:r>
              <a:rPr lang="en-US" sz="4900" b="1" dirty="0"/>
              <a:t> to UN 1994 development report:-</a:t>
            </a:r>
          </a:p>
          <a:p>
            <a:pPr algn="just">
              <a:lnSpc>
                <a:spcPct val="170000"/>
              </a:lnSpc>
            </a:pPr>
            <a:r>
              <a:rPr lang="en-US" sz="4900" dirty="0"/>
              <a:t>Human security can be said to have two main aspects . It means first safety from such chronic safety </a:t>
            </a:r>
            <a:r>
              <a:rPr lang="en-US" sz="4900" b="1" dirty="0"/>
              <a:t>threats as hunger, disease and repression</a:t>
            </a:r>
            <a:r>
              <a:rPr lang="en-US" sz="4900" dirty="0"/>
              <a:t>. And second it means protection from </a:t>
            </a:r>
            <a:r>
              <a:rPr lang="en-US" sz="4900" b="1" dirty="0"/>
              <a:t>sudden and hurtful disruptions</a:t>
            </a:r>
            <a:r>
              <a:rPr lang="en-US" sz="4900" dirty="0"/>
              <a:t> in the pattern of daily life- whether in homes, jobs or in communities. </a:t>
            </a:r>
          </a:p>
          <a:p>
            <a:endParaRPr lang="en-US" dirty="0"/>
          </a:p>
        </p:txBody>
      </p:sp>
    </p:spTree>
    <p:extLst>
      <p:ext uri="{BB962C8B-B14F-4D97-AF65-F5344CB8AC3E}">
        <p14:creationId xmlns:p14="http://schemas.microsoft.com/office/powerpoint/2010/main" val="2490392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3F166-913F-4A2A-8618-E59FADA22CC1}"/>
              </a:ext>
            </a:extLst>
          </p:cNvPr>
          <p:cNvSpPr>
            <a:spLocks noGrp="1"/>
          </p:cNvSpPr>
          <p:nvPr>
            <p:ph type="title"/>
          </p:nvPr>
        </p:nvSpPr>
        <p:spPr/>
        <p:txBody>
          <a:bodyPr>
            <a:normAutofit fontScale="90000"/>
          </a:bodyPr>
          <a:lstStyle/>
          <a:p>
            <a:r>
              <a:rPr lang="en-US" dirty="0"/>
              <a:t/>
            </a:r>
            <a:br>
              <a:rPr lang="en-US" dirty="0"/>
            </a:br>
            <a:r>
              <a:rPr lang="en-US" dirty="0"/>
              <a:t>REALM OF HUMAN SECURITY</a:t>
            </a:r>
            <a:br>
              <a:rPr lang="en-US" dirty="0"/>
            </a:br>
            <a:endParaRPr lang="en-US" dirty="0"/>
          </a:p>
        </p:txBody>
      </p:sp>
      <p:sp>
        <p:nvSpPr>
          <p:cNvPr id="3" name="Content Placeholder 2">
            <a:extLst>
              <a:ext uri="{FF2B5EF4-FFF2-40B4-BE49-F238E27FC236}">
                <a16:creationId xmlns:a16="http://schemas.microsoft.com/office/drawing/2014/main" id="{55A0D4F0-60F2-4B2A-B116-A66C54CD280E}"/>
              </a:ext>
            </a:extLst>
          </p:cNvPr>
          <p:cNvSpPr>
            <a:spLocks noGrp="1"/>
          </p:cNvSpPr>
          <p:nvPr>
            <p:ph idx="1"/>
          </p:nvPr>
        </p:nvSpPr>
        <p:spPr/>
        <p:txBody>
          <a:bodyPr>
            <a:normAutofit lnSpcReduction="10000"/>
          </a:bodyPr>
          <a:lstStyle/>
          <a:p>
            <a:pPr>
              <a:buFont typeface="Wingdings" panose="05000000000000000000" pitchFamily="2" charset="2"/>
              <a:buChar char="§"/>
            </a:pPr>
            <a:endParaRPr lang="en-US" sz="2500" dirty="0"/>
          </a:p>
          <a:p>
            <a:pPr>
              <a:buFont typeface="Wingdings" panose="05000000000000000000" pitchFamily="2" charset="2"/>
              <a:buChar char="§"/>
            </a:pPr>
            <a:r>
              <a:rPr lang="en-US" sz="2500" dirty="0"/>
              <a:t>Economic security</a:t>
            </a:r>
          </a:p>
          <a:p>
            <a:pPr>
              <a:buFont typeface="Wingdings" panose="05000000000000000000" pitchFamily="2" charset="2"/>
              <a:buChar char="§"/>
            </a:pPr>
            <a:r>
              <a:rPr lang="en-US" sz="2500" dirty="0"/>
              <a:t>Personal security</a:t>
            </a:r>
          </a:p>
          <a:p>
            <a:pPr>
              <a:buFont typeface="Wingdings" panose="05000000000000000000" pitchFamily="2" charset="2"/>
              <a:buChar char="§"/>
            </a:pPr>
            <a:r>
              <a:rPr lang="en-US" sz="2500" dirty="0"/>
              <a:t>Health security</a:t>
            </a:r>
          </a:p>
          <a:p>
            <a:pPr>
              <a:buFont typeface="Wingdings" panose="05000000000000000000" pitchFamily="2" charset="2"/>
              <a:buChar char="§"/>
            </a:pPr>
            <a:r>
              <a:rPr lang="en-US" sz="2500" dirty="0"/>
              <a:t>Environmental security</a:t>
            </a:r>
          </a:p>
          <a:p>
            <a:pPr>
              <a:buFont typeface="Wingdings" panose="05000000000000000000" pitchFamily="2" charset="2"/>
              <a:buChar char="§"/>
            </a:pPr>
            <a:r>
              <a:rPr lang="en-US" sz="2500" dirty="0"/>
              <a:t>Political security</a:t>
            </a:r>
          </a:p>
          <a:p>
            <a:pPr>
              <a:buFont typeface="Wingdings" panose="05000000000000000000" pitchFamily="2" charset="2"/>
              <a:buChar char="§"/>
            </a:pPr>
            <a:r>
              <a:rPr lang="en-US" sz="2500" dirty="0"/>
              <a:t>Food security</a:t>
            </a:r>
          </a:p>
          <a:p>
            <a:pPr>
              <a:buFont typeface="Wingdings" panose="05000000000000000000" pitchFamily="2" charset="2"/>
              <a:buChar char="§"/>
            </a:pPr>
            <a:r>
              <a:rPr lang="en-US" sz="2500" dirty="0"/>
              <a:t>Community security</a:t>
            </a:r>
          </a:p>
          <a:p>
            <a:endParaRPr lang="en-US" dirty="0"/>
          </a:p>
        </p:txBody>
      </p:sp>
    </p:spTree>
    <p:extLst>
      <p:ext uri="{BB962C8B-B14F-4D97-AF65-F5344CB8AC3E}">
        <p14:creationId xmlns:p14="http://schemas.microsoft.com/office/powerpoint/2010/main" val="40708833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REALM OF HUMAN SECURITY</a:t>
            </a:r>
          </a:p>
        </p:txBody>
      </p:sp>
      <p:sp>
        <p:nvSpPr>
          <p:cNvPr id="3" name="Content Placeholder 2"/>
          <p:cNvSpPr>
            <a:spLocks noGrp="1"/>
          </p:cNvSpPr>
          <p:nvPr>
            <p:ph idx="1"/>
          </p:nvPr>
        </p:nvSpPr>
        <p:spPr>
          <a:xfrm>
            <a:off x="1097279" y="1845734"/>
            <a:ext cx="10247479" cy="4477574"/>
          </a:xfrm>
        </p:spPr>
        <p:txBody>
          <a:bodyPr>
            <a:normAutofit fontScale="92500" lnSpcReduction="10000"/>
          </a:bodyPr>
          <a:lstStyle/>
          <a:p>
            <a:pPr algn="just">
              <a:buFont typeface="Wingdings" panose="05000000000000000000" pitchFamily="2" charset="2"/>
              <a:buChar char="§"/>
            </a:pPr>
            <a:r>
              <a:rPr lang="en-US" b="1" dirty="0"/>
              <a:t>Economic security</a:t>
            </a:r>
            <a:r>
              <a:rPr lang="en-US" dirty="0"/>
              <a:t>—an assured basic income for individuals, usually from productive and remunerative work, or, in the last resort, from some publicly financed safety net.</a:t>
            </a:r>
          </a:p>
          <a:p>
            <a:pPr algn="just">
              <a:buFont typeface="Wingdings" panose="05000000000000000000" pitchFamily="2" charset="2"/>
              <a:buChar char="§"/>
            </a:pPr>
            <a:r>
              <a:rPr lang="en-US" b="1" dirty="0"/>
              <a:t> Food security</a:t>
            </a:r>
            <a:r>
              <a:rPr lang="en-US" dirty="0"/>
              <a:t>—ensuring that all people at all times have both physical and economic access to basic food.</a:t>
            </a:r>
          </a:p>
          <a:p>
            <a:pPr algn="just">
              <a:buFont typeface="Wingdings" panose="05000000000000000000" pitchFamily="2" charset="2"/>
              <a:buChar char="§"/>
            </a:pPr>
            <a:r>
              <a:rPr lang="en-US" b="1" dirty="0"/>
              <a:t>Health security</a:t>
            </a:r>
            <a:r>
              <a:rPr lang="en-US" dirty="0"/>
              <a:t>—guaranteeing a minimum protection from diseases and unhealthy lifestyles.</a:t>
            </a:r>
          </a:p>
          <a:p>
            <a:pPr algn="just">
              <a:buFont typeface="Wingdings" panose="05000000000000000000" pitchFamily="2" charset="2"/>
              <a:buChar char="§"/>
            </a:pPr>
            <a:r>
              <a:rPr lang="en-US" dirty="0"/>
              <a:t> </a:t>
            </a:r>
            <a:r>
              <a:rPr lang="en-US" b="1" dirty="0"/>
              <a:t>Environmental security</a:t>
            </a:r>
            <a:r>
              <a:rPr lang="en-US" dirty="0"/>
              <a:t>—protecting people from the short- and long-term ravages of nature, man-made threats in nature, and deterioration of the natural environment.</a:t>
            </a:r>
          </a:p>
          <a:p>
            <a:pPr algn="just">
              <a:buFont typeface="Wingdings" panose="05000000000000000000" pitchFamily="2" charset="2"/>
              <a:buChar char="§"/>
            </a:pPr>
            <a:r>
              <a:rPr lang="en-US" dirty="0"/>
              <a:t> </a:t>
            </a:r>
            <a:r>
              <a:rPr lang="en-US" b="1" dirty="0"/>
              <a:t>Personal security</a:t>
            </a:r>
            <a:r>
              <a:rPr lang="en-US" dirty="0"/>
              <a:t>—protecting people from physical violence, whether from the state or external states, from violent individuals and sub-state factors, from domestic abuse, and from predatory adults.</a:t>
            </a:r>
          </a:p>
          <a:p>
            <a:pPr algn="just">
              <a:buFont typeface="Wingdings" panose="05000000000000000000" pitchFamily="2" charset="2"/>
              <a:buChar char="§"/>
            </a:pPr>
            <a:r>
              <a:rPr lang="en-US" b="1" dirty="0"/>
              <a:t>Community security</a:t>
            </a:r>
            <a:r>
              <a:rPr lang="en-US" dirty="0"/>
              <a:t>—protecting people from the loss of traditional relationships and values, and from sectarian and ethnic violence.</a:t>
            </a:r>
          </a:p>
          <a:p>
            <a:pPr algn="just">
              <a:buFont typeface="Wingdings" panose="05000000000000000000" pitchFamily="2" charset="2"/>
              <a:buChar char="§"/>
            </a:pPr>
            <a:r>
              <a:rPr lang="en-US" dirty="0"/>
              <a:t> </a:t>
            </a:r>
            <a:r>
              <a:rPr lang="en-US" b="1" dirty="0"/>
              <a:t>Political security</a:t>
            </a:r>
            <a:r>
              <a:rPr lang="en-US" dirty="0"/>
              <a:t>—ensuring that people live in a society that </a:t>
            </a:r>
            <a:r>
              <a:rPr lang="en-US" dirty="0" err="1"/>
              <a:t>honours</a:t>
            </a:r>
            <a:r>
              <a:rPr lang="en-US" dirty="0"/>
              <a:t> their basic human rights and ensuring the freedom of individuals and groups from government attempts to exercise control over ideas and information.</a:t>
            </a:r>
          </a:p>
        </p:txBody>
      </p:sp>
    </p:spTree>
    <p:extLst>
      <p:ext uri="{BB962C8B-B14F-4D97-AF65-F5344CB8AC3E}">
        <p14:creationId xmlns:p14="http://schemas.microsoft.com/office/powerpoint/2010/main" val="4012998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 development index: measure to determine human security level</a:t>
            </a:r>
          </a:p>
        </p:txBody>
      </p:sp>
      <p:sp>
        <p:nvSpPr>
          <p:cNvPr id="3" name="Content Placeholder 2"/>
          <p:cNvSpPr>
            <a:spLocks noGrp="1"/>
          </p:cNvSpPr>
          <p:nvPr>
            <p:ph idx="1"/>
          </p:nvPr>
        </p:nvSpPr>
        <p:spPr>
          <a:xfrm>
            <a:off x="1097279" y="1845734"/>
            <a:ext cx="10355967" cy="4431080"/>
          </a:xfrm>
        </p:spPr>
        <p:txBody>
          <a:bodyPr>
            <a:normAutofit/>
          </a:bodyPr>
          <a:lstStyle/>
          <a:p>
            <a:pPr algn="just">
              <a:lnSpc>
                <a:spcPct val="150000"/>
              </a:lnSpc>
            </a:pPr>
            <a:r>
              <a:rPr lang="en-US" dirty="0"/>
              <a:t>Human security was the handiwork of a group of development economists, such as the late Pakistani </a:t>
            </a:r>
            <a:r>
              <a:rPr lang="en-US" b="1" dirty="0"/>
              <a:t>economist </a:t>
            </a:r>
            <a:r>
              <a:rPr lang="en-US" b="1" dirty="0" err="1"/>
              <a:t>Mahabub</a:t>
            </a:r>
            <a:r>
              <a:rPr lang="en-US" b="1" dirty="0"/>
              <a:t> ul </a:t>
            </a:r>
            <a:r>
              <a:rPr lang="en-US" b="1" dirty="0" err="1"/>
              <a:t>Haq</a:t>
            </a:r>
            <a:r>
              <a:rPr lang="en-US" b="1" dirty="0"/>
              <a:t>, </a:t>
            </a:r>
            <a:r>
              <a:rPr lang="en-US" dirty="0"/>
              <a:t>who conceptualized the </a:t>
            </a:r>
            <a:r>
              <a:rPr lang="en-US" b="1" dirty="0"/>
              <a:t>UNDP’s </a:t>
            </a:r>
            <a:r>
              <a:rPr lang="en-US" b="1" i="1" dirty="0"/>
              <a:t>Human Development </a:t>
            </a:r>
            <a:r>
              <a:rPr lang="en-US" i="1" dirty="0"/>
              <a:t>Report</a:t>
            </a:r>
            <a:r>
              <a:rPr lang="en-US" dirty="0"/>
              <a:t>. </a:t>
            </a:r>
          </a:p>
          <a:p>
            <a:pPr algn="just">
              <a:lnSpc>
                <a:spcPct val="150000"/>
              </a:lnSpc>
            </a:pPr>
            <a:r>
              <a:rPr lang="en-US" dirty="0"/>
              <a:t>They were increasingly dissatisfied with the orthodox notion of development, which viewed it as a function of </a:t>
            </a:r>
            <a:r>
              <a:rPr lang="en-US" b="1" dirty="0"/>
              <a:t>economic growth.</a:t>
            </a:r>
            <a:r>
              <a:rPr lang="en-US" dirty="0"/>
              <a:t> Instead, they proposed a concept of </a:t>
            </a:r>
            <a:r>
              <a:rPr lang="en-US" b="1" dirty="0"/>
              <a:t>human development </a:t>
            </a:r>
            <a:r>
              <a:rPr lang="en-US" dirty="0"/>
              <a:t>which focuses on building human </a:t>
            </a:r>
            <a:r>
              <a:rPr lang="en-US" b="1" dirty="0"/>
              <a:t>capabilities </a:t>
            </a:r>
            <a:r>
              <a:rPr lang="en-US" dirty="0"/>
              <a:t>to confront and overcome poverty, illiteracy, diseases, discrimination, restrictions on political freedom, and the threat of violent conflict: ‘Individual freedoms and rights matter a great deal, but people are restricted in what they can do with that freedom if they are poor, ill, illiterate, discriminated against, threatened by violent conflict or denied a political voice...’</a:t>
            </a:r>
          </a:p>
        </p:txBody>
      </p:sp>
    </p:spTree>
    <p:extLst>
      <p:ext uri="{BB962C8B-B14F-4D97-AF65-F5344CB8AC3E}">
        <p14:creationId xmlns:p14="http://schemas.microsoft.com/office/powerpoint/2010/main" val="41669937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 security through the lens of HDI</a:t>
            </a:r>
          </a:p>
        </p:txBody>
      </p:sp>
      <p:sp>
        <p:nvSpPr>
          <p:cNvPr id="3" name="Content Placeholder 2"/>
          <p:cNvSpPr>
            <a:spLocks noGrp="1"/>
          </p:cNvSpPr>
          <p:nvPr>
            <p:ph idx="1"/>
          </p:nvPr>
        </p:nvSpPr>
        <p:spPr>
          <a:xfrm>
            <a:off x="1097280" y="1845733"/>
            <a:ext cx="10058400" cy="4400083"/>
          </a:xfrm>
        </p:spPr>
        <p:txBody>
          <a:bodyPr>
            <a:noAutofit/>
          </a:bodyPr>
          <a:lstStyle/>
          <a:p>
            <a:pPr algn="just">
              <a:lnSpc>
                <a:spcPct val="150000"/>
              </a:lnSpc>
            </a:pPr>
            <a:r>
              <a:rPr lang="en-US" sz="2400" dirty="0"/>
              <a:t>Human security is not a concern with weapons. It is a concern with human dignity. It is a child who did not die, a disease that did not spread, an ethnic tension that did not explode, a dissident who was not silenced, a human spirit that was not crushed’.</a:t>
            </a:r>
          </a:p>
          <a:p>
            <a:pPr algn="just">
              <a:lnSpc>
                <a:spcPct val="150000"/>
              </a:lnSpc>
            </a:pPr>
            <a:r>
              <a:rPr lang="en-US" sz="2400" i="1" dirty="0"/>
              <a:t>(</a:t>
            </a:r>
            <a:r>
              <a:rPr lang="en-US" sz="2400" b="1" i="1" dirty="0" err="1"/>
              <a:t>Mahbub</a:t>
            </a:r>
            <a:r>
              <a:rPr lang="en-US" sz="2400" b="1" i="1" dirty="0"/>
              <a:t> </a:t>
            </a:r>
            <a:r>
              <a:rPr lang="en-US" sz="2400" b="1" i="1" dirty="0" err="1"/>
              <a:t>ul</a:t>
            </a:r>
            <a:r>
              <a:rPr lang="en-US" sz="2400" b="1" i="1" dirty="0"/>
              <a:t> </a:t>
            </a:r>
            <a:r>
              <a:rPr lang="en-US" sz="2400" b="1" i="1" dirty="0" err="1"/>
              <a:t>Haq</a:t>
            </a:r>
            <a:r>
              <a:rPr lang="en-US" sz="2400" b="1" i="1" dirty="0"/>
              <a:t> 1995)</a:t>
            </a:r>
          </a:p>
          <a:p>
            <a:pPr algn="just">
              <a:lnSpc>
                <a:spcPct val="150000"/>
              </a:lnSpc>
            </a:pPr>
            <a:r>
              <a:rPr lang="en-US" sz="2400" dirty="0"/>
              <a:t>‘The objective of human security is to safeguard the “vital core of all human lives in ways that enhance human freedoms and human fulfilment”’.</a:t>
            </a:r>
          </a:p>
        </p:txBody>
      </p:sp>
    </p:spTree>
    <p:extLst>
      <p:ext uri="{BB962C8B-B14F-4D97-AF65-F5344CB8AC3E}">
        <p14:creationId xmlns:p14="http://schemas.microsoft.com/office/powerpoint/2010/main" val="13461710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3EA5186-DF6A-4BC4-BDC9-8718522CB0BC}"/>
              </a:ext>
            </a:extLst>
          </p:cNvPr>
          <p:cNvPicPr>
            <a:picLocks noGrp="1" noChangeAspect="1"/>
          </p:cNvPicPr>
          <p:nvPr>
            <p:ph idx="1"/>
          </p:nvPr>
        </p:nvPicPr>
        <p:blipFill>
          <a:blip r:embed="rId2"/>
          <a:stretch>
            <a:fillRect/>
          </a:stretch>
        </p:blipFill>
        <p:spPr>
          <a:xfrm>
            <a:off x="0" y="1"/>
            <a:ext cx="6096000" cy="6858000"/>
          </a:xfrm>
        </p:spPr>
      </p:pic>
      <p:pic>
        <p:nvPicPr>
          <p:cNvPr id="8" name="Picture 7">
            <a:extLst>
              <a:ext uri="{FF2B5EF4-FFF2-40B4-BE49-F238E27FC236}">
                <a16:creationId xmlns:a16="http://schemas.microsoft.com/office/drawing/2014/main" id="{9F18C877-1AC5-4E94-A394-663D2590DFF5}"/>
              </a:ext>
            </a:extLst>
          </p:cNvPr>
          <p:cNvPicPr>
            <a:picLocks noChangeAspect="1"/>
          </p:cNvPicPr>
          <p:nvPr/>
        </p:nvPicPr>
        <p:blipFill>
          <a:blip r:embed="rId3"/>
          <a:stretch>
            <a:fillRect/>
          </a:stretch>
        </p:blipFill>
        <p:spPr>
          <a:xfrm>
            <a:off x="6096000" y="1"/>
            <a:ext cx="6096000" cy="6857998"/>
          </a:xfrm>
          <a:prstGeom prst="rect">
            <a:avLst/>
          </a:prstGeom>
        </p:spPr>
      </p:pic>
    </p:spTree>
    <p:extLst>
      <p:ext uri="{BB962C8B-B14F-4D97-AF65-F5344CB8AC3E}">
        <p14:creationId xmlns:p14="http://schemas.microsoft.com/office/powerpoint/2010/main" val="14929394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terrorism?</a:t>
            </a:r>
            <a:endParaRPr lang="en-US" dirty="0"/>
          </a:p>
        </p:txBody>
      </p:sp>
      <p:sp>
        <p:nvSpPr>
          <p:cNvPr id="3" name="Content Placeholder 2"/>
          <p:cNvSpPr>
            <a:spLocks noGrp="1"/>
          </p:cNvSpPr>
          <p:nvPr>
            <p:ph idx="1"/>
          </p:nvPr>
        </p:nvSpPr>
        <p:spPr>
          <a:xfrm>
            <a:off x="703385" y="1845733"/>
            <a:ext cx="10894646" cy="4437835"/>
          </a:xfrm>
        </p:spPr>
        <p:txBody>
          <a:bodyPr>
            <a:noAutofit/>
          </a:bodyPr>
          <a:lstStyle/>
          <a:p>
            <a:pPr algn="just">
              <a:lnSpc>
                <a:spcPct val="150000"/>
              </a:lnSpc>
            </a:pPr>
            <a:r>
              <a:rPr lang="en-US" sz="2200" dirty="0"/>
              <a:t>T</a:t>
            </a:r>
            <a:r>
              <a:rPr lang="en-US" sz="2200" dirty="0" smtClean="0"/>
              <a:t>errorism </a:t>
            </a:r>
            <a:r>
              <a:rPr lang="en-US" sz="2200" dirty="0"/>
              <a:t>as the deliberate </a:t>
            </a:r>
            <a:r>
              <a:rPr lang="en-US" sz="2200" dirty="0" smtClean="0"/>
              <a:t>creation and </a:t>
            </a:r>
            <a:r>
              <a:rPr lang="en-US" sz="2200" dirty="0"/>
              <a:t>exploitation of </a:t>
            </a:r>
            <a:r>
              <a:rPr lang="en-US" sz="2200" b="1" dirty="0"/>
              <a:t>fear through violence </a:t>
            </a:r>
            <a:r>
              <a:rPr lang="en-US" sz="2200" dirty="0"/>
              <a:t>or the threat of </a:t>
            </a:r>
            <a:r>
              <a:rPr lang="en-US" sz="2200" dirty="0" smtClean="0"/>
              <a:t>violence in </a:t>
            </a:r>
            <a:r>
              <a:rPr lang="en-US" sz="2200" dirty="0"/>
              <a:t>the pursuit of political change. All terrorist acts involve violence or </a:t>
            </a:r>
            <a:r>
              <a:rPr lang="en-US" sz="2200" dirty="0" smtClean="0"/>
              <a:t>the threat </a:t>
            </a:r>
            <a:r>
              <a:rPr lang="en-US" sz="2200" dirty="0"/>
              <a:t>of violence. Terrorism is specifically designed to have </a:t>
            </a:r>
            <a:r>
              <a:rPr lang="en-US" sz="2200" dirty="0" smtClean="0"/>
              <a:t>far-reaching psychological </a:t>
            </a:r>
            <a:r>
              <a:rPr lang="en-US" sz="2200" dirty="0"/>
              <a:t>effects beyond the immediate victim(s) or object of the </a:t>
            </a:r>
            <a:r>
              <a:rPr lang="en-US" sz="2200" dirty="0" smtClean="0"/>
              <a:t>terrorist attack</a:t>
            </a:r>
            <a:r>
              <a:rPr lang="en-US" sz="2200" dirty="0"/>
              <a:t>. It is meant to instill fear within, and thereby intimidate, </a:t>
            </a:r>
            <a:r>
              <a:rPr lang="en-US" sz="2200" dirty="0" smtClean="0"/>
              <a:t>a wider </a:t>
            </a:r>
            <a:r>
              <a:rPr lang="en-US" sz="2200" dirty="0"/>
              <a:t>“target audience” that might include a rival ethnic or religious </a:t>
            </a:r>
            <a:r>
              <a:rPr lang="en-US" sz="2200" dirty="0" smtClean="0"/>
              <a:t>group </a:t>
            </a:r>
            <a:r>
              <a:rPr lang="en-US" sz="2200" dirty="0"/>
              <a:t>an entire country, a national government or political party, or public </a:t>
            </a:r>
            <a:r>
              <a:rPr lang="en-US" sz="2200" dirty="0" smtClean="0"/>
              <a:t>opinion in </a:t>
            </a:r>
            <a:r>
              <a:rPr lang="en-US" sz="2200" dirty="0"/>
              <a:t>general</a:t>
            </a:r>
            <a:r>
              <a:rPr lang="en-US" sz="2200" dirty="0" smtClean="0"/>
              <a:t>.. </a:t>
            </a:r>
            <a:r>
              <a:rPr lang="en-US" sz="2200" dirty="0"/>
              <a:t>Through the </a:t>
            </a:r>
            <a:r>
              <a:rPr lang="en-US" sz="2200" dirty="0" smtClean="0"/>
              <a:t>publicity generated </a:t>
            </a:r>
            <a:r>
              <a:rPr lang="en-US" sz="2200" dirty="0"/>
              <a:t>by their violence, terrorists seek to obtain the leverage, </a:t>
            </a:r>
            <a:r>
              <a:rPr lang="en-US" sz="2200" dirty="0" smtClean="0"/>
              <a:t>influence, and </a:t>
            </a:r>
            <a:r>
              <a:rPr lang="en-US" sz="2200" dirty="0"/>
              <a:t>power they otherwise lack to effect political change on either a local </a:t>
            </a:r>
            <a:r>
              <a:rPr lang="en-US" sz="2200" dirty="0" smtClean="0"/>
              <a:t>or an </a:t>
            </a:r>
            <a:r>
              <a:rPr lang="en-US" sz="2200" dirty="0"/>
              <a:t>international scale.</a:t>
            </a:r>
            <a:endParaRPr lang="en-US" sz="2200" dirty="0"/>
          </a:p>
        </p:txBody>
      </p:sp>
    </p:spTree>
    <p:extLst>
      <p:ext uri="{BB962C8B-B14F-4D97-AF65-F5344CB8AC3E}">
        <p14:creationId xmlns:p14="http://schemas.microsoft.com/office/powerpoint/2010/main" val="3475586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Unipolar world is a stable idea?</a:t>
            </a:r>
          </a:p>
        </p:txBody>
      </p:sp>
      <p:sp>
        <p:nvSpPr>
          <p:cNvPr id="3" name="Content Placeholder 2"/>
          <p:cNvSpPr>
            <a:spLocks noGrp="1"/>
          </p:cNvSpPr>
          <p:nvPr>
            <p:ph idx="1"/>
          </p:nvPr>
        </p:nvSpPr>
        <p:spPr>
          <a:xfrm>
            <a:off x="1097280" y="1845734"/>
            <a:ext cx="10058400" cy="4462076"/>
          </a:xfrm>
        </p:spPr>
        <p:txBody>
          <a:bodyPr>
            <a:normAutofit/>
          </a:bodyPr>
          <a:lstStyle/>
          <a:p>
            <a:pPr algn="just">
              <a:lnSpc>
                <a:spcPct val="150000"/>
              </a:lnSpc>
              <a:buFont typeface="Wingdings" panose="05000000000000000000" pitchFamily="2" charset="2"/>
              <a:buChar char="§"/>
            </a:pPr>
            <a:r>
              <a:rPr lang="en-US" dirty="0"/>
              <a:t>With the discipline of the cold war gone, new security problems associated with clashes over identity (as in the former Yugoslavia), the search for regional dominance (as with the Gulf War in the early 1990s), and the disintegration of </a:t>
            </a:r>
            <a:r>
              <a:rPr lang="en-US" b="1" dirty="0"/>
              <a:t>failed states </a:t>
            </a:r>
            <a:r>
              <a:rPr lang="en-US" dirty="0"/>
              <a:t>(especially in Africa) all helped to undermine the prospects for a more peaceful world. </a:t>
            </a:r>
          </a:p>
          <a:p>
            <a:pPr algn="just">
              <a:lnSpc>
                <a:spcPct val="150000"/>
              </a:lnSpc>
              <a:buFont typeface="Wingdings" panose="05000000000000000000" pitchFamily="2" charset="2"/>
              <a:buChar char="§"/>
            </a:pPr>
            <a:r>
              <a:rPr lang="en-US" dirty="0"/>
              <a:t>The international system was increasingly unipolar, with America leading ‘coalitions of the willing’ in a number of campaigns to bring about a Western-inspired international order. The aim of bringing Western democracy to areas like the Middle East, however, has itself been a source of conflict. Nuclear proliferation is an increasing problem and US preeminence seems likely to be challenged in the years ahead by the rise of powers like China.</a:t>
            </a:r>
          </a:p>
        </p:txBody>
      </p:sp>
    </p:spTree>
    <p:extLst>
      <p:ext uri="{BB962C8B-B14F-4D97-AF65-F5344CB8AC3E}">
        <p14:creationId xmlns:p14="http://schemas.microsoft.com/office/powerpoint/2010/main" val="3243970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TERRORISM</a:t>
            </a:r>
          </a:p>
        </p:txBody>
      </p:sp>
      <p:sp>
        <p:nvSpPr>
          <p:cNvPr id="3" name="Content Placeholder 2"/>
          <p:cNvSpPr>
            <a:spLocks noGrp="1"/>
          </p:cNvSpPr>
          <p:nvPr>
            <p:ph idx="1"/>
          </p:nvPr>
        </p:nvSpPr>
        <p:spPr>
          <a:xfrm>
            <a:off x="1097280" y="1845733"/>
            <a:ext cx="10058400" cy="4524069"/>
          </a:xfrm>
        </p:spPr>
        <p:txBody>
          <a:bodyPr>
            <a:normAutofit/>
          </a:bodyPr>
          <a:lstStyle/>
          <a:p>
            <a:pPr algn="just">
              <a:buFont typeface="Wingdings" panose="05000000000000000000" pitchFamily="2" charset="2"/>
              <a:buChar char="§"/>
            </a:pPr>
            <a:r>
              <a:rPr lang="en-US" sz="2500" dirty="0"/>
              <a:t>Terrorism is characterized by the use of </a:t>
            </a:r>
            <a:r>
              <a:rPr lang="en-US" sz="2500" b="1" dirty="0"/>
              <a:t>violence against civilians, with the expressed desire of causing terror or panic in the population</a:t>
            </a:r>
          </a:p>
          <a:p>
            <a:pPr algn="just">
              <a:buFont typeface="Wingdings" panose="05000000000000000000" pitchFamily="2" charset="2"/>
              <a:buChar char="§"/>
            </a:pPr>
            <a:r>
              <a:rPr lang="en-US" sz="2500" dirty="0"/>
              <a:t>“The unlawful use of force or violence against persons or property to intimidate or coerce a government, the civilian population, or any segment thereof, in furtherance of political or social objectives." (FBI)</a:t>
            </a:r>
          </a:p>
          <a:p>
            <a:pPr algn="just">
              <a:buFont typeface="Wingdings" panose="05000000000000000000" pitchFamily="2" charset="2"/>
              <a:buChar char="§"/>
            </a:pPr>
            <a:r>
              <a:rPr lang="en-US" sz="2500" dirty="0"/>
              <a:t>One man’s terrorist may be freedom fighter for the other – Afghan Taliban ( no more aligned with International narrative)</a:t>
            </a:r>
          </a:p>
          <a:p>
            <a:pPr algn="just">
              <a:buFont typeface="Wingdings" panose="05000000000000000000" pitchFamily="2" charset="2"/>
              <a:buChar char="§"/>
            </a:pPr>
            <a:r>
              <a:rPr lang="en-US" sz="2500" dirty="0"/>
              <a:t>In Pakistan, a state where religion provides the only collective identity of its people—over and above the very existence of the state—flirting with religion is an important political activity.</a:t>
            </a:r>
          </a:p>
          <a:p>
            <a:endParaRPr lang="en-US" dirty="0"/>
          </a:p>
          <a:p>
            <a:endParaRPr lang="en-US" dirty="0"/>
          </a:p>
        </p:txBody>
      </p:sp>
    </p:spTree>
    <p:extLst>
      <p:ext uri="{BB962C8B-B14F-4D97-AF65-F5344CB8AC3E}">
        <p14:creationId xmlns:p14="http://schemas.microsoft.com/office/powerpoint/2010/main" val="11249430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 of self determination- UN Charter article 1(2)</a:t>
            </a:r>
          </a:p>
        </p:txBody>
      </p:sp>
      <p:sp>
        <p:nvSpPr>
          <p:cNvPr id="3" name="Content Placeholder 2"/>
          <p:cNvSpPr>
            <a:spLocks noGrp="1"/>
          </p:cNvSpPr>
          <p:nvPr>
            <p:ph idx="1"/>
          </p:nvPr>
        </p:nvSpPr>
        <p:spPr>
          <a:xfrm>
            <a:off x="1097280" y="1737359"/>
            <a:ext cx="10058400" cy="4632443"/>
          </a:xfrm>
        </p:spPr>
        <p:txBody>
          <a:bodyPr>
            <a:noAutofit/>
          </a:bodyPr>
          <a:lstStyle/>
          <a:p>
            <a:pPr algn="just"/>
            <a:r>
              <a:rPr lang="en-US" sz="2400" dirty="0"/>
              <a:t>Terrorist claiming to be utilizing “direct action” to pursue their right to the self-determination of peoples, as they argued is provided for in the United Nations Charter</a:t>
            </a:r>
          </a:p>
          <a:p>
            <a:pPr algn="just"/>
            <a:r>
              <a:rPr lang="en-US" sz="2400" b="1" dirty="0"/>
              <a:t>The Charter contextualizes the Organization’s obligation to</a:t>
            </a:r>
          </a:p>
          <a:p>
            <a:pPr algn="just"/>
            <a:r>
              <a:rPr lang="en-US" sz="2400" dirty="0"/>
              <a:t> “develop friendly relations” </a:t>
            </a:r>
            <a:r>
              <a:rPr lang="en-US" sz="2400" b="1" dirty="0"/>
              <a:t>among nations (not “States”)</a:t>
            </a:r>
            <a:r>
              <a:rPr lang="en-US" sz="2400" dirty="0"/>
              <a:t> based on the principles of equal rights and the self-determination of “peoples  and to take other appropriate measures to strengthen universal peace;”.</a:t>
            </a:r>
          </a:p>
          <a:p>
            <a:pPr algn="just"/>
            <a:r>
              <a:rPr lang="en-US" sz="2400" dirty="0"/>
              <a:t> Difficulties with and controversies regarding the practical operation of equal rights and self-determination soon arose. As a consequence, conflicting interpretations of relevant Charter principles and provisions surrounding self-determination quickly arose and have remained ever since</a:t>
            </a:r>
          </a:p>
        </p:txBody>
      </p:sp>
    </p:spTree>
    <p:extLst>
      <p:ext uri="{BB962C8B-B14F-4D97-AF65-F5344CB8AC3E}">
        <p14:creationId xmlns:p14="http://schemas.microsoft.com/office/powerpoint/2010/main" val="23130841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has been excluded from the definition</a:t>
            </a:r>
          </a:p>
        </p:txBody>
      </p:sp>
      <p:sp>
        <p:nvSpPr>
          <p:cNvPr id="3" name="Content Placeholder 2"/>
          <p:cNvSpPr>
            <a:spLocks noGrp="1"/>
          </p:cNvSpPr>
          <p:nvPr>
            <p:ph idx="1"/>
          </p:nvPr>
        </p:nvSpPr>
        <p:spPr>
          <a:xfrm>
            <a:off x="821410" y="1549831"/>
            <a:ext cx="10972800" cy="4742481"/>
          </a:xfrm>
        </p:spPr>
        <p:txBody>
          <a:bodyPr>
            <a:noAutofit/>
          </a:bodyPr>
          <a:lstStyle/>
          <a:p>
            <a:pPr algn="just">
              <a:lnSpc>
                <a:spcPct val="150000"/>
              </a:lnSpc>
              <a:buFont typeface="Wingdings" panose="05000000000000000000" pitchFamily="2" charset="2"/>
              <a:buChar char="§"/>
            </a:pPr>
            <a:r>
              <a:rPr lang="en-US" sz="2300" dirty="0"/>
              <a:t>On the aspect of terrorism, The Geneva Conventions and Security Council resolution 1566 (2004), that is intended to </a:t>
            </a:r>
            <a:r>
              <a:rPr lang="en-US" sz="2300" b="1" dirty="0"/>
              <a:t>cause death or serious bodily harm to civilians or non-combatants</a:t>
            </a:r>
            <a:r>
              <a:rPr lang="en-US" sz="2300" dirty="0"/>
              <a:t>, when the purpose of such act, by its nature or context, is to intimidate a population, or to compel a Government or an international organization to do or to abstain from doing any act’.</a:t>
            </a:r>
          </a:p>
          <a:p>
            <a:pPr algn="just">
              <a:lnSpc>
                <a:spcPct val="150000"/>
              </a:lnSpc>
              <a:buFont typeface="Wingdings" panose="05000000000000000000" pitchFamily="2" charset="2"/>
              <a:buChar char="§"/>
            </a:pPr>
            <a:r>
              <a:rPr lang="en-US" sz="2300" dirty="0"/>
              <a:t> At the same time, and more importantly, </a:t>
            </a:r>
            <a:r>
              <a:rPr lang="en-US" sz="2300" b="1" dirty="0"/>
              <a:t>it excludes the terrorization of people by states from the definition of terrorism</a:t>
            </a:r>
            <a:r>
              <a:rPr lang="en-US" sz="2300" dirty="0"/>
              <a:t> with the argument that such violence is dealt with by other instruments of international law relating inter alia to war crimes, crimes against humanity and violation of human rights.</a:t>
            </a:r>
          </a:p>
        </p:txBody>
      </p:sp>
    </p:spTree>
    <p:extLst>
      <p:ext uri="{BB962C8B-B14F-4D97-AF65-F5344CB8AC3E}">
        <p14:creationId xmlns:p14="http://schemas.microsoft.com/office/powerpoint/2010/main" val="4132265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Terrorism a political act</a:t>
            </a:r>
          </a:p>
        </p:txBody>
      </p:sp>
      <p:sp>
        <p:nvSpPr>
          <p:cNvPr id="3" name="Content Placeholder 2"/>
          <p:cNvSpPr>
            <a:spLocks noGrp="1"/>
          </p:cNvSpPr>
          <p:nvPr>
            <p:ph idx="1"/>
          </p:nvPr>
        </p:nvSpPr>
        <p:spPr>
          <a:xfrm>
            <a:off x="836908" y="1845733"/>
            <a:ext cx="10864312" cy="4896030"/>
          </a:xfrm>
        </p:spPr>
        <p:txBody>
          <a:bodyPr>
            <a:normAutofit lnSpcReduction="10000"/>
          </a:bodyPr>
          <a:lstStyle/>
          <a:p>
            <a:pPr algn="just">
              <a:lnSpc>
                <a:spcPct val="150000"/>
              </a:lnSpc>
              <a:buFont typeface="Wingdings" panose="05000000000000000000" pitchFamily="2" charset="2"/>
              <a:buChar char="§"/>
            </a:pPr>
            <a:r>
              <a:rPr lang="en-US" dirty="0"/>
              <a:t>Terrorism is in most cases </a:t>
            </a:r>
            <a:r>
              <a:rPr lang="en-US" b="1" dirty="0"/>
              <a:t>essentially a political act. It </a:t>
            </a:r>
            <a:r>
              <a:rPr lang="en-US" dirty="0"/>
              <a:t>is meant to inflict dramatic and deadly injury on civilian and to create an atmosphere of fear , generally for a political or ideological ( whether secular or religious ) purpose. Terrorism is a criminal act , but it is more than mere criminality. To overcome the problem of terrorism , it is necessary to understand its political nature as well as its criminality and psychology. </a:t>
            </a:r>
          </a:p>
          <a:p>
            <a:pPr algn="just">
              <a:lnSpc>
                <a:spcPct val="150000"/>
              </a:lnSpc>
              <a:buFont typeface="Wingdings" panose="05000000000000000000" pitchFamily="2" charset="2"/>
              <a:buChar char="§"/>
            </a:pPr>
            <a:r>
              <a:rPr lang="en-US" dirty="0"/>
              <a:t>Terrorism is the threat or use of violence to intimidate or coerce in the pursuit of political or ideological goals. It is usually understood to be done by non-state actors — individuals or organizations not part of the government.</a:t>
            </a:r>
          </a:p>
          <a:p>
            <a:pPr algn="just">
              <a:lnSpc>
                <a:spcPct val="150000"/>
              </a:lnSpc>
              <a:buFont typeface="Wingdings" panose="05000000000000000000" pitchFamily="2" charset="2"/>
              <a:buChar char="§"/>
            </a:pPr>
            <a:r>
              <a:rPr lang="en-US" dirty="0"/>
              <a:t>Terrorism can take many forms, including bombings, armed assaults, hijackings, or hostage-taking. Its targets can also vary and can be aimed at civilians, state actors, or public infrastructure.</a:t>
            </a:r>
          </a:p>
          <a:p>
            <a:pPr algn="just"/>
            <a:endParaRPr lang="en-US" dirty="0"/>
          </a:p>
        </p:txBody>
      </p:sp>
    </p:spTree>
    <p:extLst>
      <p:ext uri="{BB962C8B-B14F-4D97-AF65-F5344CB8AC3E}">
        <p14:creationId xmlns:p14="http://schemas.microsoft.com/office/powerpoint/2010/main" val="8711851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Terrorism: A Political act </a:t>
            </a:r>
          </a:p>
        </p:txBody>
      </p:sp>
      <p:sp>
        <p:nvSpPr>
          <p:cNvPr id="3" name="Content Placeholder 2"/>
          <p:cNvSpPr>
            <a:spLocks noGrp="1"/>
          </p:cNvSpPr>
          <p:nvPr>
            <p:ph idx="1"/>
          </p:nvPr>
        </p:nvSpPr>
        <p:spPr>
          <a:xfrm>
            <a:off x="1097280" y="1845733"/>
            <a:ext cx="10058400" cy="4508571"/>
          </a:xfrm>
        </p:spPr>
        <p:txBody>
          <a:bodyPr>
            <a:normAutofit/>
          </a:bodyPr>
          <a:lstStyle/>
          <a:p>
            <a:pPr algn="just">
              <a:lnSpc>
                <a:spcPct val="150000"/>
              </a:lnSpc>
            </a:pPr>
            <a:r>
              <a:rPr lang="en-US" sz="2400" dirty="0"/>
              <a:t>Terrorist attacks have a political dimension. This political dimension may also encapsulate ideological or religious aims. For instance, the direct victim of a terrorist attack is rarely the ultimate target of the violence. Rather, the act of singling out a target serves as an amplifier to convey a broader message and to influence a wider audience, such as an adversary State of the terrorist organization. An important goal of terrorism is for mass audiences to pay attention to the messages being conveyed, and to undergo a sense of terror and panic as a result of the terrorist attack.</a:t>
            </a:r>
          </a:p>
        </p:txBody>
      </p:sp>
    </p:spTree>
    <p:extLst>
      <p:ext uri="{BB962C8B-B14F-4D97-AF65-F5344CB8AC3E}">
        <p14:creationId xmlns:p14="http://schemas.microsoft.com/office/powerpoint/2010/main" val="38653605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 terrorist thinks?</a:t>
            </a:r>
            <a:endParaRPr lang="en-US" dirty="0"/>
          </a:p>
        </p:txBody>
      </p:sp>
      <p:sp>
        <p:nvSpPr>
          <p:cNvPr id="3" name="Content Placeholder 2"/>
          <p:cNvSpPr>
            <a:spLocks noGrp="1"/>
          </p:cNvSpPr>
          <p:nvPr>
            <p:ph idx="1"/>
          </p:nvPr>
        </p:nvSpPr>
        <p:spPr/>
        <p:txBody>
          <a:bodyPr>
            <a:normAutofit fontScale="92500" lnSpcReduction="10000"/>
          </a:bodyPr>
          <a:lstStyle/>
          <a:p>
            <a:pPr algn="just">
              <a:lnSpc>
                <a:spcPct val="150000"/>
              </a:lnSpc>
            </a:pPr>
            <a:r>
              <a:rPr lang="en-US" sz="3200" dirty="0"/>
              <a:t>The terrorist is fundamentally an altruist: he believes </a:t>
            </a:r>
            <a:r>
              <a:rPr lang="en-US" sz="3200" dirty="0" smtClean="0"/>
              <a:t>that he </a:t>
            </a:r>
            <a:r>
              <a:rPr lang="en-US" sz="3200" dirty="0"/>
              <a:t>is serving a “good” cause designed to achieve a greater good for a </a:t>
            </a:r>
            <a:r>
              <a:rPr lang="en-US" sz="3200" dirty="0" smtClean="0"/>
              <a:t>wider constituency—whether </a:t>
            </a:r>
            <a:r>
              <a:rPr lang="en-US" sz="3200" dirty="0"/>
              <a:t>real or imagined—that the terrorist and his </a:t>
            </a:r>
            <a:r>
              <a:rPr lang="en-US" sz="3200" dirty="0" smtClean="0"/>
              <a:t>organization purport </a:t>
            </a:r>
            <a:r>
              <a:rPr lang="en-US" sz="3200" dirty="0"/>
              <a:t>to represent. </a:t>
            </a:r>
            <a:r>
              <a:rPr lang="en-US" sz="3200" dirty="0" smtClean="0"/>
              <a:t>The </a:t>
            </a:r>
            <a:r>
              <a:rPr lang="en-US" sz="3200" dirty="0"/>
              <a:t>terrorist is fundamentally a </a:t>
            </a:r>
            <a:r>
              <a:rPr lang="en-US" sz="3200" dirty="0" smtClean="0"/>
              <a:t>violent intellectual</a:t>
            </a:r>
            <a:r>
              <a:rPr lang="en-US" sz="3200" dirty="0"/>
              <a:t>, prepared to use and, indeed, committed to using force </a:t>
            </a:r>
            <a:r>
              <a:rPr lang="en-US" sz="3200" dirty="0" smtClean="0"/>
              <a:t>in the </a:t>
            </a:r>
            <a:r>
              <a:rPr lang="en-US" sz="3200" dirty="0"/>
              <a:t>attainment of his goals</a:t>
            </a:r>
          </a:p>
        </p:txBody>
      </p:sp>
    </p:spTree>
    <p:extLst>
      <p:ext uri="{BB962C8B-B14F-4D97-AF65-F5344CB8AC3E}">
        <p14:creationId xmlns:p14="http://schemas.microsoft.com/office/powerpoint/2010/main" val="37475084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lnSpc>
                <a:spcPct val="200000"/>
              </a:lnSpc>
            </a:pPr>
            <a:r>
              <a:rPr lang="en-US" sz="2800" dirty="0"/>
              <a:t> </a:t>
            </a:r>
            <a:r>
              <a:rPr lang="en-US" sz="2800" dirty="0" smtClean="0"/>
              <a:t>Terrorists do </a:t>
            </a:r>
            <a:r>
              <a:rPr lang="en-US" sz="2800" dirty="0"/>
              <a:t>not function in the open as armed units, generally do not attempt to seize or hold territory, deliberately avoid engaging enemy military forces in combat, are constrained both numerically and logistically from undertaking concerted mass political mobilization efforts, and exercise no direct control or governance over a populace at either the local or the national level</a:t>
            </a:r>
            <a:r>
              <a:rPr lang="en-US" dirty="0"/>
              <a:t>.</a:t>
            </a:r>
            <a:endParaRPr lang="en-US" dirty="0"/>
          </a:p>
        </p:txBody>
      </p:sp>
    </p:spTree>
    <p:extLst>
      <p:ext uri="{BB962C8B-B14F-4D97-AF65-F5344CB8AC3E}">
        <p14:creationId xmlns:p14="http://schemas.microsoft.com/office/powerpoint/2010/main" val="29201900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Guerrilla and Insurgents</a:t>
            </a:r>
            <a:endParaRPr lang="en-US" dirty="0"/>
          </a:p>
        </p:txBody>
      </p:sp>
      <p:sp>
        <p:nvSpPr>
          <p:cNvPr id="3" name="Content Placeholder 2"/>
          <p:cNvSpPr>
            <a:spLocks noGrp="1"/>
          </p:cNvSpPr>
          <p:nvPr>
            <p:ph idx="1"/>
          </p:nvPr>
        </p:nvSpPr>
        <p:spPr>
          <a:xfrm>
            <a:off x="851877" y="1845734"/>
            <a:ext cx="10303803" cy="4023360"/>
          </a:xfrm>
        </p:spPr>
        <p:txBody>
          <a:bodyPr>
            <a:noAutofit/>
          </a:bodyPr>
          <a:lstStyle/>
          <a:p>
            <a:pPr marL="0" indent="0" algn="just">
              <a:lnSpc>
                <a:spcPct val="150000"/>
              </a:lnSpc>
              <a:buNone/>
            </a:pPr>
            <a:r>
              <a:rPr lang="en-US" sz="3200" dirty="0" smtClean="0"/>
              <a:t> </a:t>
            </a:r>
            <a:r>
              <a:rPr lang="en-US" sz="3200" dirty="0"/>
              <a:t>“Guerrilla,” </a:t>
            </a:r>
            <a:r>
              <a:rPr lang="en-US" sz="3200" dirty="0" smtClean="0"/>
              <a:t>is </a:t>
            </a:r>
            <a:r>
              <a:rPr lang="en-US" sz="3200" dirty="0"/>
              <a:t>taken to refer to </a:t>
            </a:r>
            <a:r>
              <a:rPr lang="en-US" sz="3200" b="1" dirty="0"/>
              <a:t>a numerically larger group of armed </a:t>
            </a:r>
            <a:r>
              <a:rPr lang="en-US" sz="3200" b="1" dirty="0" smtClean="0"/>
              <a:t>individuals,</a:t>
            </a:r>
            <a:r>
              <a:rPr lang="en-US" sz="3200" dirty="0" smtClean="0"/>
              <a:t> who </a:t>
            </a:r>
            <a:r>
              <a:rPr lang="en-US" sz="3200" dirty="0"/>
              <a:t>operate as a military unit, attack enemy military forces, and seize </a:t>
            </a:r>
            <a:r>
              <a:rPr lang="en-US" sz="3200" dirty="0" smtClean="0"/>
              <a:t>and hold, </a:t>
            </a:r>
            <a:r>
              <a:rPr lang="en-US" sz="3200" dirty="0"/>
              <a:t>while </a:t>
            </a:r>
            <a:r>
              <a:rPr lang="en-US" sz="3200" dirty="0" smtClean="0"/>
              <a:t>also exercising </a:t>
            </a:r>
            <a:r>
              <a:rPr lang="en-US" sz="3200" dirty="0"/>
              <a:t>some form of sovereignty or control over a defined </a:t>
            </a:r>
            <a:r>
              <a:rPr lang="en-US" sz="3200" dirty="0" smtClean="0"/>
              <a:t>geographical area </a:t>
            </a:r>
            <a:r>
              <a:rPr lang="en-US" sz="3200" dirty="0"/>
              <a:t>and its population. </a:t>
            </a:r>
            <a:endParaRPr lang="en-US" sz="3200" dirty="0" smtClean="0"/>
          </a:p>
          <a:p>
            <a:pPr algn="just"/>
            <a:endParaRPr lang="en-US" sz="2400" dirty="0" smtClean="0"/>
          </a:p>
        </p:txBody>
      </p:sp>
    </p:spTree>
    <p:extLst>
      <p:ext uri="{BB962C8B-B14F-4D97-AF65-F5344CB8AC3E}">
        <p14:creationId xmlns:p14="http://schemas.microsoft.com/office/powerpoint/2010/main" val="20395507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600" dirty="0"/>
              <a:t>Insurgents” share these same characteristics; however, their strategy and operations transcend hit-and-run attacks to embrace what in the past has variously been called “revolutionary guerrilla warfare,” “modern revolutionary warfare,” or “people’s war” but is today commonly termed “insurgency.” Thus, in addition to the irregular military tactics that characterize guerrilla operations, insurgencies typically involve coordinated informational (e.g., propaganda) and psychological warfare efforts designed to mobilize popular support in a struggle against an established national government, imperialist power, or foreign occupying force.</a:t>
            </a:r>
            <a:r>
              <a:rPr lang="en-US" sz="2600" b="1" dirty="0"/>
              <a:t> Kurdistan Workers' Party (PKK)</a:t>
            </a:r>
            <a:r>
              <a:rPr lang="en-US" sz="2600" dirty="0"/>
              <a:t> in Turkey: Initially fought for Kurdish independence, now for greater Kurdish autonomy and rights.</a:t>
            </a:r>
          </a:p>
        </p:txBody>
      </p:sp>
    </p:spTree>
    <p:extLst>
      <p:ext uri="{BB962C8B-B14F-4D97-AF65-F5344CB8AC3E}">
        <p14:creationId xmlns:p14="http://schemas.microsoft.com/office/powerpoint/2010/main" val="6413541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Terrorism And Insurgency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19916393"/>
              </p:ext>
            </p:extLst>
          </p:nvPr>
        </p:nvGraphicFramePr>
        <p:xfrm>
          <a:off x="1096963" y="1846263"/>
          <a:ext cx="10058400" cy="3677920"/>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3290641989"/>
                    </a:ext>
                  </a:extLst>
                </a:gridCol>
                <a:gridCol w="5029200">
                  <a:extLst>
                    <a:ext uri="{9D8B030D-6E8A-4147-A177-3AD203B41FA5}">
                      <a16:colId xmlns:a16="http://schemas.microsoft.com/office/drawing/2014/main" val="2103154340"/>
                    </a:ext>
                  </a:extLst>
                </a:gridCol>
              </a:tblGrid>
              <a:tr h="370840">
                <a:tc>
                  <a:txBody>
                    <a:bodyPr/>
                    <a:lstStyle/>
                    <a:p>
                      <a:r>
                        <a:rPr lang="en-US" dirty="0"/>
                        <a:t>terrorism</a:t>
                      </a:r>
                    </a:p>
                  </a:txBody>
                  <a:tcPr/>
                </a:tc>
                <a:tc>
                  <a:txBody>
                    <a:bodyPr/>
                    <a:lstStyle/>
                    <a:p>
                      <a:r>
                        <a:rPr lang="en-US" dirty="0"/>
                        <a:t>Insurgency </a:t>
                      </a:r>
                    </a:p>
                  </a:txBody>
                  <a:tcPr/>
                </a:tc>
                <a:extLst>
                  <a:ext uri="{0D108BD9-81ED-4DB2-BD59-A6C34878D82A}">
                    <a16:rowId xmlns:a16="http://schemas.microsoft.com/office/drawing/2014/main" val="3028000431"/>
                  </a:ext>
                </a:extLst>
              </a:tr>
              <a:tr h="370840">
                <a:tc>
                  <a:txBody>
                    <a:bodyPr/>
                    <a:lstStyle/>
                    <a:p>
                      <a:r>
                        <a:rPr lang="en-US" dirty="0"/>
                        <a:t>Terrorist is seen as an unrepresentative aberration</a:t>
                      </a:r>
                    </a:p>
                  </a:txBody>
                  <a:tcPr/>
                </a:tc>
                <a:tc>
                  <a:txBody>
                    <a:bodyPr/>
                    <a:lstStyle/>
                    <a:p>
                      <a:r>
                        <a:rPr lang="en-US" dirty="0"/>
                        <a:t>Insurgency represents deeper issues in society</a:t>
                      </a:r>
                    </a:p>
                  </a:txBody>
                  <a:tcPr/>
                </a:tc>
                <a:extLst>
                  <a:ext uri="{0D108BD9-81ED-4DB2-BD59-A6C34878D82A}">
                    <a16:rowId xmlns:a16="http://schemas.microsoft.com/office/drawing/2014/main" val="1222216476"/>
                  </a:ext>
                </a:extLst>
              </a:tr>
              <a:tr h="370840">
                <a:tc>
                  <a:txBody>
                    <a:bodyPr/>
                    <a:lstStyle/>
                    <a:p>
                      <a:r>
                        <a:rPr lang="en-US" dirty="0"/>
                        <a:t>No negotiations with terrorists</a:t>
                      </a:r>
                    </a:p>
                  </a:txBody>
                  <a:tcPr/>
                </a:tc>
                <a:tc>
                  <a:txBody>
                    <a:bodyPr/>
                    <a:lstStyle/>
                    <a:p>
                      <a:r>
                        <a:rPr lang="en-US" dirty="0"/>
                        <a:t>Winning hearts and minds is critical</a:t>
                      </a:r>
                    </a:p>
                  </a:txBody>
                  <a:tcPr/>
                </a:tc>
                <a:extLst>
                  <a:ext uri="{0D108BD9-81ED-4DB2-BD59-A6C34878D82A}">
                    <a16:rowId xmlns:a16="http://schemas.microsoft.com/office/drawing/2014/main" val="1952878270"/>
                  </a:ext>
                </a:extLst>
              </a:tr>
              <a:tr h="370840">
                <a:tc>
                  <a:txBody>
                    <a:bodyPr/>
                    <a:lstStyle/>
                    <a:p>
                      <a:r>
                        <a:rPr lang="en-US" dirty="0"/>
                        <a:t>Methods and objectives are</a:t>
                      </a:r>
                      <a:r>
                        <a:rPr lang="en-US" baseline="0" dirty="0"/>
                        <a:t> both unacceptable</a:t>
                      </a:r>
                      <a:endParaRPr lang="en-US" dirty="0"/>
                    </a:p>
                  </a:txBody>
                  <a:tcPr/>
                </a:tc>
                <a:tc>
                  <a:txBody>
                    <a:bodyPr/>
                    <a:lstStyle/>
                    <a:p>
                      <a:r>
                        <a:rPr lang="en-US" dirty="0"/>
                        <a:t>Methods are unacceptable, objectives are not necessarily so</a:t>
                      </a:r>
                    </a:p>
                  </a:txBody>
                  <a:tcPr/>
                </a:tc>
                <a:extLst>
                  <a:ext uri="{0D108BD9-81ED-4DB2-BD59-A6C34878D82A}">
                    <a16:rowId xmlns:a16="http://schemas.microsoft.com/office/drawing/2014/main" val="628968285"/>
                  </a:ext>
                </a:extLst>
              </a:tr>
              <a:tr h="370840">
                <a:tc>
                  <a:txBody>
                    <a:bodyPr/>
                    <a:lstStyle/>
                    <a:p>
                      <a:r>
                        <a:rPr lang="en-US" dirty="0"/>
                        <a:t>Terrorists are psychologically and morally flawed</a:t>
                      </a:r>
                    </a:p>
                  </a:txBody>
                  <a:tcPr/>
                </a:tc>
                <a:tc>
                  <a:txBody>
                    <a:bodyPr/>
                    <a:lstStyle/>
                    <a:p>
                      <a:r>
                        <a:rPr lang="en-US" dirty="0"/>
                        <a:t>Insurgent use violence within an integrated-politico</a:t>
                      </a:r>
                      <a:r>
                        <a:rPr lang="en-US" baseline="0" dirty="0"/>
                        <a:t> mil strategy </a:t>
                      </a:r>
                      <a:endParaRPr lang="en-US" dirty="0"/>
                    </a:p>
                  </a:txBody>
                  <a:tcPr/>
                </a:tc>
                <a:extLst>
                  <a:ext uri="{0D108BD9-81ED-4DB2-BD59-A6C34878D82A}">
                    <a16:rowId xmlns:a16="http://schemas.microsoft.com/office/drawing/2014/main" val="2025952559"/>
                  </a:ext>
                </a:extLst>
              </a:tr>
              <a:tr h="370840">
                <a:tc>
                  <a:txBody>
                    <a:bodyPr/>
                    <a:lstStyle/>
                    <a:p>
                      <a:r>
                        <a:rPr lang="en-US" dirty="0"/>
                        <a:t>Terrorism</a:t>
                      </a:r>
                      <a:r>
                        <a:rPr lang="en-US" baseline="0" dirty="0"/>
                        <a:t> is a law enforcement problem</a:t>
                      </a:r>
                      <a:endParaRPr lang="en-US" dirty="0"/>
                    </a:p>
                  </a:txBody>
                  <a:tcPr/>
                </a:tc>
                <a:tc>
                  <a:txBody>
                    <a:bodyPr/>
                    <a:lstStyle/>
                    <a:p>
                      <a:r>
                        <a:rPr lang="en-US" dirty="0"/>
                        <a:t>Insurgency is a whole of government problem</a:t>
                      </a:r>
                    </a:p>
                  </a:txBody>
                  <a:tcPr/>
                </a:tc>
                <a:extLst>
                  <a:ext uri="{0D108BD9-81ED-4DB2-BD59-A6C34878D82A}">
                    <a16:rowId xmlns:a16="http://schemas.microsoft.com/office/drawing/2014/main" val="1217868147"/>
                  </a:ext>
                </a:extLst>
              </a:tr>
              <a:tr h="370840">
                <a:tc>
                  <a:txBody>
                    <a:bodyPr/>
                    <a:lstStyle/>
                    <a:p>
                      <a:r>
                        <a:rPr lang="en-US" dirty="0"/>
                        <a:t>CT adopts a case based approach focused</a:t>
                      </a:r>
                      <a:r>
                        <a:rPr lang="en-US" baseline="0" dirty="0"/>
                        <a:t> on catching the perpetrators of terrorist actions </a:t>
                      </a:r>
                      <a:endParaRPr lang="en-US" dirty="0"/>
                    </a:p>
                  </a:txBody>
                  <a:tcPr/>
                </a:tc>
                <a:tc>
                  <a:txBody>
                    <a:bodyPr/>
                    <a:lstStyle/>
                    <a:p>
                      <a:r>
                        <a:rPr lang="en-US" dirty="0"/>
                        <a:t>Counterinsurgency uses a strategy – based approach focused on defeating insurgent’s strategy – catching them is secondary</a:t>
                      </a:r>
                    </a:p>
                  </a:txBody>
                  <a:tcPr/>
                </a:tc>
                <a:extLst>
                  <a:ext uri="{0D108BD9-81ED-4DB2-BD59-A6C34878D82A}">
                    <a16:rowId xmlns:a16="http://schemas.microsoft.com/office/drawing/2014/main" val="300655186"/>
                  </a:ext>
                </a:extLst>
              </a:tr>
            </a:tbl>
          </a:graphicData>
        </a:graphic>
      </p:graphicFrame>
    </p:spTree>
    <p:extLst>
      <p:ext uri="{BB962C8B-B14F-4D97-AF65-F5344CB8AC3E}">
        <p14:creationId xmlns:p14="http://schemas.microsoft.com/office/powerpoint/2010/main" val="556242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84FC6-0D70-45B1-9C79-CFE6B466DF2A}"/>
              </a:ext>
            </a:extLst>
          </p:cNvPr>
          <p:cNvSpPr>
            <a:spLocks noGrp="1"/>
          </p:cNvSpPr>
          <p:nvPr>
            <p:ph type="title"/>
          </p:nvPr>
        </p:nvSpPr>
        <p:spPr/>
        <p:txBody>
          <a:bodyPr/>
          <a:lstStyle/>
          <a:p>
            <a:r>
              <a:rPr lang="en-US" dirty="0"/>
              <a:t>Unipolar world is a stable idea?</a:t>
            </a:r>
          </a:p>
        </p:txBody>
      </p:sp>
      <p:sp>
        <p:nvSpPr>
          <p:cNvPr id="3" name="Content Placeholder 2">
            <a:extLst>
              <a:ext uri="{FF2B5EF4-FFF2-40B4-BE49-F238E27FC236}">
                <a16:creationId xmlns:a16="http://schemas.microsoft.com/office/drawing/2014/main" id="{1501245C-28E3-4D42-85D4-7CBBBE8A06B7}"/>
              </a:ext>
            </a:extLst>
          </p:cNvPr>
          <p:cNvSpPr>
            <a:spLocks noGrp="1"/>
          </p:cNvSpPr>
          <p:nvPr>
            <p:ph idx="1"/>
          </p:nvPr>
        </p:nvSpPr>
        <p:spPr>
          <a:xfrm>
            <a:off x="1097280" y="1845734"/>
            <a:ext cx="10058400" cy="4431080"/>
          </a:xfrm>
        </p:spPr>
        <p:txBody>
          <a:bodyPr>
            <a:normAutofit/>
          </a:bodyPr>
          <a:lstStyle/>
          <a:p>
            <a:pPr algn="just">
              <a:lnSpc>
                <a:spcPct val="150000"/>
              </a:lnSpc>
              <a:buFont typeface="Wingdings" panose="05000000000000000000" pitchFamily="2" charset="2"/>
              <a:buChar char="§"/>
            </a:pPr>
            <a:r>
              <a:rPr lang="en-US" sz="2400" dirty="0"/>
              <a:t>For neorealists, unipolarity is the least stable of all structures because any great  concentration of power threatens other states and causes them to take action to restore a balance.</a:t>
            </a:r>
          </a:p>
          <a:p>
            <a:pPr algn="just">
              <a:lnSpc>
                <a:spcPct val="150000"/>
              </a:lnSpc>
              <a:buFont typeface="Wingdings" panose="05000000000000000000" pitchFamily="2" charset="2"/>
              <a:buChar char="§"/>
            </a:pPr>
            <a:r>
              <a:rPr lang="en-US" sz="2400" dirty="0"/>
              <a:t>US attempted to preserve unipolarity by preventing emergence of any global player. US focused as a leader or indispensable nation</a:t>
            </a:r>
          </a:p>
          <a:p>
            <a:pPr algn="just">
              <a:lnSpc>
                <a:spcPct val="150000"/>
              </a:lnSpc>
              <a:buFont typeface="Wingdings" panose="05000000000000000000" pitchFamily="2" charset="2"/>
              <a:buChar char="§"/>
            </a:pPr>
            <a:r>
              <a:rPr lang="en-US" sz="2400" dirty="0"/>
              <a:t>Unipolarity: a structure where one state capabilities are too great to be counterbalanced.</a:t>
            </a:r>
          </a:p>
          <a:p>
            <a:endParaRPr lang="en-US" dirty="0"/>
          </a:p>
        </p:txBody>
      </p:sp>
    </p:spTree>
    <p:extLst>
      <p:ext uri="{BB962C8B-B14F-4D97-AF65-F5344CB8AC3E}">
        <p14:creationId xmlns:p14="http://schemas.microsoft.com/office/powerpoint/2010/main" val="30735297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Counter Terrorism strategies:-</a:t>
            </a:r>
          </a:p>
        </p:txBody>
      </p:sp>
      <p:sp>
        <p:nvSpPr>
          <p:cNvPr id="3" name="Content Placeholder 2"/>
          <p:cNvSpPr>
            <a:spLocks noGrp="1"/>
          </p:cNvSpPr>
          <p:nvPr>
            <p:ph idx="1"/>
          </p:nvPr>
        </p:nvSpPr>
        <p:spPr/>
        <p:txBody>
          <a:bodyPr/>
          <a:lstStyle/>
          <a:p>
            <a:r>
              <a:rPr lang="en-US" b="1" dirty="0"/>
              <a:t>Pillars of the United Nations Global Counter-Terrorism Strategy</a:t>
            </a:r>
          </a:p>
          <a:p>
            <a:r>
              <a:rPr lang="en-US" dirty="0"/>
              <a:t>The United Nations Global Counter-Terrorism Strategy in the form of a resolution and an annexed Plan of Action (</a:t>
            </a:r>
            <a:r>
              <a:rPr lang="en-US" dirty="0">
                <a:hlinkClick r:id="rId2"/>
              </a:rPr>
              <a:t>A/RES/60/288</a:t>
            </a:r>
            <a:r>
              <a:rPr lang="en-US" dirty="0"/>
              <a:t>) is composed of four pillars, namely:</a:t>
            </a:r>
          </a:p>
          <a:p>
            <a:r>
              <a:rPr lang="en-US" dirty="0"/>
              <a:t>Measures to address the conditions conducive to the spread of terrorism.</a:t>
            </a:r>
          </a:p>
          <a:p>
            <a:r>
              <a:rPr lang="en-US" dirty="0"/>
              <a:t>Measures to prevent and combat terrorism.</a:t>
            </a:r>
          </a:p>
          <a:p>
            <a:r>
              <a:rPr lang="en-US" dirty="0"/>
              <a:t>Measures to build States’ capacity to prevent and combat terrorism and to strengthen the role of the United Nations system in that regard.</a:t>
            </a:r>
          </a:p>
          <a:p>
            <a:r>
              <a:rPr lang="en-US" dirty="0"/>
              <a:t>Measures to ensure respect for human rights for all and the rule of law as the fundamental basis of the fight against terrorism.</a:t>
            </a:r>
          </a:p>
        </p:txBody>
      </p:sp>
    </p:spTree>
    <p:extLst>
      <p:ext uri="{BB962C8B-B14F-4D97-AF65-F5344CB8AC3E}">
        <p14:creationId xmlns:p14="http://schemas.microsoft.com/office/powerpoint/2010/main" val="31474777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35384" y="1750647"/>
            <a:ext cx="6588370" cy="4579815"/>
          </a:xfrm>
        </p:spPr>
      </p:pic>
      <p:sp>
        <p:nvSpPr>
          <p:cNvPr id="5" name="Rectangle 4"/>
          <p:cNvSpPr/>
          <p:nvPr/>
        </p:nvSpPr>
        <p:spPr>
          <a:xfrm>
            <a:off x="1094154" y="359507"/>
            <a:ext cx="10136554" cy="138332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TextBox 5"/>
          <p:cNvSpPr txBox="1"/>
          <p:nvPr/>
        </p:nvSpPr>
        <p:spPr>
          <a:xfrm>
            <a:off x="2500923" y="620282"/>
            <a:ext cx="5986585" cy="861774"/>
          </a:xfrm>
          <a:prstGeom prst="rect">
            <a:avLst/>
          </a:prstGeom>
          <a:noFill/>
        </p:spPr>
        <p:txBody>
          <a:bodyPr wrap="square" rtlCol="0">
            <a:spAutoFit/>
          </a:bodyPr>
          <a:lstStyle/>
          <a:p>
            <a:r>
              <a:rPr lang="en-US" sz="5000" dirty="0">
                <a:ln w="0"/>
                <a:effectLst>
                  <a:outerShdw blurRad="38100" dist="19050" dir="2700000" algn="tl" rotWithShape="0">
                    <a:schemeClr val="dk1">
                      <a:alpha val="40000"/>
                    </a:schemeClr>
                  </a:outerShdw>
                </a:effectLst>
              </a:rPr>
              <a:t>GLOBALIZATION</a:t>
            </a:r>
          </a:p>
        </p:txBody>
      </p:sp>
    </p:spTree>
    <p:extLst>
      <p:ext uri="{BB962C8B-B14F-4D97-AF65-F5344CB8AC3E}">
        <p14:creationId xmlns:p14="http://schemas.microsoft.com/office/powerpoint/2010/main" val="33906637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Globalization in historical context</a:t>
            </a:r>
            <a:endParaRPr lang="en-US" dirty="0"/>
          </a:p>
        </p:txBody>
      </p:sp>
      <p:sp>
        <p:nvSpPr>
          <p:cNvPr id="3" name="Content Placeholder 2"/>
          <p:cNvSpPr>
            <a:spLocks noGrp="1"/>
          </p:cNvSpPr>
          <p:nvPr>
            <p:ph idx="1"/>
          </p:nvPr>
        </p:nvSpPr>
        <p:spPr>
          <a:xfrm>
            <a:off x="1097280" y="1845733"/>
            <a:ext cx="10058400" cy="4390943"/>
          </a:xfrm>
        </p:spPr>
        <p:txBody>
          <a:bodyPr>
            <a:normAutofit fontScale="85000" lnSpcReduction="20000"/>
          </a:bodyPr>
          <a:lstStyle/>
          <a:p>
            <a:pPr algn="just">
              <a:lnSpc>
                <a:spcPct val="200000"/>
              </a:lnSpc>
            </a:pPr>
            <a:r>
              <a:rPr lang="en-US" dirty="0" smtClean="0"/>
              <a:t>Globalization 1.0: European powers colonizing </a:t>
            </a:r>
            <a:r>
              <a:rPr lang="en-US" dirty="0"/>
              <a:t>the world. Europeans connected East and West, discovered Americas</a:t>
            </a:r>
            <a:endParaRPr lang="en-US" dirty="0" smtClean="0"/>
          </a:p>
          <a:p>
            <a:pPr algn="just">
              <a:lnSpc>
                <a:spcPct val="200000"/>
              </a:lnSpc>
            </a:pPr>
            <a:r>
              <a:rPr lang="en-US" dirty="0" smtClean="0"/>
              <a:t>Globalization 2.0 : Rule of British world . Era of empires: WWI </a:t>
            </a:r>
            <a:r>
              <a:rPr lang="en-US" dirty="0"/>
              <a:t>AND WWII. Great Britain started dominating the global trade via geographically expanded empire</a:t>
            </a:r>
            <a:endParaRPr lang="en-US" dirty="0" smtClean="0"/>
          </a:p>
          <a:p>
            <a:pPr algn="just">
              <a:lnSpc>
                <a:spcPct val="200000"/>
              </a:lnSpc>
            </a:pPr>
            <a:r>
              <a:rPr lang="en-US" dirty="0" smtClean="0"/>
              <a:t>Globalization 3.0 : Era of decolonization, technological advancement, end of cold war, spread </a:t>
            </a:r>
            <a:r>
              <a:rPr lang="en-US" dirty="0"/>
              <a:t>of democracies. USA emerged as the new global economic power with technical and financial grip over the international business</a:t>
            </a:r>
            <a:endParaRPr lang="en-US" dirty="0" smtClean="0"/>
          </a:p>
          <a:p>
            <a:pPr algn="just">
              <a:lnSpc>
                <a:spcPct val="200000"/>
              </a:lnSpc>
            </a:pPr>
            <a:r>
              <a:rPr lang="en-US" dirty="0" smtClean="0"/>
              <a:t>Globalization 4.0: infrastructural and digital globalization ( energy corridors, infrastructure corridors, terrorism, weapon of mass destruction )</a:t>
            </a:r>
            <a:endParaRPr lang="en-US" dirty="0"/>
          </a:p>
        </p:txBody>
      </p:sp>
    </p:spTree>
    <p:extLst>
      <p:ext uri="{BB962C8B-B14F-4D97-AF65-F5344CB8AC3E}">
        <p14:creationId xmlns:p14="http://schemas.microsoft.com/office/powerpoint/2010/main" val="12478764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Globalization?</a:t>
            </a:r>
          </a:p>
        </p:txBody>
      </p:sp>
      <p:sp>
        <p:nvSpPr>
          <p:cNvPr id="3" name="Content Placeholder 2"/>
          <p:cNvSpPr>
            <a:spLocks noGrp="1"/>
          </p:cNvSpPr>
          <p:nvPr>
            <p:ph idx="1"/>
          </p:nvPr>
        </p:nvSpPr>
        <p:spPr>
          <a:xfrm>
            <a:off x="1097280" y="1845733"/>
            <a:ext cx="10058400" cy="4725663"/>
          </a:xfrm>
        </p:spPr>
        <p:txBody>
          <a:bodyPr>
            <a:normAutofit fontScale="92500" lnSpcReduction="10000"/>
          </a:bodyPr>
          <a:lstStyle/>
          <a:p>
            <a:pPr>
              <a:lnSpc>
                <a:spcPct val="150000"/>
              </a:lnSpc>
              <a:buFont typeface="Wingdings" panose="05000000000000000000" pitchFamily="2" charset="2"/>
              <a:buChar char="§"/>
            </a:pPr>
            <a:r>
              <a:rPr lang="en-US" sz="2500" b="1" dirty="0"/>
              <a:t>Globalization simply mean the process of increasing interconnectedness between societies such that events in one part of the world more and more have effects on peoples and societies far away</a:t>
            </a:r>
            <a:r>
              <a:rPr lang="en-US" sz="2500" dirty="0"/>
              <a:t>.</a:t>
            </a:r>
          </a:p>
          <a:p>
            <a:pPr>
              <a:lnSpc>
                <a:spcPct val="150000"/>
              </a:lnSpc>
              <a:buFont typeface="Wingdings" panose="05000000000000000000" pitchFamily="2" charset="2"/>
              <a:buChar char="§"/>
            </a:pPr>
            <a:endParaRPr lang="en-US" sz="2500" dirty="0"/>
          </a:p>
          <a:p>
            <a:pPr>
              <a:lnSpc>
                <a:spcPct val="150000"/>
              </a:lnSpc>
              <a:buFont typeface="Wingdings" panose="05000000000000000000" pitchFamily="2" charset="2"/>
              <a:buChar char="§"/>
            </a:pPr>
            <a:r>
              <a:rPr lang="en-US" sz="2500" dirty="0"/>
              <a:t> A globalized world is one in which political, economic, cultural, and social events become more and more interconnected, and also one in which they have more impact.</a:t>
            </a:r>
          </a:p>
          <a:p>
            <a:pPr>
              <a:lnSpc>
                <a:spcPct val="150000"/>
              </a:lnSpc>
              <a:buFont typeface="Wingdings" panose="05000000000000000000" pitchFamily="2" charset="2"/>
              <a:buChar char="§"/>
            </a:pPr>
            <a:r>
              <a:rPr lang="en-US" sz="2500" dirty="0"/>
              <a:t>The world seems to be ‘shrinking’,</a:t>
            </a:r>
          </a:p>
        </p:txBody>
      </p:sp>
    </p:spTree>
    <p:extLst>
      <p:ext uri="{BB962C8B-B14F-4D97-AF65-F5344CB8AC3E}">
        <p14:creationId xmlns:p14="http://schemas.microsoft.com/office/powerpoint/2010/main" val="38939434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Globalization a new force</a:t>
            </a:r>
          </a:p>
        </p:txBody>
      </p:sp>
      <p:sp>
        <p:nvSpPr>
          <p:cNvPr id="3" name="Content Placeholder 2"/>
          <p:cNvSpPr>
            <a:spLocks noGrp="1"/>
          </p:cNvSpPr>
          <p:nvPr>
            <p:ph idx="1"/>
          </p:nvPr>
        </p:nvSpPr>
        <p:spPr>
          <a:xfrm>
            <a:off x="1097280" y="1845734"/>
            <a:ext cx="10386964" cy="4338090"/>
          </a:xfrm>
        </p:spPr>
        <p:txBody>
          <a:bodyPr>
            <a:normAutofit fontScale="92500"/>
          </a:bodyPr>
          <a:lstStyle/>
          <a:p>
            <a:pPr algn="just">
              <a:lnSpc>
                <a:spcPct val="150000"/>
              </a:lnSpc>
              <a:buFont typeface="Wingdings" panose="05000000000000000000" pitchFamily="2" charset="2"/>
              <a:buChar char="§"/>
            </a:pPr>
            <a:r>
              <a:rPr lang="en-US" sz="2500" dirty="0"/>
              <a:t>Crises in one region, whether the collapse of the </a:t>
            </a:r>
            <a:r>
              <a:rPr lang="en-US" sz="2500" b="1" dirty="0"/>
              <a:t>Argentinean economy in 2002 </a:t>
            </a:r>
            <a:r>
              <a:rPr lang="en-US" sz="2500" dirty="0"/>
              <a:t>or the </a:t>
            </a:r>
            <a:r>
              <a:rPr lang="en-US" sz="2500" b="1" dirty="0"/>
              <a:t>East Asian recession of 1997</a:t>
            </a:r>
            <a:r>
              <a:rPr lang="en-US" sz="2500" dirty="0"/>
              <a:t>, take their toll on jobs, production, savings, and investment many thousands of miles away, while a slowdown in the US economy is felt everywhere from Birmingham to Bangkok.</a:t>
            </a:r>
          </a:p>
          <a:p>
            <a:pPr algn="just">
              <a:lnSpc>
                <a:spcPct val="150000"/>
              </a:lnSpc>
              <a:buFont typeface="Wingdings" panose="05000000000000000000" pitchFamily="2" charset="2"/>
              <a:buChar char="§"/>
            </a:pPr>
            <a:r>
              <a:rPr lang="en-US" sz="2500" dirty="0"/>
              <a:t>Every day </a:t>
            </a:r>
            <a:r>
              <a:rPr lang="en-US" sz="2500" b="1" dirty="0"/>
              <a:t>over $1.88 trillion flows across the world’s foreign exchange markets </a:t>
            </a:r>
            <a:r>
              <a:rPr lang="en-US" sz="2500" dirty="0"/>
              <a:t>so that no government, even the most powerful, has the resources to resist sustained speculation against its currency and thereby the credibility of its economic policy.</a:t>
            </a:r>
          </a:p>
        </p:txBody>
      </p:sp>
    </p:spTree>
    <p:extLst>
      <p:ext uri="{BB962C8B-B14F-4D97-AF65-F5344CB8AC3E}">
        <p14:creationId xmlns:p14="http://schemas.microsoft.com/office/powerpoint/2010/main" val="2506216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Globalization: A reality?</a:t>
            </a:r>
          </a:p>
        </p:txBody>
      </p:sp>
      <p:sp>
        <p:nvSpPr>
          <p:cNvPr id="3" name="Content Placeholder 2"/>
          <p:cNvSpPr>
            <a:spLocks noGrp="1"/>
          </p:cNvSpPr>
          <p:nvPr>
            <p:ph idx="1"/>
          </p:nvPr>
        </p:nvSpPr>
        <p:spPr>
          <a:xfrm>
            <a:off x="1097280" y="1845734"/>
            <a:ext cx="10262978" cy="4539568"/>
          </a:xfrm>
        </p:spPr>
        <p:txBody>
          <a:bodyPr>
            <a:normAutofit/>
          </a:bodyPr>
          <a:lstStyle/>
          <a:p>
            <a:pPr algn="just">
              <a:buFont typeface="Wingdings" panose="05000000000000000000" pitchFamily="2" charset="2"/>
              <a:buChar char="§"/>
            </a:pPr>
            <a:r>
              <a:rPr lang="en-US" sz="2400" dirty="0"/>
              <a:t>The pace of </a:t>
            </a:r>
            <a:r>
              <a:rPr lang="en-US" sz="2400" b="1" dirty="0"/>
              <a:t>economic transformation </a:t>
            </a:r>
            <a:r>
              <a:rPr lang="en-US" sz="2400" dirty="0"/>
              <a:t>is so great that it has created a new world politics. States are no longer closed units and they cannot control their economies. The world-economy is more interdependent than ever, with trade and finances ever expanding</a:t>
            </a:r>
          </a:p>
          <a:p>
            <a:pPr algn="just">
              <a:buFont typeface="Wingdings" panose="05000000000000000000" pitchFamily="2" charset="2"/>
              <a:buChar char="§"/>
            </a:pPr>
            <a:r>
              <a:rPr lang="en-US" sz="2400" b="1" dirty="0"/>
              <a:t>Communications </a:t>
            </a:r>
            <a:r>
              <a:rPr lang="en-US" sz="2400" dirty="0"/>
              <a:t>have fundamentally revolutionized the way we deal with the rest of the world. We now live in a world where events in one location can be immediately observed on the other side of the world. Electronic communications alter our notions of the social groups we work with and live in.</a:t>
            </a:r>
          </a:p>
          <a:p>
            <a:pPr algn="just">
              <a:buFont typeface="Wingdings" panose="05000000000000000000" pitchFamily="2" charset="2"/>
              <a:buChar char="§"/>
            </a:pPr>
            <a:r>
              <a:rPr lang="en-US" sz="2400" dirty="0"/>
              <a:t>There is now, more than ever before, a </a:t>
            </a:r>
            <a:r>
              <a:rPr lang="en-US" sz="2400" b="1" dirty="0"/>
              <a:t>global culture</a:t>
            </a:r>
            <a:r>
              <a:rPr lang="en-US" sz="2400" dirty="0"/>
              <a:t>, so that most urban areas resemble one another. Much of the urban world shares a common culture.</a:t>
            </a:r>
          </a:p>
        </p:txBody>
      </p:sp>
    </p:spTree>
    <p:extLst>
      <p:ext uri="{BB962C8B-B14F-4D97-AF65-F5344CB8AC3E}">
        <p14:creationId xmlns:p14="http://schemas.microsoft.com/office/powerpoint/2010/main" val="7333633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Globalization: A reality?</a:t>
            </a:r>
          </a:p>
        </p:txBody>
      </p:sp>
      <p:sp>
        <p:nvSpPr>
          <p:cNvPr id="3" name="Content Placeholder 2"/>
          <p:cNvSpPr>
            <a:spLocks noGrp="1"/>
          </p:cNvSpPr>
          <p:nvPr>
            <p:ph idx="1"/>
          </p:nvPr>
        </p:nvSpPr>
        <p:spPr/>
        <p:txBody>
          <a:bodyPr>
            <a:noAutofit/>
          </a:bodyPr>
          <a:lstStyle/>
          <a:p>
            <a:pPr algn="just">
              <a:buFont typeface="Wingdings" panose="05000000000000000000" pitchFamily="2" charset="2"/>
              <a:buChar char="§"/>
            </a:pPr>
            <a:r>
              <a:rPr lang="en-US" sz="2400" dirty="0"/>
              <a:t>The world is becoming more </a:t>
            </a:r>
            <a:r>
              <a:rPr lang="en-US" sz="2400" b="1" dirty="0"/>
              <a:t>homogeneous</a:t>
            </a:r>
            <a:r>
              <a:rPr lang="en-US" sz="2400" dirty="0"/>
              <a:t>. Differences between peoples are diminishing.</a:t>
            </a:r>
          </a:p>
          <a:p>
            <a:pPr algn="just">
              <a:buFont typeface="Wingdings" panose="05000000000000000000" pitchFamily="2" charset="2"/>
              <a:buChar char="§"/>
            </a:pPr>
            <a:r>
              <a:rPr lang="en-US" sz="2400" b="1" dirty="0"/>
              <a:t>Time and space seem to be collapsing. </a:t>
            </a:r>
          </a:p>
          <a:p>
            <a:pPr algn="just">
              <a:buFont typeface="Wingdings" panose="05000000000000000000" pitchFamily="2" charset="2"/>
              <a:buChar char="§"/>
            </a:pPr>
            <a:r>
              <a:rPr lang="en-US" sz="2400" dirty="0"/>
              <a:t>There is emerging a </a:t>
            </a:r>
            <a:r>
              <a:rPr lang="en-US" sz="2400" b="1" dirty="0"/>
              <a:t>global polity</a:t>
            </a:r>
            <a:r>
              <a:rPr lang="en-US" sz="2400" dirty="0"/>
              <a:t>, with transnational social and political movements and the beginnings of a transfer of allegiance from the state to </a:t>
            </a:r>
            <a:r>
              <a:rPr lang="en-US" sz="2400" dirty="0" err="1"/>
              <a:t>substate</a:t>
            </a:r>
            <a:r>
              <a:rPr lang="en-US" sz="2400" dirty="0"/>
              <a:t>, transnational, and international bodies.</a:t>
            </a:r>
          </a:p>
          <a:p>
            <a:pPr algn="just">
              <a:buFont typeface="Wingdings" panose="05000000000000000000" pitchFamily="2" charset="2"/>
              <a:buChar char="§"/>
            </a:pPr>
            <a:r>
              <a:rPr lang="en-US" sz="2400" b="1" dirty="0"/>
              <a:t>A cosmopolitan culture </a:t>
            </a:r>
            <a:r>
              <a:rPr lang="en-US" sz="2400" dirty="0"/>
              <a:t>is developing. People are beginning to ‘think globally and act locally’.</a:t>
            </a:r>
          </a:p>
          <a:p>
            <a:pPr algn="just">
              <a:buFont typeface="Wingdings" panose="05000000000000000000" pitchFamily="2" charset="2"/>
              <a:buChar char="§"/>
            </a:pPr>
            <a:r>
              <a:rPr lang="en-US" sz="2400" b="1" dirty="0"/>
              <a:t>A risk culture </a:t>
            </a:r>
            <a:r>
              <a:rPr lang="en-US" sz="2400" dirty="0"/>
              <a:t>is emerging with people realizing both that the main risks that face them are global (pollution and AIDS) and that states are unable to deal with the problems.</a:t>
            </a:r>
          </a:p>
        </p:txBody>
      </p:sp>
    </p:spTree>
    <p:extLst>
      <p:ext uri="{BB962C8B-B14F-4D97-AF65-F5344CB8AC3E}">
        <p14:creationId xmlns:p14="http://schemas.microsoft.com/office/powerpoint/2010/main" val="18646800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Globalization: A myth?</a:t>
            </a:r>
          </a:p>
        </p:txBody>
      </p:sp>
      <p:sp>
        <p:nvSpPr>
          <p:cNvPr id="3" name="Content Placeholder 2"/>
          <p:cNvSpPr>
            <a:spLocks noGrp="1"/>
          </p:cNvSpPr>
          <p:nvPr>
            <p:ph idx="1"/>
          </p:nvPr>
        </p:nvSpPr>
        <p:spPr/>
        <p:txBody>
          <a:bodyPr>
            <a:normAutofit lnSpcReduction="10000"/>
          </a:bodyPr>
          <a:lstStyle/>
          <a:p>
            <a:pPr algn="just">
              <a:lnSpc>
                <a:spcPct val="150000"/>
              </a:lnSpc>
            </a:pPr>
            <a:r>
              <a:rPr lang="en-US" sz="2600" dirty="0"/>
              <a:t>In a very powerful critique of globalization theory, Paul Hirst and Thompson  in their book </a:t>
            </a:r>
            <a:r>
              <a:rPr lang="en-US" sz="2600" b="1" dirty="0"/>
              <a:t>Globalization in question (1996)</a:t>
            </a:r>
            <a:r>
              <a:rPr lang="en-US" sz="2600" dirty="0"/>
              <a:t> argue that one effect of the globalization thesis is that it makes it appear as </a:t>
            </a:r>
            <a:r>
              <a:rPr lang="en-US" sz="2600" b="1" dirty="0"/>
              <a:t>if national governments are powerless in the face of global trends</a:t>
            </a:r>
            <a:r>
              <a:rPr lang="en-US" sz="2600" dirty="0"/>
              <a:t>. This ends up paralyzing governmental attempts to subject global economic forces to control and regulation.. They conclude that the more extreme versions of globalization are ‘a myth’</a:t>
            </a:r>
          </a:p>
        </p:txBody>
      </p:sp>
    </p:spTree>
    <p:extLst>
      <p:ext uri="{BB962C8B-B14F-4D97-AF65-F5344CB8AC3E}">
        <p14:creationId xmlns:p14="http://schemas.microsoft.com/office/powerpoint/2010/main" val="30450300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Globalization: A myth?</a:t>
            </a: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
            </a:pPr>
            <a:r>
              <a:rPr lang="en-US" sz="2200" dirty="0"/>
              <a:t>First, the present internationalized </a:t>
            </a:r>
            <a:r>
              <a:rPr lang="en-US" sz="2200" b="1" dirty="0"/>
              <a:t>economy is not unique in history</a:t>
            </a:r>
            <a:r>
              <a:rPr lang="en-US" sz="2200" dirty="0"/>
              <a:t>. In some respects they say it is less open than the international economy was between 1870 and 1914.</a:t>
            </a:r>
          </a:p>
          <a:p>
            <a:pPr algn="just">
              <a:buFont typeface="Wingdings" panose="05000000000000000000" pitchFamily="2" charset="2"/>
              <a:buChar char="§"/>
            </a:pPr>
            <a:r>
              <a:rPr lang="en-US" sz="2200" dirty="0"/>
              <a:t>Second, they find that ‘genuinely’ </a:t>
            </a:r>
            <a:r>
              <a:rPr lang="en-US" sz="2200" b="1" dirty="0"/>
              <a:t>transnational companies are relatively rare</a:t>
            </a:r>
            <a:r>
              <a:rPr lang="en-US" sz="2200" dirty="0"/>
              <a:t>; most are national companies trading internationally. There is no trend towards the development of international companies.</a:t>
            </a:r>
          </a:p>
          <a:p>
            <a:pPr algn="just">
              <a:buFont typeface="Wingdings" panose="05000000000000000000" pitchFamily="2" charset="2"/>
              <a:buChar char="§"/>
            </a:pPr>
            <a:r>
              <a:rPr lang="en-US" sz="2200" dirty="0"/>
              <a:t>Third, there is </a:t>
            </a:r>
            <a:r>
              <a:rPr lang="en-US" sz="2200" b="1" dirty="0"/>
              <a:t>no shift of finance and capital from the developed to the underdeveloped </a:t>
            </a:r>
            <a:r>
              <a:rPr lang="en-US" sz="2200" dirty="0"/>
              <a:t>worlds. Direct investment is highly concentrated among the countries of the developed world.</a:t>
            </a:r>
          </a:p>
          <a:p>
            <a:pPr algn="just">
              <a:buFont typeface="Wingdings" panose="05000000000000000000" pitchFamily="2" charset="2"/>
              <a:buChar char="§"/>
            </a:pPr>
            <a:r>
              <a:rPr lang="en-US" sz="2200" dirty="0"/>
              <a:t>Fourth, </a:t>
            </a:r>
            <a:r>
              <a:rPr lang="en-US" sz="2200" b="1" dirty="0"/>
              <a:t>the world economy is not global</a:t>
            </a:r>
            <a:r>
              <a:rPr lang="en-US" sz="2200" dirty="0"/>
              <a:t>, rather trade, investment, and financial flows are concentrated in and between three Major parts of the world—Europe, North America, and Japan.</a:t>
            </a:r>
          </a:p>
        </p:txBody>
      </p:sp>
    </p:spTree>
    <p:extLst>
      <p:ext uri="{BB962C8B-B14F-4D97-AF65-F5344CB8AC3E}">
        <p14:creationId xmlns:p14="http://schemas.microsoft.com/office/powerpoint/2010/main" val="21322948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Globalization: A myth?</a:t>
            </a:r>
          </a:p>
        </p:txBody>
      </p:sp>
      <p:sp>
        <p:nvSpPr>
          <p:cNvPr id="3" name="Content Placeholder 2"/>
          <p:cNvSpPr>
            <a:spLocks noGrp="1"/>
          </p:cNvSpPr>
          <p:nvPr>
            <p:ph idx="1"/>
          </p:nvPr>
        </p:nvSpPr>
        <p:spPr>
          <a:xfrm>
            <a:off x="1097280" y="1845733"/>
            <a:ext cx="10058400" cy="4415581"/>
          </a:xfrm>
        </p:spPr>
        <p:txBody>
          <a:bodyPr>
            <a:normAutofit lnSpcReduction="10000"/>
          </a:bodyPr>
          <a:lstStyle/>
          <a:p>
            <a:pPr algn="just">
              <a:lnSpc>
                <a:spcPct val="150000"/>
              </a:lnSpc>
            </a:pPr>
            <a:r>
              <a:rPr lang="en-US" sz="2400" dirty="0"/>
              <a:t>Globalization is very </a:t>
            </a:r>
            <a:r>
              <a:rPr lang="en-US" sz="2400" b="1" dirty="0"/>
              <a:t>uneven in its effects</a:t>
            </a:r>
            <a:r>
              <a:rPr lang="en-US" sz="2400" dirty="0"/>
              <a:t>. At times it sounds very much like </a:t>
            </a:r>
            <a:r>
              <a:rPr lang="en-US" sz="2400" b="1" dirty="0"/>
              <a:t>a Western theory </a:t>
            </a:r>
            <a:r>
              <a:rPr lang="en-US" sz="2400" dirty="0"/>
              <a:t>applicable only to a small part of humankind. To pretend that even a small minority of the world’s population can connect to the </a:t>
            </a:r>
            <a:r>
              <a:rPr lang="en-US" sz="2400" b="1" dirty="0"/>
              <a:t>World Wide Web is clearly an exaggeration when in reality most people on the planet have probably never made a telephone call in their lives</a:t>
            </a:r>
            <a:r>
              <a:rPr lang="en-US" sz="2400" dirty="0"/>
              <a:t>. In other words, globalization only applies to the developed world. In the rest of the world, there is nothing like the degree of globalization. We are in danger of overestimating the extent and the depth of globalization.</a:t>
            </a:r>
          </a:p>
        </p:txBody>
      </p:sp>
    </p:spTree>
    <p:extLst>
      <p:ext uri="{BB962C8B-B14F-4D97-AF65-F5344CB8AC3E}">
        <p14:creationId xmlns:p14="http://schemas.microsoft.com/office/powerpoint/2010/main" val="3918629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IN INTERNATIONAL CONTEXT?</a:t>
            </a:r>
          </a:p>
        </p:txBody>
      </p:sp>
      <p:sp>
        <p:nvSpPr>
          <p:cNvPr id="3" name="Content Placeholder 2"/>
          <p:cNvSpPr>
            <a:spLocks noGrp="1"/>
          </p:cNvSpPr>
          <p:nvPr>
            <p:ph idx="1"/>
          </p:nvPr>
        </p:nvSpPr>
        <p:spPr>
          <a:xfrm>
            <a:off x="1097279" y="1845733"/>
            <a:ext cx="10309473" cy="4725663"/>
          </a:xfrm>
        </p:spPr>
        <p:txBody>
          <a:bodyPr>
            <a:normAutofit/>
          </a:bodyPr>
          <a:lstStyle/>
          <a:p>
            <a:pPr algn="just">
              <a:lnSpc>
                <a:spcPct val="150000"/>
              </a:lnSpc>
              <a:buFont typeface="Wingdings" panose="05000000000000000000" pitchFamily="2" charset="2"/>
              <a:buChar char="§"/>
            </a:pPr>
            <a:r>
              <a:rPr lang="en-US" sz="2300" dirty="0"/>
              <a:t>Security is about survival</a:t>
            </a:r>
          </a:p>
          <a:p>
            <a:pPr algn="just">
              <a:lnSpc>
                <a:spcPct val="150000"/>
              </a:lnSpc>
              <a:buFont typeface="Wingdings" panose="05000000000000000000" pitchFamily="2" charset="2"/>
              <a:buChar char="§"/>
            </a:pPr>
            <a:r>
              <a:rPr lang="en-US" sz="2300" dirty="0"/>
              <a:t>A security concern must be articulated as </a:t>
            </a:r>
            <a:r>
              <a:rPr lang="en-US" sz="2300" b="1" dirty="0"/>
              <a:t>an existential threat.</a:t>
            </a:r>
          </a:p>
          <a:p>
            <a:pPr algn="just">
              <a:lnSpc>
                <a:spcPct val="150000"/>
              </a:lnSpc>
              <a:buFont typeface="Wingdings" panose="05000000000000000000" pitchFamily="2" charset="2"/>
              <a:buChar char="§"/>
            </a:pPr>
            <a:r>
              <a:rPr lang="en-US" sz="2300" dirty="0"/>
              <a:t>There is a consensus that if action has not been taken, it would endanger the survival</a:t>
            </a:r>
          </a:p>
          <a:p>
            <a:pPr algn="just">
              <a:lnSpc>
                <a:spcPct val="150000"/>
              </a:lnSpc>
              <a:buFont typeface="Wingdings" panose="05000000000000000000" pitchFamily="2" charset="2"/>
              <a:buChar char="§"/>
            </a:pPr>
            <a:r>
              <a:rPr lang="en-US" sz="2300" dirty="0"/>
              <a:t>Security, in any objective sense, measures </a:t>
            </a:r>
            <a:r>
              <a:rPr lang="en-US" sz="2300" b="1" dirty="0"/>
              <a:t>the absence of threats to acquired values </a:t>
            </a:r>
            <a:r>
              <a:rPr lang="en-US" sz="2300" dirty="0"/>
              <a:t>and in a subjective sense, </a:t>
            </a:r>
            <a:r>
              <a:rPr lang="en-US" sz="2300" b="1" dirty="0"/>
              <a:t>the absence of fear that such values will be attacked</a:t>
            </a:r>
            <a:r>
              <a:rPr lang="en-US" sz="2300" dirty="0"/>
              <a:t>.’ </a:t>
            </a:r>
            <a:r>
              <a:rPr lang="en-US" sz="2300" i="1" dirty="0"/>
              <a:t>Arnold </a:t>
            </a:r>
            <a:r>
              <a:rPr lang="en-US" sz="2300" i="1" dirty="0" err="1"/>
              <a:t>Wolfers</a:t>
            </a:r>
            <a:endParaRPr lang="en-US" sz="2300" i="1" dirty="0"/>
          </a:p>
          <a:p>
            <a:pPr algn="just">
              <a:lnSpc>
                <a:spcPct val="150000"/>
              </a:lnSpc>
              <a:buFont typeface="Wingdings" panose="05000000000000000000" pitchFamily="2" charset="2"/>
              <a:buChar char="§"/>
            </a:pPr>
            <a:r>
              <a:rPr lang="en-US" sz="2300" dirty="0"/>
              <a:t>It implies freedom from threats to the core values ( for both individuals and groups)</a:t>
            </a:r>
          </a:p>
        </p:txBody>
      </p:sp>
    </p:spTree>
    <p:extLst>
      <p:ext uri="{BB962C8B-B14F-4D97-AF65-F5344CB8AC3E}">
        <p14:creationId xmlns:p14="http://schemas.microsoft.com/office/powerpoint/2010/main" val="10865983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Globalization or Western Imperialism?</a:t>
            </a:r>
          </a:p>
        </p:txBody>
      </p:sp>
      <p:sp>
        <p:nvSpPr>
          <p:cNvPr id="3" name="Content Placeholder 2"/>
          <p:cNvSpPr>
            <a:spLocks noGrp="1"/>
          </p:cNvSpPr>
          <p:nvPr>
            <p:ph idx="1"/>
          </p:nvPr>
        </p:nvSpPr>
        <p:spPr>
          <a:xfrm>
            <a:off x="1097280" y="1845733"/>
            <a:ext cx="10058400" cy="4586063"/>
          </a:xfrm>
        </p:spPr>
        <p:txBody>
          <a:bodyPr>
            <a:normAutofit/>
          </a:bodyPr>
          <a:lstStyle/>
          <a:p>
            <a:pPr algn="just">
              <a:lnSpc>
                <a:spcPct val="150000"/>
              </a:lnSpc>
            </a:pPr>
            <a:r>
              <a:rPr lang="en-US" sz="2500" dirty="0"/>
              <a:t>A related objection is that globalization may well be simply </a:t>
            </a:r>
            <a:r>
              <a:rPr lang="en-US" sz="2500" b="1" dirty="0"/>
              <a:t>the latest stage of Western imperialism</a:t>
            </a:r>
            <a:r>
              <a:rPr lang="en-US" sz="2500" dirty="0"/>
              <a:t>. It is the old modernization theory discussed above in a new guise. The forces that are being globalized are conveniently those found in the Western world. What about non-Western values? Where do they fit into this emerging global world? The worry is that they do not fit in at all, and what is being celebrated in globalization is the triumph of a Western worldview, at the expense of the worldviews of other cultures</a:t>
            </a:r>
          </a:p>
        </p:txBody>
      </p:sp>
    </p:spTree>
    <p:extLst>
      <p:ext uri="{BB962C8B-B14F-4D97-AF65-F5344CB8AC3E}">
        <p14:creationId xmlns:p14="http://schemas.microsoft.com/office/powerpoint/2010/main" val="22030891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Globalization hurting peace?</a:t>
            </a:r>
          </a:p>
        </p:txBody>
      </p:sp>
      <p:sp>
        <p:nvSpPr>
          <p:cNvPr id="3" name="Content Placeholder 2"/>
          <p:cNvSpPr>
            <a:spLocks noGrp="1"/>
          </p:cNvSpPr>
          <p:nvPr>
            <p:ph idx="1"/>
          </p:nvPr>
        </p:nvSpPr>
        <p:spPr>
          <a:xfrm>
            <a:off x="1097280" y="1845734"/>
            <a:ext cx="10058400" cy="4369086"/>
          </a:xfrm>
        </p:spPr>
        <p:txBody>
          <a:bodyPr>
            <a:normAutofit lnSpcReduction="10000"/>
          </a:bodyPr>
          <a:lstStyle/>
          <a:p>
            <a:pPr algn="just">
              <a:lnSpc>
                <a:spcPct val="150000"/>
              </a:lnSpc>
            </a:pPr>
            <a:r>
              <a:rPr lang="en-US" sz="2500" dirty="0"/>
              <a:t>Globalization makes it easier for drug cartels and terrorists to operate, and the World Wide Web’s anarchy raises crucial questions of censorship and preventing access to certain kinds of material Turning to the so-called </a:t>
            </a:r>
            <a:r>
              <a:rPr lang="en-US" sz="2500" b="1" dirty="0"/>
              <a:t>global governance </a:t>
            </a:r>
            <a:r>
              <a:rPr lang="en-US" sz="2500" dirty="0"/>
              <a:t>aspects of globalization, the main worry here is about responsibility. To whom are the transnational social movements responsible and democratically accountable? If IBM or Shell becomes more and more powerful in the world, does this not raise the issue of how accountable it is to democratic control?</a:t>
            </a:r>
          </a:p>
        </p:txBody>
      </p:sp>
    </p:spTree>
    <p:extLst>
      <p:ext uri="{BB962C8B-B14F-4D97-AF65-F5344CB8AC3E}">
        <p14:creationId xmlns:p14="http://schemas.microsoft.com/office/powerpoint/2010/main" val="34360812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123743"/>
          </a:xfrm>
        </p:spPr>
        <p:txBody>
          <a:bodyPr>
            <a:normAutofit fontScale="90000"/>
          </a:bodyPr>
          <a:lstStyle/>
          <a:p>
            <a:r>
              <a:rPr lang="en-US" dirty="0"/>
              <a:t>Success story of EAST ASIAN economies</a:t>
            </a:r>
          </a:p>
        </p:txBody>
      </p:sp>
      <p:sp>
        <p:nvSpPr>
          <p:cNvPr id="3" name="Content Placeholder 2"/>
          <p:cNvSpPr>
            <a:spLocks noGrp="1"/>
          </p:cNvSpPr>
          <p:nvPr>
            <p:ph idx="1"/>
          </p:nvPr>
        </p:nvSpPr>
        <p:spPr>
          <a:xfrm>
            <a:off x="573437" y="1844297"/>
            <a:ext cx="11050291" cy="4215540"/>
          </a:xfrm>
        </p:spPr>
        <p:txBody>
          <a:bodyPr>
            <a:noAutofit/>
          </a:bodyPr>
          <a:lstStyle/>
          <a:p>
            <a:pPr algn="just">
              <a:lnSpc>
                <a:spcPct val="150000"/>
              </a:lnSpc>
              <a:buFont typeface="Wingdings" panose="05000000000000000000" pitchFamily="2" charset="2"/>
              <a:buChar char="§"/>
            </a:pPr>
            <a:r>
              <a:rPr lang="en-US" sz="2100" dirty="0"/>
              <a:t>How to explain the success of EAST ASIAN ECONOMIES even if they didn’t follow western success story?</a:t>
            </a:r>
          </a:p>
          <a:p>
            <a:pPr lvl="0" algn="just">
              <a:lnSpc>
                <a:spcPct val="150000"/>
              </a:lnSpc>
              <a:buFont typeface="Wingdings" panose="05000000000000000000" pitchFamily="2" charset="2"/>
              <a:buChar char="§"/>
            </a:pPr>
            <a:r>
              <a:rPr lang="en-US" sz="2100" dirty="0"/>
              <a:t>These nations emphatically reject Western values, and yet they have had enormous economic success. The paradox, then, is whether these countries can continue to modernize so successfully without adopting Western values. If they can, then what does this do to one of the main themes of globalization, namely the argument that globalization represents the spreading across the globe of a set of values? If these countries do continue to follow their own roads towards economic and social modernization, then we must anticipate future disputes between ‘Western’ and ‘Asian’ values over issues like human rights, </a:t>
            </a:r>
            <a:r>
              <a:rPr lang="en-US" sz="2100" b="1" dirty="0"/>
              <a:t>gender</a:t>
            </a:r>
            <a:r>
              <a:rPr lang="en-US" sz="2100" dirty="0"/>
              <a:t>, and religion.</a:t>
            </a:r>
          </a:p>
        </p:txBody>
      </p:sp>
    </p:spTree>
    <p:extLst>
      <p:ext uri="{BB962C8B-B14F-4D97-AF65-F5344CB8AC3E}">
        <p14:creationId xmlns:p14="http://schemas.microsoft.com/office/powerpoint/2010/main" val="37837604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1097280" y="1845734"/>
            <a:ext cx="10058400" cy="4338090"/>
          </a:xfrm>
        </p:spPr>
        <p:txBody>
          <a:bodyPr>
            <a:noAutofit/>
          </a:bodyPr>
          <a:lstStyle/>
          <a:p>
            <a:pPr algn="just">
              <a:lnSpc>
                <a:spcPct val="200000"/>
              </a:lnSpc>
            </a:pPr>
            <a:r>
              <a:rPr lang="en-US" sz="2500" dirty="0"/>
              <a:t>The growing </a:t>
            </a:r>
            <a:r>
              <a:rPr lang="en-US" sz="2500" i="1" dirty="0"/>
              <a:t>extensity, intensity</a:t>
            </a:r>
            <a:r>
              <a:rPr lang="en-US" sz="2500" dirty="0"/>
              <a:t>, and </a:t>
            </a:r>
            <a:r>
              <a:rPr lang="en-US" sz="2500" i="1" dirty="0"/>
              <a:t>velocity </a:t>
            </a:r>
            <a:r>
              <a:rPr lang="en-US" sz="2500" dirty="0"/>
              <a:t>of global interactions is associated with a deepening enmeshment of the local and global in so far as local event may come to have global consequences and global events can have serious local consequences, creating a growing collective awareness or consciousness of the world as a shared social space, that is globality or </a:t>
            </a:r>
            <a:r>
              <a:rPr lang="en-US" sz="2500" b="1" dirty="0"/>
              <a:t>globalism.</a:t>
            </a:r>
          </a:p>
        </p:txBody>
      </p:sp>
    </p:spTree>
    <p:extLst>
      <p:ext uri="{BB962C8B-B14F-4D97-AF65-F5344CB8AC3E}">
        <p14:creationId xmlns:p14="http://schemas.microsoft.com/office/powerpoint/2010/main" val="2497199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1097280" y="1845733"/>
            <a:ext cx="10058400" cy="4462077"/>
          </a:xfrm>
        </p:spPr>
        <p:txBody>
          <a:bodyPr>
            <a:normAutofit lnSpcReduction="10000"/>
          </a:bodyPr>
          <a:lstStyle/>
          <a:p>
            <a:pPr algn="just">
              <a:lnSpc>
                <a:spcPct val="150000"/>
              </a:lnSpc>
            </a:pPr>
            <a:r>
              <a:rPr lang="en-US" sz="2400" b="1" i="1" dirty="0"/>
              <a:t>‘Globalization is like gravity: there’s no point denying its existence. Our job is to defy gravity and build a plane that flies. 0ur responsibility is to secure the benefits of globalization for all, to turn despair into hope and poverty into Opportunity.</a:t>
            </a:r>
          </a:p>
          <a:p>
            <a:pPr algn="just">
              <a:lnSpc>
                <a:spcPct val="150000"/>
              </a:lnSpc>
            </a:pPr>
            <a:r>
              <a:rPr lang="en-US" sz="2400" dirty="0"/>
              <a:t>Its defenders inferred—if there was to be any semblance of economic progress. In a world where extreme competition ruled and money moved at the flick of a switch, there was only one thing worse than being part of this runaway system—and that was not being part of it.</a:t>
            </a:r>
          </a:p>
        </p:txBody>
      </p:sp>
    </p:spTree>
    <p:extLst>
      <p:ext uri="{BB962C8B-B14F-4D97-AF65-F5344CB8AC3E}">
        <p14:creationId xmlns:p14="http://schemas.microsoft.com/office/powerpoint/2010/main" val="19270297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other way out</a:t>
            </a:r>
          </a:p>
        </p:txBody>
      </p:sp>
      <p:sp>
        <p:nvSpPr>
          <p:cNvPr id="3" name="Content Placeholder 2"/>
          <p:cNvSpPr>
            <a:spLocks noGrp="1"/>
          </p:cNvSpPr>
          <p:nvPr>
            <p:ph idx="1"/>
          </p:nvPr>
        </p:nvSpPr>
        <p:spPr>
          <a:xfrm>
            <a:off x="1097280" y="1845734"/>
            <a:ext cx="10058400" cy="4353588"/>
          </a:xfrm>
        </p:spPr>
        <p:txBody>
          <a:bodyPr>
            <a:normAutofit fontScale="92500"/>
          </a:bodyPr>
          <a:lstStyle/>
          <a:p>
            <a:pPr algn="just">
              <a:lnSpc>
                <a:spcPct val="150000"/>
              </a:lnSpc>
            </a:pPr>
            <a:r>
              <a:rPr lang="en-US" sz="2400" dirty="0"/>
              <a:t>Globalization, they insisted with increasing regularity, was a simple fact of economic life. There was no escaping its logic. The only thing one could do (using the oft-repeated words </a:t>
            </a:r>
            <a:r>
              <a:rPr lang="en-US" sz="2400" b="1" dirty="0"/>
              <a:t>of President Clinton) </a:t>
            </a:r>
            <a:r>
              <a:rPr lang="en-US" sz="2400" dirty="0"/>
              <a:t>was to </a:t>
            </a:r>
            <a:r>
              <a:rPr lang="en-US" sz="2400" b="1" dirty="0"/>
              <a:t>‘compete not retreat’ </a:t>
            </a:r>
          </a:p>
          <a:p>
            <a:pPr algn="just">
              <a:lnSpc>
                <a:spcPct val="150000"/>
              </a:lnSpc>
            </a:pPr>
            <a:r>
              <a:rPr lang="en-US" sz="2400" dirty="0"/>
              <a:t>Moreover, if one did not do so, the future for one’s own people, and by implication one’s state, was bleak. </a:t>
            </a:r>
            <a:r>
              <a:rPr lang="en-US" sz="2400" b="1" dirty="0"/>
              <a:t>Tony Blair</a:t>
            </a:r>
            <a:r>
              <a:rPr lang="en-US" sz="2400" dirty="0"/>
              <a:t>, even appeared to use the menace of globalization as a means of attacking those in Europe who would defend old economic ways. In a world of global competition, Blair observed, there was really very little choice.</a:t>
            </a:r>
            <a:r>
              <a:rPr lang="en-US" sz="2400" b="1" dirty="0"/>
              <a:t> Europe either had to reform or decline. There was no other way</a:t>
            </a:r>
            <a:r>
              <a:rPr lang="en-US" sz="2400" dirty="0"/>
              <a:t>.</a:t>
            </a:r>
          </a:p>
        </p:txBody>
      </p:sp>
    </p:spTree>
    <p:extLst>
      <p:ext uri="{BB962C8B-B14F-4D97-AF65-F5344CB8AC3E}">
        <p14:creationId xmlns:p14="http://schemas.microsoft.com/office/powerpoint/2010/main" val="38750355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15600" dirty="0"/>
              <a:t>   </a:t>
            </a:r>
          </a:p>
          <a:p>
            <a:r>
              <a:rPr lang="en-US" sz="15600" dirty="0"/>
              <a:t>     Q&amp;A</a:t>
            </a:r>
          </a:p>
        </p:txBody>
      </p:sp>
    </p:spTree>
    <p:extLst>
      <p:ext uri="{BB962C8B-B14F-4D97-AF65-F5344CB8AC3E}">
        <p14:creationId xmlns:p14="http://schemas.microsoft.com/office/powerpoint/2010/main" val="3102940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it mean to be secure?</a:t>
            </a:r>
          </a:p>
        </p:txBody>
      </p:sp>
      <p:sp>
        <p:nvSpPr>
          <p:cNvPr id="3" name="Content Placeholder 2"/>
          <p:cNvSpPr>
            <a:spLocks noGrp="1"/>
          </p:cNvSpPr>
          <p:nvPr>
            <p:ph idx="1"/>
          </p:nvPr>
        </p:nvSpPr>
        <p:spPr>
          <a:xfrm>
            <a:off x="1097280" y="1845733"/>
            <a:ext cx="10058400" cy="4415581"/>
          </a:xfrm>
        </p:spPr>
        <p:txBody>
          <a:bodyPr>
            <a:normAutofit/>
          </a:bodyPr>
          <a:lstStyle/>
          <a:p>
            <a:pPr algn="just">
              <a:lnSpc>
                <a:spcPct val="150000"/>
              </a:lnSpc>
              <a:buFont typeface="Wingdings" panose="05000000000000000000" pitchFamily="2" charset="2"/>
              <a:buChar char="§"/>
            </a:pPr>
            <a:r>
              <a:rPr lang="en-US" sz="2500" dirty="0"/>
              <a:t>Answer to this questions depends on what we take to be our reference object</a:t>
            </a:r>
          </a:p>
          <a:p>
            <a:pPr algn="just">
              <a:lnSpc>
                <a:spcPct val="150000"/>
              </a:lnSpc>
              <a:buFont typeface="Wingdings" panose="05000000000000000000" pitchFamily="2" charset="2"/>
              <a:buChar char="§"/>
            </a:pPr>
            <a:r>
              <a:rPr lang="en-US" sz="2500" dirty="0"/>
              <a:t>In terms of national or state security , security could be to involve the </a:t>
            </a:r>
            <a:r>
              <a:rPr lang="en-US" sz="2500" b="1" dirty="0"/>
              <a:t>integrity of the borders</a:t>
            </a:r>
            <a:r>
              <a:rPr lang="en-US" sz="2500" dirty="0"/>
              <a:t>, independent </a:t>
            </a:r>
            <a:r>
              <a:rPr lang="en-US" sz="2500" b="1" dirty="0"/>
              <a:t>control of territory </a:t>
            </a:r>
            <a:r>
              <a:rPr lang="en-US" sz="2500" dirty="0"/>
              <a:t>, economic wealth , military power and the preservation of vital national interests.</a:t>
            </a:r>
          </a:p>
          <a:p>
            <a:pPr algn="just">
              <a:lnSpc>
                <a:spcPct val="150000"/>
              </a:lnSpc>
              <a:buFont typeface="Wingdings" panose="05000000000000000000" pitchFamily="2" charset="2"/>
              <a:buChar char="§"/>
            </a:pPr>
            <a:r>
              <a:rPr lang="en-US" sz="2500" dirty="0"/>
              <a:t>What makes a human being secure?</a:t>
            </a:r>
          </a:p>
          <a:p>
            <a:pPr algn="just">
              <a:lnSpc>
                <a:spcPct val="150000"/>
              </a:lnSpc>
              <a:buFont typeface="Wingdings" panose="05000000000000000000" pitchFamily="2" charset="2"/>
              <a:buChar char="§"/>
            </a:pPr>
            <a:r>
              <a:rPr lang="en-US" sz="2500" dirty="0"/>
              <a:t>Freedom from fear, economic well being, health prosperity, </a:t>
            </a:r>
          </a:p>
        </p:txBody>
      </p:sp>
    </p:spTree>
    <p:extLst>
      <p:ext uri="{BB962C8B-B14F-4D97-AF65-F5344CB8AC3E}">
        <p14:creationId xmlns:p14="http://schemas.microsoft.com/office/powerpoint/2010/main" val="2071394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Broad categories of security</a:t>
            </a:r>
          </a:p>
        </p:txBody>
      </p:sp>
      <p:sp>
        <p:nvSpPr>
          <p:cNvPr id="3" name="Content Placeholder 2"/>
          <p:cNvSpPr>
            <a:spLocks noGrp="1"/>
          </p:cNvSpPr>
          <p:nvPr>
            <p:ph idx="1"/>
          </p:nvPr>
        </p:nvSpPr>
        <p:spPr>
          <a:xfrm>
            <a:off x="1097280" y="1845733"/>
            <a:ext cx="10227212" cy="4617059"/>
          </a:xfrm>
        </p:spPr>
        <p:txBody>
          <a:bodyPr>
            <a:normAutofit/>
          </a:bodyPr>
          <a:lstStyle/>
          <a:p>
            <a:pPr lvl="1" algn="just">
              <a:buFont typeface="Wingdings" panose="05000000000000000000" pitchFamily="2" charset="2"/>
              <a:buChar char="§"/>
            </a:pPr>
            <a:r>
              <a:rPr lang="en-US" sz="2200" b="1" dirty="0"/>
              <a:t>National security </a:t>
            </a:r>
            <a:r>
              <a:rPr lang="en-US" sz="2200" dirty="0"/>
              <a:t>has been described as the ability of a state to cater for the protection and defense of its citizens.</a:t>
            </a:r>
          </a:p>
          <a:p>
            <a:pPr algn="just">
              <a:buFont typeface="Wingdings" panose="05000000000000000000" pitchFamily="2" charset="2"/>
              <a:buChar char="§"/>
            </a:pPr>
            <a:r>
              <a:rPr lang="en-US" sz="2500" dirty="0" smtClean="0"/>
              <a:t>Military </a:t>
            </a:r>
            <a:r>
              <a:rPr lang="en-US" sz="2500" dirty="0"/>
              <a:t>:- the realm of traditional security</a:t>
            </a:r>
          </a:p>
          <a:p>
            <a:pPr algn="just">
              <a:buFont typeface="Wingdings" panose="05000000000000000000" pitchFamily="2" charset="2"/>
              <a:buChar char="§"/>
            </a:pPr>
            <a:r>
              <a:rPr lang="en-US" sz="2500" dirty="0"/>
              <a:t>Political security: stability of political power and the survival of the system</a:t>
            </a:r>
          </a:p>
          <a:p>
            <a:pPr algn="just">
              <a:buFont typeface="Wingdings" panose="05000000000000000000" pitchFamily="2" charset="2"/>
              <a:buChar char="§"/>
            </a:pPr>
            <a:r>
              <a:rPr lang="en-US" sz="2500" dirty="0"/>
              <a:t>Economic security : stability of resources, fiscal stability, fear of poverty and starvation</a:t>
            </a:r>
          </a:p>
          <a:p>
            <a:pPr algn="just">
              <a:buFont typeface="Wingdings" panose="05000000000000000000" pitchFamily="2" charset="2"/>
              <a:buChar char="§"/>
            </a:pPr>
            <a:r>
              <a:rPr lang="en-US" sz="2500" dirty="0"/>
              <a:t>Environmental security: climate change, pandemic diseases, health disasters and ecological balance</a:t>
            </a:r>
          </a:p>
          <a:p>
            <a:pPr algn="just">
              <a:buFont typeface="Wingdings" panose="05000000000000000000" pitchFamily="2" charset="2"/>
              <a:buChar char="§"/>
            </a:pPr>
            <a:r>
              <a:rPr lang="en-US" sz="2500" dirty="0" smtClean="0"/>
              <a:t>Societal </a:t>
            </a:r>
            <a:r>
              <a:rPr lang="en-US" sz="2500" dirty="0"/>
              <a:t>: survival of language , culture, religion, </a:t>
            </a:r>
            <a:r>
              <a:rPr lang="en-US" sz="2500" dirty="0" smtClean="0"/>
              <a:t>values</a:t>
            </a:r>
            <a:endParaRPr lang="en-US" sz="2500" dirty="0"/>
          </a:p>
          <a:p>
            <a:pPr algn="just"/>
            <a:r>
              <a:rPr lang="en-US" sz="2500" dirty="0"/>
              <a:t>Human security, individual security , gender security</a:t>
            </a:r>
            <a:r>
              <a:rPr lang="en-US" sz="2500" dirty="0" smtClean="0"/>
              <a:t>?</a:t>
            </a:r>
          </a:p>
          <a:p>
            <a:pPr algn="just"/>
            <a:endParaRPr lang="en-US" sz="2500" dirty="0"/>
          </a:p>
          <a:p>
            <a:pPr marL="0" indent="0">
              <a:buNone/>
            </a:pPr>
            <a:endParaRPr lang="en-US" dirty="0"/>
          </a:p>
          <a:p>
            <a:endParaRPr lang="en-US" dirty="0"/>
          </a:p>
        </p:txBody>
      </p:sp>
    </p:spTree>
    <p:extLst>
      <p:ext uri="{BB962C8B-B14F-4D97-AF65-F5344CB8AC3E}">
        <p14:creationId xmlns:p14="http://schemas.microsoft.com/office/powerpoint/2010/main" val="1805758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Security </a:t>
            </a:r>
            <a:endParaRPr lang="en-US" dirty="0"/>
          </a:p>
        </p:txBody>
      </p:sp>
      <p:sp>
        <p:nvSpPr>
          <p:cNvPr id="3" name="Content Placeholder 2"/>
          <p:cNvSpPr>
            <a:spLocks noGrp="1"/>
          </p:cNvSpPr>
          <p:nvPr>
            <p:ph idx="1"/>
          </p:nvPr>
        </p:nvSpPr>
        <p:spPr>
          <a:xfrm>
            <a:off x="500185" y="1845733"/>
            <a:ext cx="11199445" cy="4844235"/>
          </a:xfrm>
        </p:spPr>
        <p:txBody>
          <a:bodyPr>
            <a:normAutofit/>
          </a:bodyPr>
          <a:lstStyle/>
          <a:p>
            <a:pPr algn="just"/>
            <a:r>
              <a:rPr lang="en-US" sz="2400" dirty="0" smtClean="0"/>
              <a:t>Global security evolved from the necessity that </a:t>
            </a:r>
            <a:r>
              <a:rPr lang="en-US" sz="2400" b="1" dirty="0" smtClean="0"/>
              <a:t>nature and many other activities ,</a:t>
            </a:r>
            <a:r>
              <a:rPr lang="en-US" sz="2400" dirty="0" smtClean="0"/>
              <a:t> particularly globalization have placed on states. These are demands </a:t>
            </a:r>
            <a:r>
              <a:rPr lang="en-US" sz="2400" b="1" dirty="0" smtClean="0"/>
              <a:t>that no national security apparatus has the capacity to handle on its own </a:t>
            </a:r>
            <a:r>
              <a:rPr lang="en-US" sz="2400" dirty="0" smtClean="0"/>
              <a:t>and as such call for the cooperation of states. The global interconnection and interconnectedness among states that the world has experienced and continues to experience since the end of cold war makes its necessary to cooperate more and work together. </a:t>
            </a:r>
          </a:p>
          <a:p>
            <a:pPr algn="just"/>
            <a:r>
              <a:rPr lang="en-US" sz="2400" dirty="0" smtClean="0"/>
              <a:t>The major challenge to the global security is Security Complex. </a:t>
            </a:r>
          </a:p>
          <a:p>
            <a:pPr algn="just"/>
            <a:r>
              <a:rPr lang="en-US" sz="2400" dirty="0" smtClean="0"/>
              <a:t>A situation in which the security concerns of states are deeply interconnected to the point that </a:t>
            </a:r>
            <a:r>
              <a:rPr lang="en-US" sz="2400" b="1" dirty="0" smtClean="0"/>
              <a:t>one state’s security needs cannot be realistically considered without taking into consideration the security needs of the other states</a:t>
            </a:r>
            <a:r>
              <a:rPr lang="en-US" sz="2400" dirty="0" smtClean="0"/>
              <a:t>.  The fear or threat content of security complex breeds rivalry among states. The remedy for such cooperation lies in the idea of cooperation.</a:t>
            </a:r>
            <a:endParaRPr lang="en-US" sz="2400" dirty="0"/>
          </a:p>
        </p:txBody>
      </p:sp>
    </p:spTree>
    <p:extLst>
      <p:ext uri="{BB962C8B-B14F-4D97-AF65-F5344CB8AC3E}">
        <p14:creationId xmlns:p14="http://schemas.microsoft.com/office/powerpoint/2010/main" val="4138941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the concept of security dilemma explains security rationale?</a:t>
            </a:r>
          </a:p>
        </p:txBody>
      </p:sp>
      <p:sp>
        <p:nvSpPr>
          <p:cNvPr id="3" name="Content Placeholder 2"/>
          <p:cNvSpPr>
            <a:spLocks noGrp="1"/>
          </p:cNvSpPr>
          <p:nvPr>
            <p:ph idx="1"/>
          </p:nvPr>
        </p:nvSpPr>
        <p:spPr>
          <a:xfrm>
            <a:off x="633046" y="1845733"/>
            <a:ext cx="10522634" cy="4384585"/>
          </a:xfrm>
        </p:spPr>
        <p:txBody>
          <a:bodyPr>
            <a:normAutofit fontScale="92500"/>
          </a:bodyPr>
          <a:lstStyle/>
          <a:p>
            <a:pPr algn="just">
              <a:lnSpc>
                <a:spcPct val="150000"/>
              </a:lnSpc>
              <a:buFont typeface="Wingdings" panose="05000000000000000000" pitchFamily="2" charset="2"/>
              <a:buChar char="§"/>
            </a:pPr>
            <a:r>
              <a:rPr lang="en-US" sz="2500" dirty="0"/>
              <a:t>A structural notion in which the </a:t>
            </a:r>
            <a:r>
              <a:rPr lang="en-US" sz="2500" b="1" dirty="0"/>
              <a:t>self help attempts </a:t>
            </a:r>
            <a:r>
              <a:rPr lang="en-US" sz="2500" dirty="0"/>
              <a:t>of states to look after their security needs tend automatically to lead to rising insecurity for others as each interprets its own measures as defensive, and the measures of others as potentially threatening. </a:t>
            </a:r>
          </a:p>
          <a:p>
            <a:pPr algn="just">
              <a:lnSpc>
                <a:spcPct val="150000"/>
              </a:lnSpc>
              <a:buFont typeface="Wingdings" panose="05000000000000000000" pitchFamily="2" charset="2"/>
              <a:buChar char="§"/>
            </a:pPr>
            <a:r>
              <a:rPr lang="en-US" sz="2500" dirty="0"/>
              <a:t>The international system is anarchy: its principal defining characteristics is the absence of overarching government .</a:t>
            </a:r>
          </a:p>
          <a:p>
            <a:pPr algn="just">
              <a:lnSpc>
                <a:spcPct val="150000"/>
              </a:lnSpc>
              <a:buFont typeface="Wingdings" panose="05000000000000000000" pitchFamily="2" charset="2"/>
              <a:buChar char="§"/>
            </a:pPr>
            <a:r>
              <a:rPr lang="en-US" sz="2500" dirty="0"/>
              <a:t>The principal defining feature of states is their sovereignty or their refusal to acknowledge any political authority higher than themselves. </a:t>
            </a:r>
          </a:p>
          <a:p>
            <a:pPr algn="just"/>
            <a:endParaRPr lang="en-US" dirty="0"/>
          </a:p>
        </p:txBody>
      </p:sp>
    </p:spTree>
    <p:extLst>
      <p:ext uri="{BB962C8B-B14F-4D97-AF65-F5344CB8AC3E}">
        <p14:creationId xmlns:p14="http://schemas.microsoft.com/office/powerpoint/2010/main" val="230297249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Custom 4">
      <a:majorFont>
        <a:latin typeface="Times New Roman"/>
        <a:ea typeface=""/>
        <a:cs typeface=""/>
      </a:majorFont>
      <a:minorFont>
        <a:latin typeface="Times New Roman"/>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1411</TotalTime>
  <Words>5024</Words>
  <Application>Microsoft Office PowerPoint</Application>
  <PresentationFormat>Widescreen</PresentationFormat>
  <Paragraphs>230</Paragraphs>
  <Slides>56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56</vt:i4>
      </vt:variant>
    </vt:vector>
  </HeadingPairs>
  <TitlesOfParts>
    <vt:vector size="60" baseType="lpstr">
      <vt:lpstr>Calibri</vt:lpstr>
      <vt:lpstr>Times New Roman</vt:lpstr>
      <vt:lpstr>Wingdings</vt:lpstr>
      <vt:lpstr>Retrospect</vt:lpstr>
      <vt:lpstr>Concept of Security, Terrorism and Globalization</vt:lpstr>
      <vt:lpstr>  SECURITY IN INTERNATIONAL CONTEXT </vt:lpstr>
      <vt:lpstr>Unipolar world is a stable idea?</vt:lpstr>
      <vt:lpstr>Unipolar world is a stable idea?</vt:lpstr>
      <vt:lpstr>SECURITY IN INTERNATIONAL CONTEXT?</vt:lpstr>
      <vt:lpstr>What does it mean to be secure?</vt:lpstr>
      <vt:lpstr>Broad categories of security</vt:lpstr>
      <vt:lpstr>Global Security </vt:lpstr>
      <vt:lpstr>How the concept of security dilemma explains security rationale?</vt:lpstr>
      <vt:lpstr>Global Security</vt:lpstr>
      <vt:lpstr>Traditional approach</vt:lpstr>
      <vt:lpstr>PowerPoint Presentation</vt:lpstr>
      <vt:lpstr>NEO REALIST ( SECURITY PARADIGM- Structural flaw )</vt:lpstr>
      <vt:lpstr>Concept of security need perspective other than traditional?</vt:lpstr>
      <vt:lpstr>CHALLENGES  TO TRADITIONAL REALISM</vt:lpstr>
      <vt:lpstr>LIBERALIST IDEA OF INTERNATIONAL SECURITY</vt:lpstr>
      <vt:lpstr>How institutions can play an effective role?</vt:lpstr>
      <vt:lpstr>International Security through the lens of Constructivism </vt:lpstr>
      <vt:lpstr>PowerPoint Presentation</vt:lpstr>
      <vt:lpstr>What is best for all</vt:lpstr>
      <vt:lpstr>Climate Change a threat?</vt:lpstr>
      <vt:lpstr>INTERNATIONAL SECURITY THREATS</vt:lpstr>
      <vt:lpstr>Human security</vt:lpstr>
      <vt:lpstr> REALM OF HUMAN SECURITY </vt:lpstr>
      <vt:lpstr>REALM OF HUMAN SECURITY</vt:lpstr>
      <vt:lpstr>Human development index: measure to determine human security level</vt:lpstr>
      <vt:lpstr>Human security through the lens of HDI</vt:lpstr>
      <vt:lpstr>PowerPoint Presentation</vt:lpstr>
      <vt:lpstr>What is terrorism?</vt:lpstr>
      <vt:lpstr>TERRORISM</vt:lpstr>
      <vt:lpstr>Right of self determination- UN Charter article 1(2)</vt:lpstr>
      <vt:lpstr>State has been excluded from the definition</vt:lpstr>
      <vt:lpstr>Terrorism a political act</vt:lpstr>
      <vt:lpstr>Terrorism: A Political act </vt:lpstr>
      <vt:lpstr>What a terrorist thinks?</vt:lpstr>
      <vt:lpstr>PowerPoint Presentation</vt:lpstr>
      <vt:lpstr>Guerrilla and Insurgents</vt:lpstr>
      <vt:lpstr>PowerPoint Presentation</vt:lpstr>
      <vt:lpstr>Terrorism And Insurgency</vt:lpstr>
      <vt:lpstr>Counter Terrorism strategies:-</vt:lpstr>
      <vt:lpstr>PowerPoint Presentation</vt:lpstr>
      <vt:lpstr>Globalization in historical context</vt:lpstr>
      <vt:lpstr>What is Globalization?</vt:lpstr>
      <vt:lpstr>Globalization a new force</vt:lpstr>
      <vt:lpstr>Globalization: A reality?</vt:lpstr>
      <vt:lpstr>Globalization: A reality?</vt:lpstr>
      <vt:lpstr>Globalization: A myth?</vt:lpstr>
      <vt:lpstr>Globalization: A myth?</vt:lpstr>
      <vt:lpstr>Globalization: A myth?</vt:lpstr>
      <vt:lpstr>Globalization or Western Imperialism?</vt:lpstr>
      <vt:lpstr>Globalization hurting peace?</vt:lpstr>
      <vt:lpstr>Success story of EAST ASIAN economies</vt:lpstr>
      <vt:lpstr>Conclusion:-</vt:lpstr>
      <vt:lpstr>Conclusion</vt:lpstr>
      <vt:lpstr>No other way out</vt:lpstr>
      <vt:lpstr>PowerPoint Presentation</vt:lpstr>
    </vt:vector>
  </TitlesOfParts>
  <Company>MRT www.Win2Farsi.com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Moorche</dc:creator>
  <cp:lastModifiedBy>Moorche</cp:lastModifiedBy>
  <cp:revision>103</cp:revision>
  <dcterms:created xsi:type="dcterms:W3CDTF">2023-09-24T09:50:47Z</dcterms:created>
  <dcterms:modified xsi:type="dcterms:W3CDTF">2023-12-23T08:30:25Z</dcterms:modified>
</cp:coreProperties>
</file>