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2"/>
  </p:notesMasterIdLst>
  <p:sldIdLst>
    <p:sldId id="299" r:id="rId2"/>
    <p:sldId id="318" r:id="rId3"/>
    <p:sldId id="377" r:id="rId4"/>
    <p:sldId id="370" r:id="rId5"/>
    <p:sldId id="349" r:id="rId6"/>
    <p:sldId id="368" r:id="rId7"/>
    <p:sldId id="371" r:id="rId8"/>
    <p:sldId id="369" r:id="rId9"/>
    <p:sldId id="350" r:id="rId10"/>
    <p:sldId id="352" r:id="rId11"/>
    <p:sldId id="354" r:id="rId12"/>
    <p:sldId id="356" r:id="rId13"/>
    <p:sldId id="378" r:id="rId14"/>
    <p:sldId id="359" r:id="rId15"/>
    <p:sldId id="360" r:id="rId16"/>
    <p:sldId id="363" r:id="rId17"/>
    <p:sldId id="374" r:id="rId18"/>
    <p:sldId id="375" r:id="rId19"/>
    <p:sldId id="376" r:id="rId20"/>
    <p:sldId id="36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6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6EB8D-37EA-4B5D-A662-47FA79AF222A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B6F8B-EE24-457B-BCBA-E69C14EF2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490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4144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2377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8970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9299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7506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2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5209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4610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9054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536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31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5141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8874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584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2172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3629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508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463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52DF9-464B-4FFD-B8F5-D5C8BEB27D63}" type="datetime1">
              <a:rPr lang="en-US" smtClean="0"/>
              <a:t>8/28/2024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B6821-A985-49A5-ACE2-46D7AD672729}" type="datetime1">
              <a:rPr lang="en-US" smtClean="0"/>
              <a:t>8/28/2024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CDCEB-64D1-47E0-9882-319B22076BD1}" type="datetime1">
              <a:rPr lang="en-US" smtClean="0"/>
              <a:t>8/28/2024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A46A-9D5F-4C7D-BCD5-B1C67323BAB2}" type="datetime1">
              <a:rPr lang="en-US" smtClean="0"/>
              <a:t>8/28/2024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DFA1-48A7-4F42-867F-ACCA8D723935}" type="datetime1">
              <a:rPr lang="en-US" smtClean="0"/>
              <a:t>8/28/2024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7F9C-E233-4921-94C4-7CAA40AB3458}" type="datetime1">
              <a:rPr lang="en-US" smtClean="0"/>
              <a:t>8/28/2024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26D8-7F82-4673-A96D-7997FFE1197E}" type="datetime1">
              <a:rPr lang="en-US" smtClean="0"/>
              <a:t>8/28/2024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F278C-E156-4AA1-AA2B-D999E0C99CB7}" type="datetime1">
              <a:rPr lang="en-US" smtClean="0"/>
              <a:t>8/28/2024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69895-620C-4590-8CE2-3335F1FF1A1C}" type="datetime1">
              <a:rPr lang="en-US" smtClean="0"/>
              <a:t>8/28/2024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14EE5-02C2-4B39-A449-CDDF8FE35F53}" type="datetime1">
              <a:rPr lang="en-US" smtClean="0"/>
              <a:t>8/28/2024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6BB1-7B22-4229-9638-F1E5AC0303F0}" type="datetime1">
              <a:rPr lang="en-US" smtClean="0"/>
              <a:t>8/28/2024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416A3-3C7E-499F-949A-BBBD3503D3F2}" type="datetime1">
              <a:rPr lang="en-US" smtClean="0"/>
              <a:t>8/28/2024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2B11E-4494-4836-9A35-6DB448E98376}" type="datetime1">
              <a:rPr lang="en-US" smtClean="0"/>
              <a:t>8/28/2024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AEF6C-E87D-4EE6-A3D1-42384E2DB5DD}" type="datetime1">
              <a:rPr lang="en-US" smtClean="0"/>
              <a:t>8/28/2024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6422-0536-49FC-B32D-6FA2869CF1FE}" type="datetime1">
              <a:rPr lang="en-US" smtClean="0"/>
              <a:t>8/28/2024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6609A-BAC2-4CA5-8B24-A9E21FDB5F6D}" type="datetime1">
              <a:rPr lang="en-US" smtClean="0"/>
              <a:t>8/28/2024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39311-F02B-4226-B6F1-55045DE9AE1D}" type="datetime1">
              <a:rPr lang="en-US" smtClean="0"/>
              <a:t>8/28/2024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Lecture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5"/>
            <a:ext cx="9395791" cy="5314122"/>
          </a:xfrm>
        </p:spPr>
        <p:txBody>
          <a:bodyPr>
            <a:no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800" b="1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Pak-Iran &amp; Pak-Saudia Relations </a:t>
            </a: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800" b="1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Pak-UK and Pak-EU relations </a:t>
            </a:r>
          </a:p>
          <a:p>
            <a:pPr marL="0" indent="0" algn="just">
              <a:buNone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710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last phase of the Cold War: Geopolitics of Religion </a:t>
            </a:r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Soviet invasion of Afghanistan: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KSA and Pakistan supported Mujahedeen: Saudia with finances and Pakistan with manpower, logistics, and weapons.</a:t>
            </a:r>
          </a:p>
          <a:p>
            <a:pPr algn="just"/>
            <a:endParaRPr lang="en-US" sz="2600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Religious influence: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Wahabism (domestic ideology of KSA) to counter the Iranian revolution (Shia-Sunni sectarianism).</a:t>
            </a:r>
          </a:p>
          <a:p>
            <a:pPr algn="just"/>
            <a:endParaRPr lang="en-US" sz="2600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support: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during the days of political instability of the 1990s and post-nuclearization of South Asia.</a:t>
            </a: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562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9/11,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WoT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and Counterterrorism Cooperation.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Counter-extremist ideologies and dismantling terrorist networks (intelligence sharing). 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Pak-KSA-USA cooperation posed a challenge for Pakistan in balancing its relationship with Iran and KSA.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rgbClr val="FF0000"/>
                </a:solidFill>
              </a:rPr>
              <a:t>The Arab Spring, Yemen Conflict, and Pakistan’s limited FP choices pushed Saudia to India.</a:t>
            </a:r>
          </a:p>
          <a:p>
            <a:pPr algn="just"/>
            <a:endParaRPr lang="en-US" sz="2800" dirty="0">
              <a:solidFill>
                <a:srgbClr val="FF0000"/>
              </a:solidFill>
            </a:endParaRPr>
          </a:p>
          <a:p>
            <a:pPr algn="just"/>
            <a:endParaRPr lang="en-US" sz="2800" dirty="0"/>
          </a:p>
          <a:p>
            <a:pPr algn="just"/>
            <a:endParaRPr lang="en-US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560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Contemporary Relations and Future Prospects</a:t>
            </a:r>
          </a:p>
          <a:p>
            <a:pPr algn="just"/>
            <a:endParaRPr lang="en-US" sz="2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ties: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MBS’s 2030 vision (Modernization Project) presents economic opportunities in various sectors – </a:t>
            </a:r>
            <a:r>
              <a:rPr lang="en-US" sz="26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human resources and material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Military ties: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exercises, and training.</a:t>
            </a:r>
          </a:p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Diplomatic ties: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engagement on critical issues like Palestine, Kashmir, terrorism, etc.</a:t>
            </a:r>
            <a:endParaRPr lang="en-US" sz="2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0903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01811-30F6-9E98-07F0-8D1486634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8131" y="624110"/>
            <a:ext cx="9666481" cy="68217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E0940E-C35E-915C-FAE0-98199924F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8131" y="1408921"/>
            <a:ext cx="9666481" cy="5281127"/>
          </a:xfrm>
        </p:spPr>
        <p:txBody>
          <a:bodyPr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Conclusion</a:t>
            </a: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en-US" altLang="en-US" sz="2800" dirty="0">
              <a:solidFill>
                <a:schemeClr val="tx1"/>
              </a:solidFill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2800" dirty="0">
                <a:solidFill>
                  <a:schemeClr val="tx1"/>
                </a:solidFill>
              </a:rPr>
              <a:t>Re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lations between Saudia and Pakistan have evolved from mere diplomatic cooperation to strategic, economic, and cultural dimensions. </a:t>
            </a: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en-US" altLang="en-US" sz="2800" dirty="0">
              <a:solidFill>
                <a:schemeClr val="tx1"/>
              </a:solidFill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2800" dirty="0">
                <a:solidFill>
                  <a:schemeClr val="tx1"/>
                </a:solidFill>
              </a:rPr>
              <a:t>It has more potential than what it is right now.</a:t>
            </a: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en-US" altLang="en-US" sz="2800" dirty="0">
              <a:solidFill>
                <a:schemeClr val="tx1"/>
              </a:solidFill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2800" dirty="0">
                <a:solidFill>
                  <a:schemeClr val="tx1"/>
                </a:solidFill>
              </a:rPr>
              <a:t>However, with the changing geopolitical landscape both countries may face some challenges that may change the trajectory of the relationship.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56305F-2A13-A081-A3B9-8BC4109C0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996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Pak-UK Relations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History of Colonialism 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The history of relations can be traced back to the colonial period. 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Independence of Pakistan led to bilateral relations.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Pakistan is a member of commonwealth countries – that fosters cooperation in politics (mediation), economics (trade), education, capacity building (governance and sustainable development), and culture.</a:t>
            </a:r>
            <a:endParaRPr lang="en-US" sz="2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8025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Diplomatic Relations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Regular exchange of high-level visits and meetings from both sides.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UK supports Pakistan’s democratic institutions and governance reforms.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Strategic cooperation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On Security, Counterterrorism, capacity building, and regional stability (Afghanistan).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Relations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4.1 Billion US$ bilateral trade volume 2023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1.6 Million Pakistanis send almost 3 billion US$ annually (third highest after KSA, and UAE).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One of the largest export destinations for Pakistan.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DFID assists Pakistan in education, health, and poverty eradication programs.</a:t>
            </a:r>
            <a:endParaRPr lang="en-US" sz="2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6171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>
                <a:solidFill>
                  <a:schemeClr val="tx1">
                    <a:lumMod val="95000"/>
                    <a:lumOff val="5000"/>
                  </a:schemeClr>
                </a:solidFill>
              </a:rPr>
              <a:t>Future Prospects</a:t>
            </a: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</a:p>
          <a:p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Educational exchange (visa regime be softened – potential for cooperation).</a:t>
            </a:r>
          </a:p>
          <a:p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Export of quality human resources (remittances and soft power)</a:t>
            </a:r>
          </a:p>
          <a:p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Human Rights and Governance (concerns of the UK)</a:t>
            </a:r>
          </a:p>
          <a:p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Trade can be enhanced to harness the optimum potential.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8084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PaK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-EU Relations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Economy, Values, and Security are the interacting points.</a:t>
            </a:r>
          </a:p>
          <a:p>
            <a:pPr marL="0" indent="0" algn="just">
              <a:buNone/>
            </a:pP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Relations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EU granted GSP + status (generalized scheme of Preferences Plus) in 2014 (boosting Pakistan’s exports’ entry into EU market).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Trade volume 39.810 billion US$ in 2022-23.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Pakistan exports textile and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agri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products, and imports machinery and chemicals.</a:t>
            </a:r>
          </a:p>
          <a:p>
            <a:pPr marL="0" indent="0" algn="just">
              <a:buNone/>
            </a:pP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Development and assistance: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for rural development, education, and sustainable development.</a:t>
            </a:r>
          </a:p>
          <a:p>
            <a:pPr algn="just"/>
            <a:endParaRPr lang="en-US" sz="2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8486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600" b="1" dirty="0">
                <a:solidFill>
                  <a:schemeClr val="tx1"/>
                </a:solidFill>
              </a:rPr>
              <a:t>Strategic Engagement Plan 2019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Both agreed to cooperate on: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Peace and Security 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Democracy, Law, Governance, and Human rights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Migration and mobility 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Trade and Investment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Sustainable development (eco, </a:t>
            </a:r>
            <a:r>
              <a:rPr lang="en-US" sz="2400" dirty="0" err="1">
                <a:solidFill>
                  <a:schemeClr val="tx1"/>
                </a:solidFill>
              </a:rPr>
              <a:t>soci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envi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sustainbility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Education and Culture 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Science and Technology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0710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Human rights, Security, and Counter-Terrorism </a:t>
            </a:r>
          </a:p>
          <a:p>
            <a:r>
              <a:rPr lang="en-US" sz="2800" dirty="0"/>
              <a:t>EU has communicated concerns over Freedom of expression, women’s rights, treatment of minorities. </a:t>
            </a:r>
          </a:p>
          <a:p>
            <a:endParaRPr lang="en-US" sz="2800" dirty="0"/>
          </a:p>
          <a:p>
            <a:r>
              <a:rPr lang="en-US" sz="2800" dirty="0"/>
              <a:t>Both engage in dialogue to address these issues.</a:t>
            </a:r>
          </a:p>
          <a:p>
            <a:endParaRPr lang="en-US" sz="2800" dirty="0"/>
          </a:p>
          <a:p>
            <a:r>
              <a:rPr lang="en-US" sz="2800" dirty="0"/>
              <a:t>Information sharing (EU </a:t>
            </a:r>
            <a:r>
              <a:rPr lang="en-US" sz="2800" dirty="0" err="1"/>
              <a:t>disinfo</a:t>
            </a:r>
            <a:r>
              <a:rPr lang="en-US" sz="2800" dirty="0"/>
              <a:t> lab is an example) </a:t>
            </a:r>
          </a:p>
          <a:p>
            <a:endParaRPr lang="en-US" sz="2800" dirty="0"/>
          </a:p>
          <a:p>
            <a:r>
              <a:rPr lang="en-US" sz="2800" dirty="0"/>
              <a:t>Work together on terrorism, extremism, counter-terrorism, capacity building, and regional security.</a:t>
            </a:r>
            <a:endParaRPr lang="en-US" sz="26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743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Pak-Iran Relations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Pak-Iran shares a 900 KM long border.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Relations have a mixed history of cooperation (during CW) and skepticism (after the 1979 revolution).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Enjoyed cordial relations during the Cold War.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Diplomatic Engagements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first country to recognize Pakistan in 1947.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PM Liaquat Ali Khan visited Iran in 1949, and diplomatic relations were established, Shah of Iran also reciprocated this in return.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Since then, Pakistan and Iran have maintained regular high-level diplomatic communications to address mutual concerns and enhance cooperation.</a:t>
            </a:r>
            <a:endParaRPr lang="en-US" sz="2800" dirty="0"/>
          </a:p>
          <a:p>
            <a:pPr algn="just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6791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Conclusion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Economy, governance, liberal values, and security will continue to be the points of interaction. 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Strategic Engagement Plan 2019 should be worked on for </a:t>
            </a:r>
            <a:r>
              <a:rPr lang="en-US" sz="28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cooperation, development, education, and science.</a:t>
            </a:r>
            <a:endParaRPr lang="en-US" sz="2600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515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03A0-D270-0F62-A74F-02012BC65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8171" y="624110"/>
            <a:ext cx="9806441" cy="68217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3F45A3-3A20-6181-5CA5-970423E37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8171" y="1427583"/>
            <a:ext cx="9806441" cy="5178489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dirty="0">
                <a:solidFill>
                  <a:schemeClr val="tx1"/>
                </a:solidFill>
              </a:rPr>
              <a:t>Pakistan saw Iran as the preferred country (sect, geography, US umbrella, etc.) when the Arabs were in the pre-oil era.</a:t>
            </a:r>
          </a:p>
          <a:p>
            <a:pPr algn="just"/>
            <a:endParaRPr lang="en-US" sz="2400" dirty="0">
              <a:solidFill>
                <a:schemeClr val="tx1"/>
              </a:solidFill>
            </a:endParaRP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ECO (RCD), and OIC plate forms of cooperation.  </a:t>
            </a:r>
          </a:p>
          <a:p>
            <a:pPr algn="just"/>
            <a:endParaRPr lang="en-US" sz="2400" dirty="0">
              <a:solidFill>
                <a:srgbClr val="FF0000"/>
              </a:solidFill>
            </a:endParaRPr>
          </a:p>
          <a:p>
            <a:pPr algn="just"/>
            <a:r>
              <a:rPr lang="en-US" sz="2400" dirty="0">
                <a:solidFill>
                  <a:srgbClr val="FF0000"/>
                </a:solidFill>
              </a:rPr>
              <a:t>Iran supported Pakistan, </a:t>
            </a:r>
            <a:r>
              <a:rPr lang="en-US" sz="2400" b="1" dirty="0">
                <a:solidFill>
                  <a:srgbClr val="FF0000"/>
                </a:solidFill>
              </a:rPr>
              <a:t>diplomatically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b="1" dirty="0">
                <a:solidFill>
                  <a:srgbClr val="FF0000"/>
                </a:solidFill>
              </a:rPr>
              <a:t>financially</a:t>
            </a:r>
            <a:r>
              <a:rPr lang="en-US" sz="2400" dirty="0">
                <a:solidFill>
                  <a:srgbClr val="FF0000"/>
                </a:solidFill>
              </a:rPr>
              <a:t>, and </a:t>
            </a:r>
            <a:r>
              <a:rPr lang="en-US" sz="2400" b="1" dirty="0">
                <a:solidFill>
                  <a:srgbClr val="FF0000"/>
                </a:solidFill>
              </a:rPr>
              <a:t>militarily</a:t>
            </a:r>
            <a:r>
              <a:rPr lang="en-US" sz="2400" dirty="0">
                <a:solidFill>
                  <a:srgbClr val="FF0000"/>
                </a:solidFill>
              </a:rPr>
              <a:t> in the Pak-India wars of 1965 and 1971.</a:t>
            </a:r>
          </a:p>
          <a:p>
            <a:pPr marL="0" indent="0">
              <a:buNone/>
            </a:pP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Geopolitics (Shia-Sunni) of Religion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After revolution, the rise of Shia identity in the region and </a:t>
            </a:r>
            <a:r>
              <a:rPr lang="en-US" sz="2400" dirty="0">
                <a:solidFill>
                  <a:srgbClr val="FF0000"/>
                </a:solidFill>
              </a:rPr>
              <a:t>containment-counter-containment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efforts by Iran and Saudi Arabia have influenced the relationship.</a:t>
            </a: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12F119-B3F2-C9CB-7CBA-0987DC8F0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83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r>
              <a:rPr lang="en-US" sz="2600" b="1" dirty="0">
                <a:solidFill>
                  <a:schemeClr val="tx1"/>
                </a:solidFill>
              </a:rPr>
              <a:t>Pak-US strategic Partnership: </a:t>
            </a:r>
            <a:r>
              <a:rPr lang="en-US" sz="2600" dirty="0">
                <a:solidFill>
                  <a:schemeClr val="tx1"/>
                </a:solidFill>
              </a:rPr>
              <a:t>After 1979, Iran moved away from the US, and Pakistan became the most allied ally – Afghan Jihad.</a:t>
            </a:r>
            <a:r>
              <a:rPr lang="en-US" sz="2600" b="1" dirty="0">
                <a:solidFill>
                  <a:schemeClr val="tx1"/>
                </a:solidFill>
              </a:rPr>
              <a:t> </a:t>
            </a:r>
          </a:p>
          <a:p>
            <a:pPr lvl="1" algn="just"/>
            <a:endParaRPr lang="en-US" sz="2400" b="1" dirty="0">
              <a:solidFill>
                <a:schemeClr val="tx1"/>
              </a:solidFill>
            </a:endParaRPr>
          </a:p>
          <a:p>
            <a:pPr lvl="1" algn="just"/>
            <a:r>
              <a:rPr lang="en-US" sz="2400" b="1" dirty="0">
                <a:solidFill>
                  <a:schemeClr val="tx1"/>
                </a:solidFill>
              </a:rPr>
              <a:t>Afghanistan: </a:t>
            </a:r>
            <a:r>
              <a:rPr lang="en-US" sz="2400" dirty="0">
                <a:solidFill>
                  <a:schemeClr val="tx1"/>
                </a:solidFill>
              </a:rPr>
              <a:t>point of divergence, Deobandi Taliban and Shia Hazaras, and sphere of influence politics.</a:t>
            </a: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  <a:p>
            <a:pPr algn="just"/>
            <a:r>
              <a:rPr lang="en-US" sz="2600" b="1" dirty="0">
                <a:solidFill>
                  <a:schemeClr val="tx1"/>
                </a:solidFill>
              </a:rPr>
              <a:t>Indo-Iran Strategic Partnership. </a:t>
            </a:r>
            <a:r>
              <a:rPr lang="en-US" sz="2600" dirty="0">
                <a:solidFill>
                  <a:schemeClr val="tx1"/>
                </a:solidFill>
              </a:rPr>
              <a:t>Pakistan’s tilt towards Arabs, and Iran’s love affair with New Delhi (Baloch separatists, oil diplomacy, Kulbhushan Jadhav 2016).</a:t>
            </a:r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238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1296955"/>
            <a:ext cx="3970319" cy="1798305"/>
          </a:xfrm>
        </p:spPr>
        <p:txBody>
          <a:bodyPr>
            <a:noAutofit/>
          </a:bodyPr>
          <a:lstStyle/>
          <a:p>
            <a:pPr algn="just"/>
            <a:r>
              <a:rPr lang="en-US" sz="2400" b="1" dirty="0"/>
              <a:t>Pak-Iran competition  over access to CARs</a:t>
            </a:r>
          </a:p>
        </p:txBody>
      </p:sp>
      <p:sp>
        <p:nvSpPr>
          <p:cNvPr id="1030" name="Content Placeholder 1029">
            <a:extLst>
              <a:ext uri="{FF2B5EF4-FFF2-40B4-BE49-F238E27FC236}">
                <a16:creationId xmlns:a16="http://schemas.microsoft.com/office/drawing/2014/main" id="{9259F8B8-FC66-A00C-FA1E-C75A4320E5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5" y="2481943"/>
            <a:ext cx="3650278" cy="41241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>
                <a:solidFill>
                  <a:schemeClr val="tx1"/>
                </a:solidFill>
              </a:rPr>
              <a:t>Strategic Rivalry </a:t>
            </a:r>
          </a:p>
          <a:p>
            <a:r>
              <a:rPr lang="en-US" sz="2600" dirty="0">
                <a:solidFill>
                  <a:schemeClr val="tx1"/>
                </a:solidFill>
              </a:rPr>
              <a:t>Port Qasim &amp; Gwadar </a:t>
            </a:r>
          </a:p>
          <a:p>
            <a:pPr marL="0" indent="0">
              <a:buNone/>
            </a:pPr>
            <a:r>
              <a:rPr lang="en-US" sz="2600" dirty="0">
                <a:solidFill>
                  <a:schemeClr val="tx1"/>
                </a:solidFill>
              </a:rPr>
              <a:t>     Versus</a:t>
            </a:r>
          </a:p>
          <a:p>
            <a:r>
              <a:rPr lang="en-US" sz="2600" dirty="0">
                <a:solidFill>
                  <a:schemeClr val="tx1"/>
                </a:solidFill>
              </a:rPr>
              <a:t>Bandar Abbas &amp; Chabahar. </a:t>
            </a:r>
          </a:p>
        </p:txBody>
      </p:sp>
      <p:pic>
        <p:nvPicPr>
          <p:cNvPr id="1026" name="Picture 2" descr="6 Major Ports in Iran">
            <a:extLst>
              <a:ext uri="{FF2B5EF4-FFF2-40B4-BE49-F238E27FC236}">
                <a16:creationId xmlns:a16="http://schemas.microsoft.com/office/drawing/2014/main" id="{788BA5DC-5EC0-FC87-74A2-384930106C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19543" y="1296955"/>
            <a:ext cx="6953577" cy="5309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20916" y="6135808"/>
            <a:ext cx="7619999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Lecture by: Dr. Zahid Mehmood Zahid, Assistant Professor,, Islamabad.</a:t>
            </a:r>
          </a:p>
        </p:txBody>
      </p:sp>
    </p:spTree>
    <p:extLst>
      <p:ext uri="{BB962C8B-B14F-4D97-AF65-F5344CB8AC3E}">
        <p14:creationId xmlns:p14="http://schemas.microsoft.com/office/powerpoint/2010/main" val="3453270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Relations</a:t>
            </a: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Bilateral trade volume 2.3 billion US$ in 2023.</a:t>
            </a: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Pak-Iran signed a trade agreement in 2023 (to rise to 5 Billion)</a:t>
            </a: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April 2024, agreed to raise to 10 Billion (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Raisi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Visited Pakistan)</a:t>
            </a:r>
          </a:p>
          <a:p>
            <a:pPr algn="just"/>
            <a:endParaRPr lang="en-US" sz="2400" dirty="0">
              <a:solidFill>
                <a:srgbClr val="FF0000"/>
              </a:solidFill>
            </a:endParaRPr>
          </a:p>
          <a:p>
            <a:pPr algn="just"/>
            <a:r>
              <a:rPr lang="en-US" sz="2400" dirty="0">
                <a:solidFill>
                  <a:srgbClr val="FF0000"/>
                </a:solidFill>
              </a:rPr>
              <a:t>8 MOUs signed – </a:t>
            </a:r>
            <a:r>
              <a:rPr lang="en-US" sz="2400" dirty="0" err="1">
                <a:solidFill>
                  <a:srgbClr val="FF0000"/>
                </a:solidFill>
              </a:rPr>
              <a:t>easefire</a:t>
            </a:r>
            <a:r>
              <a:rPr lang="en-US" sz="2400" dirty="0">
                <a:solidFill>
                  <a:srgbClr val="FF0000"/>
                </a:solidFill>
              </a:rPr>
              <a:t> in Gaza, Ban terror outfits, and work against drug trafficking, smuggling, and terrorist’ movement. 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Pak-Iran gas pipeline… </a:t>
            </a:r>
            <a:r>
              <a:rPr lang="en-US" sz="2400" b="1" dirty="0"/>
              <a:t>??</a:t>
            </a:r>
            <a:endParaRPr lang="en-US" sz="2400" b="1" u="sng" dirty="0"/>
          </a:p>
          <a:p>
            <a:pPr algn="just"/>
            <a:endParaRPr lang="en-US" sz="2400" b="1" dirty="0">
              <a:solidFill>
                <a:schemeClr val="tx1"/>
              </a:solidFill>
            </a:endParaRPr>
          </a:p>
          <a:p>
            <a:pPr algn="just"/>
            <a:r>
              <a:rPr lang="en-US" sz="2400" b="1" dirty="0">
                <a:solidFill>
                  <a:schemeClr val="tx1"/>
                </a:solidFill>
              </a:rPr>
              <a:t>Pakistan Imports: </a:t>
            </a:r>
            <a:r>
              <a:rPr lang="en-US" sz="2400" dirty="0">
                <a:solidFill>
                  <a:schemeClr val="tx1"/>
                </a:solidFill>
              </a:rPr>
              <a:t>Dry fruits, Nuts, Petrol, Dairy products, honey, Lubricants, tea, spices, Soap and Shampoos.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696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Contemporary Issues and Way Forward:</a:t>
            </a:r>
          </a:p>
          <a:p>
            <a:pPr algn="just"/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Security is a major issue: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Cross-border terrorism, Smuggling, and Human trafficking. </a:t>
            </a: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Balochistan insurgency, and terrorism (Jundullah, Jaish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Ul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Adl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 </a:t>
            </a:r>
          </a:p>
          <a:p>
            <a:pPr algn="just"/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Convergence: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Afghanistan, Sectarianism, Terrorism, China factor.</a:t>
            </a: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US withdrawal is a positive development (India &amp; IS).</a:t>
            </a: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Energy-starved Pakistan and energy-rich Iran have great economic potential in the energy sector. 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Religious tourism – </a:t>
            </a:r>
            <a:r>
              <a:rPr lang="en-US" sz="24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Zaireen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visit Iran</a:t>
            </a: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People to people between Balochistan and </a:t>
            </a:r>
            <a:r>
              <a:rPr lang="en-US" sz="24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Sistan</a:t>
            </a:r>
            <a:r>
              <a: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Balochistan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of Iran.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Professor,, Islamabad.</a:t>
            </a:r>
          </a:p>
        </p:txBody>
      </p:sp>
    </p:spTree>
    <p:extLst>
      <p:ext uri="{BB962C8B-B14F-4D97-AF65-F5344CB8AC3E}">
        <p14:creationId xmlns:p14="http://schemas.microsoft.com/office/powerpoint/2010/main" val="3311472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tx1"/>
                </a:solidFill>
              </a:rPr>
              <a:t>Conclusion</a:t>
            </a:r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Pak-Iran relations are complex with bilateral, regional, and global dimensions.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Continuous engagement is the only way forward for both nations' </a:t>
            </a:r>
            <a:r>
              <a:rPr lang="en-US" sz="2800" u="sng" dirty="0">
                <a:solidFill>
                  <a:schemeClr val="tx1"/>
                </a:solidFill>
              </a:rPr>
              <a:t>regional stability and prosperity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Tangible bilateral cooperation is far below potential.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FATF black-listing of Iran and sanctions are challenges.</a:t>
            </a:r>
          </a:p>
          <a:p>
            <a:pPr marL="0" indent="0" algn="just">
              <a:buNone/>
            </a:pP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472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Pak-Saudia Relations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Pak-Saudi relations revolve around the </a:t>
            </a:r>
            <a:r>
              <a:rPr lang="en-US" sz="28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religious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28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and </a:t>
            </a:r>
            <a:r>
              <a:rPr lang="en-US" sz="28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strategic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commonalities since 1947.</a:t>
            </a:r>
          </a:p>
          <a:p>
            <a:pPr marL="0" indent="0" algn="just"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Early years: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diplomatic relations were established soon after Pakistan’s independence. </a:t>
            </a: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Islamic solidarity – mutual support in Int forums like OIC.</a:t>
            </a: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Saudia supported during Indo-Pak wars (in 1971- financial and diplomatic support) </a:t>
            </a:r>
          </a:p>
          <a:p>
            <a:pPr marL="0" indent="0" algn="just"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Cooperation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The oil boom kicked the economic cooperation in 1970s – Saudia supported with oil subsidies, and financial assistance, Pakistan exported work force and remittances. (2.64 Billion). </a:t>
            </a:r>
            <a:endParaRPr lang="en-US" sz="2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28382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6494</TotalTime>
  <Words>1531</Words>
  <Application>Microsoft Office PowerPoint</Application>
  <PresentationFormat>Widescreen</PresentationFormat>
  <Paragraphs>186</Paragraphs>
  <Slides>20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Aptos</vt:lpstr>
      <vt:lpstr>Arial</vt:lpstr>
      <vt:lpstr>Calibri</vt:lpstr>
      <vt:lpstr>Century Gothic</vt:lpstr>
      <vt:lpstr>Wingdings 3</vt:lpstr>
      <vt:lpstr>Wisp</vt:lpstr>
      <vt:lpstr>Lecture 5</vt:lpstr>
      <vt:lpstr>Pak-Iran Relations </vt:lpstr>
      <vt:lpstr>PowerPoint Presentation</vt:lpstr>
      <vt:lpstr>PowerPoint Presentation</vt:lpstr>
      <vt:lpstr>Pak-Iran competition  over access to CARs</vt:lpstr>
      <vt:lpstr>PowerPoint Presentation</vt:lpstr>
      <vt:lpstr>PowerPoint Presentation</vt:lpstr>
      <vt:lpstr>PowerPoint Presentation</vt:lpstr>
      <vt:lpstr>Pak-Saudia Relations</vt:lpstr>
      <vt:lpstr>PowerPoint Presentation</vt:lpstr>
      <vt:lpstr>PowerPoint Presentation</vt:lpstr>
      <vt:lpstr>PowerPoint Presentation</vt:lpstr>
      <vt:lpstr>PowerPoint Presentation</vt:lpstr>
      <vt:lpstr>Pak-UK Relations</vt:lpstr>
      <vt:lpstr>PowerPoint Presentation</vt:lpstr>
      <vt:lpstr>PowerPoint Presentation</vt:lpstr>
      <vt:lpstr>PaK-EU Relations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Syllabus of IR</dc:title>
  <dc:creator>Zahid Mehmood</dc:creator>
  <cp:lastModifiedBy>Dr. Zahid   Mehmood Zahid</cp:lastModifiedBy>
  <cp:revision>503</cp:revision>
  <cp:lastPrinted>2022-11-28T11:55:32Z</cp:lastPrinted>
  <dcterms:created xsi:type="dcterms:W3CDTF">2016-02-14T04:35:29Z</dcterms:created>
  <dcterms:modified xsi:type="dcterms:W3CDTF">2024-08-28T14:11:54Z</dcterms:modified>
</cp:coreProperties>
</file>