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4" r:id="rId7"/>
    <p:sldId id="265" r:id="rId8"/>
    <p:sldId id="267" r:id="rId9"/>
    <p:sldId id="268" r:id="rId10"/>
    <p:sldId id="272" r:id="rId11"/>
    <p:sldId id="273" r:id="rId12"/>
    <p:sldId id="274" r:id="rId13"/>
    <p:sldId id="276" r:id="rId14"/>
    <p:sldId id="277" r:id="rId15"/>
    <p:sldId id="308" r:id="rId16"/>
    <p:sldId id="279" r:id="rId17"/>
    <p:sldId id="280" r:id="rId18"/>
    <p:sldId id="283" r:id="rId19"/>
    <p:sldId id="286" r:id="rId20"/>
    <p:sldId id="284" r:id="rId21"/>
    <p:sldId id="285" r:id="rId22"/>
    <p:sldId id="307" r:id="rId23"/>
    <p:sldId id="290" r:id="rId24"/>
    <p:sldId id="291" r:id="rId25"/>
    <p:sldId id="292" r:id="rId26"/>
    <p:sldId id="293" r:id="rId27"/>
    <p:sldId id="294" r:id="rId28"/>
    <p:sldId id="295" r:id="rId29"/>
    <p:sldId id="299" r:id="rId30"/>
    <p:sldId id="300" r:id="rId31"/>
    <p:sldId id="303" r:id="rId32"/>
    <p:sldId id="304" r:id="rId33"/>
    <p:sldId id="305" r:id="rId34"/>
    <p:sldId id="306" r:id="rId35"/>
    <p:sldId id="301" r:id="rId36"/>
    <p:sldId id="30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D9D58-3A68-4308-88AA-108E272C81D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9A0654-5C05-44D1-B88D-46946C51D376}">
      <dgm:prSet phldrT="[Text]"/>
      <dgm:spPr/>
      <dgm:t>
        <a:bodyPr/>
        <a:lstStyle/>
        <a:p>
          <a:r>
            <a:rPr lang="en-US" dirty="0"/>
            <a:t>AIML</a:t>
          </a:r>
        </a:p>
      </dgm:t>
    </dgm:pt>
    <dgm:pt modelId="{2DF20346-B841-4F94-A7B0-F9524F3C206D}" type="parTrans" cxnId="{C070F3B2-9C8A-417E-95EB-53FD30BF657C}">
      <dgm:prSet/>
      <dgm:spPr/>
      <dgm:t>
        <a:bodyPr/>
        <a:lstStyle/>
        <a:p>
          <a:endParaRPr lang="en-US"/>
        </a:p>
      </dgm:t>
    </dgm:pt>
    <dgm:pt modelId="{8BDB44CC-3884-4C95-831D-E40F7D12D184}" type="sibTrans" cxnId="{C070F3B2-9C8A-417E-95EB-53FD30BF657C}">
      <dgm:prSet/>
      <dgm:spPr/>
      <dgm:t>
        <a:bodyPr/>
        <a:lstStyle/>
        <a:p>
          <a:endParaRPr lang="en-US"/>
        </a:p>
      </dgm:t>
    </dgm:pt>
    <dgm:pt modelId="{BE9D691F-A6C8-4366-BC53-7CA8B833B67B}">
      <dgm:prSet phldrT="[Text]"/>
      <dgm:spPr/>
      <dgm:t>
        <a:bodyPr/>
        <a:lstStyle/>
        <a:p>
          <a:r>
            <a:rPr lang="en-US" dirty="0"/>
            <a:t>INC</a:t>
          </a:r>
        </a:p>
      </dgm:t>
    </dgm:pt>
    <dgm:pt modelId="{1B62F840-7ED4-4B7E-909A-4970E99E6E1A}" type="parTrans" cxnId="{70DA45A2-B6DE-474F-BFD7-F34EC4DF36B1}">
      <dgm:prSet/>
      <dgm:spPr/>
      <dgm:t>
        <a:bodyPr/>
        <a:lstStyle/>
        <a:p>
          <a:endParaRPr lang="en-US"/>
        </a:p>
      </dgm:t>
    </dgm:pt>
    <dgm:pt modelId="{30B461DE-E30C-4828-98AD-107D514A622D}" type="sibTrans" cxnId="{70DA45A2-B6DE-474F-BFD7-F34EC4DF36B1}">
      <dgm:prSet/>
      <dgm:spPr/>
      <dgm:t>
        <a:bodyPr/>
        <a:lstStyle/>
        <a:p>
          <a:endParaRPr lang="en-US"/>
        </a:p>
      </dgm:t>
    </dgm:pt>
    <dgm:pt modelId="{867BDA12-B00B-48F2-88BC-7411A74277BA}" type="pres">
      <dgm:prSet presAssocID="{D19D9D58-3A68-4308-88AA-108E272C81D4}" presName="cycle" presStyleCnt="0">
        <dgm:presLayoutVars>
          <dgm:dir/>
          <dgm:resizeHandles val="exact"/>
        </dgm:presLayoutVars>
      </dgm:prSet>
      <dgm:spPr/>
    </dgm:pt>
    <dgm:pt modelId="{4736F5A6-6D37-4063-AA35-62D3C415684F}" type="pres">
      <dgm:prSet presAssocID="{C59A0654-5C05-44D1-B88D-46946C51D376}" presName="arrow" presStyleLbl="node1" presStyleIdx="0" presStyleCnt="2" custScaleX="50755" custScaleY="40584" custRadScaleRad="71426" custRadScaleInc="92378">
        <dgm:presLayoutVars>
          <dgm:bulletEnabled val="1"/>
        </dgm:presLayoutVars>
      </dgm:prSet>
      <dgm:spPr/>
    </dgm:pt>
    <dgm:pt modelId="{320D7989-28AD-4784-88E3-B5FEF9FEB8FD}" type="pres">
      <dgm:prSet presAssocID="{BE9D691F-A6C8-4366-BC53-7CA8B833B67B}" presName="arrow" presStyleLbl="node1" presStyleIdx="1" presStyleCnt="2" custScaleX="50090" custScaleY="45682" custRadScaleRad="148234" custRadScaleInc="-3645">
        <dgm:presLayoutVars>
          <dgm:bulletEnabled val="1"/>
        </dgm:presLayoutVars>
      </dgm:prSet>
      <dgm:spPr/>
    </dgm:pt>
  </dgm:ptLst>
  <dgm:cxnLst>
    <dgm:cxn modelId="{D9ECFB27-6C8D-4550-AF82-0D67B4CE742D}" type="presOf" srcId="{BE9D691F-A6C8-4366-BC53-7CA8B833B67B}" destId="{320D7989-28AD-4784-88E3-B5FEF9FEB8FD}" srcOrd="0" destOrd="0" presId="urn:microsoft.com/office/officeart/2005/8/layout/arrow1"/>
    <dgm:cxn modelId="{7114B65D-B76C-47F3-92B4-60D528E0BAD6}" type="presOf" srcId="{D19D9D58-3A68-4308-88AA-108E272C81D4}" destId="{867BDA12-B00B-48F2-88BC-7411A74277BA}" srcOrd="0" destOrd="0" presId="urn:microsoft.com/office/officeart/2005/8/layout/arrow1"/>
    <dgm:cxn modelId="{70DA45A2-B6DE-474F-BFD7-F34EC4DF36B1}" srcId="{D19D9D58-3A68-4308-88AA-108E272C81D4}" destId="{BE9D691F-A6C8-4366-BC53-7CA8B833B67B}" srcOrd="1" destOrd="0" parTransId="{1B62F840-7ED4-4B7E-909A-4970E99E6E1A}" sibTransId="{30B461DE-E30C-4828-98AD-107D514A622D}"/>
    <dgm:cxn modelId="{C070F3B2-9C8A-417E-95EB-53FD30BF657C}" srcId="{D19D9D58-3A68-4308-88AA-108E272C81D4}" destId="{C59A0654-5C05-44D1-B88D-46946C51D376}" srcOrd="0" destOrd="0" parTransId="{2DF20346-B841-4F94-A7B0-F9524F3C206D}" sibTransId="{8BDB44CC-3884-4C95-831D-E40F7D12D184}"/>
    <dgm:cxn modelId="{C32543CD-3924-4724-9EC0-B39B63625F14}" type="presOf" srcId="{C59A0654-5C05-44D1-B88D-46946C51D376}" destId="{4736F5A6-6D37-4063-AA35-62D3C415684F}" srcOrd="0" destOrd="0" presId="urn:microsoft.com/office/officeart/2005/8/layout/arrow1"/>
    <dgm:cxn modelId="{77F11943-9F30-4A93-A8C8-016131FB2416}" type="presParOf" srcId="{867BDA12-B00B-48F2-88BC-7411A74277BA}" destId="{4736F5A6-6D37-4063-AA35-62D3C415684F}" srcOrd="0" destOrd="0" presId="urn:microsoft.com/office/officeart/2005/8/layout/arrow1"/>
    <dgm:cxn modelId="{18ADB972-7CAA-4D13-8609-787AEEF2B717}" type="presParOf" srcId="{867BDA12-B00B-48F2-88BC-7411A74277BA}" destId="{320D7989-28AD-4784-88E3-B5FEF9FEB8FD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6F5A6-6D37-4063-AA35-62D3C415684F}">
      <dsp:nvSpPr>
        <dsp:cNvPr id="0" name=""/>
        <dsp:cNvSpPr/>
      </dsp:nvSpPr>
      <dsp:spPr>
        <a:xfrm rot="16200000">
          <a:off x="4565643" y="1563490"/>
          <a:ext cx="1963980" cy="157041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AIML</a:t>
          </a:r>
        </a:p>
      </dsp:txBody>
      <dsp:txXfrm rot="5400000">
        <a:off x="5037250" y="1857700"/>
        <a:ext cx="1295588" cy="981990"/>
      </dsp:txXfrm>
    </dsp:sp>
    <dsp:sp modelId="{320D7989-28AD-4784-88E3-B5FEF9FEB8FD}">
      <dsp:nvSpPr>
        <dsp:cNvPr id="0" name=""/>
        <dsp:cNvSpPr/>
      </dsp:nvSpPr>
      <dsp:spPr>
        <a:xfrm rot="5400000">
          <a:off x="6236389" y="1464915"/>
          <a:ext cx="1938248" cy="176767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INC</a:t>
          </a:r>
        </a:p>
      </dsp:txBody>
      <dsp:txXfrm rot="-5400000">
        <a:off x="6321674" y="1864192"/>
        <a:ext cx="1458335" cy="969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6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8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4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6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3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8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46806-351B-4C41-95CD-A30E07821F4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7F2E-E8B6-4175-867F-2AEC3654EF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76600" y="2540000"/>
            <a:ext cx="67691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>
                <a:solidFill>
                  <a:schemeClr val="bg1">
                    <a:lumMod val="75000"/>
                  </a:schemeClr>
                </a:solidFill>
              </a:rPr>
              <a:t>NOA</a:t>
            </a:r>
            <a:endParaRPr lang="en-US" sz="199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721" y="0"/>
            <a:ext cx="879279" cy="8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8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INDIA </a:t>
            </a:r>
            <a:br>
              <a:rPr lang="en-US" dirty="0"/>
            </a:br>
            <a:r>
              <a:rPr lang="en-US" dirty="0"/>
              <a:t>MUSLIM LEAGUE (AIML) &amp; Pakistan </a:t>
            </a:r>
            <a:r>
              <a:rPr lang="en-GB" dirty="0"/>
              <a:t>Movement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3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Nehru Report -  Demands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Dominion Status </a:t>
            </a:r>
            <a:r>
              <a:rPr lang="en-US" dirty="0"/>
              <a:t>for India – Parliamentary form of government </a:t>
            </a:r>
            <a:endParaRPr lang="en-US" sz="4800" dirty="0"/>
          </a:p>
          <a:p>
            <a:endParaRPr lang="en-US" sz="900" dirty="0"/>
          </a:p>
          <a:p>
            <a:r>
              <a:rPr lang="en-US" dirty="0"/>
              <a:t>Rejected Federation on communal basis – in fact suggested ‘</a:t>
            </a:r>
            <a:r>
              <a:rPr lang="en-US" b="1" dirty="0"/>
              <a:t>unitary state’</a:t>
            </a:r>
            <a:endParaRPr lang="en-US" sz="4800" b="1" dirty="0"/>
          </a:p>
          <a:p>
            <a:endParaRPr lang="en-US" sz="900" dirty="0"/>
          </a:p>
          <a:p>
            <a:r>
              <a:rPr lang="en-US" dirty="0"/>
              <a:t>Provincial autonomy but residuary powers at centre</a:t>
            </a:r>
            <a:endParaRPr lang="en-US" sz="1050" dirty="0"/>
          </a:p>
          <a:p>
            <a:r>
              <a:rPr lang="en-US" dirty="0"/>
              <a:t>NWFP be given provincial status </a:t>
            </a:r>
          </a:p>
          <a:p>
            <a:endParaRPr lang="en-US" sz="1400" dirty="0"/>
          </a:p>
          <a:p>
            <a:r>
              <a:rPr lang="en-US" dirty="0"/>
              <a:t>Sindh separated from Bombay subject to </a:t>
            </a:r>
            <a:r>
              <a:rPr lang="en-US" u="sng" dirty="0"/>
              <a:t>financial viability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99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Nehru Report -  Demands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i="1" u="sng" dirty="0"/>
              <a:t>Separate electorates</a:t>
            </a:r>
            <a:r>
              <a:rPr lang="en-US" u="sng" dirty="0"/>
              <a:t>” abandoned </a:t>
            </a:r>
            <a:r>
              <a:rPr lang="en-US" dirty="0"/>
              <a:t>– in </a:t>
            </a:r>
            <a:r>
              <a:rPr lang="en-US" dirty="0" err="1"/>
              <a:t>favour</a:t>
            </a:r>
            <a:r>
              <a:rPr lang="en-US" dirty="0"/>
              <a:t> of joint electorate</a:t>
            </a:r>
            <a:endParaRPr lang="en-US" sz="4800" dirty="0"/>
          </a:p>
          <a:p>
            <a:endParaRPr lang="en-US" sz="1200" dirty="0"/>
          </a:p>
          <a:p>
            <a:r>
              <a:rPr lang="en-US" b="1" i="1" dirty="0"/>
              <a:t>Communal veto </a:t>
            </a:r>
            <a:r>
              <a:rPr lang="en-US" dirty="0"/>
              <a:t>scrapped </a:t>
            </a:r>
            <a:endParaRPr lang="en-US" sz="4800" dirty="0"/>
          </a:p>
          <a:p>
            <a:endParaRPr lang="en-US" sz="1200" dirty="0"/>
          </a:p>
          <a:p>
            <a:r>
              <a:rPr lang="en-US" dirty="0"/>
              <a:t>Universal adult suffrage proposed </a:t>
            </a:r>
            <a:endParaRPr lang="en-US" sz="4800" dirty="0"/>
          </a:p>
          <a:p>
            <a:endParaRPr lang="en-US" sz="1200" dirty="0"/>
          </a:p>
          <a:p>
            <a:r>
              <a:rPr lang="en-US" dirty="0"/>
              <a:t>Only 1/4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b="1" i="1" dirty="0"/>
              <a:t>seats for Muslims </a:t>
            </a:r>
            <a:r>
              <a:rPr lang="en-US" dirty="0"/>
              <a:t>in Central Legislature</a:t>
            </a:r>
            <a:endParaRPr lang="en-US" sz="4800" dirty="0"/>
          </a:p>
          <a:p>
            <a:endParaRPr lang="en-US" sz="1200" dirty="0"/>
          </a:p>
          <a:p>
            <a:r>
              <a:rPr lang="en-US" dirty="0"/>
              <a:t>Hindi to be official language of India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37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Nehru Report – Critique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report regarded Muslim problem as purely </a:t>
            </a: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religious and cultural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(communal) matter – to be cured by full religious liberty and cultural autonomy – </a:t>
            </a:r>
            <a:endParaRPr lang="en-US" sz="3200" dirty="0"/>
          </a:p>
          <a:p>
            <a:r>
              <a:rPr lang="en-US" dirty="0"/>
              <a:t>Muslims knew where they stood in Congress scheme – In 1916 when they needed AIML support they accepted ‘Separate Electorate’ - here they scrapped it!</a:t>
            </a:r>
          </a:p>
          <a:p>
            <a:r>
              <a:rPr lang="en-GB" sz="3200" dirty="0"/>
              <a:t>AIML didn’t  accept the Report</a:t>
            </a:r>
          </a:p>
          <a:p>
            <a:pPr lvl="1"/>
            <a:r>
              <a:rPr lang="en-US" dirty="0"/>
              <a:t>On 12-03-1929 when the Report was debated in the Indian Legislative Assembly all Muslim members including Jinnah rejected it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86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Fourteen Points of Jinnah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i="1" dirty="0"/>
              <a:t>Separate electorates </a:t>
            </a:r>
            <a:r>
              <a:rPr lang="en-US" dirty="0"/>
              <a:t>– with possibility of joint electorates at a later stage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1/3</a:t>
            </a:r>
            <a:r>
              <a:rPr lang="en-US" baseline="30000" dirty="0"/>
              <a:t>rd</a:t>
            </a:r>
            <a:r>
              <a:rPr lang="en-US" dirty="0"/>
              <a:t> </a:t>
            </a:r>
            <a:r>
              <a:rPr lang="en-US" b="1" i="1" dirty="0"/>
              <a:t>Muslim representation </a:t>
            </a:r>
            <a:r>
              <a:rPr lang="en-US" dirty="0"/>
              <a:t>at Centre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Communal veto </a:t>
            </a:r>
            <a:r>
              <a:rPr lang="en-US" dirty="0"/>
              <a:t>demanded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Weightage </a:t>
            </a:r>
            <a:r>
              <a:rPr lang="en-US" dirty="0"/>
              <a:t>– without changing majority into minority, especially in Bengal &amp; Punjab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56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Fourteen Points of Jinnah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Bi-national state with loose Federation of 5 Muslim and 6 Hindu majority provinces</a:t>
            </a:r>
            <a:endParaRPr lang="en-US" sz="3200" dirty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Complete provincial autonomy - Residuary powers to provinces</a:t>
            </a:r>
          </a:p>
          <a:p>
            <a:pPr>
              <a:buFont typeface="+mj-lt"/>
              <a:buAutoNum type="arabicPeriod" startAt="5"/>
            </a:pPr>
            <a:endParaRPr lang="en-US" sz="1000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Change in the Constitution – only with the consent of the constituent states</a:t>
            </a:r>
          </a:p>
          <a:p>
            <a:pPr>
              <a:buFont typeface="+mj-lt"/>
              <a:buAutoNum type="arabicPeriod" startAt="5"/>
            </a:pPr>
            <a:endParaRPr lang="en-US" sz="400" dirty="0"/>
          </a:p>
          <a:p>
            <a:pPr>
              <a:buFont typeface="+mj-lt"/>
              <a:buAutoNum type="arabicPeriod" startAt="5"/>
            </a:pPr>
            <a:endParaRPr lang="en-US" sz="500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Adult franchise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16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850487" cy="1012914"/>
          </a:xfrm>
        </p:spPr>
        <p:txBody>
          <a:bodyPr/>
          <a:lstStyle/>
          <a:p>
            <a:r>
              <a:rPr lang="en-US" dirty="0"/>
              <a:t>Fourteen Points of Jinnah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435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/>
              <a:t>Separation of Sindh from Bombay</a:t>
            </a:r>
            <a:endParaRPr lang="en-US" sz="1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/>
              <a:t>Reforms in NWFP and Balochistan on the same footing as in other provinces</a:t>
            </a:r>
            <a:endParaRPr lang="en-US" sz="1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/>
              <a:t>Necessary territorial adjustments should not convert Muslim majorities into minorities in Punjab, Bengal and NWFP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>
                <a:solidFill>
                  <a:srgbClr val="FF0000"/>
                </a:solidFill>
              </a:rPr>
              <a:t>Full religious liberty</a:t>
            </a:r>
            <a:r>
              <a:rPr lang="en-US" dirty="0"/>
              <a:t> i.e. liberty of belief, worship, and observance, propaganda, association, and education, shall be guaranteed to all communities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/>
              <a:t>Adequate share for Muslims in all the </a:t>
            </a:r>
            <a:r>
              <a:rPr lang="en-US" dirty="0">
                <a:solidFill>
                  <a:srgbClr val="FF0000"/>
                </a:solidFill>
              </a:rPr>
              <a:t>services of the State and in local self-governing bodies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US" dirty="0"/>
              <a:t>Adequate safeguards for the protection of Muslim </a:t>
            </a:r>
            <a:r>
              <a:rPr lang="en-US" dirty="0">
                <a:solidFill>
                  <a:srgbClr val="FF0000"/>
                </a:solidFill>
              </a:rPr>
              <a:t>culture</a:t>
            </a:r>
            <a:r>
              <a:rPr lang="en-US" dirty="0"/>
              <a:t> and for the protection and promotion of Muslim </a:t>
            </a:r>
            <a:r>
              <a:rPr lang="en-US" dirty="0">
                <a:solidFill>
                  <a:srgbClr val="FF0000"/>
                </a:solidFill>
              </a:rPr>
              <a:t>education, language, religion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personal laws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Muslim charitable institutions</a:t>
            </a:r>
          </a:p>
        </p:txBody>
      </p:sp>
    </p:spTree>
    <p:extLst>
      <p:ext uri="{BB962C8B-B14F-4D97-AF65-F5344CB8AC3E}">
        <p14:creationId xmlns:p14="http://schemas.microsoft.com/office/powerpoint/2010/main" val="2988937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307" y="0"/>
            <a:ext cx="4970172" cy="613669"/>
          </a:xfrm>
        </p:spPr>
        <p:txBody>
          <a:bodyPr>
            <a:normAutofit fontScale="90000"/>
          </a:bodyPr>
          <a:lstStyle/>
          <a:p>
            <a:r>
              <a:rPr lang="en-US" dirty="0"/>
              <a:t>Parting of 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3670"/>
            <a:ext cx="7366715" cy="6244330"/>
          </a:xfrm>
        </p:spPr>
        <p:txBody>
          <a:bodyPr>
            <a:normAutofit/>
          </a:bodyPr>
          <a:lstStyle/>
          <a:p>
            <a:r>
              <a:rPr lang="en-US" dirty="0"/>
              <a:t>This was turning point in the history of India – the two communities never united afterwards </a:t>
            </a:r>
          </a:p>
          <a:p>
            <a:r>
              <a:rPr lang="en-US" sz="3200" b="1" dirty="0"/>
              <a:t>Conclusion </a:t>
            </a:r>
          </a:p>
          <a:p>
            <a:r>
              <a:rPr lang="en-US" dirty="0"/>
              <a:t>This political development convinced the Muslims that they could not trust Congress / Hindus</a:t>
            </a:r>
          </a:p>
          <a:p>
            <a:endParaRPr lang="en-US" sz="2400" dirty="0"/>
          </a:p>
          <a:p>
            <a:r>
              <a:rPr lang="en-US" dirty="0"/>
              <a:t>Henceforth, co-existentialism replaced with separatism – struggle for freedom </a:t>
            </a:r>
            <a:endParaRPr lang="en-US" sz="3200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75036456"/>
              </p:ext>
            </p:extLst>
          </p:nvPr>
        </p:nvGraphicFramePr>
        <p:xfrm>
          <a:off x="4038779" y="6136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541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Allama Iqbal’s Allahabad Address - 1930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08054" cy="4351338"/>
          </a:xfrm>
        </p:spPr>
        <p:txBody>
          <a:bodyPr/>
          <a:lstStyle/>
          <a:p>
            <a:r>
              <a:rPr lang="en-US" dirty="0"/>
              <a:t>A landmark in the history of Muslim India</a:t>
            </a:r>
          </a:p>
          <a:p>
            <a:r>
              <a:rPr lang="en-US" dirty="0"/>
              <a:t>He was dubbed as visionary and an idealist but time proved that his solution was genuine, possible and practical – to the complex social, political and religious problems of India</a:t>
            </a:r>
            <a:endParaRPr lang="en-US" sz="3200" dirty="0"/>
          </a:p>
          <a:p>
            <a:r>
              <a:rPr lang="en-US" dirty="0"/>
              <a:t>A road map for the future of Muslims in India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970" y="1690688"/>
            <a:ext cx="4195829" cy="507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14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Allahabad Address – 1930 – The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Recognition of Muslim majority in a federal system with the same privileges as given to Hindus </a:t>
            </a:r>
          </a:p>
          <a:p>
            <a:r>
              <a:rPr lang="en-US" dirty="0"/>
              <a:t>India was not a county but a continent where many nations live - each with separate identity, religion, culture, etc.</a:t>
            </a:r>
          </a:p>
          <a:p>
            <a:endParaRPr lang="en-US" sz="1000" dirty="0"/>
          </a:p>
          <a:p>
            <a:r>
              <a:rPr lang="en-US" dirty="0"/>
              <a:t>Federalism can’t succeed without recognizing the national identity of Muslims</a:t>
            </a:r>
            <a:endParaRPr lang="en-US" sz="3200" dirty="0"/>
          </a:p>
          <a:p>
            <a:endParaRPr lang="en-US" sz="1000" dirty="0"/>
          </a:p>
          <a:p>
            <a:r>
              <a:rPr lang="en-US" dirty="0"/>
              <a:t>Modern nationalism / unitary form of government simply unthinkable for Muslims</a:t>
            </a:r>
            <a:endParaRPr lang="en-US" sz="4800" dirty="0"/>
          </a:p>
          <a:p>
            <a:endParaRPr lang="en-US" sz="1200" dirty="0"/>
          </a:p>
          <a:p>
            <a:r>
              <a:rPr lang="en-US" dirty="0"/>
              <a:t>Redistribution of India – Muslim India within India</a:t>
            </a:r>
          </a:p>
          <a:p>
            <a:r>
              <a:rPr lang="en-US" dirty="0"/>
              <a:t>Propounded two nation theory logically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60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Allahabad Address – 1930 – The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825624"/>
            <a:ext cx="11973636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1930, Iqbal chaired a meeting of AIML in Allahabad</a:t>
            </a:r>
          </a:p>
          <a:p>
            <a:r>
              <a:rPr lang="en-US" dirty="0"/>
              <a:t>Independent homeland for Muslims </a:t>
            </a:r>
          </a:p>
          <a:p>
            <a:r>
              <a:rPr lang="en-US" dirty="0"/>
              <a:t>Islam has given a creed which had forged Indian Muslims into one nation</a:t>
            </a:r>
          </a:p>
          <a:p>
            <a:pPr>
              <a:lnSpc>
                <a:spcPct val="150000"/>
              </a:lnSpc>
            </a:pPr>
            <a:r>
              <a:rPr lang="en-US" dirty="0"/>
              <a:t>Iqbal said that he would like </a:t>
            </a:r>
            <a:r>
              <a:rPr lang="en-US" dirty="0" err="1"/>
              <a:t>ot</a:t>
            </a:r>
            <a:r>
              <a:rPr lang="en-US" dirty="0"/>
              <a:t> see Punjab, NWFP, Sindh and Balochistan amalgamated into a single state, either within the British Empire or outside it. </a:t>
            </a:r>
          </a:p>
          <a:p>
            <a:pPr>
              <a:lnSpc>
                <a:spcPct val="150000"/>
              </a:lnSpc>
            </a:pPr>
            <a:r>
              <a:rPr lang="en-US" dirty="0"/>
              <a:t>“</a:t>
            </a:r>
            <a:r>
              <a:rPr lang="en-US" u="sng" dirty="0">
                <a:solidFill>
                  <a:schemeClr val="accent6">
                    <a:lumMod val="50000"/>
                  </a:schemeClr>
                </a:solidFill>
              </a:rPr>
              <a:t>The formation of a consolidated North-West Indian Muslim state appears to me to be the final destiny of the Muslims</a:t>
            </a:r>
            <a:r>
              <a:rPr lang="en-US" dirty="0"/>
              <a:t>”</a:t>
            </a:r>
          </a:p>
          <a:p>
            <a:pPr>
              <a:lnSpc>
                <a:spcPct val="150000"/>
              </a:lnSpc>
            </a:pPr>
            <a:r>
              <a:rPr lang="en-US" dirty="0"/>
              <a:t>Bengal and Assam did not appear into his calculations – later on brought into the scheme by Muslims</a:t>
            </a:r>
          </a:p>
          <a:p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8" y="122830"/>
            <a:ext cx="11072813" cy="914400"/>
          </a:xfrm>
        </p:spPr>
        <p:txBody>
          <a:bodyPr>
            <a:normAutofit/>
          </a:bodyPr>
          <a:lstStyle/>
          <a:p>
            <a:r>
              <a:rPr lang="en-US" sz="3600" dirty="0"/>
              <a:t>Why AIML? Need for separate Muslim Political Party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230"/>
            <a:ext cx="7830355" cy="5608270"/>
          </a:xfrm>
        </p:spPr>
        <p:txBody>
          <a:bodyPr>
            <a:normAutofit/>
          </a:bodyPr>
          <a:lstStyle/>
          <a:p>
            <a:r>
              <a:rPr lang="en-US" dirty="0"/>
              <a:t>Conflicting interests B/W Hindus and Muslims – Congress couldn’t safeguard Muslim interests </a:t>
            </a:r>
          </a:p>
          <a:p>
            <a:endParaRPr lang="en-US" sz="1500" dirty="0"/>
          </a:p>
          <a:p>
            <a:r>
              <a:rPr lang="en-US" dirty="0"/>
              <a:t>Sir Syed’s apprehensions / contentions proved by the events and circumstances</a:t>
            </a:r>
          </a:p>
          <a:p>
            <a:endParaRPr lang="en-US" sz="1400" dirty="0"/>
          </a:p>
          <a:p>
            <a:r>
              <a:rPr lang="en-US" dirty="0"/>
              <a:t>Sir Syed’s opposition to joint electorates (demand for separate electorates) was the first seed to culminate in the formation of AIML</a:t>
            </a:r>
          </a:p>
          <a:p>
            <a:endParaRPr lang="en-US" sz="1400" dirty="0"/>
          </a:p>
          <a:p>
            <a:r>
              <a:rPr lang="en-US" dirty="0"/>
              <a:t>Indian Councils Act, 1892, system of electorate proved futile for Muslims – no 	Muslim candidate could obtain any seat up to 1906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660" y="798491"/>
            <a:ext cx="4049601" cy="584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49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Allahabad Address – 1930 </a:t>
            </a:r>
            <a:r>
              <a:rPr lang="en-US" sz="4900" dirty="0"/>
              <a:t>– </a:t>
            </a:r>
            <a:r>
              <a:rPr lang="en-US" sz="4000" dirty="0">
                <a:solidFill>
                  <a:prstClr val="black"/>
                </a:solidFill>
                <a:latin typeface="Calibri" panose="020F0502020204030204"/>
              </a:rPr>
              <a:t>CRITICAL ANALYSIS</a:t>
            </a:r>
            <a:br>
              <a:rPr lang="en-US" sz="3200" b="1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 critics claim that Iqbal never argued for an independent state (</a:t>
            </a:r>
            <a:r>
              <a:rPr lang="en-US" sz="3200" i="1" dirty="0"/>
              <a:t>Making of Pakistan by K. K. Aziz)</a:t>
            </a:r>
          </a:p>
          <a:p>
            <a:r>
              <a:rPr lang="en-US" sz="3200" dirty="0"/>
              <a:t>The criticism can be repudiated by Iqbal’s letters to Jinnah (from May 1936 to Nov. 1937) </a:t>
            </a:r>
          </a:p>
          <a:p>
            <a:r>
              <a:rPr lang="en-US" sz="3600" dirty="0"/>
              <a:t>On 28-03-1937, he wrote </a:t>
            </a:r>
            <a:r>
              <a:rPr lang="en-US" sz="3200" i="1" dirty="0"/>
              <a:t>“it is necessary to redistribute the country and provide one or more Muslim states with absolute majorities. Don’t you think the time for such a demand has already arrived?”</a:t>
            </a:r>
            <a:endParaRPr lang="en-US" sz="3600" i="1" dirty="0"/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74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90" y="255943"/>
            <a:ext cx="10515600" cy="794935"/>
          </a:xfrm>
        </p:spPr>
        <p:txBody>
          <a:bodyPr/>
          <a:lstStyle/>
          <a:p>
            <a:r>
              <a:rPr lang="en-US" dirty="0"/>
              <a:t>Allahabad Address – 1930 – Significance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487606"/>
            <a:ext cx="11955438" cy="5370393"/>
          </a:xfrm>
        </p:spPr>
        <p:txBody>
          <a:bodyPr>
            <a:normAutofit/>
          </a:bodyPr>
          <a:lstStyle/>
          <a:p>
            <a:r>
              <a:rPr lang="en-US" dirty="0"/>
              <a:t>Provided new opportunities to think in terms of a separate homeland for Muslims</a:t>
            </a:r>
            <a:endParaRPr lang="en-US" sz="4800" dirty="0"/>
          </a:p>
          <a:p>
            <a:endParaRPr lang="en-US" dirty="0"/>
          </a:p>
          <a:p>
            <a:r>
              <a:rPr lang="en-US" dirty="0"/>
              <a:t>Jinnah gave most serious consideration to Iqbal’s scheme of partition</a:t>
            </a:r>
            <a:endParaRPr lang="en-US" sz="4800" dirty="0"/>
          </a:p>
          <a:p>
            <a:endParaRPr lang="en-US" dirty="0"/>
          </a:p>
          <a:p>
            <a:r>
              <a:rPr lang="en-US" sz="3200" dirty="0"/>
              <a:t>Iqbal was the one who gave possible solution to the troubles of India - </a:t>
            </a:r>
            <a:r>
              <a:rPr lang="en-US" sz="3600" dirty="0"/>
              <a:t>Jinnah gave reality to his dream</a:t>
            </a:r>
          </a:p>
          <a:p>
            <a:endParaRPr lang="en-US" sz="3200" dirty="0"/>
          </a:p>
          <a:p>
            <a:r>
              <a:rPr lang="en-US" sz="3200" dirty="0"/>
              <a:t>Lahore Resolution finally demanded a separate homeland which was initially thought by Iqbal</a:t>
            </a:r>
            <a:r>
              <a:rPr lang="en-US" sz="1400" dirty="0"/>
              <a:t> </a:t>
            </a:r>
            <a:endParaRPr lang="en-US" sz="54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3900" dirty="0">
                <a:solidFill>
                  <a:schemeClr val="accent6"/>
                </a:solidFill>
              </a:rPr>
              <a:t>Towards Pakistan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44" b="8990"/>
          <a:stretch/>
        </p:blipFill>
        <p:spPr>
          <a:xfrm>
            <a:off x="964442" y="2483893"/>
            <a:ext cx="10263116" cy="162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98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529" y="228649"/>
            <a:ext cx="10515600" cy="536396"/>
          </a:xfrm>
        </p:spPr>
        <p:txBody>
          <a:bodyPr>
            <a:noAutofit/>
          </a:bodyPr>
          <a:lstStyle/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Rule of Congress 1937-1939 – The Congress Tyranny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213688"/>
            <a:ext cx="11972498" cy="5514657"/>
          </a:xfrm>
        </p:spPr>
        <p:txBody>
          <a:bodyPr>
            <a:normAutofit fontScale="85000" lnSpcReduction="10000"/>
          </a:bodyPr>
          <a:lstStyle/>
          <a:p>
            <a:r>
              <a:rPr lang="en-GB" sz="3200" dirty="0"/>
              <a:t>The Congress aimed to erase Muslim culture </a:t>
            </a:r>
          </a:p>
          <a:p>
            <a:r>
              <a:rPr lang="en-GB" sz="3200" dirty="0"/>
              <a:t>Hindu extremist behaved in appalling ways </a:t>
            </a:r>
          </a:p>
          <a:p>
            <a:r>
              <a:rPr lang="en-GB" sz="3200" dirty="0"/>
              <a:t>Bande </a:t>
            </a:r>
            <a:r>
              <a:rPr lang="en-GB" sz="3200" dirty="0" err="1"/>
              <a:t>Matram</a:t>
            </a:r>
            <a:r>
              <a:rPr lang="en-GB" sz="3200" dirty="0"/>
              <a:t> – nationalist Hindu song – Muslims to be expelled from Hindustan – Singing of song was made compulsory in provincial Assemblies</a:t>
            </a:r>
          </a:p>
          <a:p>
            <a:r>
              <a:rPr lang="en-GB" sz="3200" dirty="0"/>
              <a:t>The </a:t>
            </a:r>
            <a:r>
              <a:rPr lang="en-GB" sz="3200" dirty="0" err="1"/>
              <a:t>Wardha</a:t>
            </a:r>
            <a:r>
              <a:rPr lang="en-GB" sz="3200" dirty="0"/>
              <a:t> Scheme – teaching to be in Hindi – spinning cotton &amp; no religious education – bowing down before picture of Gandhi –conversion to Hinduism  </a:t>
            </a:r>
          </a:p>
          <a:p>
            <a:r>
              <a:rPr lang="en-GB" sz="3200" dirty="0"/>
              <a:t>Muslims were forbidden to eat beef and punished severely if they slaughtered  cows</a:t>
            </a:r>
          </a:p>
          <a:p>
            <a:r>
              <a:rPr lang="en-GB" sz="3200" dirty="0" err="1"/>
              <a:t>Azaan</a:t>
            </a:r>
            <a:r>
              <a:rPr lang="en-GB" sz="3200" dirty="0"/>
              <a:t> was forbidden and attacks on mosques were carried </a:t>
            </a:r>
          </a:p>
          <a:p>
            <a:r>
              <a:rPr lang="en-GB" sz="3200" dirty="0"/>
              <a:t>Noisy processions at the time of prayers in front of mosques </a:t>
            </a:r>
          </a:p>
          <a:p>
            <a:r>
              <a:rPr lang="en-GB" sz="3200" dirty="0"/>
              <a:t>Even pushing pigs into mosques </a:t>
            </a:r>
          </a:p>
          <a:p>
            <a:r>
              <a:rPr lang="en-GB" sz="3200" dirty="0"/>
              <a:t>Anti-Muslim riots – houses &amp; properties set on fire </a:t>
            </a:r>
          </a:p>
          <a:p>
            <a:r>
              <a:rPr lang="en-GB" sz="3200" dirty="0"/>
              <a:t>End of Congress Rule - The Day of Deliverance  22 Dec. 1939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866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Pakistan Resolution – 23</a:t>
            </a:r>
            <a:r>
              <a:rPr lang="en-GB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GB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March, 1940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49251"/>
            <a:ext cx="12037325" cy="5424504"/>
          </a:xfrm>
        </p:spPr>
        <p:txBody>
          <a:bodyPr>
            <a:normAutofit/>
          </a:bodyPr>
          <a:lstStyle/>
          <a:p>
            <a:r>
              <a:rPr lang="en-GB" dirty="0"/>
              <a:t>Sir Syed Ahmad Khan </a:t>
            </a:r>
          </a:p>
          <a:p>
            <a:r>
              <a:rPr lang="en-GB" dirty="0"/>
              <a:t>Allama Muhammad Iqbal </a:t>
            </a:r>
          </a:p>
          <a:p>
            <a:r>
              <a:rPr lang="en-GB" dirty="0"/>
              <a:t>Choudhry Rehmat Ali </a:t>
            </a:r>
          </a:p>
          <a:p>
            <a:r>
              <a:rPr lang="en-GB" dirty="0"/>
              <a:t>Muslim League’s reluctance to accept the Idea of a separate homeland</a:t>
            </a:r>
          </a:p>
          <a:p>
            <a:r>
              <a:rPr lang="en-GB" dirty="0"/>
              <a:t>Congress Rule and the realization that the British would leave soon convinced ML &amp; Quaid-</a:t>
            </a:r>
            <a:r>
              <a:rPr lang="en-GB" dirty="0" err="1"/>
              <a:t>i</a:t>
            </a:r>
            <a:r>
              <a:rPr lang="en-GB" dirty="0"/>
              <a:t>- </a:t>
            </a:r>
            <a:r>
              <a:rPr lang="en-GB" dirty="0" err="1"/>
              <a:t>Azam</a:t>
            </a:r>
            <a:r>
              <a:rPr lang="en-GB" dirty="0"/>
              <a:t> to consider establishing a Muslim state </a:t>
            </a:r>
          </a:p>
          <a:p>
            <a:r>
              <a:rPr lang="en-GB" dirty="0"/>
              <a:t>Annual session of ML in Lahore 22-23 March, 1940, </a:t>
            </a:r>
            <a:r>
              <a:rPr lang="en-GB" dirty="0" err="1"/>
              <a:t>Maulvi</a:t>
            </a:r>
            <a:r>
              <a:rPr lang="en-GB" dirty="0"/>
              <a:t> </a:t>
            </a:r>
            <a:r>
              <a:rPr lang="en-GB" dirty="0" err="1"/>
              <a:t>Fazal-ul-haq</a:t>
            </a:r>
            <a:endParaRPr lang="en-GB" dirty="0"/>
          </a:p>
          <a:p>
            <a:r>
              <a:rPr lang="en-GB" dirty="0"/>
              <a:t>‘Regions in which Muslims are numerically a majority , as in the north-western and eastern zones of India, should be grouped to constitute independent </a:t>
            </a:r>
            <a:r>
              <a:rPr lang="en-GB" b="1" dirty="0"/>
              <a:t>states</a:t>
            </a:r>
            <a:r>
              <a:rPr lang="en-GB" dirty="0"/>
              <a:t> in which the constituent units shall be autonomous and sovereign’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7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Pakistan Resolution – 23</a:t>
            </a:r>
            <a:r>
              <a:rPr lang="en-GB" sz="36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GB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March, 1940</a:t>
            </a:r>
            <a:endParaRPr lang="en-U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5" y="1107584"/>
            <a:ext cx="11859905" cy="564805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The Resolution was passed unanimously &amp; became known as ‘Lahore Resolution’</a:t>
            </a:r>
          </a:p>
          <a:p>
            <a:pPr>
              <a:lnSpc>
                <a:spcPct val="150000"/>
              </a:lnSpc>
            </a:pPr>
            <a:r>
              <a:rPr lang="en-GB" dirty="0"/>
              <a:t>The Hindu press started calling it the ‘</a:t>
            </a:r>
            <a:r>
              <a:rPr lang="en-GB" sz="3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Pakistan Resolution</a:t>
            </a:r>
            <a:r>
              <a:rPr lang="en-GB" dirty="0"/>
              <a:t>’ &amp; soon it was adopted by the Muslims 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Pakistan</a:t>
            </a:r>
            <a:r>
              <a:rPr lang="en-GB" dirty="0"/>
              <a:t>, the final destination for Muslims in India </a:t>
            </a:r>
          </a:p>
          <a:p>
            <a:pPr>
              <a:lnSpc>
                <a:spcPct val="150000"/>
              </a:lnSpc>
            </a:pPr>
            <a:r>
              <a:rPr lang="en-GB" dirty="0"/>
              <a:t>Struggle for the new homeland</a:t>
            </a:r>
          </a:p>
          <a:p>
            <a:pPr>
              <a:lnSpc>
                <a:spcPct val="150000"/>
              </a:lnSpc>
            </a:pPr>
            <a:r>
              <a:rPr lang="en-GB" dirty="0"/>
              <a:t>Muslim League became the political party for Muslims </a:t>
            </a:r>
          </a:p>
          <a:p>
            <a:pPr>
              <a:lnSpc>
                <a:spcPct val="150000"/>
              </a:lnSpc>
            </a:pPr>
            <a:r>
              <a:rPr lang="en-GB" dirty="0"/>
              <a:t>Quaid-</a:t>
            </a:r>
            <a:r>
              <a:rPr lang="en-GB" dirty="0" err="1"/>
              <a:t>i</a:t>
            </a:r>
            <a:r>
              <a:rPr lang="en-GB" dirty="0"/>
              <a:t>- </a:t>
            </a:r>
            <a:r>
              <a:rPr lang="en-GB" dirty="0" err="1"/>
              <a:t>Azam</a:t>
            </a:r>
            <a:r>
              <a:rPr lang="en-GB" dirty="0"/>
              <a:t> as leader of the Pakistan Movement </a:t>
            </a:r>
          </a:p>
        </p:txBody>
      </p:sp>
    </p:spTree>
    <p:extLst>
      <p:ext uri="{BB962C8B-B14F-4D97-AF65-F5344CB8AC3E}">
        <p14:creationId xmlns:p14="http://schemas.microsoft.com/office/powerpoint/2010/main" val="19554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47" y="174058"/>
            <a:ext cx="10515600" cy="63942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The Cabinet Mission Plan 1946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347" y="1004552"/>
            <a:ext cx="11785978" cy="5853448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In march, 1946, final effort to diffuse differences between two communities i.e. Muslims &amp; Hindus</a:t>
            </a:r>
          </a:p>
          <a:p>
            <a:r>
              <a:rPr lang="en-GB" sz="3200" dirty="0"/>
              <a:t>A three men delegation was sent to India to find a settlement acceptable to all parties – Pethick-lawrence, Stafford Crips &amp; A.V. Alexander </a:t>
            </a:r>
          </a:p>
          <a:p>
            <a:r>
              <a:rPr lang="en-GB" sz="3200" dirty="0"/>
              <a:t>The Cabinet Mission met representatives of Muslim League, Congress, Hindu Mahasaba, &amp; Sikhs</a:t>
            </a:r>
          </a:p>
          <a:p>
            <a:r>
              <a:rPr lang="en-GB" sz="3200" dirty="0"/>
              <a:t>The Mission found that there was little common grounds b/w the Muslims League  &amp; Congress </a:t>
            </a:r>
          </a:p>
          <a:p>
            <a:r>
              <a:rPr lang="en-GB" sz="3200" dirty="0"/>
              <a:t>Quaid-</a:t>
            </a:r>
            <a:r>
              <a:rPr lang="en-GB" sz="3200" dirty="0" err="1"/>
              <a:t>i</a:t>
            </a:r>
            <a:r>
              <a:rPr lang="en-GB" sz="3200" dirty="0"/>
              <a:t>- </a:t>
            </a:r>
            <a:r>
              <a:rPr lang="en-GB" sz="3200" dirty="0" err="1"/>
              <a:t>Azam</a:t>
            </a:r>
            <a:r>
              <a:rPr lang="en-GB" sz="3200" dirty="0"/>
              <a:t> demanded Pakistan comprising of six provinces </a:t>
            </a:r>
          </a:p>
          <a:p>
            <a:r>
              <a:rPr lang="en-GB" sz="3200" dirty="0"/>
              <a:t>The Congress was opposed to any partition of India &amp; rejected Quaid-</a:t>
            </a:r>
            <a:r>
              <a:rPr lang="en-GB" sz="3200" dirty="0" err="1"/>
              <a:t>i</a:t>
            </a:r>
            <a:r>
              <a:rPr lang="en-GB" sz="3200" dirty="0"/>
              <a:t>- </a:t>
            </a:r>
            <a:r>
              <a:rPr lang="en-GB" sz="3200" dirty="0" err="1"/>
              <a:t>Azam’s</a:t>
            </a:r>
            <a:r>
              <a:rPr lang="en-GB" sz="3200" dirty="0"/>
              <a:t> demand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74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Cabinet Mission Plan 1946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094704"/>
            <a:ext cx="11696132" cy="5497165"/>
          </a:xfrm>
        </p:spPr>
        <p:txBody>
          <a:bodyPr>
            <a:normAutofit/>
          </a:bodyPr>
          <a:lstStyle/>
          <a:p>
            <a:r>
              <a:rPr lang="en-GB" dirty="0"/>
              <a:t>The Mission adopted a different approach </a:t>
            </a:r>
          </a:p>
          <a:p>
            <a:r>
              <a:rPr lang="en-GB" dirty="0"/>
              <a:t>Interim govt. to rule India whilst the British withdrawal was to be organized</a:t>
            </a:r>
          </a:p>
          <a:p>
            <a:r>
              <a:rPr lang="en-GB" dirty="0"/>
              <a:t>The interim govt. to form an all-India Commission to decide whether there should be one or two states after the British had left</a:t>
            </a:r>
          </a:p>
          <a:p>
            <a:r>
              <a:rPr lang="en-GB" dirty="0"/>
              <a:t>Plan was rejected by both ML &amp; Congress</a:t>
            </a:r>
          </a:p>
          <a:p>
            <a:r>
              <a:rPr lang="en-GB" dirty="0"/>
              <a:t>In may, 1947, the Cabinet Mission announced its final plan</a:t>
            </a:r>
          </a:p>
          <a:p>
            <a:pPr lvl="1"/>
            <a:r>
              <a:rPr lang="en-GB" dirty="0"/>
              <a:t>It rejected the idea of Pakistan </a:t>
            </a:r>
          </a:p>
          <a:p>
            <a:pPr lvl="1"/>
            <a:r>
              <a:rPr lang="en-GB" dirty="0"/>
              <a:t>There would be three different parts to  a post-British India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dirty="0"/>
              <a:t>The Hindu majority territories 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dirty="0"/>
              <a:t>The western Muslim provinces 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GB" dirty="0"/>
              <a:t>Bengal and Assam </a:t>
            </a:r>
          </a:p>
          <a:p>
            <a:pPr lvl="1"/>
            <a:r>
              <a:rPr lang="en-GB" dirty="0"/>
              <a:t>Each part to have local autonomy and being able to draw up its own constitution</a:t>
            </a:r>
          </a:p>
          <a:p>
            <a:pPr lvl="1"/>
            <a:r>
              <a:rPr lang="en-GB" dirty="0"/>
              <a:t>Foreign affairs, defence and communication to be managed by a central Indian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8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837" y="223457"/>
            <a:ext cx="10515600" cy="34290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Cabinet Mission Plan 1946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566360"/>
            <a:ext cx="12088969" cy="6291640"/>
          </a:xfrm>
        </p:spPr>
        <p:txBody>
          <a:bodyPr>
            <a:normAutofit/>
          </a:bodyPr>
          <a:lstStyle/>
          <a:p>
            <a:r>
              <a:rPr lang="en-GB" dirty="0"/>
              <a:t>Muslim League was prepared to nominate members to an interim cabinet to oversee the process of independence as per Cabinet Mission Plan </a:t>
            </a:r>
          </a:p>
          <a:p>
            <a:r>
              <a:rPr lang="en-GB" dirty="0"/>
              <a:t>However, Nehru, observed that Congress would not feel bound by the plan once the British had left</a:t>
            </a:r>
          </a:p>
          <a:p>
            <a:r>
              <a:rPr lang="en-GB" dirty="0"/>
              <a:t>Therefore, the Cabinet Mission Plan was dropped by AIML</a:t>
            </a:r>
          </a:p>
          <a:p>
            <a:r>
              <a:rPr lang="en-US" dirty="0"/>
              <a:t>Jinnah: India, Partition, Independence by </a:t>
            </a:r>
            <a:r>
              <a:rPr lang="en-US" dirty="0" err="1"/>
              <a:t>Jaswant</a:t>
            </a:r>
            <a:r>
              <a:rPr lang="en-US" dirty="0"/>
              <a:t> Singh 2009</a:t>
            </a:r>
          </a:p>
          <a:p>
            <a:r>
              <a:rPr lang="en-US" dirty="0" err="1"/>
              <a:t>Jaswant</a:t>
            </a:r>
            <a:r>
              <a:rPr lang="en-US" dirty="0"/>
              <a:t> Singh has observed that it was the </a:t>
            </a:r>
            <a:r>
              <a:rPr lang="en-GB" dirty="0"/>
              <a:t>arrogance</a:t>
            </a:r>
            <a:r>
              <a:rPr lang="en-US" dirty="0"/>
              <a:t> of Nehru </a:t>
            </a:r>
          </a:p>
          <a:p>
            <a:pPr marL="0" indent="0">
              <a:buNone/>
            </a:pPr>
            <a:r>
              <a:rPr lang="en-GB" dirty="0"/>
              <a:t> that led to partition of India and to hold Muslim League and </a:t>
            </a:r>
          </a:p>
          <a:p>
            <a:pPr marL="0" indent="0">
              <a:buNone/>
            </a:pPr>
            <a:r>
              <a:rPr lang="en-GB" dirty="0"/>
              <a:t> Jinnah responsible for the partition of India is wrong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584" y="3391134"/>
            <a:ext cx="2669415" cy="3466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9946" y="5229628"/>
            <a:ext cx="9182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Did Quaid-</a:t>
            </a:r>
            <a:r>
              <a:rPr lang="en-GB" sz="2400" dirty="0" err="1">
                <a:solidFill>
                  <a:srgbClr val="FF0000"/>
                </a:solidFill>
              </a:rPr>
              <a:t>i</a:t>
            </a:r>
            <a:r>
              <a:rPr lang="en-GB" sz="2400" dirty="0">
                <a:solidFill>
                  <a:srgbClr val="FF0000"/>
                </a:solidFill>
              </a:rPr>
              <a:t>- </a:t>
            </a:r>
            <a:r>
              <a:rPr lang="en-GB" sz="2400" dirty="0" err="1">
                <a:solidFill>
                  <a:srgbClr val="FF0000"/>
                </a:solidFill>
              </a:rPr>
              <a:t>Azam</a:t>
            </a:r>
            <a:r>
              <a:rPr lang="en-GB" sz="2400" dirty="0">
                <a:solidFill>
                  <a:srgbClr val="FF0000"/>
                </a:solidFill>
              </a:rPr>
              <a:t> really quit the idea of Pakistan by accepting the Cabinet Mission Plan?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2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4935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Radcliff Award </a:t>
            </a:r>
            <a:endParaRPr lang="en-US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050878"/>
            <a:ext cx="11846257" cy="5500047"/>
          </a:xfrm>
        </p:spPr>
        <p:txBody>
          <a:bodyPr>
            <a:normAutofit fontScale="92500"/>
          </a:bodyPr>
          <a:lstStyle/>
          <a:p>
            <a:r>
              <a:rPr lang="en-GB" dirty="0"/>
              <a:t>Cyril Radcliff headed the commission to establish new borders in Bengal and Punjab</a:t>
            </a:r>
          </a:p>
          <a:p>
            <a:r>
              <a:rPr lang="en-GB" dirty="0"/>
              <a:t>He was assisted by four assistants : 2 nominated by Muslim League &amp; 2 by Congress </a:t>
            </a:r>
          </a:p>
          <a:p>
            <a:r>
              <a:rPr lang="en-GB" dirty="0"/>
              <a:t>One important matter which couldn’t be resolved by 15 August 1947 was the boundary between Muslim and non-Muslim areas</a:t>
            </a:r>
          </a:p>
          <a:p>
            <a:r>
              <a:rPr lang="en-GB" dirty="0"/>
              <a:t>The decision of the Boundary Commission aka Radcliff Award was announced on 16</a:t>
            </a:r>
            <a:r>
              <a:rPr lang="en-GB" baseline="30000" dirty="0"/>
              <a:t>th</a:t>
            </a:r>
            <a:r>
              <a:rPr lang="en-GB" dirty="0"/>
              <a:t> August, 1947</a:t>
            </a:r>
          </a:p>
          <a:p>
            <a:r>
              <a:rPr lang="en-GB" dirty="0"/>
              <a:t>Calcutta in Bengal, was given to India even though it was surrounded by Muslim areas </a:t>
            </a:r>
          </a:p>
          <a:p>
            <a:r>
              <a:rPr lang="en-GB" dirty="0"/>
              <a:t>In Punjab,  </a:t>
            </a:r>
            <a:r>
              <a:rPr lang="en-GB" dirty="0" err="1"/>
              <a:t>Ferozpur</a:t>
            </a:r>
            <a:r>
              <a:rPr lang="en-GB" dirty="0"/>
              <a:t> and </a:t>
            </a:r>
            <a:r>
              <a:rPr lang="en-GB" dirty="0" err="1"/>
              <a:t>Gurdaspur</a:t>
            </a:r>
            <a:r>
              <a:rPr lang="en-GB" dirty="0"/>
              <a:t>, Muslim majority areas were given to India </a:t>
            </a:r>
          </a:p>
          <a:p>
            <a:r>
              <a:rPr lang="en-GB" dirty="0"/>
              <a:t>By awarding </a:t>
            </a:r>
            <a:r>
              <a:rPr lang="en-GB" dirty="0" err="1"/>
              <a:t>Gudaspur</a:t>
            </a:r>
            <a:r>
              <a:rPr lang="en-GB" dirty="0"/>
              <a:t> to India , the new Indian state now had border with Kashmir and future disputes between two countries were inevitable </a:t>
            </a:r>
          </a:p>
          <a:p>
            <a:r>
              <a:rPr lang="en-GB" dirty="0"/>
              <a:t>Quaid-</a:t>
            </a:r>
            <a:r>
              <a:rPr lang="en-GB" dirty="0" err="1"/>
              <a:t>i</a:t>
            </a:r>
            <a:r>
              <a:rPr lang="en-GB" dirty="0"/>
              <a:t>- </a:t>
            </a:r>
            <a:r>
              <a:rPr lang="en-GB" dirty="0" err="1"/>
              <a:t>Azam</a:t>
            </a:r>
            <a:r>
              <a:rPr lang="en-GB" dirty="0"/>
              <a:t> remarked that the award were ‘wrong, unjust and perverse’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54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832" y="365125"/>
            <a:ext cx="10029967" cy="1325563"/>
          </a:xfrm>
        </p:spPr>
        <p:txBody>
          <a:bodyPr/>
          <a:lstStyle/>
          <a:p>
            <a:r>
              <a:rPr lang="en-US" dirty="0"/>
              <a:t>AIML- </a:t>
            </a:r>
            <a:r>
              <a:rPr lang="en-US" dirty="0" err="1"/>
              <a:t>Simla</a:t>
            </a:r>
            <a:r>
              <a:rPr lang="en-US" dirty="0"/>
              <a:t> Deputation &amp; Lord </a:t>
            </a:r>
            <a:r>
              <a:rPr lang="en-US" dirty="0" err="1"/>
              <a:t>Minto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Simla Deputation (1905) – Muslim leaders </a:t>
            </a:r>
          </a:p>
          <a:p>
            <a:endParaRPr lang="en-US" sz="1800" dirty="0"/>
          </a:p>
          <a:p>
            <a:r>
              <a:rPr lang="en-US" dirty="0"/>
              <a:t>Lord Minto was positive – encouraged Muslims to concentrate their energies on separate electorates</a:t>
            </a:r>
          </a:p>
          <a:p>
            <a:endParaRPr lang="en-US" sz="1600" dirty="0"/>
          </a:p>
          <a:p>
            <a:r>
              <a:rPr lang="en-US" dirty="0"/>
              <a:t>Hindu historians argue that ML was created on official instigation to break Congress dominance &amp; weaken Indian freedom movement. However, no evidence provided to substantiate the claim.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10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" y="103031"/>
            <a:ext cx="11887200" cy="6439437"/>
          </a:xfrm>
        </p:spPr>
      </p:pic>
    </p:spTree>
    <p:extLst>
      <p:ext uri="{BB962C8B-B14F-4D97-AF65-F5344CB8AC3E}">
        <p14:creationId xmlns:p14="http://schemas.microsoft.com/office/powerpoint/2010/main" val="4279223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Ideology of Pakistan- Definition &amp;  Elucidation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40158"/>
            <a:ext cx="12080383" cy="5692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Ideology grows out of dissatisfaction of majority of people in a given geography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Ideology of Pakistan – in the context of Subcontinent – to maintain Muslim identify – threatened by the Hindu majority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 &amp; Hinduism not only two different religions but have also given birth to separate cultures – cuisine, apparel, languages, rituals, literature, art, music, architecture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political orders &amp; different social orders – different world views  </a:t>
            </a:r>
          </a:p>
        </p:txBody>
      </p:sp>
    </p:spTree>
    <p:extLst>
      <p:ext uri="{BB962C8B-B14F-4D97-AF65-F5344CB8AC3E}">
        <p14:creationId xmlns:p14="http://schemas.microsoft.com/office/powerpoint/2010/main" val="13807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414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Ideology of Pakistan- Evolution &amp; elucidation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614149"/>
            <a:ext cx="12050973" cy="624385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“Pakistan was created that day first Indian national entered the field of Islam” Quaid e Azam</a:t>
            </a:r>
          </a:p>
          <a:p>
            <a:r>
              <a:rPr lang="en-US" dirty="0"/>
              <a:t>Arab Traders – Introduction of Islam in India </a:t>
            </a:r>
          </a:p>
          <a:p>
            <a:r>
              <a:rPr lang="en-US" dirty="0"/>
              <a:t>Mass conversion to Islam in Malabar – I.H. Qureshi </a:t>
            </a:r>
          </a:p>
          <a:p>
            <a:r>
              <a:rPr lang="en-US" dirty="0"/>
              <a:t>Muslim Rule in Sindh 712 – Delhi Sultanate 1206-1526- Mughal Period 1526 -1857</a:t>
            </a:r>
          </a:p>
          <a:p>
            <a:r>
              <a:rPr lang="en-US" dirty="0" err="1"/>
              <a:t>Mujaddad</a:t>
            </a:r>
            <a:r>
              <a:rPr lang="en-US" dirty="0"/>
              <a:t> Alf Sani (Sheik Ahmad </a:t>
            </a:r>
            <a:r>
              <a:rPr lang="en-US" dirty="0" err="1"/>
              <a:t>Sirhindi</a:t>
            </a:r>
            <a:r>
              <a:rPr lang="en-US" dirty="0"/>
              <a:t>) 1564-1624 -  Revival of Islam – Muslim Identity – Hindu political power – Protection of Islam-  </a:t>
            </a:r>
            <a:r>
              <a:rPr lang="en-US" dirty="0" err="1"/>
              <a:t>Wahdat</a:t>
            </a:r>
            <a:r>
              <a:rPr lang="en-US" dirty="0"/>
              <a:t> 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Shahood</a:t>
            </a:r>
            <a:r>
              <a:rPr lang="en-US" dirty="0"/>
              <a:t> - Hindu Muslim two separate people  </a:t>
            </a:r>
          </a:p>
          <a:p>
            <a:r>
              <a:rPr lang="en-US" dirty="0" err="1"/>
              <a:t>Hazrat</a:t>
            </a:r>
            <a:r>
              <a:rPr lang="en-US" dirty="0"/>
              <a:t> Shah </a:t>
            </a:r>
            <a:r>
              <a:rPr lang="en-US" dirty="0" err="1"/>
              <a:t>Waliullah</a:t>
            </a:r>
            <a:r>
              <a:rPr lang="en-US" dirty="0"/>
              <a:t> –  1703-1761- Period of Decline – explanation of Muslim decline - Unity among Muslim – Redefining Islamic principles to answer new challenges – Muslim Identity &amp; its protection</a:t>
            </a:r>
          </a:p>
          <a:p>
            <a:r>
              <a:rPr lang="en-US" dirty="0"/>
              <a:t>Sir Syed Ahmed Khan 1817-1898 – Ideologue of Two Nation Theory – Political Leadership in the time of chaos &amp; disorder – Rapprochement – diagnosis of Muslim decline, Redefining Muslim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ethos </a:t>
            </a:r>
            <a:r>
              <a:rPr lang="en-US" dirty="0"/>
              <a:t>– Education, language – literature -  politics, economy, society, religion – provided firm foundations on which Pakistan was built</a:t>
            </a:r>
          </a:p>
          <a:p>
            <a:r>
              <a:rPr lang="en-US" dirty="0"/>
              <a:t>Allama Iqbal – 1877- 1938- Redefined &amp; rekindled Islamic spirit in Muslims in India – Ideologue of the Modern India – conceived the idea of separate Muslim homeland – Political leadership- close coordination with Quaid e Azam</a:t>
            </a:r>
          </a:p>
          <a:p>
            <a:r>
              <a:rPr lang="en-US" dirty="0"/>
              <a:t>Quaid </a:t>
            </a:r>
            <a:r>
              <a:rPr lang="en-US" dirty="0" err="1"/>
              <a:t>Azam</a:t>
            </a:r>
            <a:r>
              <a:rPr lang="en-US" dirty="0"/>
              <a:t> 1876-1948 -  Political leadership – Protection of Muslim political, economic, social and religious interests- Spearheaded the constitutional struggle for a Muslim country – demand for Pakistan – Creation of Pakistan 1947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0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452" y="146760"/>
            <a:ext cx="10515600" cy="808582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Allama Iqbal &amp; Ideology of Pakistan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3" y="955342"/>
            <a:ext cx="11955439" cy="57866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Conceived the idea of separate Muslim homeland</a:t>
            </a:r>
          </a:p>
          <a:p>
            <a:r>
              <a:rPr lang="en-US" dirty="0"/>
              <a:t>Separate political identity of Muslim in India</a:t>
            </a:r>
          </a:p>
          <a:p>
            <a:r>
              <a:rPr lang="en-US" dirty="0"/>
              <a:t>Redefining concept of Muslim </a:t>
            </a:r>
            <a:r>
              <a:rPr lang="en-US" dirty="0" err="1"/>
              <a:t>Umma</a:t>
            </a:r>
            <a:r>
              <a:rPr lang="en-US" dirty="0"/>
              <a:t> – Reconstruction of Religious Thought in Islam </a:t>
            </a:r>
            <a:r>
              <a:rPr lang="ur-PK" dirty="0"/>
              <a:t>– </a:t>
            </a:r>
            <a:r>
              <a:rPr lang="en-US" dirty="0"/>
              <a:t>- need for </a:t>
            </a:r>
            <a:r>
              <a:rPr lang="en-US" dirty="0" err="1"/>
              <a:t>Ijtahad</a:t>
            </a:r>
            <a:r>
              <a:rPr lang="en-US" dirty="0"/>
              <a:t> – new thinking in Islam </a:t>
            </a:r>
          </a:p>
          <a:p>
            <a:r>
              <a:rPr lang="ur-PK" dirty="0"/>
              <a:t>ایک ہوں مسلم حرم کی پاسبانی کے لیئے- نیل کے ساحل سے لے کر تا بخاکِ کاشغر</a:t>
            </a:r>
            <a:endParaRPr lang="en-US" dirty="0"/>
          </a:p>
          <a:p>
            <a:r>
              <a:rPr lang="en-US" dirty="0"/>
              <a:t>Political , historical and religious grounds for a modern Muslim State – the very first of its kind – “</a:t>
            </a:r>
            <a:r>
              <a:rPr lang="en-US" i="1" dirty="0"/>
              <a:t>I would like to see the Punjab, North-West Frontier Province, Sind and Baluchistan amalgamated into a single State. -------North-West Indian Muslim State appears to me to be the </a:t>
            </a:r>
            <a:r>
              <a:rPr lang="en-US" b="1" i="1" dirty="0"/>
              <a:t>final destiny of the Muslims</a:t>
            </a:r>
            <a:r>
              <a:rPr lang="en-US" i="1" dirty="0"/>
              <a:t>” </a:t>
            </a:r>
            <a:r>
              <a:rPr lang="en-US" i="1" dirty="0" err="1"/>
              <a:t>Allabad</a:t>
            </a:r>
            <a:r>
              <a:rPr lang="en-US" i="1" dirty="0"/>
              <a:t> Address 1930</a:t>
            </a:r>
          </a:p>
          <a:p>
            <a:r>
              <a:rPr lang="en-US" i="1" dirty="0"/>
              <a:t>Two Nation Theory – Islam as complete code of life </a:t>
            </a:r>
          </a:p>
          <a:p>
            <a:r>
              <a:rPr lang="en-US" i="1" dirty="0"/>
              <a:t>Opposition to the concept of Modern Nation state based on language or culture</a:t>
            </a:r>
            <a:endParaRPr lang="ur-PK" i="1" dirty="0"/>
          </a:p>
          <a:p>
            <a:r>
              <a:rPr lang="en-GB" i="1" dirty="0"/>
              <a:t>Islam the raison </a:t>
            </a:r>
            <a:r>
              <a:rPr lang="en-GB" i="1" dirty="0" err="1"/>
              <a:t>d'etre</a:t>
            </a:r>
            <a:r>
              <a:rPr lang="en-GB" i="1" dirty="0"/>
              <a:t> for a Muslim State - Pakistan </a:t>
            </a:r>
            <a:r>
              <a:rPr lang="en-US" i="1" dirty="0"/>
              <a:t> </a:t>
            </a:r>
            <a:endParaRPr lang="ur-PK" dirty="0"/>
          </a:p>
        </p:txBody>
      </p:sp>
    </p:spTree>
    <p:extLst>
      <p:ext uri="{BB962C8B-B14F-4D97-AF65-F5344CB8AC3E}">
        <p14:creationId xmlns:p14="http://schemas.microsoft.com/office/powerpoint/2010/main" val="6660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80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Quaid e Azam &amp; ideology of Pakistan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29" y="1173706"/>
            <a:ext cx="11709779" cy="5459105"/>
          </a:xfrm>
        </p:spPr>
        <p:txBody>
          <a:bodyPr>
            <a:noAutofit/>
          </a:bodyPr>
          <a:lstStyle/>
          <a:p>
            <a:r>
              <a:rPr lang="en-US" sz="2000" dirty="0"/>
              <a:t>India---------- is subcontinent of nationalities</a:t>
            </a:r>
          </a:p>
          <a:p>
            <a:r>
              <a:rPr lang="en-US" sz="2000" dirty="0"/>
              <a:t>Nehru Report vs. 14 points </a:t>
            </a:r>
          </a:p>
          <a:p>
            <a:r>
              <a:rPr lang="en-US" sz="2000" dirty="0"/>
              <a:t>Refusal of Nehru’s belief “ two parties in India INC and the British- there is a third Party – Muslim League </a:t>
            </a:r>
          </a:p>
          <a:p>
            <a:r>
              <a:rPr lang="en-US" sz="2000" dirty="0"/>
              <a:t>End of Congress Rule – 1939- The majority community has shown that Hindustan is for Hindus</a:t>
            </a:r>
          </a:p>
          <a:p>
            <a:r>
              <a:rPr lang="en-US" sz="2000" dirty="0"/>
              <a:t>1939- Quaid said, “Muslims and Hindus are two nations. We are going to live as a nation and play a role as a nation”. </a:t>
            </a:r>
          </a:p>
          <a:p>
            <a:r>
              <a:rPr lang="en-US" sz="2000" dirty="0"/>
              <a:t>1940- “Muslim are not a minority, Muslim are a nation by every definition</a:t>
            </a:r>
          </a:p>
          <a:p>
            <a:r>
              <a:rPr lang="en-US" sz="2000" dirty="0"/>
              <a:t>1944-  the only “politically realistic” way is to divide Hindustan in two sovereign states </a:t>
            </a:r>
          </a:p>
          <a:p>
            <a:r>
              <a:rPr lang="en-US" sz="2000" dirty="0"/>
              <a:t>Pakistan as a modern democratic state – Muslim as distinctive nation- Islam as the binding force </a:t>
            </a:r>
          </a:p>
          <a:p>
            <a:r>
              <a:rPr lang="en-US" sz="2000" dirty="0"/>
              <a:t>“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Few individuals significantly alter the course of History. Fewer still modify the map of the world. Hardly any one can be credited with creating a nation state. Muhammad Ali Jinnah did all three”</a:t>
            </a:r>
            <a:r>
              <a:rPr lang="en-US" sz="2000" dirty="0"/>
              <a:t>. Jinnah of Pakistan by Stanley </a:t>
            </a:r>
            <a:r>
              <a:rPr lang="en-US" sz="2000" dirty="0" err="1"/>
              <a:t>Wolpert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020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Pakistan – A Country, A Civilization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674"/>
            <a:ext cx="12192000" cy="58663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Indus Valley civilization, one of the oldest in the world and dating back at least to 5,000 years, spread over much of what is presently Pakistan</a:t>
            </a:r>
          </a:p>
          <a:p>
            <a:r>
              <a:rPr lang="en-US" dirty="0"/>
              <a:t>During the second millennium B.C., remnants of this culture fused with the migrating Indo-Aryan peoples</a:t>
            </a:r>
          </a:p>
          <a:p>
            <a:r>
              <a:rPr lang="en-US" dirty="0"/>
              <a:t>The area underwent successive invasions in subsequent centuries from the Persians, Greeks, Arabs (who brought Islam - 712), Afghans, and Turks</a:t>
            </a:r>
          </a:p>
          <a:p>
            <a:r>
              <a:rPr lang="en-GB" dirty="0"/>
              <a:t>Remained under Delhi Sultanate 1206-1526 </a:t>
            </a:r>
            <a:endParaRPr lang="en-US" dirty="0"/>
          </a:p>
          <a:p>
            <a:r>
              <a:rPr lang="en-US" dirty="0"/>
              <a:t>The Mughal Empire flourished in the 16th and 17th centuries</a:t>
            </a:r>
          </a:p>
          <a:p>
            <a:r>
              <a:rPr lang="en-US" dirty="0"/>
              <a:t>The British came to dominate the region in the 18th century</a:t>
            </a:r>
          </a:p>
          <a:p>
            <a:r>
              <a:rPr lang="en-US" dirty="0"/>
              <a:t>The separation in 1947 of British India into the Muslim state of Pakistan (with West and East Wings)</a:t>
            </a:r>
          </a:p>
          <a:p>
            <a:r>
              <a:rPr lang="en-US" dirty="0"/>
              <a:t>However, Hindus never accepted the partition-  India and Pakistan fought two wars and a limited conflict - in 1947-48, 1965, and 1999 respectively - over the disputed Kashmir territory</a:t>
            </a:r>
          </a:p>
          <a:p>
            <a:r>
              <a:rPr lang="en-US" dirty="0"/>
              <a:t>A third war between these countries in 1971 - in which India assisted an indigenous movement reacting to the marginalization of Bengalis in Pakistani politics - resulted in East Pakistan becoming the separate nation of Bangladesh</a:t>
            </a:r>
          </a:p>
        </p:txBody>
      </p:sp>
    </p:spTree>
    <p:extLst>
      <p:ext uri="{BB962C8B-B14F-4D97-AF65-F5344CB8AC3E}">
        <p14:creationId xmlns:p14="http://schemas.microsoft.com/office/powerpoint/2010/main" val="178860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917879" cy="459123"/>
          </a:xfrm>
        </p:spPr>
        <p:txBody>
          <a:bodyPr>
            <a:normAutofit fontScale="90000"/>
          </a:bodyPr>
          <a:lstStyle/>
          <a:p>
            <a:r>
              <a:rPr lang="en-US" dirty="0"/>
              <a:t>Pakistan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223" y="365124"/>
            <a:ext cx="5906372" cy="6492875"/>
          </a:xfrm>
        </p:spPr>
      </p:pic>
      <p:sp>
        <p:nvSpPr>
          <p:cNvPr id="5" name="TextBox 4"/>
          <p:cNvSpPr txBox="1"/>
          <p:nvPr/>
        </p:nvSpPr>
        <p:spPr>
          <a:xfrm>
            <a:off x="0" y="1071801"/>
            <a:ext cx="583413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Ethnic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Punjabi 44.7%, Pashtun (</a:t>
            </a:r>
            <a:r>
              <a:rPr lang="en-US" sz="1600" dirty="0" err="1"/>
              <a:t>Pathan</a:t>
            </a:r>
            <a:r>
              <a:rPr lang="en-US" sz="1600" dirty="0"/>
              <a:t>) 15.4%, Sindhi 14.1%, </a:t>
            </a:r>
            <a:r>
              <a:rPr lang="en-US" sz="1600" dirty="0" err="1"/>
              <a:t>Saraiki</a:t>
            </a:r>
            <a:r>
              <a:rPr lang="en-US" sz="1600" dirty="0"/>
              <a:t> 8.4%, </a:t>
            </a:r>
            <a:r>
              <a:rPr lang="en-US" sz="1600" dirty="0" err="1"/>
              <a:t>Muhajirs</a:t>
            </a:r>
            <a:r>
              <a:rPr lang="en-US" sz="1600" dirty="0"/>
              <a:t> 7.6%, Baloch 3.6%, other 6.3%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Punjabi 48%, Sindhi 12%, </a:t>
            </a:r>
            <a:r>
              <a:rPr lang="en-US" sz="1600" dirty="0" err="1"/>
              <a:t>Saraiki</a:t>
            </a:r>
            <a:r>
              <a:rPr lang="en-US" sz="1600" dirty="0"/>
              <a:t> (a Punjabi variant) 10%, Pashto (alternate name, Pashtu) 8%, Urdu (official) 8%, </a:t>
            </a:r>
            <a:r>
              <a:rPr lang="en-US" sz="1600" dirty="0" err="1"/>
              <a:t>Balochi</a:t>
            </a:r>
            <a:r>
              <a:rPr lang="en-US" sz="1600" dirty="0"/>
              <a:t> 3%, </a:t>
            </a:r>
            <a:r>
              <a:rPr lang="en-US" sz="1600" dirty="0" err="1"/>
              <a:t>Hindko</a:t>
            </a:r>
            <a:r>
              <a:rPr lang="en-US" sz="1600" dirty="0"/>
              <a:t> 2%, </a:t>
            </a:r>
            <a:r>
              <a:rPr lang="en-US" sz="1600" dirty="0" err="1"/>
              <a:t>Brahui</a:t>
            </a:r>
            <a:r>
              <a:rPr lang="en-US" sz="1600" dirty="0"/>
              <a:t> 1%, English (official; lingua franca of Pakistani elite and most government ministries), and other 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Age structure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0-14 years: 36.01% (male 42,923,925/female 41,149,694)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15-24 years: 19.3% (male 23,119,205/female 21,952,976)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25-54 years: 34.7% (male 41,589,381/female 39,442,046)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55-64 years: 5.55% (male 6,526,656/female 6,423,993)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65 years and over: 4.44% (male 4,802,165/female 5,570,595)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Population Growth Rate 2.07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Urbanization 37.2% of total 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Literacy: definition: age 15 and over can read and 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Total population: 59.1%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Male: 71.1%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Female: 46.5% (2015)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AIML--- Aims &amp; Objectives – 1906-1913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Protect political rights of Muslims in India</a:t>
            </a:r>
          </a:p>
          <a:p>
            <a:pPr>
              <a:lnSpc>
                <a:spcPct val="150000"/>
              </a:lnSpc>
            </a:pPr>
            <a:r>
              <a:rPr lang="en-US" dirty="0"/>
              <a:t>Foster loyalty to the British and to remove misunderstandings with the government</a:t>
            </a:r>
          </a:p>
          <a:p>
            <a:pPr>
              <a:lnSpc>
                <a:spcPct val="150000"/>
              </a:lnSpc>
            </a:pPr>
            <a:r>
              <a:rPr lang="en-US" dirty="0"/>
              <a:t>Cooperation with other communities without prejudice to above goals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dirty="0"/>
              <a:t>Secure supremacy of Urdu language</a:t>
            </a:r>
          </a:p>
          <a:p>
            <a:pPr>
              <a:lnSpc>
                <a:spcPct val="150000"/>
              </a:lnSpc>
            </a:pPr>
            <a:r>
              <a:rPr lang="en-GB" dirty="0"/>
              <a:t>Change of Creed of AIML 1913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33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Lucknow Pact 1916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Hindu-Muslim Unity</a:t>
            </a:r>
          </a:p>
          <a:p>
            <a:r>
              <a:rPr lang="en-US" dirty="0"/>
              <a:t>Tireless efforts of the Quaid-e-</a:t>
            </a:r>
            <a:r>
              <a:rPr lang="en-US" dirty="0" err="1"/>
              <a:t>Azam</a:t>
            </a:r>
            <a:r>
              <a:rPr lang="en-US" dirty="0"/>
              <a:t> to bridge the gaps b/w two communities </a:t>
            </a:r>
          </a:p>
          <a:p>
            <a:r>
              <a:rPr lang="en-US" dirty="0"/>
              <a:t>Major Success for Indian Nationalists</a:t>
            </a:r>
          </a:p>
          <a:p>
            <a:r>
              <a:rPr lang="en-US" dirty="0"/>
              <a:t> Congress recognized the Muslim League as the political party representing the Muslims of India</a:t>
            </a:r>
          </a:p>
          <a:p>
            <a:r>
              <a:rPr lang="en-US" dirty="0"/>
              <a:t>Quaid-e-</a:t>
            </a:r>
            <a:r>
              <a:rPr lang="en-US" dirty="0" err="1"/>
              <a:t>Azam</a:t>
            </a:r>
            <a:r>
              <a:rPr lang="en-US" dirty="0"/>
              <a:t> emerged as “Ambassador of Hindu-Muslim Unity” </a:t>
            </a:r>
            <a:r>
              <a:rPr lang="en-US" dirty="0" err="1"/>
              <a:t>Sarojini</a:t>
            </a:r>
            <a:r>
              <a:rPr lang="en-US" dirty="0"/>
              <a:t> </a:t>
            </a:r>
            <a:r>
              <a:rPr lang="en-US" dirty="0" err="1"/>
              <a:t>Naido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89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Lucknow Pact 1916 – Salient Features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shall be </a:t>
            </a:r>
            <a:r>
              <a:rPr lang="en-US" b="1" dirty="0"/>
              <a:t>self-governmen</a:t>
            </a:r>
            <a:r>
              <a:rPr lang="en-US" dirty="0"/>
              <a:t>t in India.</a:t>
            </a:r>
          </a:p>
          <a:p>
            <a:r>
              <a:rPr lang="en-US" dirty="0"/>
              <a:t>Muslims should be given </a:t>
            </a:r>
            <a:r>
              <a:rPr lang="en-US" b="1" dirty="0"/>
              <a:t>one-third representation </a:t>
            </a:r>
            <a:r>
              <a:rPr lang="en-US" dirty="0"/>
              <a:t>in the central government.</a:t>
            </a:r>
          </a:p>
          <a:p>
            <a:r>
              <a:rPr lang="en-US" dirty="0"/>
              <a:t>There should be </a:t>
            </a:r>
            <a:r>
              <a:rPr lang="en-US" b="1" dirty="0"/>
              <a:t>separate electorates </a:t>
            </a:r>
            <a:r>
              <a:rPr lang="en-US" dirty="0"/>
              <a:t>for all the communities until a community demanded for joint electorates.</a:t>
            </a:r>
          </a:p>
          <a:p>
            <a:r>
              <a:rPr lang="en-US" b="1" dirty="0"/>
              <a:t>System of weightage </a:t>
            </a:r>
            <a:r>
              <a:rPr lang="en-US" dirty="0"/>
              <a:t>should be adopted.</a:t>
            </a:r>
          </a:p>
          <a:p>
            <a:r>
              <a:rPr lang="en-US" dirty="0"/>
              <a:t>All members of the Legislative Councils to be elected directly on the basis of </a:t>
            </a:r>
            <a:r>
              <a:rPr lang="en-US" b="1" dirty="0"/>
              <a:t>adult franchise.</a:t>
            </a:r>
          </a:p>
          <a:p>
            <a:r>
              <a:rPr lang="en-US" dirty="0"/>
              <a:t>No bill concerning a community should be passed if the bill is opposed by three-fourth of the members of that community in the Legislative Council –</a:t>
            </a:r>
            <a:r>
              <a:rPr lang="en-US" b="1" dirty="0"/>
              <a:t>Communal Veto</a:t>
            </a:r>
          </a:p>
          <a:p>
            <a:r>
              <a:rPr lang="en-US" dirty="0"/>
              <a:t>The Executive should be separated from the Judiciary.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7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Khilafat Movement 1919-1924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Pan-Islamic movement </a:t>
            </a:r>
          </a:p>
          <a:p>
            <a:r>
              <a:rPr lang="en-US" dirty="0"/>
              <a:t>An effort to protect the Ottoman caliphate as a symbol of unity among the Muslim community in India during the British raj</a:t>
            </a:r>
          </a:p>
          <a:p>
            <a:r>
              <a:rPr lang="en-US" dirty="0"/>
              <a:t>The empire’s defeat in World War I (1914–18)</a:t>
            </a:r>
          </a:p>
          <a:p>
            <a:r>
              <a:rPr lang="en-US" dirty="0"/>
              <a:t>Disintegration of the empire – Treaty of Lausanne- 1923</a:t>
            </a:r>
          </a:p>
          <a:p>
            <a:r>
              <a:rPr lang="en-US" dirty="0"/>
              <a:t>Detachment of all non-Turkish regions from the empire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15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Khilafat Movement 1919-1924 </a:t>
            </a:r>
            <a:r>
              <a:rPr lang="ur-PK" dirty="0"/>
              <a:t>– </a:t>
            </a:r>
            <a:r>
              <a:rPr lang="en-GB" dirty="0"/>
              <a:t> Formation &amp; Demands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51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movement was launched by </a:t>
            </a:r>
            <a:r>
              <a:rPr lang="en-US" dirty="0" err="1"/>
              <a:t>Moulana</a:t>
            </a:r>
            <a:r>
              <a:rPr lang="en-US" dirty="0"/>
              <a:t> </a:t>
            </a:r>
            <a:r>
              <a:rPr lang="en-US" dirty="0" err="1"/>
              <a:t>Shoukat</a:t>
            </a:r>
            <a:r>
              <a:rPr lang="en-US" dirty="0"/>
              <a:t> Ali </a:t>
            </a:r>
            <a:r>
              <a:rPr lang="en-US" dirty="0" err="1"/>
              <a:t>Johar</a:t>
            </a:r>
            <a:r>
              <a:rPr lang="en-US" dirty="0"/>
              <a:t>, </a:t>
            </a:r>
            <a:r>
              <a:rPr lang="en-US" dirty="0" err="1"/>
              <a:t>Moulana</a:t>
            </a:r>
            <a:r>
              <a:rPr lang="en-US" dirty="0"/>
              <a:t> Muhammad Ali </a:t>
            </a:r>
            <a:r>
              <a:rPr lang="en-US" dirty="0" err="1"/>
              <a:t>Johar</a:t>
            </a:r>
            <a:r>
              <a:rPr lang="en-US" dirty="0"/>
              <a:t>  &amp; </a:t>
            </a:r>
            <a:r>
              <a:rPr lang="en-US" dirty="0" err="1"/>
              <a:t>Moulana</a:t>
            </a:r>
            <a:r>
              <a:rPr lang="en-US" dirty="0"/>
              <a:t> </a:t>
            </a:r>
            <a:r>
              <a:rPr lang="en-US" dirty="0" err="1"/>
              <a:t>Abul</a:t>
            </a:r>
            <a:r>
              <a:rPr lang="en-US" dirty="0"/>
              <a:t> </a:t>
            </a:r>
            <a:r>
              <a:rPr lang="en-US" dirty="0" err="1"/>
              <a:t>kalam</a:t>
            </a:r>
            <a:r>
              <a:rPr lang="en-US" dirty="0"/>
              <a:t> Azad Dr. </a:t>
            </a:r>
            <a:r>
              <a:rPr lang="en-US" dirty="0" err="1"/>
              <a:t>Mukhtar</a:t>
            </a:r>
            <a:r>
              <a:rPr lang="en-US" dirty="0"/>
              <a:t> Ahmed Ansari </a:t>
            </a:r>
            <a:r>
              <a:rPr lang="en-US" dirty="0" err="1"/>
              <a:t>Raees-ul-Muhajireen</a:t>
            </a:r>
            <a:r>
              <a:rPr lang="en-US" dirty="0"/>
              <a:t> Barrister Jan Muhammad </a:t>
            </a:r>
            <a:r>
              <a:rPr lang="en-US" dirty="0" err="1"/>
              <a:t>Junejo</a:t>
            </a:r>
            <a:r>
              <a:rPr lang="en-US" dirty="0"/>
              <a:t>, </a:t>
            </a:r>
            <a:r>
              <a:rPr lang="en-US" dirty="0" err="1"/>
              <a:t>Hasrat</a:t>
            </a:r>
            <a:r>
              <a:rPr lang="en-US" dirty="0"/>
              <a:t> </a:t>
            </a:r>
            <a:r>
              <a:rPr lang="en-US" dirty="0" err="1"/>
              <a:t>Mohani</a:t>
            </a:r>
            <a:r>
              <a:rPr lang="en-US" dirty="0"/>
              <a:t>, and Hakim </a:t>
            </a:r>
            <a:r>
              <a:rPr lang="en-US" dirty="0" err="1"/>
              <a:t>Ajmal</a:t>
            </a:r>
            <a:r>
              <a:rPr lang="en-US" dirty="0"/>
              <a:t> Khan</a:t>
            </a:r>
          </a:p>
          <a:p>
            <a:r>
              <a:rPr lang="en-US" dirty="0"/>
              <a:t>Gandhi also joined the Movement --- Non-cooperation &amp; non-violence </a:t>
            </a:r>
          </a:p>
          <a:p>
            <a:r>
              <a:rPr lang="en-US" dirty="0"/>
              <a:t>Caliph Sultan must retain sufficient territories so that he is able to defend the Islamic Faith.</a:t>
            </a:r>
          </a:p>
          <a:p>
            <a:r>
              <a:rPr lang="en-US" dirty="0"/>
              <a:t>The places which are called </a:t>
            </a:r>
            <a:r>
              <a:rPr lang="en-US" dirty="0" err="1"/>
              <a:t>Jazirat-ul-arab</a:t>
            </a:r>
            <a:r>
              <a:rPr lang="en-US" dirty="0"/>
              <a:t>, including the Arabia, Syria, Iraq and Palestine must remain under Muslim suzerainty.</a:t>
            </a:r>
          </a:p>
          <a:p>
            <a:r>
              <a:rPr lang="en-US" dirty="0"/>
              <a:t>On November 23 1919, the All India Khilafat Conference was organized at Delhi and later a Khilafat Manifesto was published which called upon the British to protect the Caliphate</a:t>
            </a:r>
          </a:p>
        </p:txBody>
      </p:sp>
    </p:spTree>
    <p:extLst>
      <p:ext uri="{BB962C8B-B14F-4D97-AF65-F5344CB8AC3E}">
        <p14:creationId xmlns:p14="http://schemas.microsoft.com/office/powerpoint/2010/main" val="3933121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547"/>
            <a:ext cx="10515600" cy="832611"/>
          </a:xfrm>
        </p:spPr>
        <p:txBody>
          <a:bodyPr/>
          <a:lstStyle/>
          <a:p>
            <a:r>
              <a:rPr lang="en-US" dirty="0"/>
              <a:t>Khilafat Movement 1919-1924 ----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911403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/>
              <a:t>The Movement was an attempt towards religious consciousness – </a:t>
            </a:r>
          </a:p>
          <a:p>
            <a:pPr lvl="1"/>
            <a:endParaRPr lang="en-US" sz="1500" dirty="0"/>
          </a:p>
          <a:p>
            <a:r>
              <a:rPr lang="en-US" sz="3800" dirty="0"/>
              <a:t>The only movement during British India which had no direct concern with the affairs of Muslims of India – Pan Islamism </a:t>
            </a:r>
          </a:p>
          <a:p>
            <a:pPr lvl="1"/>
            <a:endParaRPr lang="en-US" sz="2100" dirty="0"/>
          </a:p>
          <a:p>
            <a:r>
              <a:rPr lang="en-US" sz="3800" dirty="0"/>
              <a:t>It greatly influenced subsequent political strategy of Indian Muslims – in fact spearheaded Pakistan movement</a:t>
            </a:r>
          </a:p>
          <a:p>
            <a:r>
              <a:rPr lang="en-US" sz="3600" dirty="0"/>
              <a:t>Popular politics - Involvement of masses in politics</a:t>
            </a:r>
            <a:r>
              <a:rPr lang="en-US" sz="3800" dirty="0"/>
              <a:t> </a:t>
            </a:r>
          </a:p>
          <a:p>
            <a:r>
              <a:rPr lang="en-US" sz="3800" dirty="0" err="1"/>
              <a:t>Hijrat</a:t>
            </a:r>
            <a:r>
              <a:rPr lang="en-US" sz="3800" dirty="0"/>
              <a:t> – Migration from India – A poor political move</a:t>
            </a:r>
          </a:p>
          <a:p>
            <a:pPr lvl="1"/>
            <a:r>
              <a:rPr lang="en-US" sz="3400" dirty="0"/>
              <a:t>Muslim misery – Afghanistan denied the Indian Muslims to enter</a:t>
            </a:r>
          </a:p>
          <a:p>
            <a:r>
              <a:rPr lang="en-US" sz="3800" dirty="0"/>
              <a:t>Quaid &amp; Iqbal distanced themselves </a:t>
            </a:r>
          </a:p>
          <a:p>
            <a:pPr lvl="1"/>
            <a:r>
              <a:rPr lang="en-US" sz="3400" dirty="0"/>
              <a:t>AIML to stay way from the affairs of foreign countries &amp; focus on Indian affairs</a:t>
            </a:r>
          </a:p>
          <a:p>
            <a:pPr lvl="1"/>
            <a:r>
              <a:rPr lang="en-US" sz="3400" dirty="0"/>
              <a:t>Iqbal didn’t believe in a </a:t>
            </a:r>
            <a:r>
              <a:rPr lang="en-US" sz="3400" dirty="0" err="1"/>
              <a:t>Khilafat</a:t>
            </a:r>
            <a:r>
              <a:rPr lang="en-US" sz="3400" dirty="0"/>
              <a:t> achieved through demands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52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13215</TotalTime>
  <Words>3252</Words>
  <Application>Microsoft Office PowerPoint</Application>
  <PresentationFormat>Widescreen</PresentationFormat>
  <Paragraphs>275</Paragraphs>
  <Slides>36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Office Theme</vt:lpstr>
      <vt:lpstr>ALL INDIA  MUSLIM LEAGUE (AIML) &amp; Pakistan Movement </vt:lpstr>
      <vt:lpstr>Why AIML? Need for separate Muslim Political Party</vt:lpstr>
      <vt:lpstr>AIML- Simla Deputation &amp; Lord Minto </vt:lpstr>
      <vt:lpstr>AIML--- Aims &amp; Objectives – 1906-1913</vt:lpstr>
      <vt:lpstr>Lucknow Pact 1916</vt:lpstr>
      <vt:lpstr>Lucknow Pact 1916 – Salient Features </vt:lpstr>
      <vt:lpstr>Khilafat Movement 1919-1924 </vt:lpstr>
      <vt:lpstr>Khilafat Movement 1919-1924 –  Formation &amp; Demands </vt:lpstr>
      <vt:lpstr>Khilafat Movement 1919-1924 ---- Impacts</vt:lpstr>
      <vt:lpstr>Nehru Report -  Demands </vt:lpstr>
      <vt:lpstr>Nehru Report -  Demands </vt:lpstr>
      <vt:lpstr>Nehru Report – Critique </vt:lpstr>
      <vt:lpstr>Fourteen Points of Jinnah</vt:lpstr>
      <vt:lpstr>Fourteen Points of Jinnah</vt:lpstr>
      <vt:lpstr>Fourteen Points of Jinnah</vt:lpstr>
      <vt:lpstr>Parting of Ways </vt:lpstr>
      <vt:lpstr>Allama Iqbal’s Allahabad Address - 1930</vt:lpstr>
      <vt:lpstr>Allahabad Address – 1930 – The Address</vt:lpstr>
      <vt:lpstr>Allahabad Address – 1930 – The Address</vt:lpstr>
      <vt:lpstr>Allahabad Address – 1930 – CRITICAL ANALYSIS </vt:lpstr>
      <vt:lpstr>Allahabad Address – 1930 – Significance </vt:lpstr>
      <vt:lpstr>PowerPoint Presentation</vt:lpstr>
      <vt:lpstr>The Rule of Congress 1937-1939 – The Congress Tyranny </vt:lpstr>
      <vt:lpstr>The Pakistan Resolution – 23rd March, 1940</vt:lpstr>
      <vt:lpstr>The Pakistan Resolution – 23rd March, 1940</vt:lpstr>
      <vt:lpstr>The Cabinet Mission Plan 1946</vt:lpstr>
      <vt:lpstr>The Cabinet Mission Plan 1946</vt:lpstr>
      <vt:lpstr>The Cabinet Mission Plan 1946</vt:lpstr>
      <vt:lpstr>The Radcliff Award </vt:lpstr>
      <vt:lpstr>PowerPoint Presentation</vt:lpstr>
      <vt:lpstr>Ideology of Pakistan- Definition &amp;  Elucidation </vt:lpstr>
      <vt:lpstr>Ideology of Pakistan- Evolution &amp; elucidation</vt:lpstr>
      <vt:lpstr>Allama Iqbal &amp; Ideology of Pakistan </vt:lpstr>
      <vt:lpstr>Quaid e Azam &amp; ideology of Pakistan </vt:lpstr>
      <vt:lpstr>Pakistan – A Country, A Civilization  </vt:lpstr>
      <vt:lpstr>Pakistan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INDIA  MUSLIM LEAGUE (AIML)</dc:title>
  <dc:creator>hp</dc:creator>
  <cp:lastModifiedBy>NITB</cp:lastModifiedBy>
  <cp:revision>90</cp:revision>
  <dcterms:created xsi:type="dcterms:W3CDTF">2020-07-27T08:09:05Z</dcterms:created>
  <dcterms:modified xsi:type="dcterms:W3CDTF">2023-10-14T09:37:54Z</dcterms:modified>
</cp:coreProperties>
</file>