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81"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94" r:id="rId19"/>
    <p:sldId id="295" r:id="rId20"/>
    <p:sldId id="273" r:id="rId21"/>
    <p:sldId id="274" r:id="rId22"/>
    <p:sldId id="275" r:id="rId23"/>
    <p:sldId id="276" r:id="rId24"/>
    <p:sldId id="277" r:id="rId25"/>
    <p:sldId id="278" r:id="rId26"/>
    <p:sldId id="279" r:id="rId27"/>
    <p:sldId id="282" r:id="rId28"/>
    <p:sldId id="283" r:id="rId29"/>
    <p:sldId id="284" r:id="rId30"/>
    <p:sldId id="285" r:id="rId31"/>
    <p:sldId id="287" r:id="rId32"/>
    <p:sldId id="288" r:id="rId33"/>
    <p:sldId id="289" r:id="rId34"/>
    <p:sldId id="290" r:id="rId35"/>
    <p:sldId id="292" r:id="rId36"/>
    <p:sldId id="293" r:id="rId37"/>
    <p:sldId id="29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4" autoAdjust="0"/>
    <p:restoredTop sz="94660"/>
  </p:normalViewPr>
  <p:slideViewPr>
    <p:cSldViewPr snapToGrid="0">
      <p:cViewPr varScale="1">
        <p:scale>
          <a:sx n="126" d="100"/>
          <a:sy n="126" d="100"/>
        </p:scale>
        <p:origin x="22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3977F57E-5256-F34F-A637-CE7A709643C9}"/>
    <pc:docChg chg="modSld">
      <pc:chgData name="Abubakar Ilyas" userId="08e58344d610965c" providerId="LiveId" clId="{3977F57E-5256-F34F-A637-CE7A709643C9}" dt="2023-03-14T14:17:47.324" v="1" actId="20577"/>
      <pc:docMkLst>
        <pc:docMk/>
      </pc:docMkLst>
      <pc:sldChg chg="modSp">
        <pc:chgData name="Abubakar Ilyas" userId="08e58344d610965c" providerId="LiveId" clId="{3977F57E-5256-F34F-A637-CE7A709643C9}" dt="2023-03-14T14:17:47.324" v="1" actId="20577"/>
        <pc:sldMkLst>
          <pc:docMk/>
          <pc:sldMk cId="4265796210" sldId="262"/>
        </pc:sldMkLst>
        <pc:spChg chg="mod">
          <ac:chgData name="Abubakar Ilyas" userId="08e58344d610965c" providerId="LiveId" clId="{3977F57E-5256-F34F-A637-CE7A709643C9}" dt="2023-03-14T14:17:47.324" v="1" actId="20577"/>
          <ac:spMkLst>
            <pc:docMk/>
            <pc:sldMk cId="4265796210" sldId="262"/>
            <ac:spMk id="3" creationId="{00000000-0000-0000-0000-000000000000}"/>
          </ac:spMkLst>
        </pc:spChg>
      </pc:sldChg>
    </pc:docChg>
  </pc:docChgLst>
  <pc:docChgLst>
    <pc:chgData name="Abubakar Ilyas" userId="08e58344d610965c" providerId="LiveId" clId="{327FE1D5-0BF8-EA4D-82E7-EA07A7B9215D}"/>
    <pc:docChg chg="custSel addSld modSld">
      <pc:chgData name="Abubakar Ilyas" userId="08e58344d610965c" providerId="LiveId" clId="{327FE1D5-0BF8-EA4D-82E7-EA07A7B9215D}" dt="2023-12-07T09:27:59.212" v="1300" actId="33524"/>
      <pc:docMkLst>
        <pc:docMk/>
      </pc:docMkLst>
      <pc:sldChg chg="modSp mod">
        <pc:chgData name="Abubakar Ilyas" userId="08e58344d610965c" providerId="LiveId" clId="{327FE1D5-0BF8-EA4D-82E7-EA07A7B9215D}" dt="2023-12-07T09:12:22.794" v="240" actId="1036"/>
        <pc:sldMkLst>
          <pc:docMk/>
          <pc:sldMk cId="776899898" sldId="267"/>
        </pc:sldMkLst>
        <pc:spChg chg="mod">
          <ac:chgData name="Abubakar Ilyas" userId="08e58344d610965c" providerId="LiveId" clId="{327FE1D5-0BF8-EA4D-82E7-EA07A7B9215D}" dt="2023-12-07T09:12:22.794" v="240" actId="1036"/>
          <ac:spMkLst>
            <pc:docMk/>
            <pc:sldMk cId="776899898" sldId="267"/>
            <ac:spMk id="3" creationId="{00000000-0000-0000-0000-000000000000}"/>
          </ac:spMkLst>
        </pc:spChg>
      </pc:sldChg>
      <pc:sldChg chg="modSp mod">
        <pc:chgData name="Abubakar Ilyas" userId="08e58344d610965c" providerId="LiveId" clId="{327FE1D5-0BF8-EA4D-82E7-EA07A7B9215D}" dt="2023-12-07T09:27:59.212" v="1300" actId="33524"/>
        <pc:sldMkLst>
          <pc:docMk/>
          <pc:sldMk cId="778791294" sldId="278"/>
        </pc:sldMkLst>
        <pc:spChg chg="mod">
          <ac:chgData name="Abubakar Ilyas" userId="08e58344d610965c" providerId="LiveId" clId="{327FE1D5-0BF8-EA4D-82E7-EA07A7B9215D}" dt="2023-12-07T09:27:59.212" v="1300" actId="33524"/>
          <ac:spMkLst>
            <pc:docMk/>
            <pc:sldMk cId="778791294" sldId="278"/>
            <ac:spMk id="3" creationId="{00000000-0000-0000-0000-000000000000}"/>
          </ac:spMkLst>
        </pc:spChg>
      </pc:sldChg>
      <pc:sldChg chg="modSp add mod">
        <pc:chgData name="Abubakar Ilyas" userId="08e58344d610965c" providerId="LiveId" clId="{327FE1D5-0BF8-EA4D-82E7-EA07A7B9215D}" dt="2023-12-07T09:24:20.330" v="1086" actId="20577"/>
        <pc:sldMkLst>
          <pc:docMk/>
          <pc:sldMk cId="2564440224" sldId="294"/>
        </pc:sldMkLst>
        <pc:spChg chg="mod">
          <ac:chgData name="Abubakar Ilyas" userId="08e58344d610965c" providerId="LiveId" clId="{327FE1D5-0BF8-EA4D-82E7-EA07A7B9215D}" dt="2023-12-07T09:24:20.330" v="1086" actId="20577"/>
          <ac:spMkLst>
            <pc:docMk/>
            <pc:sldMk cId="2564440224" sldId="294"/>
            <ac:spMk id="3" creationId="{00000000-0000-0000-0000-000000000000}"/>
          </ac:spMkLst>
        </pc:spChg>
      </pc:sldChg>
      <pc:sldChg chg="modSp add mod">
        <pc:chgData name="Abubakar Ilyas" userId="08e58344d610965c" providerId="LiveId" clId="{327FE1D5-0BF8-EA4D-82E7-EA07A7B9215D}" dt="2023-12-07T09:26:20.502" v="1299" actId="27636"/>
        <pc:sldMkLst>
          <pc:docMk/>
          <pc:sldMk cId="2089457313" sldId="295"/>
        </pc:sldMkLst>
        <pc:spChg chg="mod">
          <ac:chgData name="Abubakar Ilyas" userId="08e58344d610965c" providerId="LiveId" clId="{327FE1D5-0BF8-EA4D-82E7-EA07A7B9215D}" dt="2023-12-07T09:26:20.502" v="1299" actId="27636"/>
          <ac:spMkLst>
            <pc:docMk/>
            <pc:sldMk cId="2089457313" sldId="29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12/7/23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12/7/23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Sources of Islamic law</a:t>
            </a:r>
            <a:endParaRPr lang="en-GB" dirty="0"/>
          </a:p>
        </p:txBody>
      </p:sp>
      <p:sp>
        <p:nvSpPr>
          <p:cNvPr id="3" name="Subtitle 2"/>
          <p:cNvSpPr>
            <a:spLocks noGrp="1"/>
          </p:cNvSpPr>
          <p:nvPr>
            <p:ph type="subTitle" idx="1"/>
          </p:nvPr>
        </p:nvSpPr>
        <p:spPr/>
        <p:txBody>
          <a:bodyPr/>
          <a:lstStyle/>
          <a:p>
            <a:r>
              <a:rPr lang="en-US" sz="4000" dirty="0"/>
              <a:t>(SECTION 6)</a:t>
            </a:r>
            <a:endParaRPr lang="en-GB" dirty="0"/>
          </a:p>
        </p:txBody>
      </p:sp>
    </p:spTree>
    <p:extLst>
      <p:ext uri="{BB962C8B-B14F-4D97-AF65-F5344CB8AC3E}">
        <p14:creationId xmlns:p14="http://schemas.microsoft.com/office/powerpoint/2010/main" val="200973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191" y="848349"/>
            <a:ext cx="9140235" cy="5434149"/>
          </a:xfrm>
        </p:spPr>
        <p:txBody>
          <a:bodyPr>
            <a:normAutofit fontScale="92500" lnSpcReduction="20000"/>
          </a:bodyPr>
          <a:lstStyle/>
          <a:p>
            <a:pPr marL="0" indent="0" algn="ctr">
              <a:buNone/>
            </a:pPr>
            <a:r>
              <a:rPr lang="en-US" sz="2400" dirty="0">
                <a:latin typeface="Arial" panose="020B0604020202020204" pitchFamily="34" charset="0"/>
                <a:cs typeface="Arial" panose="020B0604020202020204" pitchFamily="34" charset="0"/>
              </a:rPr>
              <a:t>CONTENTS OF THE QURAN</a:t>
            </a:r>
          </a:p>
          <a:p>
            <a:pPr marL="0" indent="0">
              <a:buNone/>
            </a:pPr>
            <a:endParaRPr lang="en-US" sz="2400"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Allah’s greatness &amp; His attributes</a:t>
            </a:r>
          </a:p>
          <a:p>
            <a:pPr>
              <a:buAutoNum type="arabicPeriod"/>
            </a:pPr>
            <a:r>
              <a:rPr lang="en-US" dirty="0" err="1">
                <a:latin typeface="Arial" panose="020B0604020202020204" pitchFamily="34" charset="0"/>
                <a:cs typeface="Arial" panose="020B0604020202020204" pitchFamily="34" charset="0"/>
              </a:rPr>
              <a:t>Tawhid</a:t>
            </a:r>
            <a:endParaRPr lang="en-US"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The Prophet SAW </a:t>
            </a:r>
          </a:p>
          <a:p>
            <a:pPr>
              <a:buAutoNum type="arabicPeriod"/>
            </a:pPr>
            <a:r>
              <a:rPr lang="en-US" dirty="0">
                <a:latin typeface="Arial" panose="020B0604020202020204" pitchFamily="34" charset="0"/>
                <a:cs typeface="Arial" panose="020B0604020202020204" pitchFamily="34" charset="0"/>
              </a:rPr>
              <a:t>Stories from the past</a:t>
            </a:r>
          </a:p>
          <a:p>
            <a:pPr>
              <a:buAutoNum type="arabicPeriod"/>
            </a:pPr>
            <a:r>
              <a:rPr lang="en-US" dirty="0">
                <a:latin typeface="Arial" panose="020B0604020202020204" pitchFamily="34" charset="0"/>
                <a:cs typeface="Arial" panose="020B0604020202020204" pitchFamily="34" charset="0"/>
              </a:rPr>
              <a:t>Future predictions; </a:t>
            </a:r>
          </a:p>
          <a:p>
            <a:pPr>
              <a:buFontTx/>
              <a:buChar char="-"/>
            </a:pPr>
            <a:r>
              <a:rPr lang="en-US" dirty="0">
                <a:latin typeface="Arial" panose="020B0604020202020204" pitchFamily="34" charset="0"/>
                <a:cs typeface="Arial" panose="020B0604020202020204" pitchFamily="34" charset="0"/>
              </a:rPr>
              <a:t>About the rise of the Romans in Surah Rum</a:t>
            </a:r>
          </a:p>
          <a:p>
            <a:pPr>
              <a:buFontTx/>
              <a:buChar char="-"/>
            </a:pPr>
            <a:r>
              <a:rPr lang="en-US" dirty="0">
                <a:latin typeface="Arial" panose="020B0604020202020204" pitchFamily="34" charset="0"/>
                <a:cs typeface="Arial" panose="020B0604020202020204" pitchFamily="34" charset="0"/>
              </a:rPr>
              <a:t> About </a:t>
            </a:r>
            <a:r>
              <a:rPr lang="en-US" dirty="0" err="1">
                <a:latin typeface="Arial" panose="020B0604020202020204" pitchFamily="34" charset="0"/>
                <a:cs typeface="Arial" panose="020B0604020202020204" pitchFamily="34" charset="0"/>
              </a:rPr>
              <a:t>Qiyamah</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6. Scientific Realities</a:t>
            </a:r>
          </a:p>
          <a:p>
            <a:pPr>
              <a:buFontTx/>
              <a:buChar char="-"/>
            </a:pPr>
            <a:r>
              <a:rPr lang="en-US" dirty="0">
                <a:latin typeface="Arial" panose="020B0604020202020204" pitchFamily="34" charset="0"/>
                <a:cs typeface="Arial" panose="020B0604020202020204" pitchFamily="34" charset="0"/>
              </a:rPr>
              <a:t>The division of atom (</a:t>
            </a:r>
            <a:r>
              <a:rPr lang="en-US" dirty="0" err="1">
                <a:latin typeface="Arial" panose="020B0604020202020204" pitchFamily="34" charset="0"/>
                <a:cs typeface="Arial" panose="020B0604020202020204" pitchFamily="34" charset="0"/>
              </a:rPr>
              <a:t>Younus</a:t>
            </a:r>
            <a:r>
              <a:rPr lang="en-US" dirty="0">
                <a:latin typeface="Arial" panose="020B0604020202020204" pitchFamily="34" charset="0"/>
                <a:cs typeface="Arial" panose="020B0604020202020204" pitchFamily="34" charset="0"/>
              </a:rPr>
              <a:t>: 61)</a:t>
            </a:r>
          </a:p>
          <a:p>
            <a:pPr>
              <a:buFontTx/>
              <a:buChar char="-"/>
            </a:pPr>
            <a:r>
              <a:rPr lang="en-US" dirty="0">
                <a:latin typeface="Arial" panose="020B0604020202020204" pitchFamily="34" charset="0"/>
                <a:cs typeface="Arial" panose="020B0604020202020204" pitchFamily="34" charset="0"/>
              </a:rPr>
              <a:t>Lack of oxygen at higher altitudes (Al-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125)</a:t>
            </a:r>
          </a:p>
          <a:p>
            <a:pPr>
              <a:buFontTx/>
              <a:buChar char="-"/>
            </a:pPr>
            <a:r>
              <a:rPr lang="en-US" dirty="0">
                <a:latin typeface="Arial" panose="020B0604020202020204" pitchFamily="34" charset="0"/>
                <a:cs typeface="Arial" panose="020B0604020202020204" pitchFamily="34" charset="0"/>
              </a:rPr>
              <a:t>Everything is created in pairs (</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49)</a:t>
            </a:r>
          </a:p>
          <a:p>
            <a:pPr>
              <a:buAutoNum type="arabicPeriod"/>
            </a:pPr>
            <a:endParaRPr lang="en-US"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16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845" y="705579"/>
            <a:ext cx="9218612" cy="5721532"/>
          </a:xfrm>
        </p:spPr>
        <p:txBody>
          <a:bodyPr>
            <a:normAutofit/>
          </a:bodyPr>
          <a:lstStyle/>
          <a:p>
            <a:pPr>
              <a:buFontTx/>
              <a:buChar char="-"/>
            </a:pPr>
            <a:r>
              <a:rPr lang="en-US" sz="1800" dirty="0">
                <a:latin typeface="Arial" panose="020B0604020202020204" pitchFamily="34" charset="0"/>
                <a:cs typeface="Arial" panose="020B0604020202020204" pitchFamily="34" charset="0"/>
              </a:rPr>
              <a:t>Different fingerprints of every human being (Al-</a:t>
            </a:r>
            <a:r>
              <a:rPr lang="en-US" sz="1800" dirty="0" err="1">
                <a:latin typeface="Arial" panose="020B0604020202020204" pitchFamily="34" charset="0"/>
                <a:cs typeface="Arial" panose="020B0604020202020204" pitchFamily="34" charset="0"/>
              </a:rPr>
              <a:t>Qiyamah</a:t>
            </a:r>
            <a:r>
              <a:rPr lang="en-US" sz="1800" dirty="0">
                <a:latin typeface="Arial" panose="020B0604020202020204" pitchFamily="34" charset="0"/>
                <a:cs typeface="Arial" panose="020B0604020202020204" pitchFamily="34" charset="0"/>
              </a:rPr>
              <a:t>: 3 – 4)</a:t>
            </a:r>
          </a:p>
          <a:p>
            <a:pPr>
              <a:buFontTx/>
              <a:buChar char="-"/>
            </a:pPr>
            <a:r>
              <a:rPr lang="en-US" sz="1800" dirty="0">
                <a:latin typeface="Arial" panose="020B0604020202020204" pitchFamily="34" charset="0"/>
                <a:cs typeface="Arial" panose="020B0604020202020204" pitchFamily="34" charset="0"/>
              </a:rPr>
              <a:t>Pollination of fruits (Al-</a:t>
            </a:r>
            <a:r>
              <a:rPr lang="en-US" sz="1800" dirty="0" err="1">
                <a:latin typeface="Arial" panose="020B0604020202020204" pitchFamily="34" charset="0"/>
                <a:cs typeface="Arial" panose="020B0604020202020204" pitchFamily="34" charset="0"/>
              </a:rPr>
              <a:t>Hijr</a:t>
            </a:r>
            <a:r>
              <a:rPr lang="en-US" sz="1800" dirty="0">
                <a:latin typeface="Arial" panose="020B0604020202020204" pitchFamily="34" charset="0"/>
                <a:cs typeface="Arial" panose="020B0604020202020204" pitchFamily="34" charset="0"/>
              </a:rPr>
              <a:t>: 22)</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7. Laws/Rulings</a:t>
            </a:r>
          </a:p>
          <a:p>
            <a:pPr marL="0" indent="0">
              <a:buNone/>
            </a:pPr>
            <a:r>
              <a:rPr lang="en-US" sz="1800" dirty="0">
                <a:latin typeface="Arial" panose="020B0604020202020204" pitchFamily="34" charset="0"/>
                <a:cs typeface="Arial" panose="020B0604020202020204" pitchFamily="34" charset="0"/>
              </a:rPr>
              <a:t>8. Obligations &amp; Prohibitions</a:t>
            </a:r>
          </a:p>
          <a:p>
            <a:pPr marL="0" indent="0">
              <a:buNone/>
            </a:pPr>
            <a:endParaRPr lang="en-US" sz="1800" dirty="0">
              <a:latin typeface="Arial" panose="020B0604020202020204" pitchFamily="34" charset="0"/>
              <a:cs typeface="Arial" panose="020B0604020202020204" pitchFamily="34" charset="0"/>
            </a:endParaRPr>
          </a:p>
          <a:p>
            <a:pPr marL="0" indent="0" algn="ctr">
              <a:buNone/>
            </a:pPr>
            <a:r>
              <a:rPr lang="en-US" sz="1800" b="1" u="sng" dirty="0">
                <a:latin typeface="Arial" panose="020B0604020202020204" pitchFamily="34" charset="0"/>
                <a:cs typeface="Arial" panose="020B0604020202020204" pitchFamily="34" charset="0"/>
              </a:rPr>
              <a:t>Reasons Behind the Gradual Revelation</a:t>
            </a:r>
          </a:p>
          <a:p>
            <a:pPr marL="0" indent="0">
              <a:buNone/>
            </a:pP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1. To strengthen the heart of the Prophet SAW</a:t>
            </a:r>
          </a:p>
          <a:p>
            <a:pPr marL="45720" indent="0">
              <a:buNone/>
            </a:pPr>
            <a:r>
              <a:rPr lang="en-US" sz="1800" dirty="0">
                <a:latin typeface="Arial" panose="020B0604020202020204" pitchFamily="34" charset="0"/>
                <a:cs typeface="Arial" panose="020B0604020202020204" pitchFamily="34" charset="0"/>
              </a:rPr>
              <a:t>2. For a gradual revelation of rulings and obligations</a:t>
            </a:r>
          </a:p>
          <a:p>
            <a:pPr marL="45720" indent="0">
              <a:buNone/>
            </a:pPr>
            <a:r>
              <a:rPr lang="en-US" sz="1800" dirty="0">
                <a:latin typeface="Arial" panose="020B0604020202020204" pitchFamily="34" charset="0"/>
                <a:cs typeface="Arial" panose="020B0604020202020204" pitchFamily="34" charset="0"/>
              </a:rPr>
              <a:t>3. For the ease of memorization</a:t>
            </a:r>
          </a:p>
          <a:p>
            <a:pPr marL="45720" indent="0">
              <a:buNone/>
            </a:pPr>
            <a:r>
              <a:rPr lang="en-US" sz="1800" dirty="0">
                <a:latin typeface="Arial" panose="020B0604020202020204" pitchFamily="34" charset="0"/>
                <a:cs typeface="Arial" panose="020B0604020202020204" pitchFamily="34" charset="0"/>
              </a:rPr>
              <a:t>4. For the ease of understanding</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089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0235" y="405169"/>
            <a:ext cx="8911687" cy="773616"/>
          </a:xfrm>
        </p:spPr>
        <p:txBody>
          <a:bodyPr/>
          <a:lstStyle/>
          <a:p>
            <a:pPr algn="ctr"/>
            <a:r>
              <a:rPr lang="en-US" dirty="0">
                <a:latin typeface="Arial" panose="020B0604020202020204" pitchFamily="34" charset="0"/>
                <a:cs typeface="Arial" panose="020B0604020202020204" pitchFamily="34" charset="0"/>
              </a:rPr>
              <a:t>SUNNAH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0078" y="1402305"/>
            <a:ext cx="9300755" cy="5149893"/>
          </a:xfrm>
        </p:spPr>
        <p:txBody>
          <a:bodyPr>
            <a:normAutofit fontScale="77500" lnSpcReduction="20000"/>
          </a:bodyPr>
          <a:lstStyle/>
          <a:p>
            <a:pPr>
              <a:buFont typeface="Wingdings" panose="05000000000000000000" pitchFamily="2" charset="2"/>
              <a:buChar char="Ø"/>
            </a:pPr>
            <a:r>
              <a:rPr lang="en-US" sz="2300" dirty="0">
                <a:latin typeface="Arial" panose="020B0604020202020204" pitchFamily="34" charset="0"/>
                <a:cs typeface="Arial" panose="020B0604020202020204" pitchFamily="34" charset="0"/>
              </a:rPr>
              <a:t>The literal meaning of the word is the way of life OR a habitual practice</a:t>
            </a:r>
          </a:p>
          <a:p>
            <a:pPr>
              <a:buFont typeface="Wingdings" panose="05000000000000000000" pitchFamily="2" charset="2"/>
              <a:buChar char="Ø"/>
            </a:pPr>
            <a:r>
              <a:rPr lang="en-US" sz="2300" dirty="0">
                <a:latin typeface="Arial" panose="020B0604020202020204" pitchFamily="34" charset="0"/>
                <a:cs typeface="Arial" panose="020B0604020202020204" pitchFamily="34" charset="0"/>
              </a:rPr>
              <a:t>The terminological meaning is the way of life of the Prophet SAW, comprising upon his sayings, actions, &amp; acknowledgements. </a:t>
            </a:r>
          </a:p>
          <a:p>
            <a:pPr>
              <a:buFont typeface="Wingdings" panose="05000000000000000000" pitchFamily="2" charset="2"/>
              <a:buChar char="Ø"/>
            </a:pPr>
            <a:r>
              <a:rPr lang="en-US" sz="2300" dirty="0">
                <a:latin typeface="Arial" panose="020B0604020202020204" pitchFamily="34" charset="0"/>
                <a:cs typeface="Arial" panose="020B0604020202020204" pitchFamily="34" charset="0"/>
              </a:rPr>
              <a:t>The subject of Sunnah is the study of the entity of the Prophet SAW</a:t>
            </a:r>
          </a:p>
          <a:p>
            <a:pPr>
              <a:buFont typeface="Wingdings" panose="05000000000000000000" pitchFamily="2" charset="2"/>
              <a:buChar char="Ø"/>
            </a:pPr>
            <a:r>
              <a:rPr lang="en-US" sz="2300" dirty="0">
                <a:latin typeface="Arial" panose="020B0604020202020204" pitchFamily="34" charset="0"/>
                <a:cs typeface="Arial" panose="020B0604020202020204" pitchFamily="34" charset="0"/>
              </a:rPr>
              <a:t>The motive is to follow in his footsteps in order to achieve eternal bliss and success</a:t>
            </a:r>
          </a:p>
          <a:p>
            <a:pPr marL="0" indent="0">
              <a:buNone/>
            </a:pPr>
            <a:endParaRPr lang="en-US" sz="2300" dirty="0">
              <a:latin typeface="Arial" panose="020B0604020202020204" pitchFamily="34" charset="0"/>
              <a:cs typeface="Arial" panose="020B0604020202020204" pitchFamily="34" charset="0"/>
            </a:endParaRPr>
          </a:p>
          <a:p>
            <a:pPr marL="0" indent="0" algn="ctr">
              <a:buNone/>
            </a:pPr>
            <a:r>
              <a:rPr lang="en-US" sz="2300" b="1" u="sng" dirty="0">
                <a:latin typeface="Arial" panose="020B0604020202020204" pitchFamily="34" charset="0"/>
                <a:cs typeface="Arial" panose="020B0604020202020204" pitchFamily="34" charset="0"/>
              </a:rPr>
              <a:t>Authenticity of Sunnah</a:t>
            </a:r>
          </a:p>
          <a:p>
            <a:pPr>
              <a:buFont typeface="Wingdings" panose="05000000000000000000" pitchFamily="2" charset="2"/>
              <a:buChar char="Ø"/>
            </a:pPr>
            <a:r>
              <a:rPr lang="en-US" sz="2300" b="1" dirty="0">
                <a:latin typeface="Arial" panose="020B0604020202020204" pitchFamily="34" charset="0"/>
                <a:cs typeface="Arial" panose="020B0604020202020204" pitchFamily="34" charset="0"/>
              </a:rPr>
              <a:t>Authenticated by the Quran</a:t>
            </a:r>
          </a:p>
          <a:p>
            <a:pPr>
              <a:lnSpc>
                <a:spcPct val="120000"/>
              </a:lnSpc>
              <a:buFontTx/>
              <a:buChar char="-"/>
            </a:pPr>
            <a:r>
              <a:rPr lang="en-US" sz="2300" dirty="0">
                <a:latin typeface="Arial" panose="020B0604020202020204" pitchFamily="34" charset="0"/>
                <a:cs typeface="Arial" panose="020B0604020202020204" pitchFamily="34" charset="0"/>
              </a:rPr>
              <a:t>“</a:t>
            </a:r>
            <a:r>
              <a:rPr lang="en-US" sz="2300" i="1" dirty="0">
                <a:latin typeface="Arial" panose="020B0604020202020204" pitchFamily="34" charset="0"/>
                <a:cs typeface="Arial" panose="020B0604020202020204" pitchFamily="34" charset="0"/>
              </a:rPr>
              <a:t>He is the One Who raised for the illiterate people a messenger from among themselves—reciting to them His revelations, purifying them, and teaching them the Book and </a:t>
            </a:r>
            <a:r>
              <a:rPr lang="en-US" sz="2300" b="1" i="1" u="sng" dirty="0">
                <a:latin typeface="Arial" panose="020B0604020202020204" pitchFamily="34" charset="0"/>
                <a:cs typeface="Arial" panose="020B0604020202020204" pitchFamily="34" charset="0"/>
              </a:rPr>
              <a:t>wisdom</a:t>
            </a:r>
            <a:r>
              <a:rPr lang="en-US" sz="2300" i="1" dirty="0">
                <a:latin typeface="Arial" panose="020B0604020202020204" pitchFamily="34" charset="0"/>
                <a:cs typeface="Arial" panose="020B0604020202020204" pitchFamily="34" charset="0"/>
              </a:rPr>
              <a:t>, for indeed they had previously been clearly astray.” </a:t>
            </a:r>
            <a:r>
              <a:rPr lang="en-US" sz="2300" dirty="0">
                <a:latin typeface="Arial" panose="020B0604020202020204" pitchFamily="34" charset="0"/>
                <a:cs typeface="Arial" panose="020B0604020202020204" pitchFamily="34" charset="0"/>
              </a:rPr>
              <a:t>(Al-</a:t>
            </a:r>
            <a:r>
              <a:rPr lang="en-US" sz="2300" dirty="0" err="1">
                <a:latin typeface="Arial" panose="020B0604020202020204" pitchFamily="34" charset="0"/>
                <a:cs typeface="Arial" panose="020B0604020202020204" pitchFamily="34" charset="0"/>
              </a:rPr>
              <a:t>Jumu’ah</a:t>
            </a:r>
            <a:r>
              <a:rPr lang="en-US" sz="2300" dirty="0">
                <a:latin typeface="Arial" panose="020B0604020202020204" pitchFamily="34" charset="0"/>
                <a:cs typeface="Arial" panose="020B0604020202020204" pitchFamily="34" charset="0"/>
              </a:rPr>
              <a:t>: 2)</a:t>
            </a:r>
          </a:p>
          <a:p>
            <a:pPr>
              <a:lnSpc>
                <a:spcPct val="120000"/>
              </a:lnSpc>
              <a:buFontTx/>
              <a:buChar char="-"/>
            </a:pPr>
            <a:r>
              <a:rPr lang="en-US" sz="2300" i="1" dirty="0">
                <a:latin typeface="Arial" panose="020B0604020202020204" pitchFamily="34" charset="0"/>
                <a:cs typeface="Arial" panose="020B0604020202020204" pitchFamily="34" charset="0"/>
              </a:rPr>
              <a:t>“O believers! Obey Allah and </a:t>
            </a:r>
            <a:r>
              <a:rPr lang="en-US" sz="2300" b="1" i="1" u="sng" dirty="0">
                <a:latin typeface="Arial" panose="020B0604020202020204" pitchFamily="34" charset="0"/>
                <a:cs typeface="Arial" panose="020B0604020202020204" pitchFamily="34" charset="0"/>
              </a:rPr>
              <a:t>obey the Messenger</a:t>
            </a:r>
            <a:r>
              <a:rPr lang="en-US" sz="2300" i="1" dirty="0">
                <a:latin typeface="Arial" panose="020B0604020202020204" pitchFamily="34" charset="0"/>
                <a:cs typeface="Arial" panose="020B0604020202020204" pitchFamily="34" charset="0"/>
              </a:rPr>
              <a:t> and those in authority among you. Should you disagree on anything, then refer it to Allah and His Messenger, if you ˹truly˺ believe in Allah and the Last Day. This is the best and fairest resolution.” </a:t>
            </a:r>
            <a:r>
              <a:rPr lang="en-US" sz="2300" dirty="0">
                <a:latin typeface="Arial" panose="020B0604020202020204" pitchFamily="34" charset="0"/>
                <a:cs typeface="Arial" panose="020B0604020202020204" pitchFamily="34" charset="0"/>
              </a:rPr>
              <a:t>(An-</a:t>
            </a:r>
            <a:r>
              <a:rPr lang="en-US" sz="2300" dirty="0" err="1">
                <a:latin typeface="Arial" panose="020B0604020202020204" pitchFamily="34" charset="0"/>
                <a:cs typeface="Arial" panose="020B0604020202020204" pitchFamily="34" charset="0"/>
              </a:rPr>
              <a:t>Nisaa</a:t>
            </a:r>
            <a:r>
              <a:rPr lang="en-US" sz="2300" dirty="0">
                <a:latin typeface="Arial" panose="020B0604020202020204" pitchFamily="34" charset="0"/>
                <a:cs typeface="Arial" panose="020B0604020202020204" pitchFamily="34" charset="0"/>
              </a:rPr>
              <a:t>: 59)</a:t>
            </a:r>
            <a:endParaRPr lang="en-US" sz="2300" i="1"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899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7706" y="720481"/>
            <a:ext cx="9140235" cy="5682342"/>
          </a:xfrm>
        </p:spPr>
        <p:txBody>
          <a:bodyPr>
            <a:normAutofit/>
          </a:bodyPr>
          <a:lstStyle/>
          <a:p>
            <a:pPr>
              <a:buFont typeface="Wingdings" panose="05000000000000000000" pitchFamily="2" charset="2"/>
              <a:buChar char="Ø"/>
            </a:pPr>
            <a:r>
              <a:rPr lang="en-US" sz="1900" b="1" dirty="0">
                <a:latin typeface="Arial" panose="020B0604020202020204" pitchFamily="34" charset="0"/>
                <a:cs typeface="Arial" panose="020B0604020202020204" pitchFamily="34" charset="0"/>
              </a:rPr>
              <a:t>Logical evidences for the Authentication of Sunnah</a:t>
            </a:r>
          </a:p>
          <a:p>
            <a:pPr>
              <a:buFontTx/>
              <a:buChar char="-"/>
            </a:pPr>
            <a:r>
              <a:rPr lang="en-US" sz="1900" dirty="0">
                <a:latin typeface="Arial" panose="020B0604020202020204" pitchFamily="34" charset="0"/>
                <a:cs typeface="Arial" panose="020B0604020202020204" pitchFamily="34" charset="0"/>
              </a:rPr>
              <a:t>How to perform rituals?</a:t>
            </a:r>
          </a:p>
          <a:p>
            <a:pPr>
              <a:buFontTx/>
              <a:buChar char="-"/>
            </a:pPr>
            <a:r>
              <a:rPr lang="en-US" sz="1900" dirty="0">
                <a:latin typeface="Arial" panose="020B0604020202020204" pitchFamily="34" charset="0"/>
                <a:cs typeface="Arial" panose="020B0604020202020204" pitchFamily="34" charset="0"/>
              </a:rPr>
              <a:t>Why was the Prophet SAW sent if he wasn’t meant to be followed by the entire humanity?</a:t>
            </a:r>
          </a:p>
          <a:p>
            <a:pPr>
              <a:buFontTx/>
              <a:buChar char="-"/>
            </a:pPr>
            <a:r>
              <a:rPr lang="en-US" sz="1900" dirty="0">
                <a:latin typeface="Arial" panose="020B0604020202020204" pitchFamily="34" charset="0"/>
                <a:cs typeface="Arial" panose="020B0604020202020204" pitchFamily="34" charset="0"/>
              </a:rPr>
              <a:t>All the Ummah has been authenticating it except for a few in the recent past. If they are taken to be correct, it would mean that those before them were completely wrong. This would dismantle the foundations of Islam </a:t>
            </a:r>
          </a:p>
          <a:p>
            <a:pPr marL="0" indent="0">
              <a:buNone/>
            </a:pPr>
            <a:endParaRPr lang="en-US" sz="1900" dirty="0">
              <a:latin typeface="Arial" panose="020B0604020202020204" pitchFamily="34" charset="0"/>
              <a:cs typeface="Arial" panose="020B0604020202020204" pitchFamily="34" charset="0"/>
            </a:endParaRPr>
          </a:p>
          <a:p>
            <a:pPr marL="0" indent="0" algn="ctr">
              <a:buNone/>
            </a:pPr>
            <a:r>
              <a:rPr lang="en-US" sz="1900" b="1" u="sng" dirty="0">
                <a:latin typeface="Arial" panose="020B0604020202020204" pitchFamily="34" charset="0"/>
                <a:cs typeface="Arial" panose="020B0604020202020204" pitchFamily="34" charset="0"/>
              </a:rPr>
              <a:t>Protection of Sunnah</a:t>
            </a:r>
          </a:p>
          <a:p>
            <a:pPr marL="0" indent="0">
              <a:buNone/>
            </a:pPr>
            <a:endParaRPr lang="en-US" sz="1900"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Memorized by the companions (had great memories)</a:t>
            </a:r>
          </a:p>
          <a:p>
            <a:pPr>
              <a:buFontTx/>
              <a:buChar char="-"/>
            </a:pPr>
            <a:r>
              <a:rPr lang="en-US" sz="1900" dirty="0">
                <a:latin typeface="Arial" panose="020B0604020202020204" pitchFamily="34" charset="0"/>
                <a:cs typeface="Arial" panose="020B0604020202020204" pitchFamily="34" charset="0"/>
              </a:rPr>
              <a:t>Was in practice</a:t>
            </a:r>
          </a:p>
          <a:p>
            <a:pPr>
              <a:buFontTx/>
              <a:buChar char="-"/>
            </a:pPr>
            <a:r>
              <a:rPr lang="en-US" sz="1900" dirty="0">
                <a:latin typeface="Arial" panose="020B0604020202020204" pitchFamily="34" charset="0"/>
                <a:cs typeface="Arial" panose="020B0604020202020204" pitchFamily="34" charset="0"/>
              </a:rPr>
              <a:t>Written by the companions. The Prophet SAW himself encouraged them to write.</a:t>
            </a:r>
          </a:p>
          <a:p>
            <a:pPr marL="0" indent="0">
              <a:buNone/>
            </a:pPr>
            <a:r>
              <a:rPr lang="en-US" sz="1900" i="1" dirty="0">
                <a:latin typeface="Arial" panose="020B0604020202020204" pitchFamily="34" charset="0"/>
                <a:cs typeface="Arial" panose="020B0604020202020204" pitchFamily="34" charset="0"/>
              </a:rPr>
              <a:t>“Preserve knowledge with the help of your hand.” </a:t>
            </a:r>
            <a:r>
              <a:rPr lang="en-US" sz="1900" dirty="0">
                <a:latin typeface="Arial" panose="020B0604020202020204" pitchFamily="34" charset="0"/>
                <a:cs typeface="Arial" panose="020B0604020202020204" pitchFamily="34" charset="0"/>
              </a:rPr>
              <a:t>(Tirmizi)</a:t>
            </a:r>
          </a:p>
          <a:p>
            <a:pPr marL="0" indent="0">
              <a:buNone/>
            </a:pP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444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4751" y="875211"/>
            <a:ext cx="9231675" cy="5460275"/>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Compilations during the time of the Prophet SAW (a proof that Sunnah/hadith was written)</a:t>
            </a:r>
            <a:endParaRPr lang="en-US" b="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As-</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As-</a:t>
            </a:r>
            <a:r>
              <a:rPr lang="en-US" sz="1800" i="1" dirty="0" err="1">
                <a:latin typeface="Arial" panose="020B0604020202020204" pitchFamily="34" charset="0"/>
                <a:cs typeface="Arial" panose="020B0604020202020204" pitchFamily="34" charset="0"/>
              </a:rPr>
              <a:t>Sadiqah</a:t>
            </a:r>
            <a:r>
              <a:rPr lang="en-US" sz="1800" dirty="0">
                <a:latin typeface="Arial" panose="020B0604020202020204" pitchFamily="34" charset="0"/>
                <a:cs typeface="Arial" panose="020B0604020202020204" pitchFamily="34" charset="0"/>
              </a:rPr>
              <a:t>” compiled by Abdullah bin Amar bin Aas R.A. Consisted of more than 5000 traditions</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of Ali R.A</a:t>
            </a:r>
            <a:r>
              <a:rPr lang="en-US" sz="1800" dirty="0">
                <a:latin typeface="Arial" panose="020B0604020202020204" pitchFamily="34" charset="0"/>
                <a:cs typeface="Arial" panose="020B0604020202020204" pitchFamily="34" charset="0"/>
              </a:rPr>
              <a:t>”</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Kitab</a:t>
            </a:r>
            <a:r>
              <a:rPr lang="en-US" sz="1800" i="1" dirty="0">
                <a:latin typeface="Arial" panose="020B0604020202020204" pitchFamily="34" charset="0"/>
                <a:cs typeface="Arial" panose="020B0604020202020204" pitchFamily="34" charset="0"/>
              </a:rPr>
              <a:t> us Sadaqah</a:t>
            </a:r>
            <a:r>
              <a:rPr lang="en-US" sz="1800" dirty="0">
                <a:latin typeface="Arial" panose="020B0604020202020204" pitchFamily="34" charset="0"/>
                <a:cs typeface="Arial" panose="020B0604020202020204" pitchFamily="34" charset="0"/>
              </a:rPr>
              <a:t>” dictated by the Prophet SAW himself</a:t>
            </a:r>
          </a:p>
          <a:p>
            <a:pPr>
              <a:buFontTx/>
              <a:buChar char="-"/>
            </a:pPr>
            <a:r>
              <a:rPr lang="en-US" sz="1800" dirty="0">
                <a:latin typeface="Arial" panose="020B0604020202020204" pitchFamily="34" charset="0"/>
                <a:cs typeface="Arial" panose="020B0604020202020204" pitchFamily="34" charset="0"/>
              </a:rPr>
              <a:t>Anas bin Malik R.A had a number of compilations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Famous Compilations in the Second Century</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Kitab</a:t>
            </a:r>
            <a:r>
              <a:rPr lang="en-US" sz="1800" i="1" dirty="0">
                <a:latin typeface="Arial" panose="020B0604020202020204" pitchFamily="34" charset="0"/>
                <a:cs typeface="Arial" panose="020B0604020202020204" pitchFamily="34" charset="0"/>
              </a:rPr>
              <a:t> ul </a:t>
            </a:r>
            <a:r>
              <a:rPr lang="en-US" sz="1800" i="1" dirty="0" err="1">
                <a:latin typeface="Arial" panose="020B0604020202020204" pitchFamily="34" charset="0"/>
                <a:cs typeface="Arial" panose="020B0604020202020204" pitchFamily="34" charset="0"/>
              </a:rPr>
              <a:t>Asaar</a:t>
            </a:r>
            <a:r>
              <a:rPr lang="en-US" sz="1800" dirty="0">
                <a:latin typeface="Arial" panose="020B0604020202020204" pitchFamily="34" charset="0"/>
                <a:cs typeface="Arial" panose="020B0604020202020204" pitchFamily="34" charset="0"/>
              </a:rPr>
              <a:t>” compiled by Abu Hanifah </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Muwatta</a:t>
            </a:r>
            <a:r>
              <a:rPr lang="en-US" sz="1800" i="1" dirty="0">
                <a:latin typeface="Arial" panose="020B0604020202020204" pitchFamily="34" charset="0"/>
                <a:cs typeface="Arial" panose="020B0604020202020204" pitchFamily="34" charset="0"/>
              </a:rPr>
              <a:t> Imam Malik</a:t>
            </a:r>
          </a:p>
          <a:p>
            <a:pPr>
              <a:buFontTx/>
              <a:buChar char="-"/>
            </a:pPr>
            <a:r>
              <a:rPr lang="en-US" sz="1800" i="1" dirty="0">
                <a:latin typeface="Arial" panose="020B0604020202020204" pitchFamily="34" charset="0"/>
                <a:cs typeface="Arial" panose="020B0604020202020204" pitchFamily="34" charset="0"/>
              </a:rPr>
              <a:t>Jami’ Sufyan</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371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5823" y="576421"/>
            <a:ext cx="9166361" cy="5956663"/>
          </a:xfrm>
        </p:spPr>
        <p:txBody>
          <a:bodyPr>
            <a:normAutofit/>
          </a:bodyPr>
          <a:lstStyle/>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Famous Compilations in the Third Century</a:t>
            </a:r>
          </a:p>
          <a:p>
            <a:pPr>
              <a:buFontTx/>
              <a:buChar char="-"/>
            </a:pPr>
            <a:r>
              <a:rPr lang="en-US" sz="1800" dirty="0">
                <a:latin typeface="Arial" panose="020B0604020202020204" pitchFamily="34" charset="0"/>
                <a:cs typeface="Arial" panose="020B0604020202020204" pitchFamily="34" charset="0"/>
              </a:rPr>
              <a:t>The six famous and most authentic books of Hadith</a:t>
            </a:r>
          </a:p>
          <a:p>
            <a:pPr marL="0" indent="0">
              <a:buNone/>
            </a:pPr>
            <a:r>
              <a:rPr lang="en-US" sz="1800" dirty="0">
                <a:latin typeface="Arial" panose="020B0604020202020204" pitchFamily="34" charset="0"/>
                <a:cs typeface="Arial" panose="020B0604020202020204" pitchFamily="34" charset="0"/>
              </a:rPr>
              <a:t>Bukhari, Muslim, Nasaai, Abu Dawood, Tirmizi &amp; Ibn Maajah</a:t>
            </a:r>
            <a:endParaRPr lang="en-GB" sz="1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2400" b="1" u="sng" dirty="0">
                <a:latin typeface="Arial" panose="020B0604020202020204" pitchFamily="34" charset="0"/>
                <a:cs typeface="Arial" panose="020B0604020202020204" pitchFamily="34" charset="0"/>
              </a:rPr>
              <a:t>Types of Hadith</a:t>
            </a:r>
            <a:endParaRPr lang="en-US" sz="2000" dirty="0">
              <a:latin typeface="Arial" panose="020B0604020202020204" pitchFamily="34" charset="0"/>
              <a:cs typeface="Arial" panose="020B0604020202020204" pitchFamily="34" charset="0"/>
            </a:endParaRPr>
          </a:p>
          <a:p>
            <a:pPr marL="0" indent="0" algn="ctr">
              <a:buNone/>
            </a:pPr>
            <a:endParaRPr lang="en-US" sz="20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Classification based on the nature of the Sunnah</a:t>
            </a:r>
          </a:p>
          <a:p>
            <a:pPr marL="45720" indent="0">
              <a:buNone/>
            </a:pPr>
            <a:r>
              <a:rPr lang="en-US" sz="1800" dirty="0">
                <a:latin typeface="Arial" panose="020B0604020202020204" pitchFamily="34" charset="0"/>
                <a:cs typeface="Arial" panose="020B0604020202020204" pitchFamily="34" charset="0"/>
              </a:rPr>
              <a:t>1. Verbal (</a:t>
            </a:r>
            <a:r>
              <a:rPr lang="ar-SA" sz="1800" dirty="0">
                <a:latin typeface="Arial" panose="020B0604020202020204" pitchFamily="34" charset="0"/>
                <a:cs typeface="Arial" panose="020B0604020202020204" pitchFamily="34" charset="0"/>
              </a:rPr>
              <a:t>(قولي</a:t>
            </a:r>
            <a:r>
              <a:rPr lang="en-US" sz="1800" dirty="0">
                <a:latin typeface="Arial" panose="020B0604020202020204" pitchFamily="34" charset="0"/>
                <a:cs typeface="Arial" panose="020B0604020202020204" pitchFamily="34" charset="0"/>
              </a:rPr>
              <a:t> – His sayings</a:t>
            </a:r>
          </a:p>
          <a:p>
            <a:pPr marL="45720" indent="0">
              <a:buNone/>
            </a:pPr>
            <a:r>
              <a:rPr lang="en-US" sz="1800" dirty="0">
                <a:latin typeface="Arial" panose="020B0604020202020204" pitchFamily="34" charset="0"/>
                <a:cs typeface="Arial" panose="020B0604020202020204" pitchFamily="34" charset="0"/>
              </a:rPr>
              <a:t>2. Action </a:t>
            </a:r>
            <a:r>
              <a:rPr lang="ar-SA" sz="1800" dirty="0">
                <a:latin typeface="Arial" panose="020B0604020202020204" pitchFamily="34" charset="0"/>
                <a:cs typeface="Arial" panose="020B0604020202020204" pitchFamily="34" charset="0"/>
              </a:rPr>
              <a:t>(فعلي)</a:t>
            </a:r>
            <a:r>
              <a:rPr lang="en-US" sz="1800" dirty="0">
                <a:latin typeface="Arial" panose="020B0604020202020204" pitchFamily="34" charset="0"/>
                <a:cs typeface="Arial" panose="020B0604020202020204" pitchFamily="34" charset="0"/>
              </a:rPr>
              <a:t> – His actions</a:t>
            </a:r>
          </a:p>
          <a:p>
            <a:pPr marL="45720" indent="0">
              <a:buNone/>
            </a:pPr>
            <a:r>
              <a:rPr lang="en-US" sz="1800" dirty="0">
                <a:latin typeface="Arial" panose="020B0604020202020204" pitchFamily="34" charset="0"/>
                <a:cs typeface="Arial" panose="020B0604020202020204" pitchFamily="34" charset="0"/>
              </a:rPr>
              <a:t>3. Authentication (</a:t>
            </a:r>
            <a:r>
              <a:rPr lang="ar-SA" sz="1800" dirty="0">
                <a:latin typeface="Arial" panose="020B0604020202020204" pitchFamily="34" charset="0"/>
                <a:cs typeface="Arial" panose="020B0604020202020204" pitchFamily="34" charset="0"/>
              </a:rPr>
              <a:t>(تقريري</a:t>
            </a:r>
            <a:r>
              <a:rPr lang="en-US" sz="1800" dirty="0">
                <a:latin typeface="Arial" panose="020B0604020202020204" pitchFamily="34" charset="0"/>
                <a:cs typeface="Arial" panose="020B0604020202020204" pitchFamily="34" charset="0"/>
              </a:rPr>
              <a:t> – An act of a companion in front of the Prophet SAW and his silence on that particular act. The silence was actually an authentication as it cannot be imagined that the Prophet SAW would see something unlawful or incorrect and would remain quiet about it.</a:t>
            </a:r>
          </a:p>
        </p:txBody>
      </p:sp>
    </p:spTree>
    <p:extLst>
      <p:ext uri="{BB962C8B-B14F-4D97-AF65-F5344CB8AC3E}">
        <p14:creationId xmlns:p14="http://schemas.microsoft.com/office/powerpoint/2010/main" val="2774223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3749" y="888273"/>
            <a:ext cx="9270863" cy="5590903"/>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Classification based on the strength of the Hadith/Sunnah</a:t>
            </a:r>
          </a:p>
          <a:p>
            <a:pPr>
              <a:buAutoNum type="arabicPeriod"/>
            </a:pPr>
            <a:r>
              <a:rPr lang="en-US" sz="1800" b="1" dirty="0">
                <a:latin typeface="Arial" panose="020B0604020202020204" pitchFamily="34" charset="0"/>
                <a:cs typeface="Arial" panose="020B0604020202020204" pitchFamily="34" charset="0"/>
              </a:rPr>
              <a:t>Sahih (Authentic)</a:t>
            </a:r>
          </a:p>
          <a:p>
            <a:pPr marL="0" indent="0">
              <a:buNone/>
            </a:pPr>
            <a:r>
              <a:rPr lang="en-US" sz="1800" dirty="0">
                <a:latin typeface="Arial" panose="020B0604020202020204" pitchFamily="34" charset="0"/>
                <a:cs typeface="Arial" panose="020B0604020202020204" pitchFamily="34" charset="0"/>
              </a:rPr>
              <a:t>A hadith transmitted through an unbroken chain of narrators all of whom are of sound character and memory, and the hadith is free from all sorts of irregularities and hidden defects.</a:t>
            </a:r>
            <a:endParaRPr lang="en-GB"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2. </a:t>
            </a:r>
            <a:r>
              <a:rPr lang="en-US" sz="1800" b="1" dirty="0">
                <a:latin typeface="Arial" panose="020B0604020202020204" pitchFamily="34" charset="0"/>
                <a:cs typeface="Arial" panose="020B0604020202020204" pitchFamily="34" charset="0"/>
              </a:rPr>
              <a:t>Hassan (Good)</a:t>
            </a:r>
          </a:p>
          <a:p>
            <a:pPr marL="0" indent="0">
              <a:buNone/>
            </a:pPr>
            <a:r>
              <a:rPr lang="en-US" sz="1800" dirty="0">
                <a:latin typeface="Arial" panose="020B0604020202020204" pitchFamily="34" charset="0"/>
                <a:cs typeface="Arial" panose="020B0604020202020204" pitchFamily="34" charset="0"/>
              </a:rPr>
              <a:t>A hadith transmitted through an unbroken chain of narrators all of whom are of sound character but of weak memory, and the hadith is free from all sorts of irregularities and hidden defects.</a:t>
            </a:r>
            <a:endParaRPr lang="en-GB"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3. </a:t>
            </a:r>
            <a:r>
              <a:rPr lang="en-US" sz="1800" b="1" dirty="0" err="1">
                <a:latin typeface="Arial" panose="020B0604020202020204" pitchFamily="34" charset="0"/>
                <a:cs typeface="Arial" panose="020B0604020202020204" pitchFamily="34" charset="0"/>
              </a:rPr>
              <a:t>Za’eef</a:t>
            </a:r>
            <a:r>
              <a:rPr lang="en-US" sz="1800" b="1" dirty="0">
                <a:latin typeface="Arial" panose="020B0604020202020204" pitchFamily="34" charset="0"/>
                <a:cs typeface="Arial" panose="020B0604020202020204" pitchFamily="34" charset="0"/>
              </a:rPr>
              <a:t> (Weak)</a:t>
            </a:r>
          </a:p>
          <a:p>
            <a:pPr marL="0" indent="0">
              <a:buNone/>
            </a:pPr>
            <a:r>
              <a:rPr lang="en-US" sz="1800" dirty="0">
                <a:latin typeface="Arial" panose="020B0604020202020204" pitchFamily="34" charset="0"/>
                <a:cs typeface="Arial" panose="020B0604020202020204" pitchFamily="34" charset="0"/>
              </a:rPr>
              <a:t>Lacks one or more elements of a Hassan hadith</a:t>
            </a:r>
          </a:p>
        </p:txBody>
      </p:sp>
    </p:spTree>
    <p:extLst>
      <p:ext uri="{BB962C8B-B14F-4D97-AF65-F5344CB8AC3E}">
        <p14:creationId xmlns:p14="http://schemas.microsoft.com/office/powerpoint/2010/main" val="1722731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Classification Based on the Number of the Reporters in Each Stage</a:t>
            </a:r>
          </a:p>
          <a:p>
            <a:pPr marL="45720" indent="0">
              <a:buNone/>
            </a:pPr>
            <a:endParaRPr lang="en-US" b="1" dirty="0">
              <a:latin typeface="Arial" panose="020B0604020202020204" pitchFamily="34" charset="0"/>
              <a:cs typeface="Arial" panose="020B0604020202020204" pitchFamily="34" charset="0"/>
            </a:endParaRPr>
          </a:p>
          <a:p>
            <a:pPr marL="502920" indent="-457200">
              <a:buAutoNum type="arabicPeriod"/>
            </a:pPr>
            <a:r>
              <a:rPr lang="en-US" sz="2000" b="1" dirty="0">
                <a:latin typeface="Arial" panose="020B0604020202020204" pitchFamily="34" charset="0"/>
                <a:cs typeface="Arial" panose="020B0604020202020204" pitchFamily="34" charset="0"/>
              </a:rPr>
              <a:t>Mutawaatir</a:t>
            </a:r>
            <a:r>
              <a:rPr lang="en-US" sz="2000" dirty="0">
                <a:latin typeface="Arial" panose="020B0604020202020204" pitchFamily="34" charset="0"/>
                <a:cs typeface="Arial" panose="020B0604020202020204" pitchFamily="34" charset="0"/>
              </a:rPr>
              <a:t> – reported by a such a large group of people in each stage that it becomes impossible to expect all of them to agree upon a lie</a:t>
            </a:r>
          </a:p>
          <a:p>
            <a:pPr marL="502920" indent="-457200">
              <a:buAutoNum type="arabicPeriod"/>
            </a:pPr>
            <a:r>
              <a:rPr lang="en-US" sz="2000" b="1" dirty="0" err="1">
                <a:latin typeface="Arial" panose="020B0604020202020204" pitchFamily="34" charset="0"/>
                <a:cs typeface="Arial" panose="020B0604020202020204" pitchFamily="34" charset="0"/>
              </a:rPr>
              <a:t>Ahaad</a:t>
            </a:r>
            <a:r>
              <a:rPr lang="en-US" sz="2000" b="1"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not Mutawaatir. Is further classified into three types;</a:t>
            </a:r>
          </a:p>
          <a:p>
            <a:pPr>
              <a:buFont typeface="Wingdings" panose="05000000000000000000" pitchFamily="2" charset="2"/>
              <a:buChar char="§"/>
            </a:pPr>
            <a:r>
              <a:rPr lang="en-US" sz="2000" b="1" dirty="0" err="1">
                <a:latin typeface="Arial" panose="020B0604020202020204" pitchFamily="34" charset="0"/>
                <a:cs typeface="Arial" panose="020B0604020202020204" pitchFamily="34" charset="0"/>
              </a:rPr>
              <a:t>Mash’hur</a:t>
            </a:r>
            <a:r>
              <a:rPr lang="en-US" sz="2000" dirty="0">
                <a:latin typeface="Arial" panose="020B0604020202020204" pitchFamily="34" charset="0"/>
                <a:cs typeface="Arial" panose="020B0604020202020204" pitchFamily="34" charset="0"/>
              </a:rPr>
              <a:t> – reported by three</a:t>
            </a:r>
          </a:p>
          <a:p>
            <a:pPr>
              <a:buFont typeface="Wingdings" panose="05000000000000000000" pitchFamily="2" charset="2"/>
              <a:buChar char="§"/>
            </a:pPr>
            <a:r>
              <a:rPr lang="en-US" sz="2000" b="1" dirty="0">
                <a:latin typeface="Arial" panose="020B0604020202020204" pitchFamily="34" charset="0"/>
                <a:cs typeface="Arial" panose="020B0604020202020204" pitchFamily="34" charset="0"/>
              </a:rPr>
              <a:t>Aziz</a:t>
            </a:r>
            <a:r>
              <a:rPr lang="en-US" sz="2000" dirty="0">
                <a:latin typeface="Arial" panose="020B0604020202020204" pitchFamily="34" charset="0"/>
                <a:cs typeface="Arial" panose="020B0604020202020204" pitchFamily="34" charset="0"/>
              </a:rPr>
              <a:t> – reported by two</a:t>
            </a:r>
          </a:p>
          <a:p>
            <a:pPr>
              <a:buFont typeface="Wingdings" panose="05000000000000000000" pitchFamily="2" charset="2"/>
              <a:buChar char="§"/>
            </a:pPr>
            <a:r>
              <a:rPr lang="en-US" sz="2000" b="1" dirty="0">
                <a:latin typeface="Arial" panose="020B0604020202020204" pitchFamily="34" charset="0"/>
                <a:cs typeface="Arial" panose="020B0604020202020204" pitchFamily="34" charset="0"/>
              </a:rPr>
              <a:t>Gharib</a:t>
            </a:r>
            <a:r>
              <a:rPr lang="en-US" sz="2000" dirty="0">
                <a:latin typeface="Arial" panose="020B0604020202020204" pitchFamily="34" charset="0"/>
                <a:cs typeface="Arial" panose="020B0604020202020204" pitchFamily="34" charset="0"/>
              </a:rPr>
              <a:t> – reported by one </a:t>
            </a:r>
            <a:r>
              <a:rPr lang="en-US" sz="2000" b="1" dirty="0">
                <a:latin typeface="Arial" panose="020B0604020202020204" pitchFamily="34" charset="0"/>
                <a:cs typeface="Arial" panose="020B0604020202020204" pitchFamily="34" charset="0"/>
              </a:rPr>
              <a:t> </a:t>
            </a:r>
          </a:p>
          <a:p>
            <a:pPr marL="4572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9179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normAutofit lnSpcReduction="10000"/>
          </a:bodyPr>
          <a:lstStyle/>
          <a:p>
            <a:pPr marL="45720" indent="0" algn="ctr">
              <a:buNone/>
            </a:pPr>
            <a:r>
              <a:rPr lang="en-US" b="1" dirty="0">
                <a:latin typeface="Arial" panose="020B0604020202020204" pitchFamily="34" charset="0"/>
                <a:cs typeface="Arial" panose="020B0604020202020204" pitchFamily="34" charset="0"/>
              </a:rPr>
              <a:t>Types of Books on Hadith</a:t>
            </a:r>
          </a:p>
          <a:p>
            <a:pPr marL="45720" indent="0">
              <a:buNone/>
            </a:pPr>
            <a:endParaRPr lang="en-GB" dirty="0">
              <a:latin typeface="Arial" panose="020B0604020202020204" pitchFamily="34" charset="0"/>
              <a:cs typeface="Arial" panose="020B0604020202020204" pitchFamily="34" charset="0"/>
            </a:endParaRPr>
          </a:p>
          <a:p>
            <a:pPr marL="45720" indent="0">
              <a:buNone/>
            </a:pPr>
            <a:r>
              <a:rPr lang="en-GB" b="1" dirty="0">
                <a:latin typeface="Arial" panose="020B0604020202020204" pitchFamily="34" charset="0"/>
                <a:cs typeface="Arial" panose="020B0604020202020204" pitchFamily="34" charset="0"/>
              </a:rPr>
              <a:t>1. As-</a:t>
            </a:r>
            <a:r>
              <a:rPr lang="en-GB" b="1" dirty="0" err="1">
                <a:latin typeface="Arial" panose="020B0604020202020204" pitchFamily="34" charset="0"/>
                <a:cs typeface="Arial" panose="020B0604020202020204" pitchFamily="34" charset="0"/>
              </a:rPr>
              <a:t>Saheeh</a:t>
            </a:r>
            <a:r>
              <a:rPr lang="en-GB" dirty="0">
                <a:latin typeface="Arial" panose="020B0604020202020204" pitchFamily="34" charset="0"/>
                <a:cs typeface="Arial" panose="020B0604020202020204" pitchFamily="34" charset="0"/>
              </a:rPr>
              <a:t> - Books in which the authors limit themselves to report the </a:t>
            </a:r>
            <a:r>
              <a:rPr lang="en-GB" dirty="0" err="1">
                <a:latin typeface="Arial" panose="020B0604020202020204" pitchFamily="34" charset="0"/>
                <a:cs typeface="Arial" panose="020B0604020202020204" pitchFamily="34" charset="0"/>
              </a:rPr>
              <a:t>Saheeh</a:t>
            </a:r>
            <a:r>
              <a:rPr lang="en-GB" dirty="0">
                <a:latin typeface="Arial" panose="020B0604020202020204" pitchFamily="34" charset="0"/>
                <a:cs typeface="Arial" panose="020B0604020202020204" pitchFamily="34" charset="0"/>
              </a:rPr>
              <a:t> traditions only.</a:t>
            </a:r>
          </a:p>
          <a:p>
            <a:pPr marL="45720" indent="0">
              <a:buNone/>
            </a:pPr>
            <a:r>
              <a:rPr lang="en-GB" i="1" dirty="0">
                <a:latin typeface="Arial" panose="020B0604020202020204" pitchFamily="34" charset="0"/>
                <a:cs typeface="Arial" panose="020B0604020202020204" pitchFamily="34" charset="0"/>
              </a:rPr>
              <a:t>Examples – Bukhari, Muslim, Ibn e </a:t>
            </a:r>
            <a:r>
              <a:rPr lang="en-GB" i="1" dirty="0" err="1">
                <a:latin typeface="Arial" panose="020B0604020202020204" pitchFamily="34" charset="0"/>
                <a:cs typeface="Arial" panose="020B0604020202020204" pitchFamily="34" charset="0"/>
              </a:rPr>
              <a:t>Hibban</a:t>
            </a:r>
            <a:r>
              <a:rPr lang="en-GB" i="1" dirty="0">
                <a:latin typeface="Arial" panose="020B0604020202020204" pitchFamily="34" charset="0"/>
                <a:cs typeface="Arial" panose="020B0604020202020204" pitchFamily="34" charset="0"/>
              </a:rPr>
              <a:t>, Ibn e </a:t>
            </a:r>
            <a:r>
              <a:rPr lang="en-GB" i="1" dirty="0" err="1">
                <a:latin typeface="Arial" panose="020B0604020202020204" pitchFamily="34" charset="0"/>
                <a:cs typeface="Arial" panose="020B0604020202020204" pitchFamily="34" charset="0"/>
              </a:rPr>
              <a:t>Khuzaimah</a:t>
            </a:r>
            <a:endParaRPr lang="en-GB" i="1" dirty="0">
              <a:latin typeface="Arial" panose="020B0604020202020204" pitchFamily="34" charset="0"/>
              <a:cs typeface="Arial" panose="020B0604020202020204" pitchFamily="34" charset="0"/>
            </a:endParaRPr>
          </a:p>
          <a:p>
            <a:pPr marL="45720" indent="0">
              <a:buNone/>
            </a:pPr>
            <a:endParaRPr lang="en-GB" b="1" dirty="0">
              <a:latin typeface="Arial" panose="020B0604020202020204" pitchFamily="34" charset="0"/>
              <a:cs typeface="Arial" panose="020B0604020202020204" pitchFamily="34" charset="0"/>
            </a:endParaRPr>
          </a:p>
          <a:p>
            <a:pPr marL="45720" indent="0">
              <a:buNone/>
            </a:pPr>
            <a:r>
              <a:rPr lang="en-GB" b="1" dirty="0">
                <a:latin typeface="Arial" panose="020B0604020202020204" pitchFamily="34" charset="0"/>
                <a:cs typeface="Arial" panose="020B0604020202020204" pitchFamily="34" charset="0"/>
              </a:rPr>
              <a:t>2. As-</a:t>
            </a:r>
            <a:r>
              <a:rPr lang="en-GB" b="1" dirty="0" err="1">
                <a:latin typeface="Arial" panose="020B0604020202020204" pitchFamily="34" charset="0"/>
                <a:cs typeface="Arial" panose="020B0604020202020204" pitchFamily="34" charset="0"/>
              </a:rPr>
              <a:t>Sunan</a:t>
            </a:r>
            <a:r>
              <a:rPr lang="en-GB" dirty="0">
                <a:latin typeface="Arial" panose="020B0604020202020204" pitchFamily="34" charset="0"/>
                <a:cs typeface="Arial" panose="020B0604020202020204" pitchFamily="34" charset="0"/>
              </a:rPr>
              <a:t> -  Books in which the authors follow the sequence of the books on jurisprudence.</a:t>
            </a:r>
          </a:p>
          <a:p>
            <a:pPr marL="45720" indent="0">
              <a:buNone/>
            </a:pPr>
            <a:r>
              <a:rPr lang="en-GB" i="1" dirty="0">
                <a:latin typeface="Arial" panose="020B0604020202020204" pitchFamily="34" charset="0"/>
                <a:cs typeface="Arial" panose="020B0604020202020204" pitchFamily="34" charset="0"/>
              </a:rPr>
              <a:t>Examples – </a:t>
            </a:r>
            <a:r>
              <a:rPr lang="en-GB" i="1" dirty="0" err="1">
                <a:latin typeface="Arial" panose="020B0604020202020204" pitchFamily="34" charset="0"/>
                <a:cs typeface="Arial" panose="020B0604020202020204" pitchFamily="34" charset="0"/>
              </a:rPr>
              <a:t>Nasaai</a:t>
            </a:r>
            <a:r>
              <a:rPr lang="en-GB" i="1" dirty="0">
                <a:latin typeface="Arial" panose="020B0604020202020204" pitchFamily="34" charset="0"/>
                <a:cs typeface="Arial" panose="020B0604020202020204" pitchFamily="34" charset="0"/>
              </a:rPr>
              <a:t>, Tirmizi, Abu Dawood, Ibn e </a:t>
            </a:r>
            <a:r>
              <a:rPr lang="en-GB" i="1" dirty="0" err="1">
                <a:latin typeface="Arial" panose="020B0604020202020204" pitchFamily="34" charset="0"/>
                <a:cs typeface="Arial" panose="020B0604020202020204" pitchFamily="34" charset="0"/>
              </a:rPr>
              <a:t>Maajah</a:t>
            </a:r>
            <a:endParaRPr lang="en-GB" i="1" dirty="0">
              <a:latin typeface="Arial" panose="020B0604020202020204" pitchFamily="34" charset="0"/>
              <a:cs typeface="Arial" panose="020B0604020202020204" pitchFamily="34" charset="0"/>
            </a:endParaRPr>
          </a:p>
          <a:p>
            <a:pPr marL="45720" indent="0">
              <a:buNone/>
            </a:pPr>
            <a:endParaRPr lang="en-GB" b="1" dirty="0">
              <a:latin typeface="Arial" panose="020B0604020202020204" pitchFamily="34" charset="0"/>
              <a:cs typeface="Arial" panose="020B0604020202020204" pitchFamily="34" charset="0"/>
            </a:endParaRPr>
          </a:p>
          <a:p>
            <a:pPr marL="45720" indent="0">
              <a:buNone/>
            </a:pPr>
            <a:r>
              <a:rPr lang="en-GB" b="1" dirty="0">
                <a:latin typeface="Arial" panose="020B0604020202020204" pitchFamily="34" charset="0"/>
                <a:cs typeface="Arial" panose="020B0604020202020204" pitchFamily="34" charset="0"/>
              </a:rPr>
              <a:t>3. Al-</a:t>
            </a:r>
            <a:r>
              <a:rPr lang="en-GB" b="1" dirty="0" err="1">
                <a:latin typeface="Arial" panose="020B0604020202020204" pitchFamily="34" charset="0"/>
                <a:cs typeface="Arial" panose="020B0604020202020204" pitchFamily="34" charset="0"/>
              </a:rPr>
              <a:t>Musnad</a:t>
            </a:r>
            <a:r>
              <a:rPr lang="en-GB" b="1" dirty="0">
                <a:latin typeface="Arial" panose="020B0604020202020204" pitchFamily="34" charset="0"/>
                <a:cs typeface="Arial" panose="020B0604020202020204" pitchFamily="34" charset="0"/>
              </a:rPr>
              <a:t> – </a:t>
            </a:r>
            <a:r>
              <a:rPr lang="en-GB" dirty="0">
                <a:latin typeface="Arial" panose="020B0604020202020204" pitchFamily="34" charset="0"/>
                <a:cs typeface="Arial" panose="020B0604020202020204" pitchFamily="34" charset="0"/>
              </a:rPr>
              <a:t>Books in which the authors compile all the traditions of a </a:t>
            </a:r>
            <a:r>
              <a:rPr lang="en-GB" dirty="0" err="1">
                <a:latin typeface="Arial" panose="020B0604020202020204" pitchFamily="34" charset="0"/>
                <a:cs typeface="Arial" panose="020B0604020202020204" pitchFamily="34" charset="0"/>
              </a:rPr>
              <a:t>Sahaabi</a:t>
            </a:r>
            <a:r>
              <a:rPr lang="en-GB" dirty="0">
                <a:latin typeface="Arial" panose="020B0604020202020204" pitchFamily="34" charset="0"/>
                <a:cs typeface="Arial" panose="020B0604020202020204" pitchFamily="34" charset="0"/>
              </a:rPr>
              <a:t> under a single chapter</a:t>
            </a:r>
          </a:p>
          <a:p>
            <a:pPr marL="45720" indent="0">
              <a:buNone/>
            </a:pPr>
            <a:r>
              <a:rPr lang="en-GB" i="1" dirty="0">
                <a:latin typeface="Arial" panose="020B0604020202020204" pitchFamily="34" charset="0"/>
                <a:cs typeface="Arial" panose="020B0604020202020204" pitchFamily="34" charset="0"/>
              </a:rPr>
              <a:t> Examples – </a:t>
            </a:r>
            <a:r>
              <a:rPr lang="en-GB" i="1" dirty="0" err="1">
                <a:latin typeface="Arial" panose="020B0604020202020204" pitchFamily="34" charset="0"/>
                <a:cs typeface="Arial" panose="020B0604020202020204" pitchFamily="34" charset="0"/>
              </a:rPr>
              <a:t>Musnad</a:t>
            </a:r>
            <a:r>
              <a:rPr lang="en-GB" i="1" dirty="0">
                <a:latin typeface="Arial" panose="020B0604020202020204" pitchFamily="34" charset="0"/>
                <a:cs typeface="Arial" panose="020B0604020202020204" pitchFamily="34" charset="0"/>
              </a:rPr>
              <a:t> Ahmed bin </a:t>
            </a:r>
            <a:r>
              <a:rPr lang="en-GB" i="1" dirty="0" err="1">
                <a:latin typeface="Arial" panose="020B0604020202020204" pitchFamily="34" charset="0"/>
                <a:cs typeface="Arial" panose="020B0604020202020204" pitchFamily="34" charset="0"/>
              </a:rPr>
              <a:t>Hanbal</a:t>
            </a:r>
            <a:r>
              <a:rPr lang="en-GB" i="1" dirty="0">
                <a:latin typeface="Arial" panose="020B0604020202020204" pitchFamily="34" charset="0"/>
                <a:cs typeface="Arial" panose="020B0604020202020204" pitchFamily="34" charset="0"/>
              </a:rPr>
              <a:t>, </a:t>
            </a:r>
            <a:r>
              <a:rPr lang="en-GB" i="1" dirty="0" err="1">
                <a:latin typeface="Arial" panose="020B0604020202020204" pitchFamily="34" charset="0"/>
                <a:cs typeface="Arial" panose="020B0604020202020204" pitchFamily="34" charset="0"/>
              </a:rPr>
              <a:t>Musnad</a:t>
            </a:r>
            <a:r>
              <a:rPr lang="en-GB" i="1" dirty="0">
                <a:latin typeface="Arial" panose="020B0604020202020204" pitchFamily="34" charset="0"/>
                <a:cs typeface="Arial" panose="020B0604020202020204" pitchFamily="34" charset="0"/>
              </a:rPr>
              <a:t> Abi Dawood</a:t>
            </a:r>
          </a:p>
          <a:p>
            <a:pPr marL="45720" indent="0">
              <a:buNone/>
            </a:pPr>
            <a:endParaRPr lang="en-GB" i="1" dirty="0">
              <a:latin typeface="Arial" panose="020B0604020202020204" pitchFamily="34" charset="0"/>
              <a:cs typeface="Arial" panose="020B0604020202020204" pitchFamily="34" charset="0"/>
            </a:endParaRPr>
          </a:p>
          <a:p>
            <a:pPr marL="4572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4440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normAutofit/>
          </a:bodyPr>
          <a:lstStyle/>
          <a:p>
            <a:pPr marL="45720" indent="0" algn="ctr">
              <a:buNone/>
            </a:pPr>
            <a:r>
              <a:rPr lang="en-US" b="1" dirty="0">
                <a:latin typeface="Arial" panose="020B0604020202020204" pitchFamily="34" charset="0"/>
                <a:cs typeface="Arial" panose="020B0604020202020204" pitchFamily="34" charset="0"/>
              </a:rPr>
              <a:t>Types of Books on Hadith</a:t>
            </a:r>
          </a:p>
          <a:p>
            <a:pPr marL="45720" indent="0">
              <a:buNone/>
            </a:pPr>
            <a:endParaRPr lang="en-GB" dirty="0">
              <a:latin typeface="Arial" panose="020B0604020202020204" pitchFamily="34" charset="0"/>
              <a:cs typeface="Arial" panose="020B0604020202020204" pitchFamily="34" charset="0"/>
            </a:endParaRPr>
          </a:p>
          <a:p>
            <a:pPr marL="45720" indent="0">
              <a:buNone/>
            </a:pPr>
            <a:r>
              <a:rPr lang="en-GB" b="1" dirty="0">
                <a:latin typeface="Arial" panose="020B0604020202020204" pitchFamily="34" charset="0"/>
                <a:cs typeface="Arial" panose="020B0604020202020204" pitchFamily="34" charset="0"/>
              </a:rPr>
              <a:t>4. Al-</a:t>
            </a:r>
            <a:r>
              <a:rPr lang="en-GB" b="1" dirty="0" err="1">
                <a:latin typeface="Arial" panose="020B0604020202020204" pitchFamily="34" charset="0"/>
                <a:cs typeface="Arial" panose="020B0604020202020204" pitchFamily="34" charset="0"/>
              </a:rPr>
              <a:t>Mu’jam</a:t>
            </a:r>
            <a:r>
              <a:rPr lang="en-GB" dirty="0">
                <a:latin typeface="Arial" panose="020B0604020202020204" pitchFamily="34" charset="0"/>
                <a:cs typeface="Arial" panose="020B0604020202020204" pitchFamily="34" charset="0"/>
              </a:rPr>
              <a:t> - Books in which the authors construct chapters of their teachers they took the hadith from. </a:t>
            </a:r>
          </a:p>
          <a:p>
            <a:pPr marL="45720" indent="0">
              <a:buNone/>
            </a:pPr>
            <a:r>
              <a:rPr lang="en-GB" i="1" dirty="0">
                <a:latin typeface="Arial" panose="020B0604020202020204" pitchFamily="34" charset="0"/>
                <a:cs typeface="Arial" panose="020B0604020202020204" pitchFamily="34" charset="0"/>
              </a:rPr>
              <a:t>Examples – Al-</a:t>
            </a:r>
            <a:r>
              <a:rPr lang="en-GB" i="1" dirty="0" err="1">
                <a:latin typeface="Arial" panose="020B0604020202020204" pitchFamily="34" charset="0"/>
                <a:cs typeface="Arial" panose="020B0604020202020204" pitchFamily="34" charset="0"/>
              </a:rPr>
              <a:t>Mu’jam</a:t>
            </a:r>
            <a:r>
              <a:rPr lang="en-GB" i="1" dirty="0">
                <a:latin typeface="Arial" panose="020B0604020202020204" pitchFamily="34" charset="0"/>
                <a:cs typeface="Arial" panose="020B0604020202020204" pitchFamily="34" charset="0"/>
              </a:rPr>
              <a:t> </a:t>
            </a:r>
            <a:r>
              <a:rPr lang="en-GB" i="1" dirty="0" err="1">
                <a:latin typeface="Arial" panose="020B0604020202020204" pitchFamily="34" charset="0"/>
                <a:cs typeface="Arial" panose="020B0604020202020204" pitchFamily="34" charset="0"/>
              </a:rPr>
              <a:t>ul</a:t>
            </a:r>
            <a:r>
              <a:rPr lang="en-GB" i="1" dirty="0">
                <a:latin typeface="Arial" panose="020B0604020202020204" pitchFamily="34" charset="0"/>
                <a:cs typeface="Arial" panose="020B0604020202020204" pitchFamily="34" charset="0"/>
              </a:rPr>
              <a:t> Kabeer, Al-</a:t>
            </a:r>
            <a:r>
              <a:rPr lang="en-GB" i="1" dirty="0" err="1">
                <a:latin typeface="Arial" panose="020B0604020202020204" pitchFamily="34" charset="0"/>
                <a:cs typeface="Arial" panose="020B0604020202020204" pitchFamily="34" charset="0"/>
              </a:rPr>
              <a:t>Mu’jam</a:t>
            </a:r>
            <a:r>
              <a:rPr lang="en-GB" i="1" dirty="0">
                <a:latin typeface="Arial" panose="020B0604020202020204" pitchFamily="34" charset="0"/>
                <a:cs typeface="Arial" panose="020B0604020202020204" pitchFamily="34" charset="0"/>
              </a:rPr>
              <a:t> us </a:t>
            </a:r>
            <a:r>
              <a:rPr lang="en-GB" i="1" dirty="0" err="1">
                <a:latin typeface="Arial" panose="020B0604020202020204" pitchFamily="34" charset="0"/>
                <a:cs typeface="Arial" panose="020B0604020202020204" pitchFamily="34" charset="0"/>
              </a:rPr>
              <a:t>Sahaabah</a:t>
            </a:r>
            <a:endParaRPr lang="en-GB" i="1" dirty="0">
              <a:latin typeface="Arial" panose="020B0604020202020204" pitchFamily="34" charset="0"/>
              <a:cs typeface="Arial" panose="020B0604020202020204" pitchFamily="34" charset="0"/>
            </a:endParaRPr>
          </a:p>
          <a:p>
            <a:pPr marL="45720" indent="0">
              <a:buNone/>
            </a:pPr>
            <a:endParaRPr lang="en-GB" b="1" dirty="0">
              <a:latin typeface="Arial" panose="020B0604020202020204" pitchFamily="34" charset="0"/>
              <a:cs typeface="Arial" panose="020B0604020202020204" pitchFamily="34" charset="0"/>
            </a:endParaRPr>
          </a:p>
          <a:p>
            <a:pPr marL="45720" indent="0">
              <a:buNone/>
            </a:pPr>
            <a:r>
              <a:rPr lang="en-GB" b="1" dirty="0">
                <a:latin typeface="Arial" panose="020B0604020202020204" pitchFamily="34" charset="0"/>
                <a:cs typeface="Arial" panose="020B0604020202020204" pitchFamily="34" charset="0"/>
              </a:rPr>
              <a:t>5. Al-</a:t>
            </a:r>
            <a:r>
              <a:rPr lang="en-GB" b="1" dirty="0" err="1">
                <a:latin typeface="Arial" panose="020B0604020202020204" pitchFamily="34" charset="0"/>
                <a:cs typeface="Arial" panose="020B0604020202020204" pitchFamily="34" charset="0"/>
              </a:rPr>
              <a:t>Musannaf</a:t>
            </a:r>
            <a:r>
              <a:rPr lang="en-GB" dirty="0">
                <a:latin typeface="Arial" panose="020B0604020202020204" pitchFamily="34" charset="0"/>
                <a:cs typeface="Arial" panose="020B0604020202020204" pitchFamily="34" charset="0"/>
              </a:rPr>
              <a:t> -  Books in which the authors report the sayings of the Companions as well as the rulings of the </a:t>
            </a:r>
            <a:r>
              <a:rPr lang="en-GB" dirty="0" err="1">
                <a:latin typeface="Arial" panose="020B0604020202020204" pitchFamily="34" charset="0"/>
                <a:cs typeface="Arial" panose="020B0604020202020204" pitchFamily="34" charset="0"/>
              </a:rPr>
              <a:t>Tabi’een</a:t>
            </a:r>
            <a:r>
              <a:rPr lang="en-GB" dirty="0">
                <a:latin typeface="Arial" panose="020B0604020202020204" pitchFamily="34" charset="0"/>
                <a:cs typeface="Arial" panose="020B0604020202020204" pitchFamily="34" charset="0"/>
              </a:rPr>
              <a:t> in addition to the Prophetic traditions.</a:t>
            </a:r>
          </a:p>
          <a:p>
            <a:pPr marL="45720" indent="0">
              <a:buNone/>
            </a:pPr>
            <a:r>
              <a:rPr lang="en-GB" i="1" dirty="0">
                <a:latin typeface="Arial" panose="020B0604020202020204" pitchFamily="34" charset="0"/>
                <a:cs typeface="Arial" panose="020B0604020202020204" pitchFamily="34" charset="0"/>
              </a:rPr>
              <a:t>Examples – </a:t>
            </a:r>
            <a:r>
              <a:rPr lang="en-GB" i="1" dirty="0" err="1">
                <a:latin typeface="Arial" panose="020B0604020202020204" pitchFamily="34" charset="0"/>
                <a:cs typeface="Arial" panose="020B0604020202020204" pitchFamily="34" charset="0"/>
              </a:rPr>
              <a:t>Musannaf</a:t>
            </a:r>
            <a:r>
              <a:rPr lang="en-GB" i="1" dirty="0">
                <a:latin typeface="Arial" panose="020B0604020202020204" pitchFamily="34" charset="0"/>
                <a:cs typeface="Arial" panose="020B0604020202020204" pitchFamily="34" charset="0"/>
              </a:rPr>
              <a:t> </a:t>
            </a:r>
            <a:r>
              <a:rPr lang="en-GB" i="1" dirty="0" err="1">
                <a:latin typeface="Arial" panose="020B0604020202020204" pitchFamily="34" charset="0"/>
                <a:cs typeface="Arial" panose="020B0604020202020204" pitchFamily="34" charset="0"/>
              </a:rPr>
              <a:t>Abdur</a:t>
            </a:r>
            <a:r>
              <a:rPr lang="en-GB" i="1" dirty="0">
                <a:latin typeface="Arial" panose="020B0604020202020204" pitchFamily="34" charset="0"/>
                <a:cs typeface="Arial" panose="020B0604020202020204" pitchFamily="34" charset="0"/>
              </a:rPr>
              <a:t> Razzaq, </a:t>
            </a:r>
            <a:r>
              <a:rPr lang="en-GB" i="1" dirty="0" err="1">
                <a:latin typeface="Arial" panose="020B0604020202020204" pitchFamily="34" charset="0"/>
                <a:cs typeface="Arial" panose="020B0604020202020204" pitchFamily="34" charset="0"/>
              </a:rPr>
              <a:t>Musannaf</a:t>
            </a:r>
            <a:r>
              <a:rPr lang="en-GB" i="1" dirty="0">
                <a:latin typeface="Arial" panose="020B0604020202020204" pitchFamily="34" charset="0"/>
                <a:cs typeface="Arial" panose="020B0604020202020204" pitchFamily="34" charset="0"/>
              </a:rPr>
              <a:t> Ibn u Abi </a:t>
            </a:r>
            <a:r>
              <a:rPr lang="en-GB" i="1" dirty="0" err="1">
                <a:latin typeface="Arial" panose="020B0604020202020204" pitchFamily="34" charset="0"/>
                <a:cs typeface="Arial" panose="020B0604020202020204" pitchFamily="34" charset="0"/>
              </a:rPr>
              <a:t>Shaibah</a:t>
            </a:r>
            <a:endParaRPr lang="en-GB" i="1" dirty="0">
              <a:latin typeface="Arial" panose="020B0604020202020204" pitchFamily="34" charset="0"/>
              <a:cs typeface="Arial" panose="020B0604020202020204" pitchFamily="34" charset="0"/>
            </a:endParaRPr>
          </a:p>
          <a:p>
            <a:pPr marL="45720" indent="0">
              <a:buNone/>
            </a:pPr>
            <a:endParaRPr lang="en-GB" b="1" dirty="0">
              <a:latin typeface="Arial" panose="020B0604020202020204" pitchFamily="34" charset="0"/>
              <a:cs typeface="Arial" panose="020B0604020202020204" pitchFamily="34" charset="0"/>
            </a:endParaRPr>
          </a:p>
          <a:p>
            <a:pPr marL="45720" indent="0">
              <a:buNone/>
            </a:pPr>
            <a:r>
              <a:rPr lang="en-GB"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08945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16924"/>
          </a:xfrm>
        </p:spPr>
        <p:txBody>
          <a:bodyPr>
            <a:normAutofit/>
          </a:bodyPr>
          <a:lstStyle/>
          <a:p>
            <a:r>
              <a:rPr lang="en-US" sz="2400" dirty="0">
                <a:latin typeface="Arial" panose="020B0604020202020204" pitchFamily="34" charset="0"/>
                <a:cs typeface="Arial" panose="020B0604020202020204" pitchFamily="34" charset="0"/>
              </a:rPr>
              <a:t>Past Paper Questions </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45465"/>
            <a:ext cx="9872871" cy="4550535"/>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 Define Ijma’ (consensus) and explain its different kinds. Highlight its importance in the light of the Quran and Sunnah.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 Define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also highlight its contemporary importance in the light of Islamic Fiqh. (2018)</a:t>
            </a:r>
          </a:p>
          <a:p>
            <a:pPr marL="4572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932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71470"/>
          </a:xfrm>
        </p:spPr>
        <p:txBody>
          <a:bodyPr/>
          <a:lstStyle/>
          <a:p>
            <a:pPr algn="ctr"/>
            <a:r>
              <a:rPr lang="en-US" dirty="0">
                <a:latin typeface="Arial" panose="020B0604020202020204" pitchFamily="34" charset="0"/>
                <a:cs typeface="Arial" panose="020B0604020202020204" pitchFamily="34" charset="0"/>
              </a:rPr>
              <a:t>IJMA’</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481070"/>
            <a:ext cx="9872871" cy="4614930"/>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Definition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Ijma’ comes from the Arabic word </a:t>
            </a:r>
            <a:r>
              <a:rPr lang="ar-SA" sz="1800" dirty="0">
                <a:latin typeface="Arial" panose="020B0604020202020204" pitchFamily="34" charset="0"/>
                <a:cs typeface="Arial" panose="020B0604020202020204" pitchFamily="34" charset="0"/>
              </a:rPr>
              <a:t> جمع  </a:t>
            </a:r>
            <a:r>
              <a:rPr lang="en-US" sz="1800" dirty="0">
                <a:latin typeface="Arial" panose="020B0604020202020204" pitchFamily="34" charset="0"/>
                <a:cs typeface="Arial" panose="020B0604020202020204" pitchFamily="34" charset="0"/>
              </a:rPr>
              <a:t>which literally means;</a:t>
            </a:r>
          </a:p>
          <a:p>
            <a:pPr>
              <a:buFontTx/>
              <a:buChar char="-"/>
            </a:pPr>
            <a:r>
              <a:rPr lang="en-US" sz="1800" dirty="0">
                <a:latin typeface="Arial" panose="020B0604020202020204" pitchFamily="34" charset="0"/>
                <a:cs typeface="Arial" panose="020B0604020202020204" pitchFamily="34" charset="0"/>
              </a:rPr>
              <a:t>to determine</a:t>
            </a:r>
          </a:p>
          <a:p>
            <a:pPr>
              <a:buFontTx/>
              <a:buChar char="-"/>
            </a:pPr>
            <a:r>
              <a:rPr lang="en-US" sz="1800" dirty="0">
                <a:latin typeface="Arial" panose="020B0604020202020204" pitchFamily="34" charset="0"/>
                <a:cs typeface="Arial" panose="020B0604020202020204" pitchFamily="34" charset="0"/>
              </a:rPr>
              <a:t>to agree on something unanimously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In terminology, Ijma’ refers to the unanimous agreement of the Muslim jurists, of any period following the demise of the Prophet SAW, on a Shariah ruling</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The Authority of Ijma’</a:t>
            </a: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 Quran</a:t>
            </a:r>
          </a:p>
          <a:p>
            <a:pPr marL="45720" indent="0">
              <a:buNone/>
            </a:pPr>
            <a:r>
              <a:rPr lang="en-US" sz="1800" dirty="0">
                <a:latin typeface="Arial" panose="020B0604020202020204" pitchFamily="34" charset="0"/>
                <a:cs typeface="Arial" panose="020B0604020202020204" pitchFamily="34" charset="0"/>
              </a:rPr>
              <a:t>1. </a:t>
            </a:r>
            <a:r>
              <a:rPr lang="en-US" sz="1800" i="1" dirty="0">
                <a:latin typeface="Arial" panose="020B0604020202020204" pitchFamily="34" charset="0"/>
                <a:cs typeface="Arial" panose="020B0604020202020204" pitchFamily="34" charset="0"/>
              </a:rPr>
              <a:t>“And whoever defies the Messenger after guidance has become clear to them and follows a path other than that of the believers, We will let them pursue what they have chosen, then burn them in Hell—what an evil end!” </a:t>
            </a:r>
            <a:r>
              <a:rPr lang="en-US" sz="1800" dirty="0">
                <a:latin typeface="Arial" panose="020B0604020202020204" pitchFamily="34" charset="0"/>
                <a:cs typeface="Arial" panose="020B0604020202020204" pitchFamily="34" charset="0"/>
              </a:rPr>
              <a:t>(An-</a:t>
            </a:r>
            <a:r>
              <a:rPr lang="en-US" sz="1800" dirty="0" err="1">
                <a:latin typeface="Arial" panose="020B0604020202020204" pitchFamily="34" charset="0"/>
                <a:cs typeface="Arial" panose="020B0604020202020204" pitchFamily="34" charset="0"/>
              </a:rPr>
              <a:t>Nisaa</a:t>
            </a:r>
            <a:r>
              <a:rPr lang="en-US" sz="1800" dirty="0">
                <a:latin typeface="Arial" panose="020B0604020202020204" pitchFamily="34" charset="0"/>
                <a:cs typeface="Arial" panose="020B0604020202020204" pitchFamily="34" charset="0"/>
              </a:rPr>
              <a:t> – 115)</a:t>
            </a:r>
            <a:endParaRPr lang="en-US" sz="1800" i="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547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dirty="0">
                <a:latin typeface="Arial" panose="020B0604020202020204" pitchFamily="34" charset="0"/>
                <a:cs typeface="Arial" panose="020B0604020202020204" pitchFamily="34" charset="0"/>
              </a:rPr>
              <a:t>2. </a:t>
            </a:r>
            <a:r>
              <a:rPr lang="en-US" sz="1800" i="1" dirty="0">
                <a:latin typeface="Arial" panose="020B0604020202020204" pitchFamily="34" charset="0"/>
                <a:cs typeface="Arial" panose="020B0604020202020204" pitchFamily="34" charset="0"/>
              </a:rPr>
              <a:t>“And hold firmly to the rope of Allah and do not be divided.” </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Aal</a:t>
            </a:r>
            <a:r>
              <a:rPr lang="en-US" sz="1800" dirty="0">
                <a:latin typeface="Arial" panose="020B0604020202020204" pitchFamily="34" charset="0"/>
                <a:cs typeface="Arial" panose="020B0604020202020204" pitchFamily="34" charset="0"/>
              </a:rPr>
              <a:t> e Imran – 103)</a:t>
            </a:r>
          </a:p>
          <a:p>
            <a:pPr marL="45720" indent="0">
              <a:buNone/>
            </a:pPr>
            <a:r>
              <a:rPr lang="en-US" sz="1800" dirty="0">
                <a:latin typeface="Arial" panose="020B0604020202020204" pitchFamily="34" charset="0"/>
                <a:cs typeface="Arial" panose="020B0604020202020204" pitchFamily="34" charset="0"/>
              </a:rPr>
              <a:t>3. </a:t>
            </a:r>
            <a:r>
              <a:rPr lang="en-US" sz="1800" i="1" dirty="0">
                <a:latin typeface="Arial" panose="020B0604020202020204" pitchFamily="34" charset="0"/>
                <a:cs typeface="Arial" panose="020B0604020202020204" pitchFamily="34" charset="0"/>
              </a:rPr>
              <a:t>“O believers! Obey Allah and obey the Messenger and those in authority among you. Should you disagree on anything, then refer it to Allah and His Messenger, if you ˹truly˺ believe in Allah and the Last Day. This is the best and fairest resolution.” </a:t>
            </a:r>
            <a:r>
              <a:rPr lang="en-US" sz="1800" dirty="0">
                <a:latin typeface="Arial" panose="020B0604020202020204" pitchFamily="34" charset="0"/>
                <a:cs typeface="Arial" panose="020B0604020202020204" pitchFamily="34" charset="0"/>
              </a:rPr>
              <a:t>(An-</a:t>
            </a:r>
            <a:r>
              <a:rPr lang="en-US" sz="1800" dirty="0" err="1">
                <a:latin typeface="Arial" panose="020B0604020202020204" pitchFamily="34" charset="0"/>
                <a:cs typeface="Arial" panose="020B0604020202020204" pitchFamily="34" charset="0"/>
              </a:rPr>
              <a:t>Nisaa</a:t>
            </a:r>
            <a:r>
              <a:rPr lang="en-US" sz="1800" dirty="0">
                <a:latin typeface="Arial" panose="020B0604020202020204" pitchFamily="34" charset="0"/>
                <a:cs typeface="Arial" panose="020B0604020202020204" pitchFamily="34" charset="0"/>
              </a:rPr>
              <a:t> – 59)</a:t>
            </a:r>
            <a:endParaRPr lang="en-GB" sz="1800" i="1" dirty="0">
              <a:latin typeface="Arial" panose="020B0604020202020204" pitchFamily="34" charset="0"/>
              <a:cs typeface="Arial" panose="020B0604020202020204" pitchFamily="34" charset="0"/>
            </a:endParaRPr>
          </a:p>
          <a:p>
            <a:pPr marL="45720" indent="0">
              <a:buNone/>
            </a:pPr>
            <a:endParaRPr lang="en-US" sz="1800" i="1" dirty="0">
              <a:latin typeface="Arial" panose="020B0604020202020204" pitchFamily="34" charset="0"/>
              <a:cs typeface="Arial" panose="020B0604020202020204" pitchFamily="34" charset="0"/>
            </a:endParaRPr>
          </a:p>
          <a:p>
            <a:pPr marL="45720" indent="0">
              <a:buNone/>
            </a:pPr>
            <a:endParaRPr lang="en-US" sz="1800" i="1"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Sunnah</a:t>
            </a:r>
            <a:endParaRPr lang="en-US" sz="1800" i="1" dirty="0">
              <a:latin typeface="Arial" panose="020B0604020202020204" pitchFamily="34" charset="0"/>
              <a:cs typeface="Arial" panose="020B0604020202020204" pitchFamily="34" charset="0"/>
            </a:endParaRPr>
          </a:p>
          <a:p>
            <a:pPr marL="388620" indent="-342900">
              <a:buAutoNum type="arabicPeriod"/>
            </a:pPr>
            <a:r>
              <a:rPr lang="en-US" sz="1800" i="1" dirty="0">
                <a:latin typeface="Arial" panose="020B0604020202020204" pitchFamily="34" charset="0"/>
                <a:cs typeface="Arial" panose="020B0604020202020204" pitchFamily="34" charset="0"/>
              </a:rPr>
              <a:t>“Allah will not cause all my people (or he said, Muhammad’s people) to err. Allah’s hand is over the community, and he who is separate from it will be separate in hell. </a:t>
            </a:r>
            <a:r>
              <a:rPr lang="en-US" sz="1800" dirty="0">
                <a:latin typeface="Arial" panose="020B0604020202020204" pitchFamily="34" charset="0"/>
                <a:cs typeface="Arial" panose="020B0604020202020204" pitchFamily="34" charset="0"/>
              </a:rPr>
              <a:t>(Tirmizi)</a:t>
            </a:r>
          </a:p>
          <a:p>
            <a:pPr marL="388620" indent="-342900">
              <a:buAutoNum type="arabicPeriod"/>
            </a:pPr>
            <a:r>
              <a:rPr lang="en-US" sz="1800" i="1" dirty="0">
                <a:latin typeface="Arial" panose="020B0604020202020204" pitchFamily="34" charset="0"/>
                <a:cs typeface="Arial" panose="020B0604020202020204" pitchFamily="34" charset="0"/>
              </a:rPr>
              <a:t>“He who separates himself a handbreadth from the community has cast off the rope of Islam from his neck.” </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Mishkaat</a:t>
            </a:r>
            <a:r>
              <a:rPr lang="en-US" sz="1800" dirty="0">
                <a:latin typeface="Arial" panose="020B0604020202020204" pitchFamily="34" charset="0"/>
                <a:cs typeface="Arial" panose="020B0604020202020204" pitchFamily="34" charset="0"/>
              </a:rPr>
              <a:t>)</a:t>
            </a:r>
          </a:p>
          <a:p>
            <a:pPr marL="45720" indent="0">
              <a:buNone/>
            </a:pP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061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The Evolution of the Concept of Ijma’</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Ijma’ was first practiced by the companions</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first ever Ijma’ was electing Abubakar R.A as the Prophet’s caliph</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need to provide a rule on new issues during the companions period </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practice of the rightly guided caliphs to consult the leading companions and to have their unanimous decisions</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Later on, different Muslim jurists viewed Ijma’ differently</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Malik , the only authoritative form of Ijma’ is the Ijma’ of the people of Madinah</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Shafa’i, Ijma’ does not mean merely the agreement of a few scholars of a certain locality, like  an Ijma’ of the people of Madinah, rather it refers to the Ijma’ of the entire Muslim community (Ummah) at large</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Ahmad </a:t>
            </a:r>
            <a:r>
              <a:rPr lang="en-US" sz="1800" dirty="0" err="1">
                <a:latin typeface="Arial" panose="020B0604020202020204" pitchFamily="34" charset="0"/>
                <a:cs typeface="Arial" panose="020B0604020202020204" pitchFamily="34" charset="0"/>
              </a:rPr>
              <a:t>ibn</a:t>
            </a:r>
            <a:r>
              <a:rPr lang="en-US" sz="1800" dirty="0">
                <a:latin typeface="Arial" panose="020B0604020202020204" pitchFamily="34" charset="0"/>
                <a:cs typeface="Arial" panose="020B0604020202020204" pitchFamily="34" charset="0"/>
              </a:rPr>
              <a:t> Hanbal and </a:t>
            </a:r>
            <a:r>
              <a:rPr lang="en-US" sz="1800" dirty="0" err="1">
                <a:latin typeface="Arial" panose="020B0604020202020204" pitchFamily="34" charset="0"/>
                <a:cs typeface="Arial" panose="020B0604020202020204" pitchFamily="34" charset="0"/>
              </a:rPr>
              <a:t>Dawud</a:t>
            </a:r>
            <a:r>
              <a:rPr lang="en-US" sz="1800" dirty="0">
                <a:latin typeface="Arial" panose="020B0604020202020204" pitchFamily="34" charset="0"/>
                <a:cs typeface="Arial" panose="020B0604020202020204" pitchFamily="34" charset="0"/>
              </a:rPr>
              <a:t> al-</a:t>
            </a:r>
            <a:r>
              <a:rPr lang="en-US" sz="1800" dirty="0" err="1">
                <a:latin typeface="Arial" panose="020B0604020202020204" pitchFamily="34" charset="0"/>
                <a:cs typeface="Arial" panose="020B0604020202020204" pitchFamily="34" charset="0"/>
              </a:rPr>
              <a:t>Zahiri</a:t>
            </a:r>
            <a:r>
              <a:rPr lang="en-US" sz="1800" dirty="0">
                <a:latin typeface="Arial" panose="020B0604020202020204" pitchFamily="34" charset="0"/>
                <a:cs typeface="Arial" panose="020B0604020202020204" pitchFamily="34" charset="0"/>
              </a:rPr>
              <a:t>, Ijma’ is the exclusive jurisdiction of the companions</a:t>
            </a:r>
          </a:p>
          <a:p>
            <a:pPr>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4572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725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Types of Ijma’</a:t>
            </a:r>
          </a:p>
          <a:p>
            <a:pPr marL="45720" indent="0">
              <a:buNone/>
            </a:pP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 Ijma’  ‘</a:t>
            </a:r>
            <a:r>
              <a:rPr lang="en-US" sz="1800" b="1" dirty="0" err="1">
                <a:latin typeface="Arial" panose="020B0604020202020204" pitchFamily="34" charset="0"/>
                <a:cs typeface="Arial" panose="020B0604020202020204" pitchFamily="34" charset="0"/>
              </a:rPr>
              <a:t>Aam</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A ruling that is agreed upon by the jurists of the Ummah</a:t>
            </a: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 Ijma’ </a:t>
            </a:r>
            <a:r>
              <a:rPr lang="en-US" sz="1800" b="1" dirty="0" err="1">
                <a:latin typeface="Arial" panose="020B0604020202020204" pitchFamily="34" charset="0"/>
                <a:cs typeface="Arial" panose="020B0604020202020204" pitchFamily="34" charset="0"/>
              </a:rPr>
              <a:t>Khas</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A ruling that is agreed upon by the jurists of a particular region</a:t>
            </a:r>
          </a:p>
          <a:p>
            <a:pPr>
              <a:buFont typeface="Wingdings" panose="05000000000000000000" pitchFamily="2" charset="2"/>
              <a:buChar char="v"/>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Explicit Ijma’ (Ijma’ </a:t>
            </a:r>
            <a:r>
              <a:rPr lang="en-US" sz="1800" b="1" dirty="0" err="1">
                <a:latin typeface="Arial" panose="020B0604020202020204" pitchFamily="34" charset="0"/>
                <a:cs typeface="Arial" panose="020B0604020202020204" pitchFamily="34" charset="0"/>
              </a:rPr>
              <a:t>Qawli</a:t>
            </a:r>
            <a:r>
              <a:rPr lang="en-US" sz="1800" b="1" dirty="0">
                <a:latin typeface="Arial" panose="020B0604020202020204" pitchFamily="34" charset="0"/>
                <a:cs typeface="Arial" panose="020B0604020202020204" pitchFamily="34" charset="0"/>
              </a:rPr>
              <a:t>)</a:t>
            </a:r>
          </a:p>
          <a:p>
            <a:pPr marL="45720" indent="0">
              <a:buNone/>
            </a:pPr>
            <a:r>
              <a:rPr lang="en-US" sz="1800" dirty="0">
                <a:latin typeface="Arial" panose="020B0604020202020204" pitchFamily="34" charset="0"/>
                <a:cs typeface="Arial" panose="020B0604020202020204" pitchFamily="34" charset="0"/>
              </a:rPr>
              <a:t>- Where each and every scholar voices their agreement over a certain matter</a:t>
            </a:r>
          </a:p>
          <a:p>
            <a:pPr>
              <a:buFont typeface="Wingdings" panose="05000000000000000000" pitchFamily="2" charset="2"/>
              <a:buChar char="v"/>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Silent/Implicit Ijma’ (Ijma’ </a:t>
            </a:r>
            <a:r>
              <a:rPr lang="en-US" sz="1800" b="1" dirty="0" err="1">
                <a:latin typeface="Arial" panose="020B0604020202020204" pitchFamily="34" charset="0"/>
                <a:cs typeface="Arial" panose="020B0604020202020204" pitchFamily="34" charset="0"/>
              </a:rPr>
              <a:t>Sukuti</a:t>
            </a:r>
            <a:r>
              <a:rPr lang="en-US" sz="1800" b="1" dirty="0">
                <a:latin typeface="Arial" panose="020B0604020202020204" pitchFamily="34" charset="0"/>
                <a:cs typeface="Arial" panose="020B0604020202020204" pitchFamily="34" charset="0"/>
              </a:rPr>
              <a:t>)</a:t>
            </a:r>
          </a:p>
          <a:p>
            <a:pPr marL="45720" indent="0">
              <a:buNone/>
            </a:pPr>
            <a:r>
              <a:rPr lang="en-US" sz="1800" dirty="0">
                <a:latin typeface="Arial" panose="020B0604020202020204" pitchFamily="34" charset="0"/>
                <a:cs typeface="Arial" panose="020B0604020202020204" pitchFamily="34" charset="0"/>
              </a:rPr>
              <a:t>- Where no one voices their disagreement</a:t>
            </a:r>
          </a:p>
          <a:p>
            <a:pPr marL="45720" indent="0">
              <a:buNone/>
            </a:pPr>
            <a:r>
              <a:rPr lang="en-US" sz="1800" dirty="0">
                <a:latin typeface="Arial" panose="020B0604020202020204" pitchFamily="34" charset="0"/>
                <a:cs typeface="Arial" panose="020B0604020202020204" pitchFamily="34" charset="0"/>
              </a:rPr>
              <a:t>- Lack of disagreement</a:t>
            </a:r>
          </a:p>
          <a:p>
            <a:pPr>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4572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019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Views of Later Scholars Over the Practicality &amp; Feasibility of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Shah </a:t>
            </a:r>
            <a:r>
              <a:rPr lang="en-US" sz="1800" b="1" dirty="0" err="1">
                <a:latin typeface="Arial" panose="020B0604020202020204" pitchFamily="34" charset="0"/>
                <a:cs typeface="Arial" panose="020B0604020202020204" pitchFamily="34" charset="0"/>
              </a:rPr>
              <a:t>Wali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Ullah</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Overruled the notion of a universal Ijma’ in favor of a relative Ijma’</a:t>
            </a:r>
          </a:p>
          <a:p>
            <a:pPr>
              <a:buFontTx/>
              <a:buChar char="-"/>
            </a:pPr>
            <a:r>
              <a:rPr lang="en-US" sz="1800" dirty="0">
                <a:latin typeface="Arial" panose="020B0604020202020204" pitchFamily="34" charset="0"/>
                <a:cs typeface="Arial" panose="020B0604020202020204" pitchFamily="34" charset="0"/>
              </a:rPr>
              <a:t>Was in favor of a consensus of Muslim scholars in a certain locality</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Mohammad Iqbal</a:t>
            </a:r>
          </a:p>
          <a:p>
            <a:pPr>
              <a:buFontTx/>
              <a:buChar char="-"/>
            </a:pPr>
            <a:r>
              <a:rPr lang="en-US" sz="1800" dirty="0">
                <a:latin typeface="Arial" panose="020B0604020202020204" pitchFamily="34" charset="0"/>
                <a:cs typeface="Arial" panose="020B0604020202020204" pitchFamily="34" charset="0"/>
              </a:rPr>
              <a:t>Compared Ijma’ with the modern legislative process which is the only possible form Ijma’ can take place in modern times.</a:t>
            </a:r>
          </a:p>
          <a:p>
            <a:pPr>
              <a:buFontTx/>
              <a:buChar char="-"/>
            </a:pPr>
            <a:r>
              <a:rPr lang="en-US" sz="1800" dirty="0">
                <a:latin typeface="Arial" panose="020B0604020202020204" pitchFamily="34" charset="0"/>
                <a:cs typeface="Arial" panose="020B0604020202020204" pitchFamily="34" charset="0"/>
              </a:rPr>
              <a:t>According to him such an assembly should not only represent the jurists, but also other scholars from different fields</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108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Views of Later Scholars Over the Practicality &amp; Feasibility of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Muhammad </a:t>
            </a:r>
            <a:r>
              <a:rPr lang="en-US" sz="1800" b="1" dirty="0" err="1">
                <a:latin typeface="Arial" panose="020B0604020202020204" pitchFamily="34" charset="0"/>
                <a:cs typeface="Arial" panose="020B0604020202020204" pitchFamily="34" charset="0"/>
              </a:rPr>
              <a:t>Shaltut</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Universal Ijma’ is a theoretical proposition which was never expressed in reality</a:t>
            </a:r>
          </a:p>
          <a:p>
            <a:pPr marL="45720" indent="0">
              <a:buNone/>
            </a:pPr>
            <a:r>
              <a:rPr lang="en-US" sz="1800" dirty="0">
                <a:latin typeface="Arial" panose="020B0604020202020204" pitchFamily="34" charset="0"/>
                <a:cs typeface="Arial" panose="020B0604020202020204" pitchFamily="34" charset="0"/>
              </a:rPr>
              <a:t>- There was either the absence of disagreement or the majority agreement</a:t>
            </a:r>
          </a:p>
          <a:p>
            <a:pPr>
              <a:buFontTx/>
              <a:buChar char="-"/>
            </a:pPr>
            <a:r>
              <a:rPr lang="en-US" sz="1800" dirty="0">
                <a:latin typeface="Arial" panose="020B0604020202020204" pitchFamily="34" charset="0"/>
                <a:cs typeface="Arial" panose="020B0604020202020204" pitchFamily="34" charset="0"/>
              </a:rPr>
              <a:t>Ijma’ is to realize a benefit, it may change from place to place and from time to time</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Abdul </a:t>
            </a:r>
            <a:r>
              <a:rPr lang="en-US" sz="1800" b="1" dirty="0" err="1">
                <a:latin typeface="Arial" panose="020B0604020202020204" pitchFamily="34" charset="0"/>
                <a:cs typeface="Arial" panose="020B0604020202020204" pitchFamily="34" charset="0"/>
              </a:rPr>
              <a:t>Wahab</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Khallaf</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Ijma’ could be facilitated by government by specifying conditions for a person to become a </a:t>
            </a:r>
            <a:r>
              <a:rPr lang="en-US" sz="1800" dirty="0" err="1">
                <a:latin typeface="Arial" panose="020B0604020202020204" pitchFamily="34" charset="0"/>
                <a:cs typeface="Arial" panose="020B0604020202020204" pitchFamily="34" charset="0"/>
              </a:rPr>
              <a:t>mujtahid</a:t>
            </a: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When the rulings of these mujtahids concur, there will be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8791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Modern Institutions that Work for the Standardization of Rulings</a:t>
            </a:r>
          </a:p>
          <a:p>
            <a:pPr marL="45720" indent="0">
              <a:buNone/>
            </a:pP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The International Islamic Fiqh Academy of the OIC</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Council of Islamic Ideology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Accounting &amp; Auditing Organization for Islamic Financial Institutions (AAOIFI)</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Pre-Requisites for a Valid Ijma’</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 consensus of Muslim jurists, preferably </a:t>
            </a:r>
            <a:r>
              <a:rPr lang="en-US" sz="1800" dirty="0" err="1">
                <a:latin typeface="Arial" panose="020B0604020202020204" pitchFamily="34" charset="0"/>
                <a:cs typeface="Arial" panose="020B0604020202020204" pitchFamily="34" charset="0"/>
              </a:rPr>
              <a:t>Mujtahids</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 unanimous agreement</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Based on Quran &amp; Sunnah </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6429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58592"/>
          </a:xfrm>
        </p:spPr>
        <p:txBody>
          <a:bodyPr>
            <a:normAutofit/>
          </a:bodyPr>
          <a:lstStyle/>
          <a:p>
            <a:pPr algn="ctr"/>
            <a:r>
              <a:rPr lang="en-US" sz="3600" dirty="0">
                <a:latin typeface="Arial" panose="020B0604020202020204" pitchFamily="34" charset="0"/>
                <a:cs typeface="Arial" panose="020B0604020202020204" pitchFamily="34" charset="0"/>
              </a:rPr>
              <a:t>IJTIHAD</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609859"/>
            <a:ext cx="9872871" cy="4486141"/>
          </a:xfrm>
        </p:spPr>
        <p:txBody>
          <a:bodyPr>
            <a:normAutofit/>
          </a:bodyPr>
          <a:lstStyle/>
          <a:p>
            <a:pPr marL="45720" indent="0">
              <a:buNone/>
            </a:pPr>
            <a:r>
              <a:rPr lang="en-US" sz="2000" b="1" u="sng" dirty="0">
                <a:latin typeface="Arial" panose="020B0604020202020204" pitchFamily="34" charset="0"/>
                <a:cs typeface="Arial" panose="020B0604020202020204" pitchFamily="34" charset="0"/>
              </a:rPr>
              <a:t>Definition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Derived from the root word - </a:t>
            </a:r>
            <a:r>
              <a:rPr lang="ar-SA" sz="1800" dirty="0">
                <a:latin typeface="Arial" panose="020B0604020202020204" pitchFamily="34" charset="0"/>
                <a:cs typeface="Arial" panose="020B0604020202020204" pitchFamily="34" charset="0"/>
              </a:rPr>
              <a:t>جهد</a:t>
            </a:r>
            <a:r>
              <a:rPr lang="en-US" sz="1800" dirty="0">
                <a:latin typeface="Arial" panose="020B0604020202020204" pitchFamily="34" charset="0"/>
                <a:cs typeface="Arial" panose="020B0604020202020204" pitchFamily="34" charset="0"/>
              </a:rPr>
              <a:t> – which means to strive for something</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In terminology,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refers to reasoning or a Muslim jurist exercising his own judgment regarding a Shariah ruling</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It refers to the practice of formulating a Shariah ruling pertaining to an issue, the ruling of which is not found in the two primary sources, i.e. Quran &amp; Sunnah.</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The process through which a jurist/</a:t>
            </a:r>
            <a:r>
              <a:rPr lang="en-US" sz="1800" dirty="0" err="1">
                <a:latin typeface="Arial" panose="020B0604020202020204" pitchFamily="34" charset="0"/>
                <a:cs typeface="Arial" panose="020B0604020202020204" pitchFamily="34" charset="0"/>
              </a:rPr>
              <a:t>Mujtahid</a:t>
            </a:r>
            <a:r>
              <a:rPr lang="en-US" sz="1800" dirty="0">
                <a:latin typeface="Arial" panose="020B0604020202020204" pitchFamily="34" charset="0"/>
                <a:cs typeface="Arial" panose="020B0604020202020204" pitchFamily="34" charset="0"/>
              </a:rPr>
              <a:t> reaches to a conclusion or a ruling is termed as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a:t>
            </a:r>
          </a:p>
          <a:p>
            <a:pPr>
              <a:buFont typeface="Wingdings" panose="05000000000000000000" pitchFamily="2" charset="2"/>
              <a:buChar char="Ø"/>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999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2000" b="1" u="sng" dirty="0" err="1">
                <a:latin typeface="Arial" panose="020B0604020202020204" pitchFamily="34" charset="0"/>
                <a:cs typeface="Arial" panose="020B0604020202020204" pitchFamily="34" charset="0"/>
              </a:rPr>
              <a:t>Ijtihad</a:t>
            </a:r>
            <a:r>
              <a:rPr lang="en-US" sz="2000" b="1" u="sng" dirty="0">
                <a:latin typeface="Arial" panose="020B0604020202020204" pitchFamily="34" charset="0"/>
                <a:cs typeface="Arial" panose="020B0604020202020204" pitchFamily="34" charset="0"/>
              </a:rPr>
              <a:t> in Prophet’s Era</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The Prophet SAW encouraged his companions to apply logical reasoning to problems not directly found in Quran &amp; Sunnah </a:t>
            </a:r>
          </a:p>
          <a:p>
            <a:pPr marL="45720" indent="0">
              <a:buNone/>
            </a:pPr>
            <a:r>
              <a:rPr lang="en-US" sz="1800" i="1" dirty="0">
                <a:latin typeface="Arial" panose="020B0604020202020204" pitchFamily="34" charset="0"/>
                <a:cs typeface="Arial" panose="020B0604020202020204" pitchFamily="34" charset="0"/>
              </a:rPr>
              <a:t>When the Messenger of Allah</a:t>
            </a:r>
            <a:r>
              <a:rPr lang="ar-SA" sz="1800" i="1"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intended to send </a:t>
            </a:r>
            <a:r>
              <a:rPr lang="en-US" sz="1800" i="1" dirty="0" err="1">
                <a:latin typeface="Arial" panose="020B0604020202020204" pitchFamily="34" charset="0"/>
                <a:cs typeface="Arial" panose="020B0604020202020204" pitchFamily="34" charset="0"/>
              </a:rPr>
              <a:t>Mu'adh</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ibn</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Jabal</a:t>
            </a:r>
            <a:r>
              <a:rPr lang="en-US" sz="1800" i="1" dirty="0">
                <a:latin typeface="Arial" panose="020B0604020202020204" pitchFamily="34" charset="0"/>
                <a:cs typeface="Arial" panose="020B0604020202020204" pitchFamily="34" charset="0"/>
              </a:rPr>
              <a:t> to the Yemen, he asked: How will you judge when the occasion of deciding a case arises?</a:t>
            </a:r>
          </a:p>
          <a:p>
            <a:pPr marL="45720" indent="0">
              <a:buNone/>
            </a:pPr>
            <a:r>
              <a:rPr lang="en-US" sz="1800" i="1" dirty="0">
                <a:latin typeface="Arial" panose="020B0604020202020204" pitchFamily="34" charset="0"/>
                <a:cs typeface="Arial" panose="020B0604020202020204" pitchFamily="34" charset="0"/>
              </a:rPr>
              <a:t>He replied: I shall judge in accordance with Allah's Book. He asked: (What will you do) if you do not find any guidance in Allah's Book? He replied: (I shall act) in accordance with the Sunnah of the Messenger of Allah</a:t>
            </a:r>
            <a:endParaRPr lang="ar-SA" sz="1800" i="1" dirty="0">
              <a:latin typeface="Arial" panose="020B0604020202020204" pitchFamily="34" charset="0"/>
              <a:cs typeface="Arial" panose="020B0604020202020204" pitchFamily="34" charset="0"/>
            </a:endParaRPr>
          </a:p>
          <a:p>
            <a:pPr marL="45720" indent="0">
              <a:buNone/>
            </a:pPr>
            <a:r>
              <a:rPr lang="en-US" sz="1800" i="1" dirty="0">
                <a:latin typeface="Arial" panose="020B0604020202020204" pitchFamily="34" charset="0"/>
                <a:cs typeface="Arial" panose="020B0604020202020204" pitchFamily="34" charset="0"/>
              </a:rPr>
              <a:t>He asked: (What will you do) if you do not find any guidance in the Sunnah of the Messenger of Allah and in Allah's Book?</a:t>
            </a:r>
          </a:p>
          <a:p>
            <a:pPr marL="45720" indent="0">
              <a:buNone/>
            </a:pPr>
            <a:r>
              <a:rPr lang="en-US" sz="1800" i="1" dirty="0">
                <a:latin typeface="Arial" panose="020B0604020202020204" pitchFamily="34" charset="0"/>
                <a:cs typeface="Arial" panose="020B0604020202020204" pitchFamily="34" charset="0"/>
              </a:rPr>
              <a:t>He replied: I shall do my best to form an opinion and I shall spare no effort.</a:t>
            </a:r>
          </a:p>
          <a:p>
            <a:pPr marL="45720" indent="0">
              <a:buNone/>
            </a:pPr>
            <a:r>
              <a:rPr lang="en-US" sz="1800" i="1" dirty="0">
                <a:latin typeface="Arial" panose="020B0604020202020204" pitchFamily="34" charset="0"/>
                <a:cs typeface="Arial" panose="020B0604020202020204" pitchFamily="34" charset="0"/>
              </a:rPr>
              <a:t>The Messenger of Allah</a:t>
            </a:r>
            <a:r>
              <a:rPr lang="ar-SA" sz="1800" i="1"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then patted him on the breast and said: Praise be to Allah Who has helped the messenger of the Messenger of Allah to find something which pleases the Messenger of Allah.</a:t>
            </a:r>
            <a:r>
              <a:rPr lang="en-US" sz="1800" dirty="0">
                <a:latin typeface="Arial" panose="020B0604020202020204" pitchFamily="34" charset="0"/>
                <a:cs typeface="Arial" panose="020B0604020202020204" pitchFamily="34" charset="0"/>
              </a:rPr>
              <a:t> (Abu Dawood)</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708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a:buFont typeface="Wingdings" panose="05000000000000000000" pitchFamily="2" charset="2"/>
              <a:buChar char="q"/>
            </a:pPr>
            <a:r>
              <a:rPr lang="en-US" sz="1800" i="1" dirty="0">
                <a:latin typeface="Arial" panose="020B0604020202020204" pitchFamily="34" charset="0"/>
                <a:cs typeface="Arial" panose="020B0604020202020204" pitchFamily="34" charset="0"/>
              </a:rPr>
              <a:t>“If a judge passes judgment and strives to reach the right conclusion and gets it right, he will  have two rewards; if he strives to reach the right conclusion but gets it wrong, he will still have one reward.” </a:t>
            </a:r>
            <a:r>
              <a:rPr lang="en-US" sz="1800" dirty="0">
                <a:latin typeface="Arial" panose="020B0604020202020204" pitchFamily="34" charset="0"/>
                <a:cs typeface="Arial" panose="020B0604020202020204" pitchFamily="34" charset="0"/>
              </a:rPr>
              <a:t>(Nasaai)</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i="1" dirty="0">
                <a:latin typeface="Arial" panose="020B0604020202020204" pitchFamily="34" charset="0"/>
                <a:cs typeface="Arial" panose="020B0604020202020204" pitchFamily="34" charset="0"/>
              </a:rPr>
              <a:t>“When the Prophet returned from the battle of Al-</a:t>
            </a:r>
            <a:r>
              <a:rPr lang="en-US" sz="1800" i="1" dirty="0" err="1">
                <a:latin typeface="Arial" panose="020B0604020202020204" pitchFamily="34" charset="0"/>
                <a:cs typeface="Arial" panose="020B0604020202020204" pitchFamily="34" charset="0"/>
              </a:rPr>
              <a:t>Ahzab</a:t>
            </a:r>
            <a:r>
              <a:rPr lang="en-US" sz="1800" i="1" dirty="0">
                <a:latin typeface="Arial" panose="020B0604020202020204" pitchFamily="34" charset="0"/>
                <a:cs typeface="Arial" panose="020B0604020202020204" pitchFamily="34" charset="0"/>
              </a:rPr>
              <a:t>, he said to us, "None should offer the '</a:t>
            </a:r>
            <a:r>
              <a:rPr lang="en-US" sz="1800" i="1" dirty="0" err="1">
                <a:latin typeface="Arial" panose="020B0604020202020204" pitchFamily="34" charset="0"/>
                <a:cs typeface="Arial" panose="020B0604020202020204" pitchFamily="34" charset="0"/>
              </a:rPr>
              <a:t>Asr</a:t>
            </a:r>
            <a:r>
              <a:rPr lang="en-US" sz="1800" i="1" dirty="0">
                <a:latin typeface="Arial" panose="020B0604020202020204" pitchFamily="34" charset="0"/>
                <a:cs typeface="Arial" panose="020B0604020202020204" pitchFamily="34" charset="0"/>
              </a:rPr>
              <a:t> prayer but at </a:t>
            </a:r>
            <a:r>
              <a:rPr lang="en-US" sz="1800" i="1" dirty="0" err="1">
                <a:latin typeface="Arial" panose="020B0604020202020204" pitchFamily="34" charset="0"/>
                <a:cs typeface="Arial" panose="020B0604020202020204" pitchFamily="34" charset="0"/>
              </a:rPr>
              <a:t>Bani</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Quraiza</a:t>
            </a:r>
            <a:r>
              <a:rPr lang="en-US" sz="1800" i="1" dirty="0">
                <a:latin typeface="Arial" panose="020B0604020202020204" pitchFamily="34" charset="0"/>
                <a:cs typeface="Arial" panose="020B0604020202020204" pitchFamily="34" charset="0"/>
              </a:rPr>
              <a:t>." The '</a:t>
            </a:r>
            <a:r>
              <a:rPr lang="en-US" sz="1800" i="1" dirty="0" err="1">
                <a:latin typeface="Arial" panose="020B0604020202020204" pitchFamily="34" charset="0"/>
                <a:cs typeface="Arial" panose="020B0604020202020204" pitchFamily="34" charset="0"/>
              </a:rPr>
              <a:t>Asr</a:t>
            </a:r>
            <a:r>
              <a:rPr lang="en-US" sz="1800" i="1" dirty="0">
                <a:latin typeface="Arial" panose="020B0604020202020204" pitchFamily="34" charset="0"/>
                <a:cs typeface="Arial" panose="020B0604020202020204" pitchFamily="34" charset="0"/>
              </a:rPr>
              <a:t> prayer became due for some of them on the way. Some of them decided not to offer the Salat but at </a:t>
            </a:r>
            <a:r>
              <a:rPr lang="en-US" sz="1800" i="1" dirty="0" err="1">
                <a:latin typeface="Arial" panose="020B0604020202020204" pitchFamily="34" charset="0"/>
                <a:cs typeface="Arial" panose="020B0604020202020204" pitchFamily="34" charset="0"/>
              </a:rPr>
              <a:t>Bani</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Quraiza</a:t>
            </a:r>
            <a:r>
              <a:rPr lang="en-US" sz="1800" i="1" dirty="0">
                <a:latin typeface="Arial" panose="020B0604020202020204" pitchFamily="34" charset="0"/>
                <a:cs typeface="Arial" panose="020B0604020202020204" pitchFamily="34" charset="0"/>
              </a:rPr>
              <a:t> while others decided to offer the Salat on the spot and said that the intention of the Prophet was not what the former party had understood. And when that was told to the Prophet he did not blame anyone of them.” </a:t>
            </a:r>
            <a:r>
              <a:rPr lang="en-US" sz="1800" dirty="0">
                <a:latin typeface="Arial" panose="020B0604020202020204" pitchFamily="34" charset="0"/>
                <a:cs typeface="Arial" panose="020B0604020202020204" pitchFamily="34" charset="0"/>
              </a:rPr>
              <a:t>(Bukhari)</a:t>
            </a: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7861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976" y="495321"/>
            <a:ext cx="8911687" cy="773616"/>
          </a:xfrm>
        </p:spPr>
        <p:txBody>
          <a:bodyPr/>
          <a:lstStyle/>
          <a:p>
            <a:pPr algn="ctr"/>
            <a:r>
              <a:rPr lang="en-US" dirty="0">
                <a:latin typeface="Arial" panose="020B0604020202020204" pitchFamily="34" charset="0"/>
                <a:cs typeface="Arial" panose="020B0604020202020204" pitchFamily="34" charset="0"/>
              </a:rPr>
              <a:t>Sources of Islamic Law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99469" y="1397726"/>
            <a:ext cx="9392194" cy="4924697"/>
          </a:xfrm>
        </p:spPr>
        <p:txBody>
          <a:bodyPr>
            <a:normAutofit/>
          </a:bodyPr>
          <a:lstStyle/>
          <a:p>
            <a:pPr>
              <a:buFontTx/>
              <a:buChar char="-"/>
            </a:pPr>
            <a:r>
              <a:rPr lang="en-US" sz="2000" dirty="0">
                <a:latin typeface="Arial" panose="020B0604020202020204" pitchFamily="34" charset="0"/>
                <a:cs typeface="Arial" panose="020B0604020202020204" pitchFamily="34" charset="0"/>
              </a:rPr>
              <a:t>Islamic is a complete code of life and thus, provides guidance in every walk of life</a:t>
            </a:r>
          </a:p>
          <a:p>
            <a:pPr>
              <a:buFontTx/>
              <a:buChar char="-"/>
            </a:pPr>
            <a:r>
              <a:rPr lang="en-US" sz="2000" dirty="0">
                <a:latin typeface="Arial" panose="020B0604020202020204" pitchFamily="34" charset="0"/>
                <a:cs typeface="Arial" panose="020B0604020202020204" pitchFamily="34" charset="0"/>
              </a:rPr>
              <a:t>Laws and principles for each and every kind of system can be found in the Islamic literature</a:t>
            </a:r>
          </a:p>
          <a:p>
            <a:pPr>
              <a:buFontTx/>
              <a:buChar char="-"/>
            </a:pPr>
            <a:r>
              <a:rPr lang="en-US" sz="2000" dirty="0">
                <a:latin typeface="Arial" panose="020B0604020202020204" pitchFamily="34" charset="0"/>
                <a:cs typeface="Arial" panose="020B0604020202020204" pitchFamily="34" charset="0"/>
              </a:rPr>
              <a:t>These laws are derived from a number of sources in an organized and disciplined manner</a:t>
            </a:r>
          </a:p>
          <a:p>
            <a:pPr>
              <a:buFontTx/>
              <a:buChar char="-"/>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Primary Sources</a:t>
            </a:r>
            <a:r>
              <a:rPr lang="en-US" sz="2000" dirty="0">
                <a:latin typeface="Arial" panose="020B0604020202020204" pitchFamily="34" charset="0"/>
                <a:cs typeface="Arial" panose="020B0604020202020204" pitchFamily="34" charset="0"/>
              </a:rPr>
              <a:t>; Quran &amp; Sunnah</a:t>
            </a:r>
          </a:p>
          <a:p>
            <a:pPr marL="0" indent="0">
              <a:buNone/>
            </a:pPr>
            <a:r>
              <a:rPr lang="en-US" sz="2000" b="1" dirty="0">
                <a:latin typeface="Arial" panose="020B0604020202020204" pitchFamily="34" charset="0"/>
                <a:cs typeface="Arial" panose="020B0604020202020204" pitchFamily="34" charset="0"/>
              </a:rPr>
              <a:t>Secondary Sources</a:t>
            </a:r>
            <a:r>
              <a:rPr lang="en-US" sz="2000" dirty="0">
                <a:latin typeface="Arial" panose="020B0604020202020204" pitchFamily="34" charset="0"/>
                <a:cs typeface="Arial" panose="020B0604020202020204" pitchFamily="34" charset="0"/>
              </a:rPr>
              <a:t>; Ijma’, Qiyas &amp; </a:t>
            </a:r>
            <a:r>
              <a:rPr lang="en-US" sz="2000" dirty="0" err="1">
                <a:latin typeface="Arial" panose="020B0604020202020204" pitchFamily="34" charset="0"/>
                <a:cs typeface="Arial" panose="020B0604020202020204" pitchFamily="34" charset="0"/>
              </a:rPr>
              <a:t>Ijtihad</a:t>
            </a: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Tertiary Sources</a:t>
            </a:r>
            <a:r>
              <a:rPr lang="en-US" sz="2000" dirty="0">
                <a:latin typeface="Arial" panose="020B0604020202020204" pitchFamily="34" charset="0"/>
                <a:cs typeface="Arial" panose="020B0604020202020204" pitchFamily="34" charset="0"/>
              </a:rPr>
              <a:t>; Istihsan, </a:t>
            </a:r>
            <a:r>
              <a:rPr lang="en-US" sz="2000" dirty="0" err="1">
                <a:latin typeface="Arial" panose="020B0604020202020204" pitchFamily="34" charset="0"/>
                <a:cs typeface="Arial" panose="020B0604020202020204" pitchFamily="34" charset="0"/>
              </a:rPr>
              <a:t>Istis’hab</a:t>
            </a:r>
            <a:r>
              <a:rPr lang="en-US" sz="2000" dirty="0">
                <a:latin typeface="Arial" panose="020B0604020202020204" pitchFamily="34" charset="0"/>
                <a:cs typeface="Arial" panose="020B0604020202020204" pitchFamily="34" charset="0"/>
              </a:rPr>
              <a:t>, Maslahah </a:t>
            </a:r>
            <a:r>
              <a:rPr lang="en-US" sz="2000" dirty="0" err="1">
                <a:latin typeface="Arial" panose="020B0604020202020204" pitchFamily="34" charset="0"/>
                <a:cs typeface="Arial" panose="020B0604020202020204" pitchFamily="34" charset="0"/>
              </a:rPr>
              <a:t>Mursalah</a:t>
            </a:r>
            <a:r>
              <a:rPr lang="en-US" sz="2000" dirty="0">
                <a:latin typeface="Arial" panose="020B0604020202020204" pitchFamily="34" charset="0"/>
                <a:cs typeface="Arial" panose="020B0604020202020204" pitchFamily="34" charset="0"/>
              </a:rPr>
              <a:t>, Urf etc. </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0942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On Logical Grounds</a:t>
            </a:r>
          </a:p>
          <a:p>
            <a:pPr>
              <a:buFontTx/>
              <a:buChar char="-"/>
            </a:pPr>
            <a:r>
              <a:rPr lang="en-US" sz="1800" dirty="0">
                <a:latin typeface="Arial" panose="020B0604020202020204" pitchFamily="34" charset="0"/>
                <a:cs typeface="Arial" panose="020B0604020202020204" pitchFamily="34" charset="0"/>
              </a:rPr>
              <a:t>Even though Quran is a complete code of life and provides guidance in all spheres of life, it is not necessary that it addresses each and every issue or problem</a:t>
            </a:r>
          </a:p>
          <a:p>
            <a:pPr>
              <a:buFontTx/>
              <a:buChar char="-"/>
            </a:pPr>
            <a:r>
              <a:rPr lang="en-US" sz="1800" dirty="0">
                <a:latin typeface="Arial" panose="020B0604020202020204" pitchFamily="34" charset="0"/>
                <a:cs typeface="Arial" panose="020B0604020202020204" pitchFamily="34" charset="0"/>
              </a:rPr>
              <a:t>It provides principles for jurists to base their laws upon</a:t>
            </a:r>
          </a:p>
          <a:p>
            <a:pPr>
              <a:buFontTx/>
              <a:buChar char="-"/>
            </a:pPr>
            <a:r>
              <a:rPr lang="en-US" sz="1800" dirty="0">
                <a:latin typeface="Arial" panose="020B0604020202020204" pitchFamily="34" charset="0"/>
                <a:cs typeface="Arial" panose="020B0604020202020204" pitchFamily="34" charset="0"/>
              </a:rPr>
              <a:t>Same goes for Sunnah</a:t>
            </a:r>
          </a:p>
          <a:p>
            <a:pPr>
              <a:buFontTx/>
              <a:buChar char="-"/>
            </a:pPr>
            <a:r>
              <a:rPr lang="en-US" sz="1800" dirty="0">
                <a:latin typeface="Arial" panose="020B0604020202020204" pitchFamily="34" charset="0"/>
                <a:cs typeface="Arial" panose="020B0604020202020204" pitchFamily="34" charset="0"/>
              </a:rPr>
              <a:t>The beauty of these two sources is that they provide principles to base Shariah rulings upon</a:t>
            </a:r>
          </a:p>
          <a:p>
            <a:pPr>
              <a:buFontTx/>
              <a:buChar char="-"/>
            </a:pPr>
            <a:r>
              <a:rPr lang="en-US" sz="1800" dirty="0">
                <a:latin typeface="Arial" panose="020B0604020202020204" pitchFamily="34" charset="0"/>
                <a:cs typeface="Arial" panose="020B0604020202020204" pitchFamily="34" charset="0"/>
              </a:rPr>
              <a:t>Muslims have been facing a diverse number of new issues since the passing of the Prophet SAW. And their </a:t>
            </a:r>
            <a:r>
              <a:rPr lang="en-US" sz="1800" b="1" u="sng" dirty="0">
                <a:latin typeface="Arial" panose="020B0604020202020204" pitchFamily="34" charset="0"/>
                <a:cs typeface="Arial" panose="020B0604020202020204" pitchFamily="34" charset="0"/>
              </a:rPr>
              <a:t>direct</a:t>
            </a:r>
            <a:r>
              <a:rPr lang="en-US" sz="1800" dirty="0">
                <a:latin typeface="Arial" panose="020B0604020202020204" pitchFamily="34" charset="0"/>
                <a:cs typeface="Arial" panose="020B0604020202020204" pitchFamily="34" charset="0"/>
              </a:rPr>
              <a:t> ruling cannot be found in Quran or Sunnah</a:t>
            </a:r>
          </a:p>
          <a:p>
            <a:pPr>
              <a:buFontTx/>
              <a:buChar char="-"/>
            </a:pPr>
            <a:r>
              <a:rPr lang="en-US" sz="1800" dirty="0">
                <a:latin typeface="Arial" panose="020B0604020202020204" pitchFamily="34" charset="0"/>
                <a:cs typeface="Arial" panose="020B0604020202020204" pitchFamily="34" charset="0"/>
              </a:rPr>
              <a:t>The only logical conclusion in such conditions is to allow Muslim jurists to form their own opinion, provided that they are based upon Quran &amp; Sunnah</a:t>
            </a:r>
            <a:endParaRPr lang="en-GB" sz="1800" dirty="0">
              <a:latin typeface="Arial" panose="020B0604020202020204" pitchFamily="34" charset="0"/>
              <a:cs typeface="Arial" panose="020B0604020202020204" pitchFamily="34" charset="0"/>
            </a:endParaRP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895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 During the Era of Abubakar R.A.</a:t>
            </a:r>
            <a:endParaRPr lang="en-GB" sz="1800" dirty="0">
              <a:latin typeface="Arial" panose="020B0604020202020204" pitchFamily="34" charset="0"/>
              <a:cs typeface="Arial" panose="020B0604020202020204" pitchFamily="34" charset="0"/>
            </a:endParaRPr>
          </a:p>
          <a:p>
            <a:pPr>
              <a:buFontTx/>
              <a:buChar char="-"/>
            </a:pPr>
            <a:r>
              <a:rPr lang="en-GB" sz="1800" dirty="0">
                <a:latin typeface="Arial" panose="020B0604020202020204" pitchFamily="34" charset="0"/>
                <a:cs typeface="Arial" panose="020B0604020202020204" pitchFamily="34" charset="0"/>
              </a:rPr>
              <a:t>First he would refer to the Quran and the Sunnah</a:t>
            </a:r>
          </a:p>
          <a:p>
            <a:pPr>
              <a:buFontTx/>
              <a:buChar char="-"/>
            </a:pPr>
            <a:r>
              <a:rPr lang="en-GB" sz="1800" dirty="0">
                <a:latin typeface="Arial" panose="020B0604020202020204" pitchFamily="34" charset="0"/>
                <a:cs typeface="Arial" panose="020B0604020202020204" pitchFamily="34" charset="0"/>
              </a:rPr>
              <a:t>If a solution was not found he would refer to companions if they knew of the Sunnah of the Prophet on the point</a:t>
            </a:r>
          </a:p>
          <a:p>
            <a:pPr>
              <a:buFontTx/>
              <a:buChar char="-"/>
            </a:pPr>
            <a:r>
              <a:rPr lang="en-GB" sz="1800" dirty="0">
                <a:latin typeface="Arial" panose="020B0604020202020204" pitchFamily="34" charset="0"/>
                <a:cs typeface="Arial" panose="020B0604020202020204" pitchFamily="34" charset="0"/>
              </a:rPr>
              <a:t>If found he would give judgment according to the Sunnah</a:t>
            </a:r>
          </a:p>
          <a:p>
            <a:pPr>
              <a:buFontTx/>
              <a:buChar char="-"/>
            </a:pPr>
            <a:r>
              <a:rPr lang="en-GB" sz="1800" dirty="0">
                <a:latin typeface="Arial" panose="020B0604020202020204" pitchFamily="34" charset="0"/>
                <a:cs typeface="Arial" panose="020B0604020202020204" pitchFamily="34" charset="0"/>
              </a:rPr>
              <a:t>If not he would consult with the leaders of the companions and based on their agreement he would give the judgment</a:t>
            </a:r>
          </a:p>
          <a:p>
            <a:pPr>
              <a:buFontTx/>
              <a:buChar char="-"/>
            </a:pPr>
            <a:r>
              <a:rPr lang="en-GB" sz="1800" dirty="0">
                <a:latin typeface="Arial" panose="020B0604020202020204" pitchFamily="34" charset="0"/>
                <a:cs typeface="Arial" panose="020B0604020202020204" pitchFamily="34" charset="0"/>
              </a:rPr>
              <a:t>If consensus is not achieved, he would use his personal opinion or </a:t>
            </a:r>
            <a:r>
              <a:rPr lang="en-GB" sz="1800" dirty="0" err="1">
                <a:latin typeface="Arial" panose="020B0604020202020204" pitchFamily="34" charset="0"/>
                <a:cs typeface="Arial" panose="020B0604020202020204" pitchFamily="34" charset="0"/>
              </a:rPr>
              <a:t>ijtihad</a:t>
            </a:r>
            <a:r>
              <a:rPr lang="en-GB" sz="1800" dirty="0">
                <a:latin typeface="Arial" panose="020B0604020202020204" pitchFamily="34" charset="0"/>
                <a:cs typeface="Arial" panose="020B0604020202020204" pitchFamily="34" charset="0"/>
              </a:rPr>
              <a:t>, either by interpreting a text, or by providing his own opinion</a:t>
            </a:r>
          </a:p>
          <a:p>
            <a:pPr marL="45720" indent="0">
              <a:buNone/>
            </a:pPr>
            <a:r>
              <a:rPr lang="en-GB" sz="1800" dirty="0">
                <a:latin typeface="Arial" panose="020B0604020202020204" pitchFamily="34" charset="0"/>
                <a:cs typeface="Arial" panose="020B0604020202020204" pitchFamily="34" charset="0"/>
              </a:rPr>
              <a:t>        E.g. waging war against those tribes who refused to pay zakat</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486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 During the Era of Umar R.A.</a:t>
            </a: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In addition to the methods used by the first Caliph</a:t>
            </a:r>
          </a:p>
          <a:p>
            <a:pPr>
              <a:buFontTx/>
              <a:buChar char="-"/>
            </a:pPr>
            <a:r>
              <a:rPr lang="en-US" sz="1800" dirty="0">
                <a:latin typeface="Arial" panose="020B0604020202020204" pitchFamily="34" charset="0"/>
                <a:cs typeface="Arial" panose="020B0604020202020204" pitchFamily="34" charset="0"/>
              </a:rPr>
              <a:t>Umar (</a:t>
            </a:r>
            <a:r>
              <a:rPr lang="en-US" sz="1800" dirty="0" err="1">
                <a:latin typeface="Arial" panose="020B0604020202020204" pitchFamily="34" charset="0"/>
                <a:cs typeface="Arial" panose="020B0604020202020204" pitchFamily="34" charset="0"/>
              </a:rPr>
              <a:t>r.a.</a:t>
            </a:r>
            <a:r>
              <a:rPr lang="en-US" sz="1800" dirty="0">
                <a:latin typeface="Arial" panose="020B0604020202020204" pitchFamily="34" charset="0"/>
                <a:cs typeface="Arial" panose="020B0604020202020204" pitchFamily="34" charset="0"/>
              </a:rPr>
              <a:t>) would also refer to the purpose and objectives of Shariah</a:t>
            </a:r>
          </a:p>
          <a:p>
            <a:pPr>
              <a:buFontTx/>
              <a:buChar char="-"/>
            </a:pPr>
            <a:r>
              <a:rPr lang="en-US" sz="1800" dirty="0">
                <a:latin typeface="Arial" panose="020B0604020202020204" pitchFamily="34" charset="0"/>
                <a:cs typeface="Arial" panose="020B0604020202020204" pitchFamily="34" charset="0"/>
              </a:rPr>
              <a:t>Focus on principles such as; prevent wrong doings or corruption (</a:t>
            </a:r>
            <a:r>
              <a:rPr lang="en-US" sz="1800" dirty="0" err="1">
                <a:latin typeface="Arial" panose="020B0604020202020204" pitchFamily="34" charset="0"/>
                <a:cs typeface="Arial" panose="020B0604020202020204" pitchFamily="34" charset="0"/>
              </a:rPr>
              <a:t>fasad</a:t>
            </a:r>
            <a:r>
              <a:rPr lang="en-US" sz="1800" dirty="0">
                <a:latin typeface="Arial" panose="020B0604020202020204" pitchFamily="34" charset="0"/>
                <a:cs typeface="Arial" panose="020B0604020202020204" pitchFamily="34" charset="0"/>
              </a:rPr>
              <a:t>)</a:t>
            </a:r>
          </a:p>
          <a:p>
            <a:pPr>
              <a:buFontTx/>
              <a:buChar char="-"/>
            </a:pPr>
            <a:r>
              <a:rPr lang="en-US" sz="1800" dirty="0">
                <a:latin typeface="Arial" panose="020B0604020202020204" pitchFamily="34" charset="0"/>
                <a:cs typeface="Arial" panose="020B0604020202020204" pitchFamily="34" charset="0"/>
              </a:rPr>
              <a:t>Promoting public interest</a:t>
            </a:r>
          </a:p>
          <a:p>
            <a:pPr>
              <a:buFontTx/>
              <a:buChar char="-"/>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Examples</a:t>
            </a:r>
            <a:endParaRPr lang="en-US" sz="1800" dirty="0">
              <a:latin typeface="Arial" panose="020B0604020202020204" pitchFamily="34" charset="0"/>
              <a:cs typeface="Arial" panose="020B0604020202020204" pitchFamily="34" charset="0"/>
            </a:endParaRPr>
          </a:p>
          <a:p>
            <a:pPr>
              <a:buFontTx/>
              <a:buChar char="-"/>
            </a:pPr>
            <a:r>
              <a:rPr lang="en-US" sz="1800" dirty="0">
                <a:latin typeface="Arial" panose="020B0604020202020204" pitchFamily="34" charset="0"/>
                <a:cs typeface="Arial" panose="020B0604020202020204" pitchFamily="34" charset="0"/>
              </a:rPr>
              <a:t>Suspension of the Hadd punishment for theft during famine</a:t>
            </a:r>
          </a:p>
          <a:p>
            <a:pPr>
              <a:buFontTx/>
              <a:buChar char="-"/>
            </a:pPr>
            <a:r>
              <a:rPr lang="en-US" sz="1800" dirty="0">
                <a:latin typeface="Arial" panose="020B0604020202020204" pitchFamily="34" charset="0"/>
                <a:cs typeface="Arial" panose="020B0604020202020204" pitchFamily="34" charset="0"/>
              </a:rPr>
              <a:t>Permission to the women to remarry in case if their husbands are not heard of for a period of 4 years- in place of the condition of information of the husband's death</a:t>
            </a:r>
          </a:p>
        </p:txBody>
      </p:sp>
    </p:spTree>
    <p:extLst>
      <p:ext uri="{BB962C8B-B14F-4D97-AF65-F5344CB8AC3E}">
        <p14:creationId xmlns:p14="http://schemas.microsoft.com/office/powerpoint/2010/main" val="1975066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Scope of </a:t>
            </a:r>
            <a:r>
              <a:rPr lang="en-US" sz="1800" b="1" u="sng" dirty="0" err="1">
                <a:latin typeface="Arial" panose="020B0604020202020204" pitchFamily="34" charset="0"/>
                <a:cs typeface="Arial" panose="020B0604020202020204" pitchFamily="34" charset="0"/>
              </a:rPr>
              <a:t>Ijtihad</a:t>
            </a: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NOT in the matters of Islamic beliefs or ideologies. There cannot be any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on </a:t>
            </a:r>
            <a:r>
              <a:rPr lang="en-US" sz="1800" dirty="0" err="1">
                <a:latin typeface="Arial" panose="020B0604020202020204" pitchFamily="34" charset="0"/>
                <a:cs typeface="Arial" panose="020B0604020202020204" pitchFamily="34" charset="0"/>
              </a:rPr>
              <a:t>Tawheed</a:t>
            </a:r>
            <a:r>
              <a:rPr lang="en-US" sz="1800" dirty="0">
                <a:latin typeface="Arial" panose="020B0604020202020204" pitchFamily="34" charset="0"/>
                <a:cs typeface="Arial" panose="020B0604020202020204" pitchFamily="34" charset="0"/>
              </a:rPr>
              <a:t> or the finality of Prophet hood etc.</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Only in matters in which the direct ruling is not found in Quran or Sunnah</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based on the principles provided by Quran &amp; Sunnah</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Who Can Perform </a:t>
            </a: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Shah </a:t>
            </a:r>
            <a:r>
              <a:rPr lang="en-US" sz="1800" b="1" dirty="0" err="1">
                <a:latin typeface="Arial" panose="020B0604020202020204" pitchFamily="34" charset="0"/>
                <a:cs typeface="Arial" panose="020B0604020202020204" pitchFamily="34" charset="0"/>
              </a:rPr>
              <a:t>Wali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Ullah</a:t>
            </a:r>
            <a:r>
              <a:rPr lang="en-US" sz="1800" dirty="0">
                <a:latin typeface="Arial" panose="020B0604020202020204" pitchFamily="34" charset="0"/>
                <a:cs typeface="Arial" panose="020B0604020202020204" pitchFamily="34" charset="0"/>
              </a:rPr>
              <a:t> in his book- </a:t>
            </a:r>
            <a:r>
              <a:rPr lang="en-US" sz="1800" b="1" i="1" dirty="0" err="1">
                <a:latin typeface="Arial" panose="020B0604020202020204" pitchFamily="34" charset="0"/>
                <a:cs typeface="Arial" panose="020B0604020202020204" pitchFamily="34" charset="0"/>
              </a:rPr>
              <a:t>Hujjatullah</a:t>
            </a:r>
            <a:r>
              <a:rPr lang="en-US" sz="1800" b="1" i="1" dirty="0">
                <a:latin typeface="Arial" panose="020B0604020202020204" pitchFamily="34" charset="0"/>
                <a:cs typeface="Arial" panose="020B0604020202020204" pitchFamily="34" charset="0"/>
              </a:rPr>
              <a:t> Al-</a:t>
            </a:r>
            <a:r>
              <a:rPr lang="en-US" sz="1800" b="1" i="1" dirty="0" err="1">
                <a:latin typeface="Arial" panose="020B0604020202020204" pitchFamily="34" charset="0"/>
                <a:cs typeface="Arial" panose="020B0604020202020204" pitchFamily="34" charset="0"/>
              </a:rPr>
              <a:t>Balighah</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has prescribed 33 branches of knowledge for a jurist to acquire before he can be allowed to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15 of them pertain to Arabic language alone</a:t>
            </a:r>
          </a:p>
          <a:p>
            <a:pPr marL="45720" indent="0">
              <a:buNone/>
            </a:pPr>
            <a:r>
              <a:rPr lang="en-US" sz="1800" dirty="0">
                <a:latin typeface="Arial" panose="020B0604020202020204" pitchFamily="34" charset="0"/>
                <a:cs typeface="Arial" panose="020B0604020202020204" pitchFamily="34" charset="0"/>
              </a:rPr>
              <a:t>- Must be a practicing Muslim</a:t>
            </a:r>
          </a:p>
          <a:p>
            <a:pPr marL="45720" indent="0">
              <a:buNone/>
            </a:pPr>
            <a:r>
              <a:rPr lang="en-US" sz="1800" dirty="0">
                <a:latin typeface="Arial" panose="020B0604020202020204" pitchFamily="34" charset="0"/>
                <a:cs typeface="Arial" panose="020B0604020202020204" pitchFamily="34" charset="0"/>
              </a:rPr>
              <a:t>- Mature, of sane mind</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Knowledge of Hadith, Hadith Sciences, Islamic law &amp; jurisprudence etc. </a:t>
            </a:r>
          </a:p>
        </p:txBody>
      </p:sp>
    </p:spTree>
    <p:extLst>
      <p:ext uri="{BB962C8B-B14F-4D97-AF65-F5344CB8AC3E}">
        <p14:creationId xmlns:p14="http://schemas.microsoft.com/office/powerpoint/2010/main" val="2658864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According to </a:t>
            </a:r>
            <a:r>
              <a:rPr lang="en-US" sz="1800" b="1" dirty="0" err="1">
                <a:latin typeface="Arial" panose="020B0604020202020204" pitchFamily="34" charset="0"/>
                <a:cs typeface="Arial" panose="020B0604020202020204" pitchFamily="34" charset="0"/>
              </a:rPr>
              <a:t>Allama</a:t>
            </a:r>
            <a:r>
              <a:rPr lang="en-US" sz="1800" b="1" dirty="0">
                <a:latin typeface="Arial" panose="020B0604020202020204" pitchFamily="34" charset="0"/>
                <a:cs typeface="Arial" panose="020B0604020202020204" pitchFamily="34" charset="0"/>
              </a:rPr>
              <a:t> Iqbal</a:t>
            </a:r>
            <a:r>
              <a:rPr lang="en-US" sz="1800" dirty="0">
                <a:latin typeface="Arial" panose="020B0604020202020204" pitchFamily="34" charset="0"/>
                <a:cs typeface="Arial" panose="020B0604020202020204" pitchFamily="34" charset="0"/>
              </a:rPr>
              <a:t>, parliament should have the right to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He basically sees that an institution should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instead of individuals</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According to </a:t>
            </a:r>
            <a:r>
              <a:rPr lang="en-US" sz="1800" b="1" dirty="0">
                <a:latin typeface="Arial" panose="020B0604020202020204" pitchFamily="34" charset="0"/>
                <a:cs typeface="Arial" panose="020B0604020202020204" pitchFamily="34" charset="0"/>
              </a:rPr>
              <a:t>Abul </a:t>
            </a:r>
            <a:r>
              <a:rPr lang="en-US" sz="1800" b="1" dirty="0" err="1">
                <a:latin typeface="Arial" panose="020B0604020202020204" pitchFamily="34" charset="0"/>
                <a:cs typeface="Arial" panose="020B0604020202020204" pitchFamily="34" charset="0"/>
              </a:rPr>
              <a:t>Kalaam</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Azaad</a:t>
            </a:r>
            <a:r>
              <a:rPr lang="en-US" sz="1800" dirty="0">
                <a:latin typeface="Arial" panose="020B0604020202020204" pitchFamily="34" charset="0"/>
                <a:cs typeface="Arial" panose="020B0604020202020204" pitchFamily="34" charset="0"/>
              </a:rPr>
              <a:t>, the cabinet of an elected government should have the right to perform </a:t>
            </a:r>
            <a:r>
              <a:rPr lang="en-US" sz="1800" dirty="0" err="1">
                <a:latin typeface="Arial" panose="020B0604020202020204" pitchFamily="34" charset="0"/>
                <a:cs typeface="Arial" panose="020B0604020202020204" pitchFamily="34" charset="0"/>
              </a:rPr>
              <a:t>Ijtihad</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However, the above two do not ignore the pre-requisites required in order for one to become a </a:t>
            </a:r>
            <a:r>
              <a:rPr lang="en-US" sz="1800" dirty="0" err="1">
                <a:latin typeface="Arial" panose="020B0604020202020204" pitchFamily="34" charset="0"/>
                <a:cs typeface="Arial" panose="020B0604020202020204" pitchFamily="34" charset="0"/>
              </a:rPr>
              <a:t>Mujtahid</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Institutions in Pakistan Having the Right to Perform </a:t>
            </a:r>
            <a:r>
              <a:rPr lang="en-US" sz="1800" b="1" u="sng" dirty="0" err="1">
                <a:latin typeface="Arial" panose="020B0604020202020204" pitchFamily="34" charset="0"/>
                <a:cs typeface="Arial" panose="020B0604020202020204" pitchFamily="34" charset="0"/>
              </a:rPr>
              <a:t>Ijtihad</a:t>
            </a: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National Assembly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Senate</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Supreme Court</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Council of Islamic Ideology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Federal Shariah Court</a:t>
            </a:r>
          </a:p>
        </p:txBody>
      </p:sp>
    </p:spTree>
    <p:extLst>
      <p:ext uri="{BB962C8B-B14F-4D97-AF65-F5344CB8AC3E}">
        <p14:creationId xmlns:p14="http://schemas.microsoft.com/office/powerpoint/2010/main" val="2267141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29803"/>
          </a:xfrm>
        </p:spPr>
        <p:txBody>
          <a:bodyPr>
            <a:normAutofit/>
          </a:bodyPr>
          <a:lstStyle/>
          <a:p>
            <a:pPr algn="ctr"/>
            <a:r>
              <a:rPr lang="en-US" sz="3600" dirty="0">
                <a:latin typeface="Arial" panose="020B0604020202020204" pitchFamily="34" charset="0"/>
                <a:cs typeface="Arial" panose="020B0604020202020204" pitchFamily="34" charset="0"/>
              </a:rPr>
              <a:t>QIYAS (Analogy)</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19707"/>
            <a:ext cx="9872871" cy="4576293"/>
          </a:xfrm>
        </p:spPr>
        <p:txBody>
          <a:bodyPr>
            <a:normAutofit/>
          </a:bodyPr>
          <a:lstStyle/>
          <a:p>
            <a:r>
              <a:rPr lang="en-US" sz="1800" dirty="0">
                <a:latin typeface="Arial" panose="020B0604020202020204" pitchFamily="34" charset="0"/>
                <a:cs typeface="Arial" panose="020B0604020202020204" pitchFamily="34" charset="0"/>
              </a:rPr>
              <a:t>Qiyas literally means to measuring or to ascertain</a:t>
            </a:r>
          </a:p>
          <a:p>
            <a:r>
              <a:rPr lang="en-US" sz="1800" dirty="0">
                <a:latin typeface="Arial" panose="020B0604020202020204" pitchFamily="34" charset="0"/>
                <a:cs typeface="Arial" panose="020B0604020202020204" pitchFamily="34" charset="0"/>
              </a:rPr>
              <a:t>In terminology, it refers to The extension of a </a:t>
            </a:r>
            <a:r>
              <a:rPr lang="en-US" sz="1800" dirty="0" err="1">
                <a:latin typeface="Arial" panose="020B0604020202020204" pitchFamily="34" charset="0"/>
                <a:cs typeface="Arial" panose="020B0604020202020204" pitchFamily="34" charset="0"/>
              </a:rPr>
              <a:t>Shari’ah</a:t>
            </a:r>
            <a:r>
              <a:rPr lang="en-US" sz="1800" dirty="0">
                <a:latin typeface="Arial" panose="020B0604020202020204" pitchFamily="34" charset="0"/>
                <a:cs typeface="Arial" panose="020B0604020202020204" pitchFamily="34" charset="0"/>
              </a:rPr>
              <a:t> value from an original case to a new case</a:t>
            </a:r>
            <a:r>
              <a:rPr lang="ar-SA"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because the latter has the same effective cause as the former.</a:t>
            </a:r>
          </a:p>
          <a:p>
            <a:r>
              <a:rPr lang="en-US" sz="1800" dirty="0">
                <a:latin typeface="Arial" panose="020B0604020202020204" pitchFamily="34" charset="0"/>
                <a:cs typeface="Arial" panose="020B0604020202020204" pitchFamily="34" charset="0"/>
              </a:rPr>
              <a:t>Extension of an existing Shariah ruling found in Quran or Sunnah, to a new case based on the similarity of the effective cause/rationale of a given ruling in both the cases</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Illustration</a:t>
            </a:r>
          </a:p>
          <a:p>
            <a:pPr>
              <a:buFontTx/>
              <a:buChar char="-"/>
            </a:pPr>
            <a:r>
              <a:rPr lang="en-US" sz="1800" dirty="0">
                <a:latin typeface="Arial" panose="020B0604020202020204" pitchFamily="34" charset="0"/>
                <a:cs typeface="Arial" panose="020B0604020202020204" pitchFamily="34" charset="0"/>
              </a:rPr>
              <a:t>Act/thing “A” is prohibited by the Quran or Sunnah</a:t>
            </a:r>
          </a:p>
          <a:p>
            <a:pPr>
              <a:buFontTx/>
              <a:buChar char="-"/>
            </a:pPr>
            <a:r>
              <a:rPr lang="en-US" sz="1800" dirty="0">
                <a:latin typeface="Arial" panose="020B0604020202020204" pitchFamily="34" charset="0"/>
                <a:cs typeface="Arial" panose="020B0604020202020204" pitchFamily="34" charset="0"/>
              </a:rPr>
              <a:t>Act/thing “A” is prohibited because of “X”</a:t>
            </a:r>
          </a:p>
          <a:p>
            <a:pPr>
              <a:buFontTx/>
              <a:buChar char="-"/>
            </a:pPr>
            <a:r>
              <a:rPr lang="en-US" sz="1800" dirty="0">
                <a:latin typeface="Arial" panose="020B0604020202020204" pitchFamily="34" charset="0"/>
                <a:cs typeface="Arial" panose="020B0604020202020204" pitchFamily="34" charset="0"/>
              </a:rPr>
              <a:t>Act/thing “B” has “X”, but is not found in Quran or Sunnah</a:t>
            </a:r>
          </a:p>
          <a:p>
            <a:pPr>
              <a:buFontTx/>
              <a:buChar char="-"/>
            </a:pPr>
            <a:r>
              <a:rPr lang="en-US" sz="1800" dirty="0">
                <a:latin typeface="Arial" panose="020B0604020202020204" pitchFamily="34" charset="0"/>
                <a:cs typeface="Arial" panose="020B0604020202020204" pitchFamily="34" charset="0"/>
              </a:rPr>
              <a:t>Act/thing “B” will also be declared prohibited</a:t>
            </a:r>
          </a:p>
          <a:p>
            <a:pPr marL="45720" indent="0">
              <a:buNone/>
            </a:pPr>
            <a:endParaRPr lang="en-GB" sz="18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3744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37127"/>
            <a:ext cx="9872871" cy="5258873"/>
          </a:xfrm>
        </p:spPr>
        <p:txBody>
          <a:bodyPr>
            <a:normAutofit/>
          </a:bodyPr>
          <a:lstStyle/>
          <a:p>
            <a:pPr marL="45720" indent="0">
              <a:buNone/>
            </a:pPr>
            <a:r>
              <a:rPr lang="en-US" sz="2000" b="1" u="sng" dirty="0">
                <a:latin typeface="Arial" panose="020B0604020202020204" pitchFamily="34" charset="0"/>
                <a:cs typeface="Arial" panose="020B0604020202020204" pitchFamily="34" charset="0"/>
              </a:rPr>
              <a:t>The Essential Elements of Qiyas</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original case (</a:t>
            </a:r>
            <a:r>
              <a:rPr lang="ar-SA" sz="1800" dirty="0">
                <a:latin typeface="Arial" panose="020B0604020202020204" pitchFamily="34" charset="0"/>
                <a:cs typeface="Arial" panose="020B0604020202020204" pitchFamily="34" charset="0"/>
              </a:rPr>
              <a:t>اصل</a:t>
            </a:r>
            <a:r>
              <a:rPr lang="en-US" sz="1800" dirty="0">
                <a:latin typeface="Arial" panose="020B0604020202020204" pitchFamily="34" charset="0"/>
                <a:cs typeface="Arial" panose="020B0604020202020204" pitchFamily="34" charset="0"/>
              </a:rPr>
              <a:t>)</a:t>
            </a:r>
            <a:r>
              <a:rPr lang="ar-SA"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on which a ruling is given in the text of the Quran or Hadith</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rule (</a:t>
            </a:r>
            <a:r>
              <a:rPr lang="ar-SA" sz="1800" dirty="0">
                <a:latin typeface="Arial" panose="020B0604020202020204" pitchFamily="34" charset="0"/>
                <a:cs typeface="Arial" panose="020B0604020202020204" pitchFamily="34" charset="0"/>
              </a:rPr>
              <a:t>حكم</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governing the original case</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new case</a:t>
            </a:r>
            <a:r>
              <a:rPr lang="ar-SA" sz="1800" dirty="0">
                <a:latin typeface="Arial" panose="020B0604020202020204" pitchFamily="34" charset="0"/>
                <a:cs typeface="Arial" panose="020B0604020202020204" pitchFamily="34" charset="0"/>
              </a:rPr>
              <a:t>فرع) </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on which a ruling is needed</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effective cause or the rationale</a:t>
            </a:r>
            <a:r>
              <a:rPr lang="ar-SA" sz="1800" dirty="0">
                <a:latin typeface="Arial" panose="020B0604020202020204" pitchFamily="34" charset="0"/>
                <a:cs typeface="Arial" panose="020B0604020202020204" pitchFamily="34" charset="0"/>
              </a:rPr>
              <a:t>علة) </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which is an </a:t>
            </a:r>
            <a:r>
              <a:rPr lang="en-US" sz="1800" dirty="0">
                <a:latin typeface="Arial" panose="020B0604020202020204" pitchFamily="34" charset="0"/>
                <a:cs typeface="Arial" panose="020B0604020202020204" pitchFamily="34" charset="0"/>
              </a:rPr>
              <a:t>attribute o</a:t>
            </a:r>
            <a:r>
              <a:rPr lang="en-GB" sz="1800" dirty="0">
                <a:latin typeface="Arial" panose="020B0604020202020204" pitchFamily="34" charset="0"/>
                <a:cs typeface="Arial" panose="020B0604020202020204" pitchFamily="34" charset="0"/>
              </a:rPr>
              <a:t>f the original case</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096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lgn="ctr">
              <a:buNone/>
            </a:pPr>
            <a:r>
              <a:rPr lang="en-US" sz="3200" u="sng" dirty="0">
                <a:latin typeface="Arial" panose="020B0604020202020204" pitchFamily="34" charset="0"/>
                <a:cs typeface="Arial" panose="020B0604020202020204" pitchFamily="34" charset="0"/>
              </a:rPr>
              <a:t>TERTIARY SOURCES</a:t>
            </a:r>
          </a:p>
          <a:p>
            <a:pPr marL="45720" indent="0">
              <a:buNone/>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Istihsan (Juristic Preference) </a:t>
            </a:r>
            <a:r>
              <a:rPr lang="en-US" sz="1800" dirty="0">
                <a:latin typeface="Arial" panose="020B0604020202020204" pitchFamily="34" charset="0"/>
                <a:cs typeface="Arial" panose="020B0604020202020204" pitchFamily="34" charset="0"/>
              </a:rPr>
              <a:t>- refers to a method of reasoning by which a rule derived based on an analogy which results in harm or rigidity is set aside in favor of another rule based on public interest or custom that removes harm and satisfies the requirement of justice and equity</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‘Urf (Custom) </a:t>
            </a:r>
            <a:r>
              <a:rPr lang="en-US" sz="1800" dirty="0">
                <a:latin typeface="Arial" panose="020B0604020202020204" pitchFamily="34" charset="0"/>
                <a:cs typeface="Arial" panose="020B0604020202020204" pitchFamily="34" charset="0"/>
              </a:rPr>
              <a:t>- refers to recurring practices which are acceptable to people of sound nature and which is not in conflict with Shariah</a:t>
            </a:r>
            <a:endParaRPr lang="en-US" sz="18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err="1">
                <a:latin typeface="Arial" panose="020B0604020202020204" pitchFamily="34" charset="0"/>
                <a:cs typeface="Arial" panose="020B0604020202020204" pitchFamily="34" charset="0"/>
              </a:rPr>
              <a:t>Istis’hab</a:t>
            </a:r>
            <a:r>
              <a:rPr lang="en-US" sz="1800" b="1" dirty="0">
                <a:latin typeface="Arial" panose="020B0604020202020204" pitchFamily="34" charset="0"/>
                <a:cs typeface="Arial" panose="020B0604020202020204" pitchFamily="34" charset="0"/>
              </a:rPr>
              <a:t> (Presumption of Continuity) – </a:t>
            </a:r>
            <a:r>
              <a:rPr lang="en-US" sz="1800" dirty="0">
                <a:latin typeface="Arial" panose="020B0604020202020204" pitchFamily="34" charset="0"/>
                <a:cs typeface="Arial" panose="020B0604020202020204" pitchFamily="34" charset="0"/>
              </a:rPr>
              <a:t>refers to the continuation of that which had been proven and the negation of that which had not existed</a:t>
            </a:r>
          </a:p>
          <a:p>
            <a:pPr>
              <a:buFont typeface="Wingdings" panose="05000000000000000000" pitchFamily="2" charset="2"/>
              <a:buChar char="Ø"/>
            </a:pPr>
            <a:r>
              <a:rPr lang="en-US" sz="1800" b="1" dirty="0" err="1">
                <a:latin typeface="Arial" panose="020B0604020202020204" pitchFamily="34" charset="0"/>
                <a:cs typeface="Arial" panose="020B0604020202020204" pitchFamily="34" charset="0"/>
              </a:rPr>
              <a:t>Sadd</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uz</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Zaraai</a:t>
            </a:r>
            <a:r>
              <a:rPr lang="en-US" sz="1800" b="1" dirty="0">
                <a:latin typeface="Arial" panose="020B0604020202020204" pitchFamily="34" charset="0"/>
                <a:cs typeface="Arial" panose="020B0604020202020204" pitchFamily="34" charset="0"/>
              </a:rPr>
              <a:t>’ (Blocking of the Means) - </a:t>
            </a:r>
            <a:r>
              <a:rPr lang="en-US" sz="1800" dirty="0">
                <a:latin typeface="Arial" panose="020B0604020202020204" pitchFamily="34" charset="0"/>
                <a:cs typeface="Arial" panose="020B0604020202020204" pitchFamily="34" charset="0"/>
              </a:rPr>
              <a:t>refers to a method by which the means that lead to an evil or haram end is prohibited</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Maslaha</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Mursalah</a:t>
            </a:r>
            <a:r>
              <a:rPr lang="en-US" sz="1800" b="1" dirty="0">
                <a:latin typeface="Arial" panose="020B0604020202020204" pitchFamily="34" charset="0"/>
                <a:cs typeface="Arial" panose="020B0604020202020204" pitchFamily="34" charset="0"/>
              </a:rPr>
              <a:t> (Public Interest) - </a:t>
            </a:r>
            <a:r>
              <a:rPr lang="en-US" sz="1800" dirty="0">
                <a:latin typeface="Arial" panose="020B0604020202020204" pitchFamily="34" charset="0"/>
                <a:cs typeface="Arial" panose="020B0604020202020204" pitchFamily="34" charset="0"/>
              </a:rPr>
              <a:t>refers to a consideration which is proper and harmonious with the objectives of Shariah and which secures a benefit or prevents a harm</a:t>
            </a:r>
          </a:p>
          <a:p>
            <a:pPr>
              <a:buFont typeface="Wingdings" panose="05000000000000000000" pitchFamily="2" charset="2"/>
              <a:buChar char="Ø"/>
            </a:pP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9399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466" y="546837"/>
            <a:ext cx="8911687" cy="721364"/>
          </a:xfrm>
        </p:spPr>
        <p:txBody>
          <a:bodyPr/>
          <a:lstStyle/>
          <a:p>
            <a:pPr algn="ctr"/>
            <a:r>
              <a:rPr lang="en-US" dirty="0">
                <a:latin typeface="Arial" panose="020B0604020202020204" pitchFamily="34" charset="0"/>
                <a:cs typeface="Arial" panose="020B0604020202020204" pitchFamily="34" charset="0"/>
              </a:rPr>
              <a:t>QURAN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50680" y="1555033"/>
            <a:ext cx="9405257" cy="4820194"/>
          </a:xfrm>
        </p:spPr>
        <p:txBody>
          <a:bodyPr>
            <a:normAutofit/>
          </a:bodyPr>
          <a:lstStyle/>
          <a:p>
            <a:pPr>
              <a:buFontTx/>
              <a:buChar char="-"/>
            </a:pPr>
            <a:r>
              <a:rPr lang="en-US" sz="2000" dirty="0">
                <a:latin typeface="Arial" panose="020B0604020202020204" pitchFamily="34" charset="0"/>
                <a:cs typeface="Arial" panose="020B0604020202020204" pitchFamily="34" charset="0"/>
              </a:rPr>
              <a:t>The word of Allah SWT </a:t>
            </a:r>
            <a:r>
              <a:rPr lang="ar-SA" sz="2000" dirty="0">
                <a:latin typeface="Arial" panose="020B0604020202020204" pitchFamily="34" charset="0"/>
                <a:cs typeface="Arial" panose="020B0604020202020204" pitchFamily="34" charset="0"/>
              </a:rPr>
              <a:t>كلام الله</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Not His creation (</a:t>
            </a:r>
            <a:r>
              <a:rPr lang="ar-SA" sz="2000" dirty="0">
                <a:latin typeface="Arial" panose="020B0604020202020204" pitchFamily="34" charset="0"/>
                <a:cs typeface="Arial" panose="020B0604020202020204" pitchFamily="34" charset="0"/>
              </a:rPr>
              <a:t>(مخلوق</a:t>
            </a:r>
          </a:p>
          <a:p>
            <a:pPr>
              <a:buFontTx/>
              <a:buChar char="-"/>
            </a:pPr>
            <a:r>
              <a:rPr lang="en-US" sz="2000" dirty="0">
                <a:latin typeface="Arial" panose="020B0604020202020204" pitchFamily="34" charset="0"/>
                <a:cs typeface="Arial" panose="020B0604020202020204" pitchFamily="34" charset="0"/>
              </a:rPr>
              <a:t>Literally means something which is read</a:t>
            </a:r>
          </a:p>
          <a:p>
            <a:pPr>
              <a:buFontTx/>
              <a:buChar char="-"/>
            </a:pPr>
            <a:r>
              <a:rPr lang="en-US" sz="2000" dirty="0">
                <a:latin typeface="Arial" panose="020B0604020202020204" pitchFamily="34" charset="0"/>
                <a:cs typeface="Arial" panose="020B0604020202020204" pitchFamily="34" charset="0"/>
              </a:rPr>
              <a:t>Has five names as mentioned in the Quran; Al-Quran, Al-</a:t>
            </a:r>
            <a:r>
              <a:rPr lang="en-US" sz="2000" dirty="0" err="1">
                <a:latin typeface="Arial" panose="020B0604020202020204" pitchFamily="34" charset="0"/>
                <a:cs typeface="Arial" panose="020B0604020202020204" pitchFamily="34" charset="0"/>
              </a:rPr>
              <a:t>Furqan</a:t>
            </a:r>
            <a:r>
              <a:rPr lang="en-US" sz="2000" dirty="0">
                <a:latin typeface="Arial" panose="020B0604020202020204" pitchFamily="34" charset="0"/>
                <a:cs typeface="Arial" panose="020B0604020202020204" pitchFamily="34" charset="0"/>
              </a:rPr>
              <a:t>, At-</a:t>
            </a:r>
            <a:r>
              <a:rPr lang="en-US" sz="2000" dirty="0" err="1">
                <a:latin typeface="Arial" panose="020B0604020202020204" pitchFamily="34" charset="0"/>
                <a:cs typeface="Arial" panose="020B0604020202020204" pitchFamily="34" charset="0"/>
              </a:rPr>
              <a:t>Tanzeel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Az-Zikr</a:t>
            </a:r>
            <a:r>
              <a:rPr lang="en-US" sz="2000" dirty="0">
                <a:latin typeface="Arial" panose="020B0604020202020204" pitchFamily="34" charset="0"/>
                <a:cs typeface="Arial" panose="020B0604020202020204" pitchFamily="34" charset="0"/>
              </a:rPr>
              <a:t> &amp; Al-</a:t>
            </a:r>
            <a:r>
              <a:rPr lang="en-US" sz="2000" dirty="0" err="1">
                <a:latin typeface="Arial" panose="020B0604020202020204" pitchFamily="34" charset="0"/>
                <a:cs typeface="Arial" panose="020B0604020202020204" pitchFamily="34" charset="0"/>
              </a:rPr>
              <a:t>Kitaab</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Revealed in the time span of 23 years</a:t>
            </a:r>
          </a:p>
          <a:p>
            <a:pPr>
              <a:buFontTx/>
              <a:buChar char="-"/>
            </a:pPr>
            <a:r>
              <a:rPr lang="en-US" sz="2000" dirty="0">
                <a:latin typeface="Arial" panose="020B0604020202020204" pitchFamily="34" charset="0"/>
                <a:cs typeface="Arial" panose="020B0604020202020204" pitchFamily="34" charset="0"/>
              </a:rPr>
              <a:t>Difference between </a:t>
            </a:r>
            <a:r>
              <a:rPr lang="en-US" sz="2000" i="1" dirty="0" err="1">
                <a:latin typeface="Arial" panose="020B0604020202020204" pitchFamily="34" charset="0"/>
                <a:cs typeface="Arial" panose="020B0604020202020204" pitchFamily="34" charset="0"/>
              </a:rPr>
              <a:t>Inzaal</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&amp; </a:t>
            </a:r>
            <a:r>
              <a:rPr lang="en-US" sz="2000" i="1" dirty="0" err="1">
                <a:latin typeface="Arial" panose="020B0604020202020204" pitchFamily="34" charset="0"/>
                <a:cs typeface="Arial" panose="020B0604020202020204" pitchFamily="34" charset="0"/>
              </a:rPr>
              <a:t>Tanzeel</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r>
              <a:rPr lang="ar-SA" sz="2000" dirty="0">
                <a:latin typeface="Arial" panose="020B0604020202020204" pitchFamily="34" charset="0"/>
                <a:cs typeface="Arial" panose="020B0604020202020204" pitchFamily="34" charset="0"/>
              </a:rPr>
              <a:t>(انزال، تنزيل</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Definition – “</a:t>
            </a:r>
            <a:r>
              <a:rPr lang="en-US" sz="2000" i="1" dirty="0">
                <a:latin typeface="Arial" panose="020B0604020202020204" pitchFamily="34" charset="0"/>
                <a:cs typeface="Arial" panose="020B0604020202020204" pitchFamily="34" charset="0"/>
              </a:rPr>
              <a:t>The word of Allah SWT transmitted to the heart of the Prophet SAW through </a:t>
            </a:r>
            <a:r>
              <a:rPr lang="en-US" sz="2000" i="1" dirty="0" err="1">
                <a:latin typeface="Arial" panose="020B0604020202020204" pitchFamily="34" charset="0"/>
                <a:cs typeface="Arial" panose="020B0604020202020204" pitchFamily="34" charset="0"/>
              </a:rPr>
              <a:t>Jibreel</a:t>
            </a:r>
            <a:r>
              <a:rPr lang="en-US" sz="2000" i="1" dirty="0">
                <a:latin typeface="Arial" panose="020B0604020202020204" pitchFamily="34" charset="0"/>
                <a:cs typeface="Arial" panose="020B0604020202020204" pitchFamily="34" charset="0"/>
              </a:rPr>
              <a:t> A.S, and is reported from the time Prophet SAW till now without any doubts.”</a:t>
            </a:r>
          </a:p>
          <a:p>
            <a:pPr>
              <a:buFontTx/>
              <a:buChar char="-"/>
            </a:pPr>
            <a:r>
              <a:rPr lang="en-US" sz="2000" dirty="0">
                <a:latin typeface="Arial" panose="020B0604020202020204" pitchFamily="34" charset="0"/>
                <a:cs typeface="Arial" panose="020B0604020202020204" pitchFamily="34" charset="0"/>
              </a:rPr>
              <a:t>Consists of 30 volumes and 114 chapters</a:t>
            </a:r>
          </a:p>
          <a:p>
            <a:pPr>
              <a:buFontTx/>
              <a:buChar char="-"/>
            </a:pPr>
            <a:r>
              <a:rPr lang="en-US" sz="2000" dirty="0">
                <a:latin typeface="Arial" panose="020B0604020202020204" pitchFamily="34" charset="0"/>
                <a:cs typeface="Arial" panose="020B0604020202020204" pitchFamily="34" charset="0"/>
              </a:rPr>
              <a:t>A complete guide/manual for all humanity </a:t>
            </a:r>
            <a:r>
              <a:rPr lang="en-US" sz="2000" i="1"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57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193" y="598353"/>
            <a:ext cx="8911687" cy="734427"/>
          </a:xfrm>
        </p:spPr>
        <p:txBody>
          <a:bodyPr>
            <a:normAutofit fontScale="90000"/>
          </a:bodyPr>
          <a:lstStyle/>
          <a:p>
            <a:pPr algn="ctr"/>
            <a:r>
              <a:rPr lang="en-US" dirty="0">
                <a:latin typeface="Arial" panose="020B0604020202020204" pitchFamily="34" charset="0"/>
                <a:cs typeface="Arial" panose="020B0604020202020204" pitchFamily="34" charset="0"/>
              </a:rPr>
              <a:t>Protection &amp; Collection of the Quran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92855" y="1620897"/>
            <a:ext cx="9166361" cy="4950823"/>
          </a:xfrm>
        </p:spPr>
        <p:txBody>
          <a:bodyPr>
            <a:normAutofit fontScale="92500" lnSpcReduction="20000"/>
          </a:bodyPr>
          <a:lstStyle/>
          <a:p>
            <a:pPr marL="0" indent="0" algn="ctr">
              <a:buNone/>
            </a:pPr>
            <a:r>
              <a:rPr lang="en-US" sz="2400" u="sng" dirty="0">
                <a:latin typeface="Arial" panose="020B0604020202020204" pitchFamily="34" charset="0"/>
                <a:cs typeface="Arial" panose="020B0604020202020204" pitchFamily="34" charset="0"/>
              </a:rPr>
              <a:t>PROTECTION</a:t>
            </a:r>
            <a:endParaRPr lang="en-US" u="sng" dirty="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Allah SWT Himself took responsibility of protecting it</a:t>
            </a:r>
          </a:p>
          <a:p>
            <a:pPr marL="0" indent="0">
              <a:buNone/>
            </a:pPr>
            <a:r>
              <a:rPr lang="en-US" b="1" i="1" dirty="0">
                <a:latin typeface="Arial" panose="020B0604020202020204" pitchFamily="34" charset="0"/>
                <a:cs typeface="Arial" panose="020B0604020202020204" pitchFamily="34" charset="0"/>
              </a:rPr>
              <a:t>“We ourselves have sent down the </a:t>
            </a:r>
            <a:r>
              <a:rPr lang="en-US" b="1" i="1" dirty="0" err="1">
                <a:latin typeface="Arial" panose="020B0604020202020204" pitchFamily="34" charset="0"/>
                <a:cs typeface="Arial" panose="020B0604020202020204" pitchFamily="34" charset="0"/>
              </a:rPr>
              <a:t>Zikr</a:t>
            </a:r>
            <a:r>
              <a:rPr lang="en-US" b="1" i="1" dirty="0">
                <a:latin typeface="Arial" panose="020B0604020202020204" pitchFamily="34" charset="0"/>
                <a:cs typeface="Arial" panose="020B0604020202020204" pitchFamily="34" charset="0"/>
              </a:rPr>
              <a:t>, and We are there to protect it.”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Hijr</a:t>
            </a:r>
            <a:r>
              <a:rPr lang="en-US" dirty="0">
                <a:latin typeface="Arial" panose="020B0604020202020204" pitchFamily="34" charset="0"/>
                <a:cs typeface="Arial" panose="020B0604020202020204" pitchFamily="34" charset="0"/>
              </a:rPr>
              <a:t>: 9) </a:t>
            </a:r>
          </a:p>
          <a:p>
            <a:pPr>
              <a:buFontTx/>
              <a:buChar char="-"/>
            </a:pPr>
            <a:r>
              <a:rPr lang="en-US" dirty="0">
                <a:latin typeface="Arial" panose="020B0604020202020204" pitchFamily="34" charset="0"/>
                <a:cs typeface="Arial" panose="020B0604020202020204" pitchFamily="34" charset="0"/>
              </a:rPr>
              <a:t>The Prophet SAW was discouraged to recite it when it was being revealed, instead, he was instructed to listen to it carefully. This proves that Allah had taken it upon </a:t>
            </a:r>
            <a:r>
              <a:rPr lang="en-US" dirty="0" err="1">
                <a:latin typeface="Arial" panose="020B0604020202020204" pitchFamily="34" charset="0"/>
                <a:cs typeface="Arial" panose="020B0604020202020204" pitchFamily="34" charset="0"/>
              </a:rPr>
              <a:t>Himslef</a:t>
            </a:r>
            <a:r>
              <a:rPr lang="en-US" dirty="0">
                <a:latin typeface="Arial" panose="020B0604020202020204" pitchFamily="34" charset="0"/>
                <a:cs typeface="Arial" panose="020B0604020202020204" pitchFamily="34" charset="0"/>
              </a:rPr>
              <a:t> that He Himself will protect it.</a:t>
            </a:r>
          </a:p>
          <a:p>
            <a:pPr marL="0" indent="0">
              <a:buNone/>
            </a:pPr>
            <a:r>
              <a:rPr lang="en-US" b="1" i="1" dirty="0">
                <a:latin typeface="Arial" panose="020B0604020202020204" pitchFamily="34" charset="0"/>
                <a:cs typeface="Arial" panose="020B0604020202020204" pitchFamily="34" charset="0"/>
              </a:rPr>
              <a:t>“Do not rush your tongue trying to memorize ˹a revelation of˺ the Quran. It is certainly upon Us to ˹make you˺ memorize and recite it. So when We have recited it [through Gabriel], then follow its recitation. Then it is surely upon Us to make it clear ˹to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Qiyamah</a:t>
            </a:r>
            <a:r>
              <a:rPr lang="en-US" dirty="0">
                <a:latin typeface="Arial" panose="020B0604020202020204" pitchFamily="34" charset="0"/>
                <a:cs typeface="Arial" panose="020B0604020202020204" pitchFamily="34" charset="0"/>
              </a:rPr>
              <a:t>: 16 – 19)</a:t>
            </a:r>
            <a:endParaRPr lang="en-US" b="1"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 SAW used to recite all of what was revealed every Ramadan in front of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A.S, and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A.S would do the same</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71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293" y="795914"/>
            <a:ext cx="9257801" cy="5643154"/>
          </a:xfrm>
        </p:spPr>
        <p:txBody>
          <a:bodyPr>
            <a:normAutofit lnSpcReduction="10000"/>
          </a:bodyPr>
          <a:lstStyle/>
          <a:p>
            <a:pPr marL="0" indent="0" algn="ctr">
              <a:buNone/>
            </a:pPr>
            <a:r>
              <a:rPr lang="en-US" sz="2400" u="sng" dirty="0">
                <a:latin typeface="Arial" panose="020B0604020202020204" pitchFamily="34" charset="0"/>
                <a:cs typeface="Arial" panose="020B0604020202020204" pitchFamily="34" charset="0"/>
              </a:rPr>
              <a:t>COLLECTION</a:t>
            </a:r>
          </a:p>
          <a:p>
            <a:pPr marL="0" indent="0" algn="ctr">
              <a:buNone/>
            </a:pPr>
            <a:r>
              <a:rPr lang="en-US" sz="2400" dirty="0">
                <a:latin typeface="Arial" panose="020B0604020202020204" pitchFamily="34" charset="0"/>
                <a:cs typeface="Arial" panose="020B0604020202020204" pitchFamily="34" charset="0"/>
              </a:rPr>
              <a:t>During the Era of the Prophet SAW</a:t>
            </a:r>
          </a:p>
          <a:p>
            <a:pPr marL="0" indent="0">
              <a:buNone/>
            </a:pPr>
            <a:endParaRPr lang="en-US" u="sng"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Proper collection (in writing) during the time of the Prophet SAW was not possible as the Quran was constantly being revealed</a:t>
            </a:r>
          </a:p>
          <a:p>
            <a:pPr>
              <a:buFontTx/>
              <a:buChar char="-"/>
            </a:pPr>
            <a:r>
              <a:rPr lang="en-US" sz="2000" dirty="0">
                <a:latin typeface="Arial" panose="020B0604020202020204" pitchFamily="34" charset="0"/>
                <a:cs typeface="Arial" panose="020B0604020202020204" pitchFamily="34" charset="0"/>
              </a:rPr>
              <a:t>However, it was being collected in the hearts of the Companions</a:t>
            </a:r>
          </a:p>
          <a:p>
            <a:pPr marL="0" indent="0">
              <a:buNone/>
            </a:pPr>
            <a:r>
              <a:rPr lang="en-US" sz="2000" b="1" i="1" dirty="0">
                <a:latin typeface="Arial" panose="020B0604020202020204" pitchFamily="34" charset="0"/>
                <a:cs typeface="Arial" panose="020B0604020202020204" pitchFamily="34" charset="0"/>
              </a:rPr>
              <a:t>“And I am sending down a book on you which will not be washed away with water.” </a:t>
            </a:r>
            <a:r>
              <a:rPr lang="en-US" sz="2000" dirty="0">
                <a:latin typeface="Arial" panose="020B0604020202020204" pitchFamily="34" charset="0"/>
                <a:cs typeface="Arial" panose="020B0604020202020204" pitchFamily="34" charset="0"/>
              </a:rPr>
              <a:t>(Muslim)</a:t>
            </a:r>
          </a:p>
          <a:p>
            <a:pPr>
              <a:buFontTx/>
              <a:buChar char="-"/>
            </a:pPr>
            <a:r>
              <a:rPr lang="en-US" sz="2000" dirty="0">
                <a:latin typeface="Arial" panose="020B0604020202020204" pitchFamily="34" charset="0"/>
                <a:cs typeface="Arial" panose="020B0604020202020204" pitchFamily="34" charset="0"/>
              </a:rPr>
              <a:t>Majority of the collection was by memorization. There existed a number of </a:t>
            </a:r>
            <a:r>
              <a:rPr lang="en-US" sz="2000" i="1" dirty="0" err="1">
                <a:latin typeface="Arial" panose="020B0604020202020204" pitchFamily="34" charset="0"/>
                <a:cs typeface="Arial" panose="020B0604020202020204" pitchFamily="34" charset="0"/>
              </a:rPr>
              <a:t>Huffaz</a:t>
            </a:r>
            <a:endParaRPr lang="en-US" sz="2000" i="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Simultaneously, it was being written down as well by the companions who knew how to write. They amount to around 40 including; Abubakar, Umar, Usman, Ali, Zaid bin Thabit, Zubair, </a:t>
            </a:r>
            <a:r>
              <a:rPr lang="en-US" sz="2000" dirty="0" err="1">
                <a:latin typeface="Arial" panose="020B0604020202020204" pitchFamily="34" charset="0"/>
                <a:cs typeface="Arial" panose="020B0604020202020204" pitchFamily="34" charset="0"/>
              </a:rPr>
              <a:t>Mu’awiyah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Mugheerah</a:t>
            </a:r>
            <a:r>
              <a:rPr lang="en-US" sz="2000" dirty="0">
                <a:latin typeface="Arial" panose="020B0604020202020204" pitchFamily="34" charset="0"/>
                <a:cs typeface="Arial" panose="020B0604020202020204" pitchFamily="34" charset="0"/>
              </a:rPr>
              <a:t> R.A among many others.</a:t>
            </a:r>
          </a:p>
          <a:p>
            <a:pPr>
              <a:buFontTx/>
              <a:buChar char="-"/>
            </a:pPr>
            <a:r>
              <a:rPr lang="en-US" sz="2000" dirty="0">
                <a:latin typeface="Arial" panose="020B0604020202020204" pitchFamily="34" charset="0"/>
                <a:cs typeface="Arial" panose="020B0604020202020204" pitchFamily="34" charset="0"/>
              </a:rPr>
              <a:t>Written on leaves, bones, animal hides, rocks etc.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366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160" y="704658"/>
            <a:ext cx="9140235" cy="5747657"/>
          </a:xfrm>
        </p:spPr>
        <p:txBody>
          <a:bodyPr>
            <a:normAutofit fontScale="85000" lnSpcReduction="20000"/>
          </a:bodyPr>
          <a:lstStyle/>
          <a:p>
            <a:pPr marL="0" indent="0" algn="ctr">
              <a:buNone/>
            </a:pPr>
            <a:r>
              <a:rPr lang="en-US" sz="2400" dirty="0">
                <a:latin typeface="Arial" panose="020B0604020202020204" pitchFamily="34" charset="0"/>
                <a:cs typeface="Arial" panose="020B0604020202020204" pitchFamily="34" charset="0"/>
              </a:rPr>
              <a:t>During the Era of Abubakar R.A</a:t>
            </a:r>
          </a:p>
          <a:p>
            <a:pPr marL="0" indent="0">
              <a:buNone/>
            </a:pPr>
            <a:endParaRPr lang="en-US" sz="2400"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 considerable number of </a:t>
            </a:r>
            <a:r>
              <a:rPr lang="en-US" i="1" dirty="0" err="1">
                <a:latin typeface="Arial" panose="020B0604020202020204" pitchFamily="34" charset="0"/>
                <a:cs typeface="Arial" panose="020B0604020202020204" pitchFamily="34" charset="0"/>
              </a:rPr>
              <a:t>huffaz</a:t>
            </a:r>
            <a:r>
              <a:rPr lang="en-US" dirty="0">
                <a:latin typeface="Arial" panose="020B0604020202020204" pitchFamily="34" charset="0"/>
                <a:cs typeface="Arial" panose="020B0604020202020204" pitchFamily="34" charset="0"/>
              </a:rPr>
              <a:t> martyred in the Battle of </a:t>
            </a:r>
            <a:r>
              <a:rPr lang="en-US" dirty="0" err="1">
                <a:latin typeface="Arial" panose="020B0604020202020204" pitchFamily="34" charset="0"/>
                <a:cs typeface="Arial" panose="020B0604020202020204" pitchFamily="34" charset="0"/>
              </a:rPr>
              <a:t>Yamamah</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Umar R.A convinced Abubakar that the Quran should be compiled at one </a:t>
            </a:r>
            <a:r>
              <a:rPr lang="en-US" dirty="0" err="1">
                <a:latin typeface="Arial" panose="020B0604020202020204" pitchFamily="34" charset="0"/>
                <a:cs typeface="Arial" panose="020B0604020202020204" pitchFamily="34" charset="0"/>
              </a:rPr>
              <a:t>pleace</a:t>
            </a:r>
            <a:r>
              <a:rPr lang="en-US" dirty="0">
                <a:latin typeface="Arial" panose="020B0604020202020204" pitchFamily="34" charset="0"/>
                <a:cs typeface="Arial" panose="020B0604020202020204" pitchFamily="34" charset="0"/>
              </a:rPr>
              <a:t> in writing</a:t>
            </a:r>
          </a:p>
          <a:p>
            <a:pPr>
              <a:buFontTx/>
              <a:buChar char="-"/>
            </a:pPr>
            <a:r>
              <a:rPr lang="en-US" dirty="0">
                <a:latin typeface="Arial" panose="020B0604020202020204" pitchFamily="34" charset="0"/>
                <a:cs typeface="Arial" panose="020B0604020202020204" pitchFamily="34" charset="0"/>
              </a:rPr>
              <a:t>Zaid bin Thabit was chosen to head the committee responsible for the compilation</a:t>
            </a:r>
          </a:p>
          <a:p>
            <a:pPr>
              <a:buFontTx/>
              <a:buChar char="-"/>
            </a:pPr>
            <a:r>
              <a:rPr lang="en-US" dirty="0">
                <a:latin typeface="Arial" panose="020B0604020202020204" pitchFamily="34" charset="0"/>
                <a:cs typeface="Arial" panose="020B0604020202020204" pitchFamily="34" charset="0"/>
              </a:rPr>
              <a:t>Selected based on the following criteria;</a:t>
            </a:r>
          </a:p>
          <a:p>
            <a:pPr>
              <a:buAutoNum type="arabicPeriod"/>
            </a:pPr>
            <a:r>
              <a:rPr lang="en-US" dirty="0">
                <a:latin typeface="Arial" panose="020B0604020202020204" pitchFamily="34" charset="0"/>
                <a:cs typeface="Arial" panose="020B0604020202020204" pitchFamily="34" charset="0"/>
              </a:rPr>
              <a:t>Young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Wise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Blameless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Experience</a:t>
            </a:r>
          </a:p>
          <a:p>
            <a:pPr>
              <a:buFontTx/>
              <a:buChar char="-"/>
            </a:pPr>
            <a:r>
              <a:rPr lang="en-US" dirty="0">
                <a:latin typeface="Arial" panose="020B0604020202020204" pitchFamily="34" charset="0"/>
                <a:cs typeface="Arial" panose="020B0604020202020204" pitchFamily="34" charset="0"/>
              </a:rPr>
              <a:t>It was announced that whoever has a verse written with them, should bring it to Zaid</a:t>
            </a:r>
          </a:p>
          <a:p>
            <a:pPr>
              <a:buFontTx/>
              <a:buChar char="-"/>
            </a:pPr>
            <a:r>
              <a:rPr lang="en-US" dirty="0">
                <a:latin typeface="Arial" panose="020B0604020202020204" pitchFamily="34" charset="0"/>
                <a:cs typeface="Arial" panose="020B0604020202020204" pitchFamily="34" charset="0"/>
              </a:rPr>
              <a:t>The verse/s were certified by;</a:t>
            </a:r>
          </a:p>
          <a:p>
            <a:pPr>
              <a:buFont typeface="Arial" panose="020B0604020202020204" pitchFamily="34" charset="0"/>
              <a:buChar char="•"/>
            </a:pPr>
            <a:r>
              <a:rPr lang="en-US" dirty="0">
                <a:latin typeface="Arial" panose="020B0604020202020204" pitchFamily="34" charset="0"/>
                <a:cs typeface="Arial" panose="020B0604020202020204" pitchFamily="34" charset="0"/>
              </a:rPr>
              <a:t>Zaid himself by his memory</a:t>
            </a:r>
          </a:p>
          <a:p>
            <a:pPr>
              <a:buFont typeface="Arial" panose="020B0604020202020204" pitchFamily="34" charset="0"/>
              <a:buChar char="•"/>
            </a:pPr>
            <a:r>
              <a:rPr lang="en-US" dirty="0">
                <a:latin typeface="Arial" panose="020B0604020202020204" pitchFamily="34" charset="0"/>
                <a:cs typeface="Arial" panose="020B0604020202020204" pitchFamily="34" charset="0"/>
              </a:rPr>
              <a:t>Umar, by his memory</a:t>
            </a:r>
          </a:p>
          <a:p>
            <a:pPr>
              <a:buFont typeface="Arial" panose="020B0604020202020204" pitchFamily="34" charset="0"/>
              <a:buChar char="•"/>
            </a:pPr>
            <a:r>
              <a:rPr lang="en-US" dirty="0">
                <a:latin typeface="Arial" panose="020B0604020202020204" pitchFamily="34" charset="0"/>
                <a:cs typeface="Arial" panose="020B0604020202020204" pitchFamily="34" charset="0"/>
              </a:rPr>
              <a:t>2 witnesses were to be produced who would testify that these verses were indeed written in front of the Prophet SAW</a:t>
            </a:r>
          </a:p>
          <a:p>
            <a:pPr>
              <a:buFont typeface="Arial" panose="020B0604020202020204" pitchFamily="34" charset="0"/>
              <a:buChar char="•"/>
            </a:pPr>
            <a:r>
              <a:rPr lang="en-US" dirty="0">
                <a:latin typeface="Arial" panose="020B0604020202020204" pitchFamily="34" charset="0"/>
                <a:cs typeface="Arial" panose="020B0604020202020204" pitchFamily="34" charset="0"/>
              </a:rPr>
              <a:t>The verse/s were compared with other written compilations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579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6811" y="849085"/>
            <a:ext cx="9257801" cy="5538651"/>
          </a:xfrm>
        </p:spPr>
        <p:txBody>
          <a:bodyPr>
            <a:normAutofit/>
          </a:bodyPr>
          <a:lstStyle/>
          <a:p>
            <a:pPr>
              <a:buFontTx/>
              <a:buChar char="-"/>
            </a:pPr>
            <a:r>
              <a:rPr lang="en-US" dirty="0">
                <a:latin typeface="Arial" panose="020B0604020202020204" pitchFamily="34" charset="0"/>
                <a:cs typeface="Arial" panose="020B0604020202020204" pitchFamily="34" charset="0"/>
              </a:rPr>
              <a:t>Through this process, Quran was compiled in a single book</a:t>
            </a:r>
          </a:p>
          <a:p>
            <a:pPr>
              <a:buFontTx/>
              <a:buChar char="-"/>
            </a:pPr>
            <a:r>
              <a:rPr lang="en-US" dirty="0">
                <a:latin typeface="Arial" panose="020B0604020202020204" pitchFamily="34" charset="0"/>
                <a:cs typeface="Arial" panose="020B0604020202020204" pitchFamily="34" charset="0"/>
              </a:rPr>
              <a:t>Passed on to Umar R.A at the time of </a:t>
            </a:r>
            <a:r>
              <a:rPr lang="en-US" dirty="0" err="1">
                <a:latin typeface="Arial" panose="020B0604020202020204" pitchFamily="34" charset="0"/>
                <a:cs typeface="Arial" panose="020B0604020202020204" pitchFamily="34" charset="0"/>
              </a:rPr>
              <a:t>Abubakar’s</a:t>
            </a:r>
            <a:r>
              <a:rPr lang="en-US" dirty="0">
                <a:latin typeface="Arial" panose="020B0604020202020204" pitchFamily="34" charset="0"/>
                <a:cs typeface="Arial" panose="020B0604020202020204" pitchFamily="34" charset="0"/>
              </a:rPr>
              <a:t> death</a:t>
            </a:r>
          </a:p>
          <a:p>
            <a:pPr>
              <a:buFontTx/>
              <a:buChar char="-"/>
            </a:pPr>
            <a:r>
              <a:rPr lang="en-US" dirty="0">
                <a:latin typeface="Arial" panose="020B0604020202020204" pitchFamily="34" charset="0"/>
                <a:cs typeface="Arial" panose="020B0604020202020204" pitchFamily="34" charset="0"/>
              </a:rPr>
              <a:t>Umar R.A passed it on to </a:t>
            </a:r>
            <a:r>
              <a:rPr lang="en-US" dirty="0" err="1">
                <a:latin typeface="Arial" panose="020B0604020202020204" pitchFamily="34" charset="0"/>
                <a:cs typeface="Arial" panose="020B0604020202020204" pitchFamily="34" charset="0"/>
              </a:rPr>
              <a:t>Hafsa</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Burnt after the compilation process done by Usman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35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8075" y="1003080"/>
            <a:ext cx="9114109" cy="5577840"/>
          </a:xfrm>
        </p:spPr>
        <p:txBody>
          <a:bodyPr>
            <a:normAutofit fontScale="62500" lnSpcReduction="20000"/>
          </a:bodyPr>
          <a:lstStyle/>
          <a:p>
            <a:pPr marL="0" indent="0" algn="ctr">
              <a:buNone/>
            </a:pPr>
            <a:r>
              <a:rPr lang="en-US" sz="3800" dirty="0">
                <a:latin typeface="Arial" panose="020B0604020202020204" pitchFamily="34" charset="0"/>
                <a:cs typeface="Arial" panose="020B0604020202020204" pitchFamily="34" charset="0"/>
              </a:rPr>
              <a:t>During the Era of Usman R.A</a:t>
            </a:r>
            <a:endParaRPr lang="en-US" sz="2900" dirty="0">
              <a:latin typeface="Arial" panose="020B0604020202020204" pitchFamily="34" charset="0"/>
              <a:cs typeface="Arial" panose="020B0604020202020204" pitchFamily="34" charset="0"/>
            </a:endParaRPr>
          </a:p>
          <a:p>
            <a:pPr marL="0" indent="0" algn="ctr">
              <a:buNone/>
            </a:pPr>
            <a:endParaRPr lang="en-US" sz="2400" dirty="0">
              <a:latin typeface="Arial" panose="020B0604020202020204" pitchFamily="34" charset="0"/>
              <a:cs typeface="Arial" panose="020B0604020202020204" pitchFamily="34" charset="0"/>
            </a:endParaRPr>
          </a:p>
          <a:p>
            <a:pPr>
              <a:lnSpc>
                <a:spcPct val="120000"/>
              </a:lnSpc>
              <a:buFontTx/>
              <a:buChar char="-"/>
            </a:pPr>
            <a:r>
              <a:rPr lang="en-US" sz="2900" dirty="0">
                <a:latin typeface="Arial" panose="020B0604020202020204" pitchFamily="34" charset="0"/>
                <a:cs typeface="Arial" panose="020B0604020202020204" pitchFamily="34" charset="0"/>
              </a:rPr>
              <a:t>A conflict arose in the different styles of recitation</a:t>
            </a:r>
          </a:p>
          <a:p>
            <a:pPr>
              <a:lnSpc>
                <a:spcPct val="120000"/>
              </a:lnSpc>
              <a:buFontTx/>
              <a:buChar char="-"/>
            </a:pPr>
            <a:r>
              <a:rPr lang="en-US" sz="2900" dirty="0">
                <a:latin typeface="Arial" panose="020B0604020202020204" pitchFamily="34" charset="0"/>
                <a:cs typeface="Arial" panose="020B0604020202020204" pitchFamily="34" charset="0"/>
              </a:rPr>
              <a:t>Usman R.A was advised by </a:t>
            </a:r>
            <a:r>
              <a:rPr lang="en-US" sz="2900" dirty="0" err="1">
                <a:latin typeface="Arial" panose="020B0604020202020204" pitchFamily="34" charset="0"/>
                <a:cs typeface="Arial" panose="020B0604020202020204" pitchFamily="34" charset="0"/>
              </a:rPr>
              <a:t>Huzaifah</a:t>
            </a:r>
            <a:r>
              <a:rPr lang="en-US" sz="2900" dirty="0">
                <a:latin typeface="Arial" panose="020B0604020202020204" pitchFamily="34" charset="0"/>
                <a:cs typeface="Arial" panose="020B0604020202020204" pitchFamily="34" charset="0"/>
              </a:rPr>
              <a:t> to look into this matter or else there will be extreme consequences</a:t>
            </a:r>
          </a:p>
          <a:p>
            <a:pPr>
              <a:lnSpc>
                <a:spcPct val="120000"/>
              </a:lnSpc>
              <a:buFontTx/>
              <a:buChar char="-"/>
            </a:pPr>
            <a:r>
              <a:rPr lang="en-US" sz="2900" dirty="0">
                <a:latin typeface="Arial" panose="020B0604020202020204" pitchFamily="34" charset="0"/>
                <a:cs typeface="Arial" panose="020B0604020202020204" pitchFamily="34" charset="0"/>
              </a:rPr>
              <a:t>Asked </a:t>
            </a:r>
            <a:r>
              <a:rPr lang="en-US" sz="2900" dirty="0" err="1">
                <a:latin typeface="Arial" panose="020B0604020202020204" pitchFamily="34" charset="0"/>
                <a:cs typeface="Arial" panose="020B0604020202020204" pitchFamily="34" charset="0"/>
              </a:rPr>
              <a:t>Hafsa</a:t>
            </a:r>
            <a:r>
              <a:rPr lang="en-US" sz="2900" dirty="0">
                <a:latin typeface="Arial" panose="020B0604020202020204" pitchFamily="34" charset="0"/>
                <a:cs typeface="Arial" panose="020B0604020202020204" pitchFamily="34" charset="0"/>
              </a:rPr>
              <a:t> R.A for the compilation of </a:t>
            </a:r>
            <a:r>
              <a:rPr lang="en-US" sz="2900" dirty="0" err="1">
                <a:latin typeface="Arial" panose="020B0604020202020204" pitchFamily="34" charset="0"/>
                <a:cs typeface="Arial" panose="020B0604020202020204" pitchFamily="34" charset="0"/>
              </a:rPr>
              <a:t>Abuabakar</a:t>
            </a:r>
            <a:r>
              <a:rPr lang="en-US" sz="2900" dirty="0">
                <a:latin typeface="Arial" panose="020B0604020202020204" pitchFamily="34" charset="0"/>
                <a:cs typeface="Arial" panose="020B0604020202020204" pitchFamily="34" charset="0"/>
              </a:rPr>
              <a:t> R.A and made a committee of four including, Zaid, Abdullah bin Zubair, Abdur Rahman bin </a:t>
            </a:r>
            <a:r>
              <a:rPr lang="en-US" sz="2900" dirty="0" err="1">
                <a:latin typeface="Arial" panose="020B0604020202020204" pitchFamily="34" charset="0"/>
                <a:cs typeface="Arial" panose="020B0604020202020204" pitchFamily="34" charset="0"/>
              </a:rPr>
              <a:t>Haris</a:t>
            </a:r>
            <a:r>
              <a:rPr lang="en-US" sz="2900" dirty="0">
                <a:latin typeface="Arial" panose="020B0604020202020204" pitchFamily="34" charset="0"/>
                <a:cs typeface="Arial" panose="020B0604020202020204" pitchFamily="34" charset="0"/>
              </a:rPr>
              <a:t> and Saeed bin Aas</a:t>
            </a:r>
          </a:p>
          <a:p>
            <a:pPr>
              <a:lnSpc>
                <a:spcPct val="120000"/>
              </a:lnSpc>
              <a:buFontTx/>
              <a:buChar char="-"/>
            </a:pPr>
            <a:r>
              <a:rPr lang="en-US" sz="2900" dirty="0">
                <a:latin typeface="Arial" panose="020B0604020202020204" pitchFamily="34" charset="0"/>
                <a:cs typeface="Arial" panose="020B0604020202020204" pitchFamily="34" charset="0"/>
              </a:rPr>
              <a:t>Quran was compiled with a certain font which accommodated all sorts of Arabic dialects</a:t>
            </a:r>
          </a:p>
          <a:p>
            <a:pPr>
              <a:lnSpc>
                <a:spcPct val="120000"/>
              </a:lnSpc>
              <a:buFontTx/>
              <a:buChar char="-"/>
            </a:pPr>
            <a:r>
              <a:rPr lang="en-US" sz="2900" dirty="0">
                <a:latin typeface="Arial" panose="020B0604020202020204" pitchFamily="34" charset="0"/>
                <a:cs typeface="Arial" panose="020B0604020202020204" pitchFamily="34" charset="0"/>
              </a:rPr>
              <a:t>7 copies were made and distributed to Makkah, Syria Yemen, Bahrain, Basra, </a:t>
            </a:r>
            <a:r>
              <a:rPr lang="en-US" sz="2900" dirty="0" err="1">
                <a:latin typeface="Arial" panose="020B0604020202020204" pitchFamily="34" charset="0"/>
                <a:cs typeface="Arial" panose="020B0604020202020204" pitchFamily="34" charset="0"/>
              </a:rPr>
              <a:t>Kufa</a:t>
            </a:r>
            <a:r>
              <a:rPr lang="en-US" sz="2900" dirty="0">
                <a:latin typeface="Arial" panose="020B0604020202020204" pitchFamily="34" charset="0"/>
                <a:cs typeface="Arial" panose="020B0604020202020204" pitchFamily="34" charset="0"/>
              </a:rPr>
              <a:t> &amp; Madinah</a:t>
            </a:r>
          </a:p>
          <a:p>
            <a:pPr>
              <a:lnSpc>
                <a:spcPct val="120000"/>
              </a:lnSpc>
              <a:buFontTx/>
              <a:buChar char="-"/>
            </a:pPr>
            <a:r>
              <a:rPr lang="en-US" sz="2900" dirty="0">
                <a:latin typeface="Arial" panose="020B0604020202020204" pitchFamily="34" charset="0"/>
                <a:cs typeface="Arial" panose="020B0604020202020204" pitchFamily="34" charset="0"/>
              </a:rPr>
              <a:t>Conflict resolved</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0013955"/>
      </p:ext>
    </p:extLst>
  </p:cSld>
  <p:clrMapOvr>
    <a:masterClrMapping/>
  </p:clrMapOvr>
</p:sld>
</file>

<file path=ppt/theme/theme1.xml><?xml version="1.0" encoding="utf-8"?>
<a:theme xmlns:a="http://schemas.openxmlformats.org/drawingml/2006/main" name="Basi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396</TotalTime>
  <Words>3912</Words>
  <Application>Microsoft Macintosh PowerPoint</Application>
  <PresentationFormat>Widescreen</PresentationFormat>
  <Paragraphs>319</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Corbel</vt:lpstr>
      <vt:lpstr>Wingdings</vt:lpstr>
      <vt:lpstr>Basis</vt:lpstr>
      <vt:lpstr>Sources of Islamic law</vt:lpstr>
      <vt:lpstr>Past Paper Questions </vt:lpstr>
      <vt:lpstr>Sources of Islamic Law</vt:lpstr>
      <vt:lpstr>QURAN</vt:lpstr>
      <vt:lpstr>Protection &amp; Collection of the Quran</vt:lpstr>
      <vt:lpstr>PowerPoint Presentation</vt:lpstr>
      <vt:lpstr>PowerPoint Presentation</vt:lpstr>
      <vt:lpstr>PowerPoint Presentation</vt:lpstr>
      <vt:lpstr>PowerPoint Presentation</vt:lpstr>
      <vt:lpstr>PowerPoint Presentation</vt:lpstr>
      <vt:lpstr>PowerPoint Presentation</vt:lpstr>
      <vt:lpstr>SUNNAH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IJMA’</vt:lpstr>
      <vt:lpstr>PowerPoint Presentation</vt:lpstr>
      <vt:lpstr>PowerPoint Presentation</vt:lpstr>
      <vt:lpstr>PowerPoint Presentation</vt:lpstr>
      <vt:lpstr>PowerPoint Presentation</vt:lpstr>
      <vt:lpstr>PowerPoint Presentation</vt:lpstr>
      <vt:lpstr>PowerPoint Presentation</vt:lpstr>
      <vt:lpstr>IJTIHAD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QIYAS (Analogy)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Islamic law</dc:title>
  <dc:creator>Abubakr</dc:creator>
  <cp:lastModifiedBy>Abubakar Ilyas</cp:lastModifiedBy>
  <cp:revision>23</cp:revision>
  <dcterms:created xsi:type="dcterms:W3CDTF">2021-07-24T21:44:08Z</dcterms:created>
  <dcterms:modified xsi:type="dcterms:W3CDTF">2023-12-07T09:28:09Z</dcterms:modified>
</cp:coreProperties>
</file>