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7" r:id="rId13"/>
    <p:sldId id="270" r:id="rId14"/>
    <p:sldId id="271" r:id="rId15"/>
    <p:sldId id="272" r:id="rId16"/>
    <p:sldId id="274" r:id="rId17"/>
    <p:sldId id="275"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55" autoAdjust="0"/>
    <p:restoredTop sz="94660"/>
  </p:normalViewPr>
  <p:slideViewPr>
    <p:cSldViewPr snapToGrid="0">
      <p:cViewPr varScale="1">
        <p:scale>
          <a:sx n="120" d="100"/>
          <a:sy n="120" d="100"/>
        </p:scale>
        <p:origin x="200"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E02A1817-CB47-134E-8691-EEEF2C17EB32}"/>
    <pc:docChg chg="custSel modSld">
      <pc:chgData name="Abubakar Ilyas" userId="08e58344d610965c" providerId="LiveId" clId="{E02A1817-CB47-134E-8691-EEEF2C17EB32}" dt="2023-08-17T14:51:54.206" v="15" actId="20577"/>
      <pc:docMkLst>
        <pc:docMk/>
      </pc:docMkLst>
      <pc:sldChg chg="modSp mod">
        <pc:chgData name="Abubakar Ilyas" userId="08e58344d610965c" providerId="LiveId" clId="{E02A1817-CB47-134E-8691-EEEF2C17EB32}" dt="2023-08-17T14:51:54.206" v="15" actId="20577"/>
        <pc:sldMkLst>
          <pc:docMk/>
          <pc:sldMk cId="2275182955" sldId="273"/>
        </pc:sldMkLst>
        <pc:spChg chg="mod">
          <ac:chgData name="Abubakar Ilyas" userId="08e58344d610965c" providerId="LiveId" clId="{E02A1817-CB47-134E-8691-EEEF2C17EB32}" dt="2023-08-17T14:51:54.206" v="15" actId="20577"/>
          <ac:spMkLst>
            <pc:docMk/>
            <pc:sldMk cId="2275182955" sldId="27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1837288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367806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F848E7C-EE78-4B3F-A942-F56D061FAEBC}"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41685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5ECFF95-5037-4C62-B01B-B3431EAE06A0}"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27570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5ECFF95-5037-4C62-B01B-B3431EAE06A0}"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848E7C-EE78-4B3F-A942-F56D061FAEBC}"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2868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5ECFF95-5037-4C62-B01B-B3431EAE06A0}"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1645226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767893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323367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1666324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ECFF95-5037-4C62-B01B-B3431EAE06A0}"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384951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ECFF95-5037-4C62-B01B-B3431EAE06A0}"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13771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ECFF95-5037-4C62-B01B-B3431EAE06A0}" type="datetimeFigureOut">
              <a:rPr lang="en-GB" smtClean="0"/>
              <a:t>17/08/2023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270602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ECFF95-5037-4C62-B01B-B3431EAE06A0}" type="datetimeFigureOut">
              <a:rPr lang="en-GB" smtClean="0"/>
              <a:t>17/08/2023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2812854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CFF95-5037-4C62-B01B-B3431EAE06A0}" type="datetimeFigureOut">
              <a:rPr lang="en-GB" smtClean="0"/>
              <a:t>17/08/2023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101040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ECFF95-5037-4C62-B01B-B3431EAE06A0}"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294693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ECFF95-5037-4C62-B01B-B3431EAE06A0}"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848E7C-EE78-4B3F-A942-F56D061FAEBC}" type="slidenum">
              <a:rPr lang="en-GB" smtClean="0"/>
              <a:t>‹#›</a:t>
            </a:fld>
            <a:endParaRPr lang="en-GB"/>
          </a:p>
        </p:txBody>
      </p:sp>
    </p:spTree>
    <p:extLst>
      <p:ext uri="{BB962C8B-B14F-4D97-AF65-F5344CB8AC3E}">
        <p14:creationId xmlns:p14="http://schemas.microsoft.com/office/powerpoint/2010/main" val="1076514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ECFF95-5037-4C62-B01B-B3431EAE06A0}" type="datetimeFigureOut">
              <a:rPr lang="en-GB" smtClean="0"/>
              <a:t>17/08/2023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F848E7C-EE78-4B3F-A942-F56D061FAEBC}" type="slidenum">
              <a:rPr lang="en-GB" smtClean="0"/>
              <a:t>‹#›</a:t>
            </a:fld>
            <a:endParaRPr lang="en-GB"/>
          </a:p>
        </p:txBody>
      </p:sp>
    </p:spTree>
    <p:extLst>
      <p:ext uri="{BB962C8B-B14F-4D97-AF65-F5344CB8AC3E}">
        <p14:creationId xmlns:p14="http://schemas.microsoft.com/office/powerpoint/2010/main" val="4073987582"/>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76335" y="3322749"/>
            <a:ext cx="8915399" cy="3000777"/>
          </a:xfrm>
        </p:spPr>
        <p:txBody>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Concept of Public Administration</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Islamic Public Administration</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Governance</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Features of Islamic Public Administration</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Governance Under Pious Caliphate</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Responsibilities of Civil Servants</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Sources of Islamic Law</a:t>
            </a:r>
          </a:p>
          <a:p>
            <a:endParaRPr lang="en-GB" dirty="0"/>
          </a:p>
        </p:txBody>
      </p:sp>
      <p:sp>
        <p:nvSpPr>
          <p:cNvPr id="5" name="Title 1"/>
          <p:cNvSpPr txBox="1">
            <a:spLocks/>
          </p:cNvSpPr>
          <p:nvPr/>
        </p:nvSpPr>
        <p:spPr>
          <a:xfrm>
            <a:off x="2447546" y="528034"/>
            <a:ext cx="8915399" cy="2794715"/>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Section 6</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Public Administration &amp; Governance in Islam</a:t>
            </a:r>
          </a:p>
          <a:p>
            <a:pPr algn="ctr"/>
            <a:endParaRPr lang="en-GB" dirty="0"/>
          </a:p>
        </p:txBody>
      </p:sp>
    </p:spTree>
    <p:extLst>
      <p:ext uri="{BB962C8B-B14F-4D97-AF65-F5344CB8AC3E}">
        <p14:creationId xmlns:p14="http://schemas.microsoft.com/office/powerpoint/2010/main" val="3644854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395717" y="669700"/>
            <a:ext cx="9121775" cy="5692999"/>
          </a:xfrm>
        </p:spPr>
        <p:txBody>
          <a:bodyPr/>
          <a:lstStyle/>
          <a:p>
            <a:pPr>
              <a:buFontTx/>
              <a:buChar char="-"/>
            </a:pPr>
            <a:r>
              <a:rPr lang="en-US" i="1" dirty="0">
                <a:latin typeface="Arial" panose="020B0604020202020204" pitchFamily="34" charset="0"/>
                <a:cs typeface="Arial" panose="020B0604020202020204" pitchFamily="34" charset="0"/>
              </a:rPr>
              <a:t>“But if you judge, judge between them equitably. God loves the equitable.”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42)</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Rule of Law</a:t>
            </a:r>
          </a:p>
          <a:p>
            <a:pPr>
              <a:buFontTx/>
              <a:buChar char="-"/>
            </a:pPr>
            <a:r>
              <a:rPr lang="en-US" dirty="0">
                <a:latin typeface="Arial" panose="020B0604020202020204" pitchFamily="34" charset="0"/>
                <a:cs typeface="Arial" panose="020B0604020202020204" pitchFamily="34" charset="0"/>
              </a:rPr>
              <a:t>Section 4, Slide 26</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Accountability</a:t>
            </a:r>
          </a:p>
          <a:p>
            <a:pPr>
              <a:buFontTx/>
              <a:buChar char="-"/>
            </a:pPr>
            <a:r>
              <a:rPr lang="en-US" dirty="0">
                <a:latin typeface="Arial" panose="020B0604020202020204" pitchFamily="34" charset="0"/>
                <a:cs typeface="Arial" panose="020B0604020202020204" pitchFamily="34" charset="0"/>
              </a:rPr>
              <a:t>Section 7, Slide 14</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Transparency</a:t>
            </a:r>
          </a:p>
          <a:p>
            <a:pPr>
              <a:buFontTx/>
              <a:buChar char="-"/>
            </a:pPr>
            <a:r>
              <a:rPr lang="en-US" dirty="0">
                <a:latin typeface="Arial" panose="020B0604020202020204" pitchFamily="34" charset="0"/>
                <a:cs typeface="Arial" panose="020B0604020202020204" pitchFamily="34" charset="0"/>
              </a:rPr>
              <a:t>Openness</a:t>
            </a:r>
          </a:p>
          <a:p>
            <a:pPr>
              <a:buFontTx/>
              <a:buChar char="-"/>
            </a:pPr>
            <a:r>
              <a:rPr lang="en-US" dirty="0">
                <a:latin typeface="Arial" panose="020B0604020202020204" pitchFamily="34" charset="0"/>
                <a:cs typeface="Arial" panose="020B0604020202020204" pitchFamily="34" charset="0"/>
              </a:rPr>
              <a:t>Right to information</a:t>
            </a:r>
          </a:p>
          <a:p>
            <a:pPr>
              <a:buFontTx/>
              <a:buChar char="-"/>
            </a:pPr>
            <a:r>
              <a:rPr lang="en-US" dirty="0">
                <a:latin typeface="Arial" panose="020B0604020202020204" pitchFamily="34" charset="0"/>
                <a:cs typeface="Arial" panose="020B0604020202020204" pitchFamily="34" charset="0"/>
              </a:rPr>
              <a:t>Helps eradicating corruption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01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045" y="888642"/>
            <a:ext cx="9276567" cy="5576551"/>
          </a:xfrm>
        </p:spPr>
        <p:txBody>
          <a:bodyPr/>
          <a:lstStyle/>
          <a:p>
            <a:pPr marL="0" indent="0">
              <a:buNone/>
            </a:pPr>
            <a:r>
              <a:rPr lang="en-US" b="1" dirty="0">
                <a:latin typeface="Arial" panose="020B0604020202020204" pitchFamily="34" charset="0"/>
                <a:cs typeface="Arial" panose="020B0604020202020204" pitchFamily="34" charset="0"/>
              </a:rPr>
              <a:t>6. Promotion of Welfare</a:t>
            </a:r>
            <a:endParaRPr lang="en-GB" b="1"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“You are the best community that ever emerged for humanity: you advocate what is moral, and forbid what is immoral, and believe in God.”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110)</a:t>
            </a:r>
          </a:p>
          <a:p>
            <a:pPr>
              <a:buFontTx/>
              <a:buChar char="-"/>
            </a:pPr>
            <a:r>
              <a:rPr lang="en-US" i="1" dirty="0">
                <a:latin typeface="Arial" panose="020B0604020202020204" pitchFamily="34" charset="0"/>
                <a:cs typeface="Arial" panose="020B0604020202020204" pitchFamily="34" charset="0"/>
              </a:rPr>
              <a:t>“Whoever amongst you sees an evil, he must change it with his hand; if he is unable to do so, then with his tongue; and if he is unable to do so, then with his heart; and that is the weakest form of Faith.” </a:t>
            </a:r>
            <a:r>
              <a:rPr lang="en-US" dirty="0">
                <a:latin typeface="Arial" panose="020B0604020202020204" pitchFamily="34" charset="0"/>
                <a:cs typeface="Arial" panose="020B0604020202020204" pitchFamily="34" charset="0"/>
              </a:rPr>
              <a:t>(Muslim)</a:t>
            </a:r>
          </a:p>
          <a:p>
            <a:pPr>
              <a:buFontTx/>
              <a:buChar char="-"/>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7. Meritocracy/Right People for the Job</a:t>
            </a:r>
          </a:p>
          <a:p>
            <a:pPr>
              <a:buFontTx/>
              <a:buChar char="-"/>
            </a:pPr>
            <a:r>
              <a:rPr lang="en-US" dirty="0">
                <a:latin typeface="Arial" panose="020B0604020202020204" pitchFamily="34" charset="0"/>
                <a:cs typeface="Arial" panose="020B0604020202020204" pitchFamily="34" charset="0"/>
              </a:rPr>
              <a:t>Section 7, Slide 15</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Equality of All Citizens</a:t>
            </a:r>
          </a:p>
          <a:p>
            <a:pPr>
              <a:buFontTx/>
              <a:buChar char="-"/>
            </a:pPr>
            <a:r>
              <a:rPr lang="en-US" dirty="0">
                <a:latin typeface="Arial" panose="020B0604020202020204" pitchFamily="34" charset="0"/>
                <a:cs typeface="Arial" panose="020B0604020202020204" pitchFamily="34" charset="0"/>
              </a:rPr>
              <a:t>Section 4, Slides 19 – 20</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3237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71" y="624110"/>
            <a:ext cx="9109142" cy="805445"/>
          </a:xfrm>
        </p:spPr>
        <p:txBody>
          <a:bodyPr/>
          <a:lstStyle/>
          <a:p>
            <a:pPr algn="ctr"/>
            <a:r>
              <a:rPr lang="en-US" dirty="0">
                <a:latin typeface="Arial" panose="020B0604020202020204" pitchFamily="34" charset="0"/>
                <a:cs typeface="Arial" panose="020B0604020202020204" pitchFamily="34" charset="0"/>
              </a:rPr>
              <a:t>Governance Under Pious Caliphate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71" y="1828800"/>
            <a:ext cx="9109142" cy="4893971"/>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Concept of Caliph</a:t>
            </a:r>
          </a:p>
          <a:p>
            <a:pPr>
              <a:buFontTx/>
              <a:buChar char="-"/>
            </a:pPr>
            <a:r>
              <a:rPr lang="en-US" dirty="0">
                <a:latin typeface="Arial" panose="020B0604020202020204" pitchFamily="34" charset="0"/>
                <a:cs typeface="Arial" panose="020B0604020202020204" pitchFamily="34" charset="0"/>
              </a:rPr>
              <a:t>Head of the state, Chief Justice, Chief of the Army, Imam</a:t>
            </a:r>
          </a:p>
          <a:p>
            <a:pPr>
              <a:buFontTx/>
              <a:buChar char="-"/>
            </a:pPr>
            <a:r>
              <a:rPr lang="en-US" dirty="0">
                <a:latin typeface="Arial" panose="020B0604020202020204" pitchFamily="34" charset="0"/>
                <a:cs typeface="Arial" panose="020B0604020202020204" pitchFamily="34" charset="0"/>
              </a:rPr>
              <a:t>Process of Selection (Section 7, Slide 12)</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Institution of Council</a:t>
            </a:r>
          </a:p>
          <a:p>
            <a:pPr>
              <a:buFontTx/>
              <a:buChar char="-"/>
            </a:pPr>
            <a:r>
              <a:rPr lang="en-US" dirty="0">
                <a:latin typeface="Arial" panose="020B0604020202020204" pitchFamily="34" charset="0"/>
                <a:cs typeface="Arial" panose="020B0604020202020204" pitchFamily="34" charset="0"/>
              </a:rPr>
              <a:t>Masjid; a gathering place</a:t>
            </a:r>
          </a:p>
          <a:p>
            <a:pPr>
              <a:buFontTx/>
              <a:buChar char="-"/>
            </a:pPr>
            <a:r>
              <a:rPr lang="en-US" dirty="0">
                <a:latin typeface="Arial" panose="020B0604020202020204" pitchFamily="34" charset="0"/>
                <a:cs typeface="Arial" panose="020B0604020202020204" pitchFamily="34" charset="0"/>
              </a:rPr>
              <a:t>On need basis; when to gather, whom to gather</a:t>
            </a:r>
          </a:p>
          <a:p>
            <a:pPr>
              <a:buFontTx/>
              <a:buChar char="-"/>
            </a:pPr>
            <a:r>
              <a:rPr lang="en-US" dirty="0">
                <a:latin typeface="Arial" panose="020B0604020202020204" pitchFamily="34" charset="0"/>
                <a:cs typeface="Arial" panose="020B0604020202020204" pitchFamily="34" charset="0"/>
              </a:rPr>
              <a:t>Process of decision making – People had full right to give their suggestions, but the caliph had discretionary powers to issue orders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5628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8" y="734096"/>
            <a:ext cx="9427335" cy="5576552"/>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A Strong Centralized System With Multiple Departments</a:t>
            </a:r>
          </a:p>
          <a:p>
            <a:pPr>
              <a:buFontTx/>
              <a:buChar char="-"/>
            </a:pPr>
            <a:r>
              <a:rPr lang="en-US" dirty="0">
                <a:latin typeface="Arial" panose="020B0604020202020204" pitchFamily="34" charset="0"/>
                <a:cs typeface="Arial" panose="020B0604020202020204" pitchFamily="34" charset="0"/>
              </a:rPr>
              <a:t>The caliph had all the powers, but there were multiple departments for smooth administration</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Diwaan</a:t>
            </a:r>
            <a:r>
              <a:rPr lang="en-US" dirty="0">
                <a:latin typeface="Arial" panose="020B0604020202020204" pitchFamily="34" charset="0"/>
                <a:cs typeface="Arial" panose="020B0604020202020204" pitchFamily="34" charset="0"/>
              </a:rPr>
              <a:t> ul </a:t>
            </a:r>
            <a:r>
              <a:rPr lang="en-US" dirty="0" err="1">
                <a:latin typeface="Arial" panose="020B0604020202020204" pitchFamily="34" charset="0"/>
                <a:cs typeface="Arial" panose="020B0604020202020204" pitchFamily="34" charset="0"/>
              </a:rPr>
              <a:t>Kharaaj</a:t>
            </a:r>
            <a:r>
              <a:rPr lang="en-US" dirty="0">
                <a:latin typeface="Arial" panose="020B0604020202020204" pitchFamily="34" charset="0"/>
                <a:cs typeface="Arial" panose="020B0604020202020204" pitchFamily="34" charset="0"/>
              </a:rPr>
              <a:t> - treasury</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Diwaan</a:t>
            </a:r>
            <a:r>
              <a:rPr lang="en-US" dirty="0">
                <a:latin typeface="Arial" panose="020B0604020202020204" pitchFamily="34" charset="0"/>
                <a:cs typeface="Arial" panose="020B0604020202020204" pitchFamily="34" charset="0"/>
              </a:rPr>
              <a:t> ul </a:t>
            </a:r>
            <a:r>
              <a:rPr lang="en-US" dirty="0" err="1">
                <a:latin typeface="Arial" panose="020B0604020202020204" pitchFamily="34" charset="0"/>
                <a:cs typeface="Arial" panose="020B0604020202020204" pitchFamily="34" charset="0"/>
              </a:rPr>
              <a:t>Jund</a:t>
            </a:r>
            <a:r>
              <a:rPr lang="en-US" dirty="0">
                <a:latin typeface="Arial" panose="020B0604020202020204" pitchFamily="34" charset="0"/>
                <a:cs typeface="Arial" panose="020B0604020202020204" pitchFamily="34" charset="0"/>
              </a:rPr>
              <a:t> – military</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Diwaan</a:t>
            </a:r>
            <a:r>
              <a:rPr lang="en-US" dirty="0">
                <a:latin typeface="Arial" panose="020B0604020202020204" pitchFamily="34" charset="0"/>
                <a:cs typeface="Arial" panose="020B0604020202020204" pitchFamily="34" charset="0"/>
              </a:rPr>
              <a:t> ul </a:t>
            </a:r>
            <a:r>
              <a:rPr lang="en-US" dirty="0" err="1">
                <a:latin typeface="Arial" panose="020B0604020202020204" pitchFamily="34" charset="0"/>
                <a:cs typeface="Arial" panose="020B0604020202020204" pitchFamily="34" charset="0"/>
              </a:rPr>
              <a:t>Khatm</a:t>
            </a:r>
            <a:r>
              <a:rPr lang="en-US" dirty="0">
                <a:latin typeface="Arial" panose="020B0604020202020204" pitchFamily="34" charset="0"/>
                <a:cs typeface="Arial" panose="020B0604020202020204" pitchFamily="34" charset="0"/>
              </a:rPr>
              <a:t> – letters, correspondence</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Diwaan</a:t>
            </a:r>
            <a:r>
              <a:rPr lang="en-US" dirty="0">
                <a:latin typeface="Arial" panose="020B0604020202020204" pitchFamily="34" charset="0"/>
                <a:cs typeface="Arial" panose="020B0604020202020204" pitchFamily="34" charset="0"/>
              </a:rPr>
              <a:t> ul </a:t>
            </a:r>
            <a:r>
              <a:rPr lang="en-US" dirty="0" err="1">
                <a:latin typeface="Arial" panose="020B0604020202020204" pitchFamily="34" charset="0"/>
                <a:cs typeface="Arial" panose="020B0604020202020204" pitchFamily="34" charset="0"/>
              </a:rPr>
              <a:t>Bareed</a:t>
            </a:r>
            <a:r>
              <a:rPr lang="en-US" dirty="0">
                <a:latin typeface="Arial" panose="020B0604020202020204" pitchFamily="34" charset="0"/>
                <a:cs typeface="Arial" panose="020B0604020202020204" pitchFamily="34" charset="0"/>
              </a:rPr>
              <a:t> – post office, also served intelligence services</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Diwaan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Rasaail</a:t>
            </a:r>
            <a:r>
              <a:rPr lang="en-US" dirty="0">
                <a:latin typeface="Arial" panose="020B0604020202020204" pitchFamily="34" charset="0"/>
                <a:cs typeface="Arial" panose="020B0604020202020204" pitchFamily="34" charset="0"/>
              </a:rPr>
              <a:t> – Writing letters</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Diwaan</a:t>
            </a:r>
            <a:r>
              <a:rPr lang="en-US" dirty="0">
                <a:latin typeface="Arial" panose="020B0604020202020204" pitchFamily="34" charset="0"/>
                <a:cs typeface="Arial" panose="020B0604020202020204" pitchFamily="34" charset="0"/>
              </a:rPr>
              <a:t> ul </a:t>
            </a:r>
            <a:r>
              <a:rPr lang="en-US" dirty="0" err="1">
                <a:latin typeface="Arial" panose="020B0604020202020204" pitchFamily="34" charset="0"/>
                <a:cs typeface="Arial" panose="020B0604020202020204" pitchFamily="34" charset="0"/>
              </a:rPr>
              <a:t>Mazaalim</a:t>
            </a:r>
            <a:r>
              <a:rPr lang="en-US" dirty="0">
                <a:latin typeface="Arial" panose="020B0604020202020204" pitchFamily="34" charset="0"/>
                <a:cs typeface="Arial" panose="020B0604020202020204" pitchFamily="34" charset="0"/>
              </a:rPr>
              <a:t> – Ombudsman</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Establishment of Provinces &amp; Districts</a:t>
            </a:r>
          </a:p>
          <a:p>
            <a:pPr>
              <a:buFontTx/>
              <a:buChar char="-"/>
            </a:pPr>
            <a:r>
              <a:rPr lang="en-US" dirty="0">
                <a:latin typeface="Arial" panose="020B0604020202020204" pitchFamily="34" charset="0"/>
                <a:cs typeface="Arial" panose="020B0604020202020204" pitchFamily="34" charset="0"/>
              </a:rPr>
              <a:t>During the time of Umar R.A.</a:t>
            </a:r>
          </a:p>
          <a:p>
            <a:pPr>
              <a:buFontTx/>
              <a:buChar char="-"/>
            </a:pPr>
            <a:r>
              <a:rPr lang="en-US" dirty="0">
                <a:latin typeface="Arial" panose="020B0604020202020204" pitchFamily="34" charset="0"/>
                <a:cs typeface="Arial" panose="020B0604020202020204" pitchFamily="34" charset="0"/>
              </a:rPr>
              <a:t>Arabian peninsula divided into Makkah &amp; Madinah (administratively)</a:t>
            </a:r>
          </a:p>
          <a:p>
            <a:pPr>
              <a:buFontTx/>
              <a:buChar char="-"/>
            </a:pPr>
            <a:r>
              <a:rPr lang="en-US" dirty="0">
                <a:latin typeface="Arial" panose="020B0604020202020204" pitchFamily="34" charset="0"/>
                <a:cs typeface="Arial" panose="020B0604020202020204" pitchFamily="34" charset="0"/>
              </a:rPr>
              <a:t>Iraq divided into Basra &amp; </a:t>
            </a:r>
            <a:r>
              <a:rPr lang="en-US" dirty="0" err="1">
                <a:latin typeface="Arial" panose="020B0604020202020204" pitchFamily="34" charset="0"/>
                <a:cs typeface="Arial" panose="020B0604020202020204" pitchFamily="34" charset="0"/>
              </a:rPr>
              <a:t>Kufa</a:t>
            </a: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4526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8" y="734096"/>
            <a:ext cx="9427335" cy="5576552"/>
          </a:xfrm>
        </p:spPr>
        <p:txBody>
          <a:bodyPr>
            <a:normAutofit/>
          </a:bodyPr>
          <a:lstStyle/>
          <a:p>
            <a:pPr>
              <a:buFontTx/>
              <a:buChar char="-"/>
            </a:pPr>
            <a:r>
              <a:rPr lang="en-US" dirty="0">
                <a:latin typeface="Arial" panose="020B0604020202020204" pitchFamily="34" charset="0"/>
                <a:cs typeface="Arial" panose="020B0604020202020204" pitchFamily="34" charset="0"/>
              </a:rPr>
              <a:t>Persia divided into </a:t>
            </a:r>
            <a:r>
              <a:rPr lang="en-US" dirty="0" err="1">
                <a:latin typeface="Arial" panose="020B0604020202020204" pitchFamily="34" charset="0"/>
                <a:cs typeface="Arial" panose="020B0604020202020204" pitchFamily="34" charset="0"/>
              </a:rPr>
              <a:t>Khurasaan</a:t>
            </a:r>
            <a:r>
              <a:rPr lang="en-US" dirty="0">
                <a:latin typeface="Arial" panose="020B0604020202020204" pitchFamily="34" charset="0"/>
                <a:cs typeface="Arial" panose="020B0604020202020204" pitchFamily="34" charset="0"/>
              </a:rPr>
              <a:t>, Azerbaijan &amp; </a:t>
            </a:r>
            <a:r>
              <a:rPr lang="en-US" dirty="0" err="1">
                <a:latin typeface="Arial" panose="020B0604020202020204" pitchFamily="34" charset="0"/>
                <a:cs typeface="Arial" panose="020B0604020202020204" pitchFamily="34" charset="0"/>
              </a:rPr>
              <a:t>Faris</a:t>
            </a: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Then Usman R.A. divided the Islamic state into 12 provinces; Makkah, Madinah, Yemen, </a:t>
            </a:r>
            <a:r>
              <a:rPr lang="en-US" dirty="0" err="1">
                <a:latin typeface="Arial" panose="020B0604020202020204" pitchFamily="34" charset="0"/>
                <a:cs typeface="Arial" panose="020B0604020202020204" pitchFamily="34" charset="0"/>
              </a:rPr>
              <a:t>Kufa</a:t>
            </a:r>
            <a:r>
              <a:rPr lang="en-US" dirty="0">
                <a:latin typeface="Arial" panose="020B0604020202020204" pitchFamily="34" charset="0"/>
                <a:cs typeface="Arial" panose="020B0604020202020204" pitchFamily="34" charset="0"/>
              </a:rPr>
              <a:t>, Basra, Syria, Egypt, North Africa, Jazeera, </a:t>
            </a:r>
            <a:r>
              <a:rPr lang="en-US" dirty="0" err="1">
                <a:latin typeface="Arial" panose="020B0604020202020204" pitchFamily="34" charset="0"/>
                <a:cs typeface="Arial" panose="020B0604020202020204" pitchFamily="34" charset="0"/>
              </a:rPr>
              <a:t>Faris</a:t>
            </a:r>
            <a:r>
              <a:rPr lang="en-US" dirty="0">
                <a:latin typeface="Arial" panose="020B0604020202020204" pitchFamily="34" charset="0"/>
                <a:cs typeface="Arial" panose="020B0604020202020204" pitchFamily="34" charset="0"/>
              </a:rPr>
              <a:t>, Azerbaijan &amp; </a:t>
            </a:r>
            <a:r>
              <a:rPr lang="en-US" dirty="0" err="1">
                <a:latin typeface="Arial" panose="020B0604020202020204" pitchFamily="34" charset="0"/>
                <a:cs typeface="Arial" panose="020B0604020202020204" pitchFamily="34" charset="0"/>
              </a:rPr>
              <a:t>Khurasaan</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These provinces stayed during the time of Ali R.A. as well</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Officials of Provinces</a:t>
            </a:r>
          </a:p>
          <a:p>
            <a:pPr>
              <a:buFontTx/>
              <a:buChar char="-"/>
            </a:pPr>
            <a:r>
              <a:rPr lang="en-US" dirty="0" err="1">
                <a:latin typeface="Arial" panose="020B0604020202020204" pitchFamily="34" charset="0"/>
                <a:cs typeface="Arial" panose="020B0604020202020204" pitchFamily="34" charset="0"/>
              </a:rPr>
              <a:t>Wali</a:t>
            </a:r>
            <a:r>
              <a:rPr lang="en-US" dirty="0">
                <a:latin typeface="Arial" panose="020B0604020202020204" pitchFamily="34" charset="0"/>
                <a:cs typeface="Arial" panose="020B0604020202020204" pitchFamily="34" charset="0"/>
              </a:rPr>
              <a:t> – Governor/Head</a:t>
            </a:r>
          </a:p>
          <a:p>
            <a:pPr>
              <a:buFontTx/>
              <a:buChar char="-"/>
            </a:pPr>
            <a:r>
              <a:rPr lang="en-US" dirty="0" err="1">
                <a:latin typeface="Arial" panose="020B0604020202020204" pitchFamily="34" charset="0"/>
                <a:cs typeface="Arial" panose="020B0604020202020204" pitchFamily="34" charset="0"/>
              </a:rPr>
              <a:t>Katib</a:t>
            </a:r>
            <a:r>
              <a:rPr lang="en-US" dirty="0">
                <a:latin typeface="Arial" panose="020B0604020202020204" pitchFamily="34" charset="0"/>
                <a:cs typeface="Arial" panose="020B0604020202020204" pitchFamily="34" charset="0"/>
              </a:rPr>
              <a:t> – Chief Secretary</a:t>
            </a:r>
          </a:p>
          <a:p>
            <a:pPr>
              <a:buFontTx/>
              <a:buChar char="-"/>
            </a:pPr>
            <a:r>
              <a:rPr lang="en-US" dirty="0" err="1">
                <a:latin typeface="Arial" panose="020B0604020202020204" pitchFamily="34" charset="0"/>
                <a:cs typeface="Arial" panose="020B0604020202020204" pitchFamily="34" charset="0"/>
              </a:rPr>
              <a:t>Katib</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Dewaan</a:t>
            </a:r>
            <a:r>
              <a:rPr lang="en-US" dirty="0">
                <a:latin typeface="Arial" panose="020B0604020202020204" pitchFamily="34" charset="0"/>
                <a:cs typeface="Arial" panose="020B0604020202020204" pitchFamily="34" charset="0"/>
              </a:rPr>
              <a:t> – Military Secretary</a:t>
            </a:r>
          </a:p>
          <a:p>
            <a:pPr>
              <a:buFontTx/>
              <a:buChar char="-"/>
            </a:pPr>
            <a:r>
              <a:rPr lang="en-US" dirty="0">
                <a:latin typeface="Arial" panose="020B0604020202020204" pitchFamily="34" charset="0"/>
                <a:cs typeface="Arial" panose="020B0604020202020204" pitchFamily="34" charset="0"/>
              </a:rPr>
              <a:t>Sahib ul </a:t>
            </a:r>
            <a:r>
              <a:rPr lang="en-US" dirty="0" err="1">
                <a:latin typeface="Arial" panose="020B0604020202020204" pitchFamily="34" charset="0"/>
                <a:cs typeface="Arial" panose="020B0604020202020204" pitchFamily="34" charset="0"/>
              </a:rPr>
              <a:t>Kharaaj</a:t>
            </a:r>
            <a:r>
              <a:rPr lang="en-US" dirty="0">
                <a:latin typeface="Arial" panose="020B0604020202020204" pitchFamily="34" charset="0"/>
                <a:cs typeface="Arial" panose="020B0604020202020204" pitchFamily="34" charset="0"/>
              </a:rPr>
              <a:t> – Revenue/Zakat Collector</a:t>
            </a:r>
          </a:p>
          <a:p>
            <a:pPr>
              <a:buFontTx/>
              <a:buChar char="-"/>
            </a:pPr>
            <a:r>
              <a:rPr lang="en-US" dirty="0">
                <a:latin typeface="Arial" panose="020B0604020202020204" pitchFamily="34" charset="0"/>
                <a:cs typeface="Arial" panose="020B0604020202020204" pitchFamily="34" charset="0"/>
              </a:rPr>
              <a:t>Sahib ul </a:t>
            </a:r>
            <a:r>
              <a:rPr lang="en-US" dirty="0" err="1">
                <a:latin typeface="Arial" panose="020B0604020202020204" pitchFamily="34" charset="0"/>
                <a:cs typeface="Arial" panose="020B0604020202020204" pitchFamily="34" charset="0"/>
              </a:rPr>
              <a:t>Ahdaas</a:t>
            </a:r>
            <a:r>
              <a:rPr lang="en-US" dirty="0">
                <a:latin typeface="Arial" panose="020B0604020202020204" pitchFamily="34" charset="0"/>
                <a:cs typeface="Arial" panose="020B0604020202020204" pitchFamily="34" charset="0"/>
              </a:rPr>
              <a:t> – Police Chief</a:t>
            </a:r>
          </a:p>
          <a:p>
            <a:pPr>
              <a:buFontTx/>
              <a:buChar char="-"/>
            </a:pPr>
            <a:r>
              <a:rPr lang="en-US" dirty="0">
                <a:latin typeface="Arial" panose="020B0604020202020204" pitchFamily="34" charset="0"/>
                <a:cs typeface="Arial" panose="020B0604020202020204" pitchFamily="34" charset="0"/>
              </a:rPr>
              <a:t>Sahib Bait ul </a:t>
            </a:r>
            <a:r>
              <a:rPr lang="en-US" dirty="0" err="1">
                <a:latin typeface="Arial" panose="020B0604020202020204" pitchFamily="34" charset="0"/>
                <a:cs typeface="Arial" panose="020B0604020202020204" pitchFamily="34" charset="0"/>
              </a:rPr>
              <a:t>Maal</a:t>
            </a:r>
            <a:r>
              <a:rPr lang="en-US" dirty="0">
                <a:latin typeface="Arial" panose="020B0604020202020204" pitchFamily="34" charset="0"/>
                <a:cs typeface="Arial" panose="020B0604020202020204" pitchFamily="34" charset="0"/>
              </a:rPr>
              <a:t> – Income &amp; Expenditure/Treasury</a:t>
            </a:r>
          </a:p>
          <a:p>
            <a:pPr>
              <a:buFontTx/>
              <a:buChar char="-"/>
            </a:pPr>
            <a:r>
              <a:rPr lang="en-US" dirty="0">
                <a:latin typeface="Arial" panose="020B0604020202020204" pitchFamily="34" charset="0"/>
                <a:cs typeface="Arial" panose="020B0604020202020204" pitchFamily="34" charset="0"/>
              </a:rPr>
              <a:t>Qazi – Chief Justice</a:t>
            </a:r>
          </a:p>
        </p:txBody>
      </p:sp>
    </p:spTree>
    <p:extLst>
      <p:ext uri="{BB962C8B-B14F-4D97-AF65-F5344CB8AC3E}">
        <p14:creationId xmlns:p14="http://schemas.microsoft.com/office/powerpoint/2010/main" val="56635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8" y="734096"/>
            <a:ext cx="9427335" cy="5576552"/>
          </a:xfrm>
        </p:spPr>
        <p:txBody>
          <a:bodyPr>
            <a:normAutofit lnSpcReduction="10000"/>
          </a:bodyPr>
          <a:lstStyle/>
          <a:p>
            <a:pPr>
              <a:buFontTx/>
              <a:buChar char="-"/>
            </a:pPr>
            <a:r>
              <a:rPr lang="en-US" dirty="0" err="1">
                <a:latin typeface="Arial" panose="020B0604020202020204" pitchFamily="34" charset="0"/>
                <a:cs typeface="Arial" panose="020B0604020202020204" pitchFamily="34" charset="0"/>
              </a:rPr>
              <a:t>Amil</a:t>
            </a:r>
            <a:r>
              <a:rPr lang="en-US" dirty="0">
                <a:latin typeface="Arial" panose="020B0604020202020204" pitchFamily="34" charset="0"/>
                <a:cs typeface="Arial" panose="020B0604020202020204" pitchFamily="34" charset="0"/>
              </a:rPr>
              <a:t> – District Officer/Administrator</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Judicial Administration</a:t>
            </a:r>
          </a:p>
          <a:p>
            <a:pPr>
              <a:buFontTx/>
              <a:buChar char="-"/>
            </a:pPr>
            <a:r>
              <a:rPr lang="en-US" dirty="0">
                <a:latin typeface="Arial" panose="020B0604020202020204" pitchFamily="34" charset="0"/>
                <a:cs typeface="Arial" panose="020B0604020202020204" pitchFamily="34" charset="0"/>
              </a:rPr>
              <a:t>Completely independent from the Executive branch</a:t>
            </a:r>
          </a:p>
          <a:p>
            <a:pPr>
              <a:buFontTx/>
              <a:buChar char="-"/>
            </a:pPr>
            <a:r>
              <a:rPr lang="en-US" dirty="0">
                <a:latin typeface="Arial" panose="020B0604020202020204" pitchFamily="34" charset="0"/>
                <a:cs typeface="Arial" panose="020B0604020202020204" pitchFamily="34" charset="0"/>
              </a:rPr>
              <a:t>Men of status or wealthy men were prioritized to become </a:t>
            </a:r>
            <a:r>
              <a:rPr lang="en-US" dirty="0" err="1">
                <a:latin typeface="Arial" panose="020B0604020202020204" pitchFamily="34" charset="0"/>
                <a:cs typeface="Arial" panose="020B0604020202020204" pitchFamily="34" charset="0"/>
              </a:rPr>
              <a:t>Qazis</a:t>
            </a:r>
            <a:r>
              <a:rPr lang="en-US" dirty="0">
                <a:latin typeface="Arial" panose="020B0604020202020204" pitchFamily="34" charset="0"/>
                <a:cs typeface="Arial" panose="020B0604020202020204" pitchFamily="34" charset="0"/>
              </a:rPr>
              <a:t> so that they do not come under any pressure</a:t>
            </a:r>
          </a:p>
          <a:p>
            <a:pPr>
              <a:buFontTx/>
              <a:buChar char="-"/>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Police Administration (Ash-</a:t>
            </a:r>
            <a:r>
              <a:rPr lang="en-US" b="1" dirty="0" err="1">
                <a:latin typeface="Arial" panose="020B0604020202020204" pitchFamily="34" charset="0"/>
                <a:cs typeface="Arial" panose="020B0604020202020204" pitchFamily="34" charset="0"/>
              </a:rPr>
              <a:t>Shurta</a:t>
            </a:r>
            <a:r>
              <a:rPr lang="en-US" b="1"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Concept given by the Prophet SAW (Muhammad bin </a:t>
            </a:r>
            <a:r>
              <a:rPr lang="en-US" dirty="0" err="1">
                <a:latin typeface="Arial" panose="020B0604020202020204" pitchFamily="34" charset="0"/>
                <a:cs typeface="Arial" panose="020B0604020202020204" pitchFamily="34" charset="0"/>
              </a:rPr>
              <a:t>Maslamah</a:t>
            </a:r>
            <a:r>
              <a:rPr lang="en-US" dirty="0">
                <a:latin typeface="Arial" panose="020B0604020202020204" pitchFamily="34" charset="0"/>
                <a:cs typeface="Arial" panose="020B0604020202020204" pitchFamily="34" charset="0"/>
              </a:rPr>
              <a:t> R.A. – the first official police officer of Madinah</a:t>
            </a:r>
          </a:p>
          <a:p>
            <a:pPr>
              <a:buFontTx/>
              <a:buChar char="-"/>
            </a:pPr>
            <a:r>
              <a:rPr lang="en-US" dirty="0">
                <a:latin typeface="Arial" panose="020B0604020202020204" pitchFamily="34" charset="0"/>
                <a:cs typeface="Arial" panose="020B0604020202020204" pitchFamily="34" charset="0"/>
              </a:rPr>
              <a:t>Established by Umar R.A.</a:t>
            </a:r>
          </a:p>
          <a:p>
            <a:pPr>
              <a:buFontTx/>
              <a:buChar char="-"/>
            </a:pPr>
            <a:r>
              <a:rPr lang="en-US" dirty="0">
                <a:latin typeface="Arial" panose="020B0604020202020204" pitchFamily="34" charset="0"/>
                <a:cs typeface="Arial" panose="020B0604020202020204" pitchFamily="34" charset="0"/>
              </a:rPr>
              <a:t>After the expansion of the Islamic state</a:t>
            </a:r>
          </a:p>
          <a:p>
            <a:pPr>
              <a:buFontTx/>
              <a:buChar char="-"/>
            </a:pPr>
            <a:r>
              <a:rPr lang="en-US" dirty="0">
                <a:latin typeface="Arial" panose="020B0604020202020204" pitchFamily="34" charset="0"/>
                <a:cs typeface="Arial" panose="020B0604020202020204" pitchFamily="34" charset="0"/>
              </a:rPr>
              <a:t>System of Jails/Prisons in every province or district</a:t>
            </a:r>
          </a:p>
          <a:p>
            <a:pPr>
              <a:buFontTx/>
              <a:buChar char="-"/>
            </a:pPr>
            <a:r>
              <a:rPr lang="en-US" dirty="0">
                <a:latin typeface="Arial" panose="020B0604020202020204" pitchFamily="34" charset="0"/>
                <a:cs typeface="Arial" panose="020B0604020202020204" pitchFamily="34" charset="0"/>
              </a:rPr>
              <a:t>Set up one himself in Madinah, Ali R.A. set up in </a:t>
            </a:r>
            <a:r>
              <a:rPr lang="en-US" dirty="0" err="1">
                <a:latin typeface="Arial" panose="020B0604020202020204" pitchFamily="34" charset="0"/>
                <a:cs typeface="Arial" panose="020B0604020202020204" pitchFamily="34" charset="0"/>
              </a:rPr>
              <a:t>Kufa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Mu’awiyah</a:t>
            </a:r>
            <a:r>
              <a:rPr lang="en-US" dirty="0">
                <a:latin typeface="Arial" panose="020B0604020202020204" pitchFamily="34" charset="0"/>
                <a:cs typeface="Arial" panose="020B0604020202020204" pitchFamily="34" charset="0"/>
              </a:rPr>
              <a:t> R.A. set up in Damascus (Syria)</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2362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8" y="734096"/>
            <a:ext cx="9427335" cy="5576552"/>
          </a:xfrm>
        </p:spPr>
        <p:txBody>
          <a:bodyPr>
            <a:normAutofit lnSpcReduction="10000"/>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Bait ul </a:t>
            </a:r>
            <a:r>
              <a:rPr lang="en-US" b="1" dirty="0" err="1">
                <a:latin typeface="Arial" panose="020B0604020202020204" pitchFamily="34" charset="0"/>
                <a:cs typeface="Arial" panose="020B0604020202020204" pitchFamily="34" charset="0"/>
              </a:rPr>
              <a:t>Maal</a:t>
            </a: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All the sources of government revenue were collected in Bait ul </a:t>
            </a:r>
            <a:r>
              <a:rPr lang="en-US" dirty="0" err="1">
                <a:latin typeface="Arial" panose="020B0604020202020204" pitchFamily="34" charset="0"/>
                <a:cs typeface="Arial" panose="020B0604020202020204" pitchFamily="34" charset="0"/>
              </a:rPr>
              <a:t>Maal</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Were spent accordingly</a:t>
            </a:r>
          </a:p>
          <a:p>
            <a:pPr>
              <a:buFontTx/>
              <a:buChar char="-"/>
            </a:pPr>
            <a:r>
              <a:rPr lang="en-US" dirty="0">
                <a:latin typeface="Arial" panose="020B0604020202020204" pitchFamily="34" charset="0"/>
                <a:cs typeface="Arial" panose="020B0604020202020204" pitchFamily="34" charset="0"/>
              </a:rPr>
              <a:t>Sources of Revenue;</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Zakat</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Sadaqaat</a:t>
            </a:r>
            <a:r>
              <a:rPr lang="en-US" dirty="0">
                <a:latin typeface="Arial" panose="020B0604020202020204" pitchFamily="34" charset="0"/>
                <a:cs typeface="Arial" panose="020B0604020202020204" pitchFamily="34" charset="0"/>
              </a:rPr>
              <a:t> (Voluntary donations)</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Ghanimah</a:t>
            </a:r>
            <a:r>
              <a:rPr lang="en-US" dirty="0">
                <a:latin typeface="Arial" panose="020B0604020202020204" pitchFamily="34" charset="0"/>
                <a:cs typeface="Arial" panose="020B0604020202020204" pitchFamily="34" charset="0"/>
              </a:rPr>
              <a:t> (Spoils of war)</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Jizya</a:t>
            </a:r>
            <a:r>
              <a:rPr lang="en-US" dirty="0">
                <a:latin typeface="Arial" panose="020B0604020202020204" pitchFamily="34" charset="0"/>
                <a:cs typeface="Arial" panose="020B0604020202020204" pitchFamily="34" charset="0"/>
              </a:rPr>
              <a:t> (Tax on every adult male non-Muslim living under Islamic rule)</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Ushr (Zakat on land’s produce) </a:t>
            </a:r>
            <a:r>
              <a:rPr lang="en-US" b="1" dirty="0">
                <a:latin typeface="Arial" panose="020B0604020202020204" pitchFamily="34" charset="0"/>
                <a:cs typeface="Arial" panose="020B0604020202020204" pitchFamily="34" charset="0"/>
              </a:rPr>
              <a:t>   </a:t>
            </a:r>
          </a:p>
          <a:p>
            <a:pPr>
              <a:buFont typeface="Wingdings" panose="05000000000000000000" pitchFamily="2" charset="2"/>
              <a:buChar char="q"/>
            </a:pPr>
            <a:r>
              <a:rPr lang="en-US" dirty="0" err="1">
                <a:latin typeface="Arial" panose="020B0604020202020204" pitchFamily="34" charset="0"/>
                <a:cs typeface="Arial" panose="020B0604020202020204" pitchFamily="34" charset="0"/>
              </a:rPr>
              <a:t>Kharaaj</a:t>
            </a:r>
            <a:r>
              <a:rPr lang="en-US" dirty="0">
                <a:latin typeface="Arial" panose="020B0604020202020204" pitchFamily="34" charset="0"/>
                <a:cs typeface="Arial" panose="020B0604020202020204" pitchFamily="34" charset="0"/>
              </a:rPr>
              <a:t> – tax on lands to be given by non-Muslims</a:t>
            </a:r>
          </a:p>
          <a:p>
            <a:pPr>
              <a:buFontTx/>
              <a:buChar char="-"/>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Postal Offices</a:t>
            </a:r>
          </a:p>
          <a:p>
            <a:pPr>
              <a:buFontTx/>
              <a:buChar char="-"/>
            </a:pPr>
            <a:r>
              <a:rPr lang="en-US" dirty="0">
                <a:latin typeface="Arial" panose="020B0604020202020204" pitchFamily="34" charset="0"/>
                <a:cs typeface="Arial" panose="020B0604020202020204" pitchFamily="34" charset="0"/>
              </a:rPr>
              <a:t>Concept given and established by Umar R.A</a:t>
            </a:r>
          </a:p>
          <a:p>
            <a:pPr>
              <a:buFontTx/>
              <a:buChar char="-"/>
            </a:pPr>
            <a:r>
              <a:rPr lang="en-US" dirty="0">
                <a:latin typeface="Arial" panose="020B0604020202020204" pitchFamily="34" charset="0"/>
                <a:cs typeface="Arial" panose="020B0604020202020204" pitchFamily="34" charset="0"/>
              </a:rPr>
              <a:t>Highly efficient for communication &amp; coordination between state officials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110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4" y="772731"/>
            <a:ext cx="9263688" cy="5615189"/>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Town Planning</a:t>
            </a:r>
          </a:p>
          <a:p>
            <a:pPr>
              <a:buFontTx/>
              <a:buChar char="-"/>
            </a:pPr>
            <a:r>
              <a:rPr lang="en-US" dirty="0">
                <a:latin typeface="Arial" panose="020B0604020202020204" pitchFamily="34" charset="0"/>
                <a:cs typeface="Arial" panose="020B0604020202020204" pitchFamily="34" charset="0"/>
              </a:rPr>
              <a:t>The need for this arose when the Prophet SAW migrated to Madinah and its population started to increase at a gradual and steady pace.</a:t>
            </a:r>
          </a:p>
          <a:p>
            <a:pPr>
              <a:buFontTx/>
              <a:buChar char="-"/>
            </a:pPr>
            <a:r>
              <a:rPr lang="en-US" dirty="0">
                <a:latin typeface="Arial" panose="020B0604020202020204" pitchFamily="34" charset="0"/>
                <a:cs typeface="Arial" panose="020B0604020202020204" pitchFamily="34" charset="0"/>
              </a:rPr>
              <a:t>Houses were made in a certain manner and discipline</a:t>
            </a:r>
          </a:p>
          <a:p>
            <a:pPr>
              <a:buFontTx/>
              <a:buChar char="-"/>
            </a:pPr>
            <a:r>
              <a:rPr lang="en-US" dirty="0">
                <a:latin typeface="Arial" panose="020B0604020202020204" pitchFamily="34" charset="0"/>
                <a:cs typeface="Arial" panose="020B0604020202020204" pitchFamily="34" charset="0"/>
              </a:rPr>
              <a:t>Instructions on the width of streets (should accommodate two way traffic)</a:t>
            </a:r>
          </a:p>
          <a:p>
            <a:pPr>
              <a:buFontTx/>
              <a:buChar char="-"/>
            </a:pPr>
            <a:r>
              <a:rPr lang="en-US" dirty="0">
                <a:latin typeface="Arial" panose="020B0604020202020204" pitchFamily="34" charset="0"/>
                <a:cs typeface="Arial" panose="020B0604020202020204" pitchFamily="34" charset="0"/>
              </a:rPr>
              <a:t>Instructions on the distance between houses</a:t>
            </a:r>
          </a:p>
          <a:p>
            <a:pPr>
              <a:buFontTx/>
              <a:buChar char="-"/>
            </a:pPr>
            <a:r>
              <a:rPr lang="en-US" dirty="0">
                <a:latin typeface="Arial" panose="020B0604020202020204" pitchFamily="34" charset="0"/>
                <a:cs typeface="Arial" panose="020B0604020202020204" pitchFamily="34" charset="0"/>
              </a:rPr>
              <a:t>The Prophet SAW discouraged the construction of big buildings in order to accommodate everyone and to maintain a certain level of equality </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Importance of Census</a:t>
            </a:r>
          </a:p>
          <a:p>
            <a:pPr>
              <a:buFontTx/>
              <a:buChar char="-"/>
            </a:pPr>
            <a:r>
              <a:rPr lang="en-US" dirty="0">
                <a:latin typeface="Arial" panose="020B0604020202020204" pitchFamily="34" charset="0"/>
                <a:cs typeface="Arial" panose="020B0604020202020204" pitchFamily="34" charset="0"/>
              </a:rPr>
              <a:t>The Prophet SAW conducted a census of </a:t>
            </a:r>
            <a:r>
              <a:rPr lang="en-US" dirty="0" err="1">
                <a:latin typeface="Arial" panose="020B0604020202020204" pitchFamily="34" charset="0"/>
                <a:cs typeface="Arial" panose="020B0604020202020204" pitchFamily="34" charset="0"/>
              </a:rPr>
              <a:t>Madinah’s</a:t>
            </a:r>
            <a:r>
              <a:rPr lang="en-US" dirty="0">
                <a:latin typeface="Arial" panose="020B0604020202020204" pitchFamily="34" charset="0"/>
                <a:cs typeface="Arial" panose="020B0604020202020204" pitchFamily="34" charset="0"/>
              </a:rPr>
              <a:t> Muslim population as soon as he migrated to it</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0690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349" y="624110"/>
            <a:ext cx="9096263" cy="818324"/>
          </a:xfrm>
        </p:spPr>
        <p:txBody>
          <a:bodyPr/>
          <a:lstStyle/>
          <a:p>
            <a:pPr algn="ctr"/>
            <a:r>
              <a:rPr lang="en-US" dirty="0">
                <a:latin typeface="Arial" panose="020B0604020202020204" pitchFamily="34" charset="0"/>
                <a:cs typeface="Arial" panose="020B0604020202020204" pitchFamily="34" charset="0"/>
              </a:rPr>
              <a:t>Responsibilities of Civil Servants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08349" y="1764406"/>
            <a:ext cx="9096263" cy="4662152"/>
          </a:xfrm>
        </p:spPr>
        <p:txBody>
          <a:bodyPr/>
          <a:lstStyle/>
          <a:p>
            <a:pPr>
              <a:buAutoNum type="arabicPeriod"/>
            </a:pPr>
            <a:r>
              <a:rPr lang="en-US" b="1" dirty="0">
                <a:latin typeface="Arial" panose="020B0604020202020204" pitchFamily="34" charset="0"/>
                <a:cs typeface="Arial" panose="020B0604020202020204" pitchFamily="34" charset="0"/>
              </a:rPr>
              <a:t>Joining the Service with a Clean Intention</a:t>
            </a:r>
          </a:p>
          <a:p>
            <a:pPr>
              <a:buAutoNum type="arabicPeriod"/>
            </a:pPr>
            <a:r>
              <a:rPr lang="en-US" b="1" dirty="0">
                <a:latin typeface="Arial" panose="020B0604020202020204" pitchFamily="34" charset="0"/>
                <a:cs typeface="Arial" panose="020B0604020202020204" pitchFamily="34" charset="0"/>
              </a:rPr>
              <a:t>Ensure Justice</a:t>
            </a:r>
          </a:p>
          <a:p>
            <a:pPr>
              <a:buAutoNum type="arabicPeriod"/>
            </a:pPr>
            <a:r>
              <a:rPr lang="en-US" b="1" dirty="0">
                <a:latin typeface="Arial" panose="020B0604020202020204" pitchFamily="34" charset="0"/>
                <a:cs typeface="Arial" panose="020B0604020202020204" pitchFamily="34" charset="0"/>
              </a:rPr>
              <a:t>Ensure Rule of Law</a:t>
            </a:r>
          </a:p>
          <a:p>
            <a:pPr>
              <a:buAutoNum type="arabicPeriod"/>
            </a:pPr>
            <a:r>
              <a:rPr lang="en-US" b="1" dirty="0">
                <a:latin typeface="Arial" panose="020B0604020202020204" pitchFamily="34" charset="0"/>
                <a:cs typeface="Arial" panose="020B0604020202020204" pitchFamily="34" charset="0"/>
              </a:rPr>
              <a:t>Maintain Law &amp; Order</a:t>
            </a:r>
          </a:p>
          <a:p>
            <a:pPr>
              <a:buAutoNum type="arabicPeriod"/>
            </a:pPr>
            <a:r>
              <a:rPr lang="en-US" b="1" dirty="0">
                <a:latin typeface="Arial" panose="020B0604020202020204" pitchFamily="34" charset="0"/>
                <a:cs typeface="Arial" panose="020B0604020202020204" pitchFamily="34" charset="0"/>
              </a:rPr>
              <a:t>Abstaining from Nepotism, Favoritism etc.</a:t>
            </a:r>
          </a:p>
          <a:p>
            <a:pPr>
              <a:buAutoNum type="arabicPeriod"/>
            </a:pPr>
            <a:r>
              <a:rPr lang="en-US" b="1" dirty="0">
                <a:latin typeface="Arial" panose="020B0604020202020204" pitchFamily="34" charset="0"/>
                <a:cs typeface="Arial" panose="020B0604020202020204" pitchFamily="34" charset="0"/>
              </a:rPr>
              <a:t>Engage in Promoting Welfare</a:t>
            </a:r>
          </a:p>
          <a:p>
            <a:pPr>
              <a:buAutoNum type="arabicPeriod"/>
            </a:pPr>
            <a:r>
              <a:rPr lang="en-US" b="1" dirty="0">
                <a:latin typeface="Arial" panose="020B0604020202020204" pitchFamily="34" charset="0"/>
                <a:cs typeface="Arial" panose="020B0604020202020204" pitchFamily="34" charset="0"/>
              </a:rPr>
              <a:t> Being Easily Accessible</a:t>
            </a:r>
          </a:p>
          <a:p>
            <a:pPr>
              <a:buAutoNum type="arabicPeriod"/>
            </a:pPr>
            <a:r>
              <a:rPr lang="en-US" b="1" dirty="0">
                <a:latin typeface="Arial" panose="020B0604020202020204" pitchFamily="34" charset="0"/>
                <a:cs typeface="Arial" panose="020B0604020202020204" pitchFamily="34" charset="0"/>
              </a:rPr>
              <a:t>Ensure Accountability of Themselves &amp; Others</a:t>
            </a:r>
          </a:p>
          <a:p>
            <a:pPr>
              <a:buAutoNum type="arabicPeriod"/>
            </a:pPr>
            <a:r>
              <a:rPr lang="en-US" b="1" dirty="0">
                <a:latin typeface="Arial" panose="020B0604020202020204" pitchFamily="34" charset="0"/>
                <a:cs typeface="Arial" panose="020B0604020202020204" pitchFamily="34" charset="0"/>
              </a:rPr>
              <a:t>Abstaining from Discrimination</a:t>
            </a:r>
          </a:p>
          <a:p>
            <a:pPr>
              <a:buAutoNum type="arabicPeriod"/>
            </a:pPr>
            <a:r>
              <a:rPr lang="en-US" b="1" dirty="0">
                <a:latin typeface="Arial" panose="020B0604020202020204" pitchFamily="34" charset="0"/>
                <a:cs typeface="Arial" panose="020B0604020202020204" pitchFamily="34" charset="0"/>
              </a:rPr>
              <a:t>Upholding Islamic Values as much as Possible</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7709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69713" y="1828800"/>
            <a:ext cx="9134899" cy="4584878"/>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Highlight the concept of Public Administration in Islam. Explain the responsibilities of Civil Servants. (2016)</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Highlight the responsibilities of civil servants in the light of Islamic teachings. (2018)</a:t>
            </a:r>
          </a:p>
          <a:p>
            <a:pPr>
              <a:buFont typeface="Wingdings" panose="05000000000000000000" pitchFamily="2" charset="2"/>
              <a:buChar char="Ø"/>
            </a:pPr>
            <a:r>
              <a:rPr lang="en-GB" dirty="0">
                <a:latin typeface="Arial" panose="020B0604020202020204" pitchFamily="34" charset="0"/>
                <a:cs typeface="Arial" panose="020B0604020202020204" pitchFamily="34" charset="0"/>
              </a:rPr>
              <a:t>Express the principles of accountability of rulers according to the Holy Quran </a:t>
            </a:r>
            <a:r>
              <a:rPr lang="en-GB">
                <a:latin typeface="Arial" panose="020B0604020202020204" pitchFamily="34" charset="0"/>
                <a:cs typeface="Arial" panose="020B0604020202020204" pitchFamily="34" charset="0"/>
              </a:rPr>
              <a:t>and Sunnah (2021) </a:t>
            </a:r>
            <a:endParaRPr lang="en-GB"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518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622" y="855930"/>
            <a:ext cx="9018989" cy="805445"/>
          </a:xfrm>
        </p:spPr>
        <p:txBody>
          <a:bodyPr/>
          <a:lstStyle/>
          <a:p>
            <a:pPr algn="ctr"/>
            <a:r>
              <a:rPr lang="en-US" dirty="0">
                <a:latin typeface="Arial" panose="020B0604020202020204" pitchFamily="34" charset="0"/>
                <a:cs typeface="Arial" panose="020B0604020202020204" pitchFamily="34" charset="0"/>
              </a:rPr>
              <a:t>Concept of Public Administration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85622" y="1944709"/>
            <a:ext cx="9018989" cy="4327121"/>
          </a:xfrm>
        </p:spPr>
        <p:txBody>
          <a:bodyPr>
            <a:normAutofit lnSpcReduction="10000"/>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Implementation of government policies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 academic discipline that prepares public servants for public offices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Woodrow Wilson, the father of public administration defined it as; “</a:t>
            </a:r>
            <a:r>
              <a:rPr lang="en-US" i="1" dirty="0">
                <a:latin typeface="Arial" panose="020B0604020202020204" pitchFamily="34" charset="0"/>
                <a:cs typeface="Arial" panose="020B0604020202020204" pitchFamily="34" charset="0"/>
              </a:rPr>
              <a:t>a detailed and systematic execution of public law.” </a:t>
            </a:r>
          </a:p>
          <a:p>
            <a:pPr>
              <a:buFont typeface="Wingdings" panose="05000000000000000000" pitchFamily="2" charset="2"/>
              <a:buChar char="Ø"/>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solidFill>
                  <a:schemeClr val="tx1"/>
                </a:solidFill>
                <a:latin typeface="Arial" panose="020B0604020202020204" pitchFamily="34" charset="0"/>
                <a:cs typeface="Arial" panose="020B0604020202020204" pitchFamily="34" charset="0"/>
              </a:rPr>
              <a:t>He divided government institutions into two separate sectors; administration and politics.</a:t>
            </a:r>
          </a:p>
          <a:p>
            <a:pPr>
              <a:buFont typeface="Wingdings" panose="05000000000000000000" pitchFamily="2" charset="2"/>
              <a:buChar char="Ø"/>
            </a:pPr>
            <a:endParaRPr lang="en-US" dirty="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solidFill>
                  <a:schemeClr val="tx1"/>
                </a:solidFill>
                <a:latin typeface="Arial" panose="020B0604020202020204" pitchFamily="34" charset="0"/>
                <a:cs typeface="Arial" panose="020B0604020202020204" pitchFamily="34" charset="0"/>
              </a:rPr>
              <a:t>Motive is to manage government policies so that the government can function efficiently </a:t>
            </a:r>
          </a:p>
          <a:p>
            <a:pPr>
              <a:buFontTx/>
              <a:buChar char="-"/>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360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82443"/>
            <a:ext cx="8911687" cy="1280890"/>
          </a:xfrm>
        </p:spPr>
        <p:txBody>
          <a:bodyPr/>
          <a:lstStyle/>
          <a:p>
            <a:pPr algn="ctr"/>
            <a:r>
              <a:rPr lang="en-US" dirty="0">
                <a:latin typeface="Arial" panose="020B0604020202020204" pitchFamily="34" charset="0"/>
                <a:cs typeface="Arial" panose="020B0604020202020204" pitchFamily="34" charset="0"/>
              </a:rPr>
              <a:t>The Concept of Islamic Public Administration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893193"/>
            <a:ext cx="8915400" cy="4752305"/>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The Arabic word used for administration is </a:t>
            </a:r>
            <a:r>
              <a:rPr lang="ar-SA" sz="2000" dirty="0">
                <a:latin typeface="Times New Roman" panose="02020603050405020304" pitchFamily="18" charset="0"/>
                <a:cs typeface="Times New Roman" panose="02020603050405020304" pitchFamily="18" charset="0"/>
              </a:rPr>
              <a:t>تدبير</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“He </a:t>
            </a:r>
            <a:r>
              <a:rPr lang="en-US" i="1" u="sng" dirty="0">
                <a:latin typeface="Arial" panose="020B0604020202020204" pitchFamily="34" charset="0"/>
                <a:cs typeface="Arial" panose="020B0604020202020204" pitchFamily="34" charset="0"/>
              </a:rPr>
              <a:t>manages</a:t>
            </a:r>
            <a:r>
              <a:rPr lang="en-US" i="1" dirty="0">
                <a:latin typeface="Arial" panose="020B0604020202020204" pitchFamily="34" charset="0"/>
                <a:cs typeface="Arial" panose="020B0604020202020204" pitchFamily="34" charset="0"/>
              </a:rPr>
              <a:t> all affairs.”  </a:t>
            </a:r>
            <a:r>
              <a:rPr lang="ar-SA" sz="2000" dirty="0">
                <a:latin typeface="Arial" panose="020B0604020202020204" pitchFamily="34" charset="0"/>
                <a:cs typeface="Arial" panose="020B0604020202020204" pitchFamily="34" charset="0"/>
              </a:rPr>
              <a:t>يدبر الامر</a:t>
            </a:r>
            <a:r>
              <a:rPr lang="en-US" sz="20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Ar-Ra’d</a:t>
            </a:r>
            <a:r>
              <a:rPr lang="en-US" dirty="0">
                <a:latin typeface="Arial" panose="020B0604020202020204" pitchFamily="34" charset="0"/>
                <a:cs typeface="Arial" panose="020B0604020202020204" pitchFamily="34" charset="0"/>
              </a:rPr>
              <a:t> – 2)</a:t>
            </a:r>
          </a:p>
          <a:p>
            <a:pPr>
              <a:buFont typeface="Wingdings" panose="05000000000000000000" pitchFamily="2" charset="2"/>
              <a:buChar char="Ø"/>
            </a:pPr>
            <a:r>
              <a:rPr lang="en-GB" i="1" dirty="0">
                <a:latin typeface="Arial" panose="020B0604020202020204" pitchFamily="34" charset="0"/>
                <a:cs typeface="Arial" panose="020B0604020202020204" pitchFamily="34" charset="0"/>
              </a:rPr>
              <a:t>“He </a:t>
            </a:r>
            <a:r>
              <a:rPr lang="en-GB" i="1" u="sng" dirty="0">
                <a:latin typeface="Arial" panose="020B0604020202020204" pitchFamily="34" charset="0"/>
                <a:cs typeface="Arial" panose="020B0604020202020204" pitchFamily="34" charset="0"/>
              </a:rPr>
              <a:t>regulates</a:t>
            </a:r>
            <a:r>
              <a:rPr lang="en-GB" i="1" dirty="0">
                <a:latin typeface="Arial" panose="020B0604020202020204" pitchFamily="34" charset="0"/>
                <a:cs typeface="Arial" panose="020B0604020202020204" pitchFamily="34" charset="0"/>
              </a:rPr>
              <a:t> all affairs </a:t>
            </a:r>
            <a:r>
              <a:rPr lang="en-US" i="1" dirty="0">
                <a:latin typeface="Arial" panose="020B0604020202020204" pitchFamily="34" charset="0"/>
                <a:cs typeface="Arial" panose="020B0604020202020204" pitchFamily="34" charset="0"/>
              </a:rPr>
              <a:t>from the heavens, to the earth</a:t>
            </a:r>
            <a:r>
              <a:rPr lang="en-GB" i="1"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يدبر الامر من السماء الي الارض</a:t>
            </a:r>
            <a:r>
              <a:rPr lang="en-US" sz="20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(As-</a:t>
            </a:r>
            <a:r>
              <a:rPr lang="en-US" dirty="0" err="1">
                <a:latin typeface="Arial" panose="020B0604020202020204" pitchFamily="34" charset="0"/>
                <a:cs typeface="Arial" panose="020B0604020202020204" pitchFamily="34" charset="0"/>
              </a:rPr>
              <a:t>Sajdah</a:t>
            </a:r>
            <a:r>
              <a:rPr lang="en-US" dirty="0">
                <a:latin typeface="Arial" panose="020B0604020202020204" pitchFamily="34" charset="0"/>
                <a:cs typeface="Arial" panose="020B0604020202020204" pitchFamily="34" charset="0"/>
              </a:rPr>
              <a:t> – 5)</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Dr. Muhammad Abdullah Al‐</a:t>
            </a:r>
            <a:r>
              <a:rPr lang="en-US" dirty="0" err="1">
                <a:latin typeface="Arial" panose="020B0604020202020204" pitchFamily="34" charset="0"/>
                <a:cs typeface="Arial" panose="020B0604020202020204" pitchFamily="34" charset="0"/>
              </a:rPr>
              <a:t>Buraey</a:t>
            </a:r>
            <a:r>
              <a:rPr lang="en-US" dirty="0">
                <a:latin typeface="Arial" panose="020B0604020202020204" pitchFamily="34" charset="0"/>
                <a:cs typeface="Arial" panose="020B0604020202020204" pitchFamily="34" charset="0"/>
              </a:rPr>
              <a:t> defines Islamic administration in his book; “</a:t>
            </a:r>
            <a:r>
              <a:rPr lang="en-US" i="1" dirty="0">
                <a:latin typeface="Arial" panose="020B0604020202020204" pitchFamily="34" charset="0"/>
                <a:cs typeface="Arial" panose="020B0604020202020204" pitchFamily="34" charset="0"/>
              </a:rPr>
              <a:t>Administrative Development: An Islamic Perspective”, </a:t>
            </a:r>
            <a:r>
              <a:rPr lang="en-US" dirty="0">
                <a:latin typeface="Arial" panose="020B0604020202020204" pitchFamily="34" charset="0"/>
                <a:cs typeface="Arial" panose="020B0604020202020204" pitchFamily="34" charset="0"/>
              </a:rPr>
              <a:t>as:</a:t>
            </a:r>
          </a:p>
          <a:p>
            <a:pPr marL="0" indent="0">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Islamic administration is a system that is universal, holistic, and it is based on</a:t>
            </a:r>
          </a:p>
          <a:p>
            <a:pPr marL="0" indent="0">
              <a:buNone/>
            </a:pP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Tauheed</a:t>
            </a:r>
            <a:r>
              <a:rPr lang="en-US" i="1"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 also adds that it is a mission given to mankind, and is not a choice.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And that it fulfills the demands of two sectors</a:t>
            </a:r>
          </a:p>
          <a:p>
            <a:pPr>
              <a:buAutoNum type="arabicPeriod"/>
            </a:pPr>
            <a:r>
              <a:rPr lang="en-US" dirty="0">
                <a:latin typeface="Arial" panose="020B0604020202020204" pitchFamily="34" charset="0"/>
                <a:cs typeface="Arial" panose="020B0604020202020204" pitchFamily="34" charset="0"/>
              </a:rPr>
              <a:t>The demands of human beings</a:t>
            </a:r>
          </a:p>
          <a:p>
            <a:pPr>
              <a:buAutoNum type="arabicPeriod"/>
            </a:pPr>
            <a:r>
              <a:rPr lang="en-US" dirty="0">
                <a:latin typeface="Arial" panose="020B0604020202020204" pitchFamily="34" charset="0"/>
                <a:cs typeface="Arial" panose="020B0604020202020204" pitchFamily="34" charset="0"/>
              </a:rPr>
              <a:t>The demands of Allah SWT</a:t>
            </a:r>
          </a:p>
          <a:p>
            <a:pPr>
              <a:buAutoNum type="arabicPeriod"/>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946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75763"/>
            <a:ext cx="8915400" cy="5215763"/>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 well-cooperated and well integrated system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And does not neglect the aspects of spirituality, i.e. (reliance on the Almighty Allah SWT (</a:t>
            </a:r>
            <a:r>
              <a:rPr lang="en-US" i="1" dirty="0" err="1">
                <a:latin typeface="Arial" panose="020B0604020202020204" pitchFamily="34" charset="0"/>
                <a:cs typeface="Arial" panose="020B0604020202020204" pitchFamily="34" charset="0"/>
              </a:rPr>
              <a:t>tawakkul</a:t>
            </a:r>
            <a:r>
              <a:rPr lang="en-US" i="1"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Crux of the matter – administering the public affairs along with relying on Allah SWT.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7 Elements of Public Administration as mentioned by Dr. Abdullah</a:t>
            </a:r>
          </a:p>
          <a:p>
            <a:pPr>
              <a:buAutoNum type="arabicPeriod"/>
            </a:pPr>
            <a:r>
              <a:rPr lang="en-US" dirty="0">
                <a:latin typeface="Arial" panose="020B0604020202020204" pitchFamily="34" charset="0"/>
                <a:cs typeface="Arial" panose="020B0604020202020204" pitchFamily="34" charset="0"/>
              </a:rPr>
              <a:t>Intention</a:t>
            </a:r>
          </a:p>
          <a:p>
            <a:pPr>
              <a:buAutoNum type="arabicPeriod"/>
            </a:pPr>
            <a:r>
              <a:rPr lang="en-US" dirty="0">
                <a:latin typeface="Arial" panose="020B0604020202020204" pitchFamily="34" charset="0"/>
                <a:cs typeface="Arial" panose="020B0604020202020204" pitchFamily="34" charset="0"/>
              </a:rPr>
              <a:t>Planning</a:t>
            </a:r>
          </a:p>
          <a:p>
            <a:pPr>
              <a:buAutoNum type="arabicPeriod"/>
            </a:pPr>
            <a:r>
              <a:rPr lang="en-US" dirty="0">
                <a:latin typeface="Arial" panose="020B0604020202020204" pitchFamily="34" charset="0"/>
                <a:cs typeface="Arial" panose="020B0604020202020204" pitchFamily="34" charset="0"/>
              </a:rPr>
              <a:t>Organizing</a:t>
            </a:r>
          </a:p>
          <a:p>
            <a:pPr>
              <a:buAutoNum type="arabicPeriod"/>
            </a:pPr>
            <a:r>
              <a:rPr lang="en-US" dirty="0">
                <a:latin typeface="Arial" panose="020B0604020202020204" pitchFamily="34" charset="0"/>
                <a:cs typeface="Arial" panose="020B0604020202020204" pitchFamily="34" charset="0"/>
              </a:rPr>
              <a:t>Implementing</a:t>
            </a:r>
          </a:p>
          <a:p>
            <a:pPr>
              <a:buAutoNum type="arabicPeriod"/>
            </a:pPr>
            <a:r>
              <a:rPr lang="en-US" dirty="0">
                <a:latin typeface="Arial" panose="020B0604020202020204" pitchFamily="34" charset="0"/>
                <a:cs typeface="Arial" panose="020B0604020202020204" pitchFamily="34" charset="0"/>
              </a:rPr>
              <a:t>Monitoring</a:t>
            </a:r>
          </a:p>
          <a:p>
            <a:pPr>
              <a:buAutoNum type="arabicPeriod"/>
            </a:pPr>
            <a:r>
              <a:rPr lang="en-US" dirty="0">
                <a:latin typeface="Arial" panose="020B0604020202020204" pitchFamily="34" charset="0"/>
                <a:cs typeface="Arial" panose="020B0604020202020204" pitchFamily="34" charset="0"/>
              </a:rPr>
              <a:t>Controlling</a:t>
            </a:r>
          </a:p>
          <a:p>
            <a:pPr>
              <a:buAutoNum type="arabicPeriod"/>
            </a:pPr>
            <a:r>
              <a:rPr lang="en-US" dirty="0">
                <a:latin typeface="Arial" panose="020B0604020202020204" pitchFamily="34" charset="0"/>
                <a:cs typeface="Arial" panose="020B0604020202020204" pitchFamily="34" charset="0"/>
              </a:rPr>
              <a:t>Evaluating</a:t>
            </a:r>
          </a:p>
          <a:p>
            <a:pPr>
              <a:buAutoNum type="arabicPeriod"/>
            </a:pPr>
            <a:endParaRPr lang="en-US" dirty="0">
              <a:latin typeface="Arial" panose="020B0604020202020204" pitchFamily="34" charset="0"/>
              <a:cs typeface="Arial" panose="020B0604020202020204" pitchFamily="34" charset="0"/>
            </a:endParaRPr>
          </a:p>
          <a:p>
            <a:pPr>
              <a:buAutoNum type="arabicPeriod"/>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65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33957"/>
            <a:ext cx="8911687" cy="779687"/>
          </a:xfrm>
        </p:spPr>
        <p:txBody>
          <a:bodyPr/>
          <a:lstStyle/>
          <a:p>
            <a:pPr algn="ctr"/>
            <a:r>
              <a:rPr lang="en-US" dirty="0">
                <a:latin typeface="Arial" panose="020B0604020202020204" pitchFamily="34" charset="0"/>
                <a:cs typeface="Arial" panose="020B0604020202020204" pitchFamily="34" charset="0"/>
              </a:rPr>
              <a:t>Governance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12890"/>
            <a:ext cx="8915400" cy="4675031"/>
          </a:xfrm>
        </p:spPr>
        <p:txBody>
          <a:bodyPr>
            <a:normAutofit lnSpcReduction="10000"/>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The act of governing</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Formulating policies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Legislating</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According to United Nations, Good Governance has 8 characteristics;</a:t>
            </a:r>
          </a:p>
          <a:p>
            <a:pPr>
              <a:buAutoNum type="arabicPeriod"/>
            </a:pPr>
            <a:r>
              <a:rPr lang="en-US" dirty="0">
                <a:latin typeface="Arial" panose="020B0604020202020204" pitchFamily="34" charset="0"/>
                <a:cs typeface="Arial" panose="020B0604020202020204" pitchFamily="34" charset="0"/>
              </a:rPr>
              <a:t>Participatory</a:t>
            </a:r>
          </a:p>
          <a:p>
            <a:pPr>
              <a:buAutoNum type="arabicPeriod"/>
            </a:pPr>
            <a:r>
              <a:rPr lang="en-US" dirty="0">
                <a:latin typeface="Arial" panose="020B0604020202020204" pitchFamily="34" charset="0"/>
                <a:cs typeface="Arial" panose="020B0604020202020204" pitchFamily="34" charset="0"/>
              </a:rPr>
              <a:t>Consensus Oriented</a:t>
            </a:r>
          </a:p>
          <a:p>
            <a:pPr>
              <a:buAutoNum type="arabicPeriod"/>
            </a:pPr>
            <a:r>
              <a:rPr lang="en-US" dirty="0">
                <a:latin typeface="Arial" panose="020B0604020202020204" pitchFamily="34" charset="0"/>
                <a:cs typeface="Arial" panose="020B0604020202020204" pitchFamily="34" charset="0"/>
              </a:rPr>
              <a:t>Accountable</a:t>
            </a:r>
          </a:p>
          <a:p>
            <a:pPr>
              <a:buAutoNum type="arabicPeriod"/>
            </a:pPr>
            <a:r>
              <a:rPr lang="en-US" dirty="0">
                <a:latin typeface="Arial" panose="020B0604020202020204" pitchFamily="34" charset="0"/>
                <a:cs typeface="Arial" panose="020B0604020202020204" pitchFamily="34" charset="0"/>
              </a:rPr>
              <a:t>Transparent</a:t>
            </a:r>
          </a:p>
          <a:p>
            <a:pPr>
              <a:buAutoNum type="arabicPeriod"/>
            </a:pPr>
            <a:r>
              <a:rPr lang="en-US" dirty="0">
                <a:latin typeface="Arial" panose="020B0604020202020204" pitchFamily="34" charset="0"/>
                <a:cs typeface="Arial" panose="020B0604020202020204" pitchFamily="34" charset="0"/>
              </a:rPr>
              <a:t>Responsive</a:t>
            </a:r>
          </a:p>
          <a:p>
            <a:pPr>
              <a:buAutoNum type="arabicPeriod"/>
            </a:pPr>
            <a:r>
              <a:rPr lang="en-US" dirty="0">
                <a:latin typeface="Arial" panose="020B0604020202020204" pitchFamily="34" charset="0"/>
                <a:cs typeface="Arial" panose="020B0604020202020204" pitchFamily="34" charset="0"/>
              </a:rPr>
              <a:t>Effective &amp; Efficient</a:t>
            </a:r>
          </a:p>
          <a:p>
            <a:pPr>
              <a:buAutoNum type="arabicPeriod"/>
            </a:pPr>
            <a:r>
              <a:rPr lang="en-US" dirty="0">
                <a:latin typeface="Arial" panose="020B0604020202020204" pitchFamily="34" charset="0"/>
                <a:cs typeface="Arial" panose="020B0604020202020204" pitchFamily="34" charset="0"/>
              </a:rPr>
              <a:t>Equitable</a:t>
            </a:r>
          </a:p>
          <a:p>
            <a:pPr>
              <a:buAutoNum type="arabicPeriod"/>
            </a:pPr>
            <a:r>
              <a:rPr lang="en-US" dirty="0">
                <a:latin typeface="Arial" panose="020B0604020202020204" pitchFamily="34" charset="0"/>
                <a:cs typeface="Arial" panose="020B0604020202020204" pitchFamily="34" charset="0"/>
              </a:rPr>
              <a:t>Inclusive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548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107" y="624110"/>
            <a:ext cx="9070505" cy="805445"/>
          </a:xfrm>
        </p:spPr>
        <p:txBody>
          <a:bodyPr/>
          <a:lstStyle/>
          <a:p>
            <a:pPr algn="ctr"/>
            <a:r>
              <a:rPr lang="en-US" dirty="0">
                <a:latin typeface="Arial" panose="020B0604020202020204" pitchFamily="34" charset="0"/>
                <a:cs typeface="Arial" panose="020B0604020202020204" pitchFamily="34" charset="0"/>
              </a:rPr>
              <a:t>Islamic Public Administration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661375"/>
            <a:ext cx="9070505" cy="4932608"/>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Fundamentals</a:t>
            </a:r>
          </a:p>
          <a:p>
            <a:pPr>
              <a:buAutoNum type="arabicPeriod"/>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The Concept of ‘</a:t>
            </a:r>
            <a:r>
              <a:rPr lang="en-US" b="1" i="1" dirty="0">
                <a:latin typeface="Arial" panose="020B0604020202020204" pitchFamily="34" charset="0"/>
                <a:cs typeface="Arial" panose="020B0604020202020204" pitchFamily="34" charset="0"/>
              </a:rPr>
              <a:t>Amaanah</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p>
          <a:p>
            <a:pPr>
              <a:buFontTx/>
              <a:buChar char="-"/>
            </a:pPr>
            <a:r>
              <a:rPr lang="en-US" i="1" dirty="0">
                <a:latin typeface="Arial" panose="020B0604020202020204" pitchFamily="34" charset="0"/>
                <a:cs typeface="Arial" panose="020B0604020202020204" pitchFamily="34" charset="0"/>
              </a:rPr>
              <a:t>“We offered the </a:t>
            </a:r>
            <a:r>
              <a:rPr lang="en-US" i="1" u="sng" dirty="0">
                <a:latin typeface="Arial" panose="020B0604020202020204" pitchFamily="34" charset="0"/>
                <a:cs typeface="Arial" panose="020B0604020202020204" pitchFamily="34" charset="0"/>
              </a:rPr>
              <a:t>Trust</a:t>
            </a:r>
            <a:r>
              <a:rPr lang="en-US" i="1" dirty="0">
                <a:latin typeface="Arial" panose="020B0604020202020204" pitchFamily="34" charset="0"/>
                <a:cs typeface="Arial" panose="020B0604020202020204" pitchFamily="34" charset="0"/>
              </a:rPr>
              <a:t> to the heavens, and the earth, and the mountains; but they refused to bear it, and were apprehensive of it; but the human being accepted it. He was unfair and ignorant.”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 72)</a:t>
            </a:r>
          </a:p>
          <a:p>
            <a:pPr>
              <a:buFontTx/>
              <a:buChar char="-"/>
            </a:pPr>
            <a:r>
              <a:rPr lang="en-US" i="1" dirty="0">
                <a:latin typeface="Arial" panose="020B0604020202020204" pitchFamily="34" charset="0"/>
                <a:cs typeface="Arial" panose="020B0604020202020204" pitchFamily="34" charset="0"/>
              </a:rPr>
              <a:t>Amaanah </a:t>
            </a:r>
            <a:r>
              <a:rPr lang="en-US" dirty="0">
                <a:latin typeface="Arial" panose="020B0604020202020204" pitchFamily="34" charset="0"/>
                <a:cs typeface="Arial" panose="020B0604020202020204" pitchFamily="34" charset="0"/>
              </a:rPr>
              <a:t>in the above verse refers to ‘free will’.</a:t>
            </a:r>
          </a:p>
          <a:p>
            <a:pPr>
              <a:buFontTx/>
              <a:buChar char="-"/>
            </a:pPr>
            <a:r>
              <a:rPr lang="en-US" dirty="0">
                <a:latin typeface="Arial" panose="020B0604020202020204" pitchFamily="34" charset="0"/>
                <a:cs typeface="Arial" panose="020B0604020202020204" pitchFamily="34" charset="0"/>
              </a:rPr>
              <a:t>It is actually a trust of Allah SWT on us. It makes our lives meaningful that we are serving our Creator and doing what He commands us to.</a:t>
            </a:r>
          </a:p>
          <a:p>
            <a:pPr>
              <a:buFontTx/>
              <a:buChar char="-"/>
            </a:pPr>
            <a:r>
              <a:rPr lang="en-US" dirty="0">
                <a:latin typeface="Arial" panose="020B0604020202020204" pitchFamily="34" charset="0"/>
                <a:cs typeface="Arial" panose="020B0604020202020204" pitchFamily="34" charset="0"/>
              </a:rPr>
              <a:t>The magnitude of Amaanah differs with difference in the social status of people.</a:t>
            </a:r>
          </a:p>
          <a:p>
            <a:pPr>
              <a:buFontTx/>
              <a:buChar char="-"/>
            </a:pPr>
            <a:r>
              <a:rPr lang="en-US" dirty="0">
                <a:latin typeface="Arial" panose="020B0604020202020204" pitchFamily="34" charset="0"/>
                <a:cs typeface="Arial" panose="020B0604020202020204" pitchFamily="34" charset="0"/>
              </a:rPr>
              <a:t>Allah SWT tests everyone according to their magnitude of Amaanah</a:t>
            </a:r>
          </a:p>
          <a:p>
            <a:pPr>
              <a:buFontTx/>
              <a:buChar char="-"/>
            </a:pPr>
            <a:r>
              <a:rPr lang="en-US" dirty="0">
                <a:latin typeface="Arial" panose="020B0604020202020204" pitchFamily="34" charset="0"/>
                <a:cs typeface="Arial" panose="020B0604020202020204" pitchFamily="34" charset="0"/>
              </a:rPr>
              <a:t>The public administrators and civil servants are tied to their magnitude of Amaanah  </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8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86" y="927278"/>
            <a:ext cx="9044747" cy="5525037"/>
          </a:xfrm>
        </p:spPr>
        <p:txBody>
          <a:bodyPr/>
          <a:lstStyle/>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Khilaafat</a:t>
            </a: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Effective and Efficient Public administration or good governance depends upon good leadership</a:t>
            </a:r>
          </a:p>
          <a:p>
            <a:pPr>
              <a:buFontTx/>
              <a:buChar char="-"/>
            </a:pPr>
            <a:r>
              <a:rPr lang="en-US" dirty="0">
                <a:latin typeface="Arial" panose="020B0604020202020204" pitchFamily="34" charset="0"/>
                <a:cs typeface="Arial" panose="020B0604020202020204" pitchFamily="34" charset="0"/>
              </a:rPr>
              <a:t>When Allah SWT said that He is placing a successor (</a:t>
            </a:r>
            <a:r>
              <a:rPr lang="en-US" dirty="0" err="1">
                <a:latin typeface="Arial" panose="020B0604020202020204" pitchFamily="34" charset="0"/>
                <a:cs typeface="Arial" panose="020B0604020202020204" pitchFamily="34" charset="0"/>
              </a:rPr>
              <a:t>khalifah</a:t>
            </a:r>
            <a:r>
              <a:rPr lang="en-US" dirty="0">
                <a:latin typeface="Arial" panose="020B0604020202020204" pitchFamily="34" charset="0"/>
                <a:cs typeface="Arial" panose="020B0604020202020204" pitchFamily="34" charset="0"/>
              </a:rPr>
              <a:t>) on earth (Al-Baqarah – 30), He sent Adam A.S.</a:t>
            </a:r>
          </a:p>
          <a:p>
            <a:pPr>
              <a:buFontTx/>
              <a:buChar char="-"/>
            </a:pPr>
            <a:r>
              <a:rPr lang="en-US" dirty="0">
                <a:latin typeface="Arial" panose="020B0604020202020204" pitchFamily="34" charset="0"/>
                <a:cs typeface="Arial" panose="020B0604020202020204" pitchFamily="34" charset="0"/>
              </a:rPr>
              <a:t>Allah chose His best men to lead humanity</a:t>
            </a:r>
          </a:p>
          <a:p>
            <a:pPr>
              <a:buFontTx/>
              <a:buChar char="-"/>
            </a:pPr>
            <a:r>
              <a:rPr lang="en-US" dirty="0">
                <a:latin typeface="Arial" panose="020B0604020202020204" pitchFamily="34" charset="0"/>
                <a:cs typeface="Arial" panose="020B0604020202020204" pitchFamily="34" charset="0"/>
              </a:rPr>
              <a:t>This shows that only good leadership can result in good governance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440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107" y="624110"/>
            <a:ext cx="9070505" cy="831203"/>
          </a:xfrm>
        </p:spPr>
        <p:txBody>
          <a:bodyPr/>
          <a:lstStyle/>
          <a:p>
            <a:pPr algn="ctr"/>
            <a:r>
              <a:rPr lang="en-US" dirty="0">
                <a:latin typeface="Arial" panose="020B0604020202020204" pitchFamily="34" charset="0"/>
                <a:cs typeface="Arial" panose="020B0604020202020204" pitchFamily="34" charset="0"/>
              </a:rPr>
              <a:t>Features of Islamic Public Administration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674253"/>
            <a:ext cx="9070505" cy="4649273"/>
          </a:xfrm>
        </p:spPr>
        <p:txBody>
          <a:bodyPr>
            <a:normAutofit/>
          </a:bodyPr>
          <a:lstStyle/>
          <a:p>
            <a:pPr>
              <a:buAutoNum type="arabicPeriod"/>
            </a:pPr>
            <a:r>
              <a:rPr lang="en-US" b="1" dirty="0">
                <a:latin typeface="Arial" panose="020B0604020202020204" pitchFamily="34" charset="0"/>
                <a:cs typeface="Arial" panose="020B0604020202020204" pitchFamily="34" charset="0"/>
              </a:rPr>
              <a:t>Administration by Consultation</a:t>
            </a:r>
            <a:r>
              <a:rPr lang="en-US" dirty="0">
                <a:latin typeface="Arial" panose="020B0604020202020204" pitchFamily="34" charset="0"/>
                <a:cs typeface="Arial" panose="020B0604020202020204" pitchFamily="34" charset="0"/>
              </a:rPr>
              <a:t> </a:t>
            </a:r>
          </a:p>
          <a:p>
            <a:pPr>
              <a:buFontTx/>
              <a:buChar char="-"/>
            </a:pPr>
            <a:r>
              <a:rPr lang="en-US" i="1" dirty="0">
                <a:latin typeface="Arial" panose="020B0604020202020204" pitchFamily="34" charset="0"/>
                <a:cs typeface="Arial" panose="020B0604020202020204" pitchFamily="34" charset="0"/>
              </a:rPr>
              <a:t>“and consult them in the conduct of affairs.”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159)</a:t>
            </a:r>
          </a:p>
          <a:p>
            <a:pPr>
              <a:buFontTx/>
              <a:buChar char="-"/>
            </a:pPr>
            <a:r>
              <a:rPr lang="en-US" i="1" dirty="0">
                <a:latin typeface="Arial" panose="020B0604020202020204" pitchFamily="34" charset="0"/>
                <a:cs typeface="Arial" panose="020B0604020202020204" pitchFamily="34" charset="0"/>
              </a:rPr>
              <a:t>“And those who respond to their Lord, and pray regularly, and conduct their affairs by mutual consultation, and give of what We have provided them.” </a:t>
            </a:r>
            <a:r>
              <a:rPr lang="en-US" dirty="0">
                <a:latin typeface="Arial" panose="020B0604020202020204" pitchFamily="34" charset="0"/>
                <a:cs typeface="Arial" panose="020B0604020202020204" pitchFamily="34" charset="0"/>
              </a:rPr>
              <a:t>(Ash-</a:t>
            </a:r>
            <a:r>
              <a:rPr lang="en-US" dirty="0" err="1">
                <a:latin typeface="Arial" panose="020B0604020202020204" pitchFamily="34" charset="0"/>
                <a:cs typeface="Arial" panose="020B0604020202020204" pitchFamily="34" charset="0"/>
              </a:rPr>
              <a:t>Shura</a:t>
            </a:r>
            <a:r>
              <a:rPr lang="en-US" dirty="0">
                <a:latin typeface="Arial" panose="020B0604020202020204" pitchFamily="34" charset="0"/>
                <a:cs typeface="Arial" panose="020B0604020202020204" pitchFamily="34" charset="0"/>
              </a:rPr>
              <a:t> – 38)</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Justice</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Be upright to God, witnessing with justice; </a:t>
            </a:r>
            <a:r>
              <a:rPr lang="en-US" i="1" u="sng" dirty="0">
                <a:latin typeface="Arial" panose="020B0604020202020204" pitchFamily="34" charset="0"/>
                <a:cs typeface="Arial" panose="020B0604020202020204" pitchFamily="34" charset="0"/>
              </a:rPr>
              <a:t>and let not the hatred of a certain people prevent you from acting justly</a:t>
            </a:r>
            <a:r>
              <a:rPr lang="en-US" i="1" dirty="0">
                <a:latin typeface="Arial" panose="020B0604020202020204" pitchFamily="34" charset="0"/>
                <a:cs typeface="Arial" panose="020B0604020202020204" pitchFamily="34" charset="0"/>
              </a:rPr>
              <a:t>. Adhere to justice, for that is nearer to piety; and fear God. God is informed of what you do</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8)</a:t>
            </a:r>
          </a:p>
          <a:p>
            <a:pPr>
              <a:buFontTx/>
              <a:buChar char="-"/>
            </a:pPr>
            <a:r>
              <a:rPr lang="en-US" i="1" dirty="0">
                <a:latin typeface="Arial" panose="020B0604020202020204" pitchFamily="34" charset="0"/>
                <a:cs typeface="Arial" panose="020B0604020202020204" pitchFamily="34" charset="0"/>
              </a:rPr>
              <a:t>“O you who believe! Stand firmly for justice, as witnesses to God, even if against yourselves, or your parents, or your relatives. Whether one is rich or poor, God takes care of both.”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8317953"/>
      </p:ext>
    </p:extLst>
  </p:cSld>
  <p:clrMapOvr>
    <a:masterClrMapping/>
  </p:clrMapOvr>
</p:sld>
</file>

<file path=ppt/theme/theme1.xml><?xml version="1.0" encoding="utf-8"?>
<a:theme xmlns:a="http://schemas.openxmlformats.org/drawingml/2006/main" name="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3835</TotalTime>
  <Words>1540</Words>
  <Application>Microsoft Macintosh PowerPoint</Application>
  <PresentationFormat>Widescreen</PresentationFormat>
  <Paragraphs>192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Century Gothic</vt:lpstr>
      <vt:lpstr>Times New Roman</vt:lpstr>
      <vt:lpstr>Wingdings</vt:lpstr>
      <vt:lpstr>Wingdings 3</vt:lpstr>
      <vt:lpstr>Wisp</vt:lpstr>
      <vt:lpstr>PowerPoint Presentation</vt:lpstr>
      <vt:lpstr>Past Paper Questions</vt:lpstr>
      <vt:lpstr>Concept of Public Administration</vt:lpstr>
      <vt:lpstr>The Concept of Islamic Public Administration</vt:lpstr>
      <vt:lpstr>PowerPoint Presentation</vt:lpstr>
      <vt:lpstr>Governance</vt:lpstr>
      <vt:lpstr>Islamic Public Administration</vt:lpstr>
      <vt:lpstr>PowerPoint Presentation</vt:lpstr>
      <vt:lpstr>Features of Islamic Public Administration</vt:lpstr>
      <vt:lpstr>PowerPoint Presentation</vt:lpstr>
      <vt:lpstr>PowerPoint Presentation</vt:lpstr>
      <vt:lpstr>Governance Under Pious Caliphate</vt:lpstr>
      <vt:lpstr>PowerPoint Presentation</vt:lpstr>
      <vt:lpstr>PowerPoint Presentation</vt:lpstr>
      <vt:lpstr>PowerPoint Presentation</vt:lpstr>
      <vt:lpstr>PowerPoint Presentation</vt:lpstr>
      <vt:lpstr>PowerPoint Presentation</vt:lpstr>
      <vt:lpstr>Responsibilities of Civil Servants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Abubakar Ilyas</cp:lastModifiedBy>
  <cp:revision>24</cp:revision>
  <dcterms:created xsi:type="dcterms:W3CDTF">2021-03-10T20:35:39Z</dcterms:created>
  <dcterms:modified xsi:type="dcterms:W3CDTF">2023-08-17T14:51:54Z</dcterms:modified>
</cp:coreProperties>
</file>