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3"/>
  </p:notesMasterIdLst>
  <p:sldIdLst>
    <p:sldId id="299" r:id="rId2"/>
    <p:sldId id="392" r:id="rId3"/>
    <p:sldId id="397" r:id="rId4"/>
    <p:sldId id="393" r:id="rId5"/>
    <p:sldId id="403" r:id="rId6"/>
    <p:sldId id="400" r:id="rId7"/>
    <p:sldId id="399" r:id="rId8"/>
    <p:sldId id="380" r:id="rId9"/>
    <p:sldId id="401" r:id="rId10"/>
    <p:sldId id="321" r:id="rId11"/>
    <p:sldId id="404" r:id="rId12"/>
    <p:sldId id="283" r:id="rId13"/>
    <p:sldId id="402" r:id="rId14"/>
    <p:sldId id="285" r:id="rId15"/>
    <p:sldId id="300" r:id="rId16"/>
    <p:sldId id="286" r:id="rId17"/>
    <p:sldId id="287" r:id="rId18"/>
    <p:sldId id="282" r:id="rId19"/>
    <p:sldId id="289" r:id="rId20"/>
    <p:sldId id="291" r:id="rId21"/>
    <p:sldId id="318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06" autoAdjust="0"/>
    <p:restoredTop sz="94660"/>
  </p:normalViewPr>
  <p:slideViewPr>
    <p:cSldViewPr snapToGrid="0">
      <p:cViewPr varScale="1">
        <p:scale>
          <a:sx n="82" d="100"/>
          <a:sy n="82" d="100"/>
        </p:scale>
        <p:origin x="49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E6EB8D-37EA-4B5D-A662-47FA79AF222A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6B6F8B-EE24-457B-BCBA-E69C14EF2C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4906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4144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8220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731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1191E-3823-483A-A833-2BB62917CF4B}" type="datetime1">
              <a:rPr lang="en-US" smtClean="0"/>
              <a:t>10/20/2024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E3AF4-89A9-4C9B-9840-A471700B2768}" type="datetime1">
              <a:rPr lang="en-US" smtClean="0"/>
              <a:t>10/20/2024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27B2F-10B5-44BE-ACB4-D584C86A4561}" type="datetime1">
              <a:rPr lang="en-US" smtClean="0"/>
              <a:t>10/20/2024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992C1-9E61-420C-8384-0944546E22F5}" type="datetime1">
              <a:rPr lang="en-US" smtClean="0"/>
              <a:t>10/20/2024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B9625-0141-4055-BF42-1EF2D788A9B2}" type="datetime1">
              <a:rPr lang="en-US" smtClean="0"/>
              <a:t>10/20/2024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C1D23-7AEF-4475-BCB4-3CC3AC396CFB}" type="datetime1">
              <a:rPr lang="en-US" smtClean="0"/>
              <a:t>10/20/2024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82D82-5223-4877-809D-3AA92516E7B8}" type="datetime1">
              <a:rPr lang="en-US" smtClean="0"/>
              <a:t>10/20/2024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F26E0-8428-4528-8A33-CC9364CC4808}" type="datetime1">
              <a:rPr lang="en-US" smtClean="0"/>
              <a:t>10/20/2024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F7714-0EE7-402C-9CC3-77C576F10381}" type="datetime1">
              <a:rPr lang="en-US" smtClean="0"/>
              <a:t>10/20/2024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66D2B-4666-45D2-A69A-F573654E32F6}" type="datetime1">
              <a:rPr lang="en-US" smtClean="0"/>
              <a:t>10/20/2024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BF9B9-AAC0-49B0-AD9B-57DEBAB282F9}" type="datetime1">
              <a:rPr lang="en-US" smtClean="0"/>
              <a:t>10/20/2024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1E0FC-FE1F-4589-BCA0-FA65A5A588FD}" type="datetime1">
              <a:rPr lang="en-US" smtClean="0"/>
              <a:t>10/20/2024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79F81-E249-4C98-B6FA-9FB22B3FB6BF}" type="datetime1">
              <a:rPr lang="en-US" smtClean="0"/>
              <a:t>10/20/2024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103D5-2A70-4F89-B039-6D9A6642D59A}" type="datetime1">
              <a:rPr lang="en-US" smtClean="0"/>
              <a:t>10/20/2024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A3C4F-5824-4F07-9CA9-3FD38A5D4FAF}" type="datetime1">
              <a:rPr lang="en-US" smtClean="0"/>
              <a:t>10/20/2024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F74B8-A9D5-4A55-B5ED-D2B49645E180}" type="datetime1">
              <a:rPr lang="en-US" smtClean="0"/>
              <a:t>10/20/2024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28958-D25E-4B67-B024-A4133A979FC9}" type="datetime1">
              <a:rPr lang="en-US" smtClean="0"/>
              <a:t>10/20/2024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Lecture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5"/>
            <a:ext cx="9395791" cy="531412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ctr">
              <a:buNone/>
            </a:pP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Russian Foreign Policy </a:t>
            </a:r>
          </a:p>
          <a:p>
            <a:pPr marL="0" indent="0" algn="ctr">
              <a:buNone/>
            </a:pP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Pak-Russia Relations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7104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7345" y="624110"/>
            <a:ext cx="9537268" cy="549597"/>
          </a:xfrm>
        </p:spPr>
        <p:txBody>
          <a:bodyPr>
            <a:normAutofit fontScale="90000"/>
          </a:bodyPr>
          <a:lstStyle/>
          <a:p>
            <a:r>
              <a:rPr lang="en-AU" b="1" dirty="0">
                <a:solidFill>
                  <a:schemeClr val="tx1"/>
                </a:solidFill>
              </a:rPr>
              <a:t>F.P Challenges Russia faces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4209" y="1296537"/>
            <a:ext cx="9730403" cy="5561463"/>
          </a:xfrm>
        </p:spPr>
        <p:txBody>
          <a:bodyPr>
            <a:noAutofit/>
          </a:bodyPr>
          <a:lstStyle/>
          <a:p>
            <a:pPr algn="just"/>
            <a:r>
              <a:rPr lang="en-A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Weak economy </a:t>
            </a:r>
          </a:p>
          <a:p>
            <a:pPr algn="just"/>
            <a:r>
              <a:rPr lang="en-A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Ukrainian conflict and disinformation campaigns.</a:t>
            </a:r>
          </a:p>
          <a:p>
            <a:pPr algn="just"/>
            <a:r>
              <a:rPr lang="en-A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Internal instability and bad governance.</a:t>
            </a:r>
          </a:p>
          <a:p>
            <a:pPr algn="just"/>
            <a:r>
              <a:rPr lang="en-A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NATO &amp; Liberal Ideology at its borders,  </a:t>
            </a:r>
          </a:p>
          <a:p>
            <a:pPr algn="just"/>
            <a:r>
              <a:rPr lang="en-A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Sanctions &amp; economic pressures</a:t>
            </a:r>
          </a:p>
          <a:p>
            <a:pPr algn="just"/>
            <a:r>
              <a:rPr lang="en-A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China and India – difficult to balance.</a:t>
            </a:r>
          </a:p>
          <a:p>
            <a:pPr algn="just"/>
            <a:r>
              <a:rPr lang="en-A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Middle Eastern engagements – overreach.</a:t>
            </a:r>
          </a:p>
          <a:p>
            <a:pPr algn="just"/>
            <a:r>
              <a:rPr lang="en-A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Limited revenue sources – Energy &amp; arms sales.</a:t>
            </a:r>
          </a:p>
          <a:p>
            <a:pPr algn="just"/>
            <a:r>
              <a:rPr lang="en-AU" sz="2800" dirty="0">
                <a:solidFill>
                  <a:srgbClr val="FF0000"/>
                </a:solidFill>
              </a:rPr>
              <a:t>Human resource (</a:t>
            </a:r>
            <a:r>
              <a:rPr lang="en-AU" sz="2800" dirty="0" err="1">
                <a:solidFill>
                  <a:srgbClr val="FF0000"/>
                </a:solidFill>
              </a:rPr>
              <a:t>labor</a:t>
            </a:r>
            <a:r>
              <a:rPr lang="en-AU" sz="2800" dirty="0">
                <a:solidFill>
                  <a:srgbClr val="FF0000"/>
                </a:solidFill>
              </a:rPr>
              <a:t>) shortages.</a:t>
            </a:r>
          </a:p>
          <a:p>
            <a:pPr algn="just"/>
            <a:r>
              <a:rPr lang="en-AU" sz="2800" dirty="0">
                <a:solidFill>
                  <a:srgbClr val="FF0000"/>
                </a:solidFill>
              </a:rPr>
              <a:t>Threat of Islamization from CA &amp; Afghanistan,</a:t>
            </a:r>
            <a:endParaRPr lang="en-AU" sz="2800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3B759-8604-4A76-B849-77EC852F29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8340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95E2E-314A-F485-9D73-7C7821633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8091" y="624110"/>
            <a:ext cx="9526522" cy="71949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170724-E0D2-751A-1AE6-79BC320604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8090" y="1520891"/>
            <a:ext cx="9526522" cy="508518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ctr">
              <a:buNone/>
            </a:pP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ctr">
              <a:buNone/>
            </a:pP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Pak-Russia Relations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4DB60F-B099-8732-6BDD-81F048F35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56620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687855"/>
          </a:xfrm>
        </p:spPr>
        <p:txBody>
          <a:bodyPr>
            <a:noAutofit/>
          </a:bodyPr>
          <a:lstStyle/>
          <a:p>
            <a:r>
              <a:rPr lang="en-US" sz="3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Background: Cold War Era – Rivalry &amp; Alignment</a:t>
            </a:r>
            <a:br>
              <a:rPr lang="en-US" sz="3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en-US" sz="3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457739"/>
            <a:ext cx="9622803" cy="516834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sz="2800" dirty="0">
                <a:solidFill>
                  <a:schemeClr val="tx1"/>
                </a:solidFill>
              </a:rPr>
              <a:t>Cold War - Framework was </a:t>
            </a:r>
            <a:r>
              <a:rPr lang="en-US" sz="2800" u="sng" dirty="0">
                <a:solidFill>
                  <a:schemeClr val="tx1"/>
                </a:solidFill>
              </a:rPr>
              <a:t>ideological</a:t>
            </a:r>
            <a:r>
              <a:rPr lang="en-US" sz="2800" dirty="0">
                <a:solidFill>
                  <a:schemeClr val="tx1"/>
                </a:solidFill>
              </a:rPr>
              <a:t> &amp; </a:t>
            </a:r>
            <a:r>
              <a:rPr lang="en-US" sz="2800" u="sng" dirty="0">
                <a:solidFill>
                  <a:schemeClr val="tx1"/>
                </a:solidFill>
              </a:rPr>
              <a:t>context</a:t>
            </a:r>
            <a:r>
              <a:rPr lang="en-US" sz="2800" dirty="0">
                <a:solidFill>
                  <a:schemeClr val="tx1"/>
                </a:solidFill>
              </a:rPr>
              <a:t> was global. </a:t>
            </a:r>
          </a:p>
          <a:p>
            <a:pPr algn="just"/>
            <a:r>
              <a:rPr lang="en-US" sz="2800" dirty="0">
                <a:solidFill>
                  <a:srgbClr val="FF0000"/>
                </a:solidFill>
              </a:rPr>
              <a:t>Stalin regarded Indo-Pak independence as an ‘</a:t>
            </a:r>
            <a:r>
              <a:rPr lang="en-US" sz="2800" u="sng" dirty="0">
                <a:solidFill>
                  <a:srgbClr val="FF0000"/>
                </a:solidFill>
              </a:rPr>
              <a:t>illusionary</a:t>
            </a:r>
            <a:r>
              <a:rPr lang="en-US" sz="2800" dirty="0">
                <a:solidFill>
                  <a:srgbClr val="FF0000"/>
                </a:solidFill>
              </a:rPr>
              <a:t>’ part of ‘</a:t>
            </a:r>
            <a:r>
              <a:rPr lang="en-US" sz="2800" u="sng" dirty="0">
                <a:solidFill>
                  <a:srgbClr val="FF0000"/>
                </a:solidFill>
              </a:rPr>
              <a:t>divide and rule</a:t>
            </a:r>
            <a:r>
              <a:rPr lang="en-US" sz="2800" dirty="0">
                <a:solidFill>
                  <a:srgbClr val="FF0000"/>
                </a:solidFill>
              </a:rPr>
              <a:t>’ policy to perpetuate British control over India. 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Nationalist leaders were seen as ‘</a:t>
            </a:r>
            <a:r>
              <a:rPr lang="en-US" sz="2800" u="sng" dirty="0">
                <a:solidFill>
                  <a:schemeClr val="tx1"/>
                </a:solidFill>
              </a:rPr>
              <a:t>stooges of British Imperialism.</a:t>
            </a:r>
            <a:r>
              <a:rPr lang="en-US" sz="2800" dirty="0">
                <a:solidFill>
                  <a:schemeClr val="tx1"/>
                </a:solidFill>
              </a:rPr>
              <a:t>’</a:t>
            </a:r>
          </a:p>
          <a:p>
            <a:pPr algn="just"/>
            <a:r>
              <a:rPr lang="en-US" sz="2800" dirty="0"/>
              <a:t>Stalin considered Indian independence movement as:</a:t>
            </a:r>
          </a:p>
          <a:p>
            <a:pPr marL="800100" lvl="2" indent="0" algn="just">
              <a:buNone/>
            </a:pPr>
            <a:r>
              <a:rPr lang="en-US" sz="2400" dirty="0">
                <a:solidFill>
                  <a:srgbClr val="FF0000"/>
                </a:solidFill>
              </a:rPr>
              <a:t>“reactionary movement. More or less Gandhism was considered an ideology directed against the revolution of the popular masses. To him, “Communism must fight against it (Gandhism) relentlessly”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The creation of Pakistan with its religious rationale was seen as even worse than India. </a:t>
            </a:r>
          </a:p>
          <a:p>
            <a:pPr marL="800100" lvl="2" indent="0" algn="just">
              <a:buNone/>
            </a:pPr>
            <a:endParaRPr lang="en-US" sz="2400" dirty="0">
              <a:solidFill>
                <a:srgbClr val="FF0000"/>
              </a:solidFill>
            </a:endParaRPr>
          </a:p>
          <a:p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Lecture by: Dr. Zahid Mehmood Zahid, Assistant Professor of IR, Islamabad</a:t>
            </a:r>
          </a:p>
        </p:txBody>
      </p:sp>
    </p:spTree>
    <p:extLst>
      <p:ext uri="{BB962C8B-B14F-4D97-AF65-F5344CB8AC3E}">
        <p14:creationId xmlns:p14="http://schemas.microsoft.com/office/powerpoint/2010/main" val="29708628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68785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457739"/>
            <a:ext cx="9622803" cy="5168348"/>
          </a:xfrm>
        </p:spPr>
        <p:txBody>
          <a:bodyPr>
            <a:normAutofit/>
          </a:bodyPr>
          <a:lstStyle/>
          <a:p>
            <a:pPr algn="just"/>
            <a:r>
              <a:rPr lang="en-US" sz="2600" dirty="0">
                <a:solidFill>
                  <a:schemeClr val="tx1"/>
                </a:solidFill>
              </a:rPr>
              <a:t>However, US inclinations toward India prompted Moscow to look towards Pakistan (Ally-Seeking for </a:t>
            </a:r>
            <a:r>
              <a:rPr lang="en-US" sz="2600" dirty="0" err="1">
                <a:solidFill>
                  <a:schemeClr val="tx1"/>
                </a:solidFill>
              </a:rPr>
              <a:t>BoP</a:t>
            </a:r>
            <a:r>
              <a:rPr lang="en-US" sz="2600" dirty="0">
                <a:solidFill>
                  <a:schemeClr val="tx1"/>
                </a:solidFill>
              </a:rPr>
              <a:t>).</a:t>
            </a:r>
          </a:p>
          <a:p>
            <a:pPr algn="just"/>
            <a:endParaRPr lang="en-US" sz="2600" dirty="0">
              <a:solidFill>
                <a:schemeClr val="tx1"/>
              </a:solidFill>
            </a:endParaRPr>
          </a:p>
          <a:p>
            <a:pPr algn="just"/>
            <a:r>
              <a:rPr lang="en-US" sz="2600" dirty="0">
                <a:solidFill>
                  <a:schemeClr val="tx1"/>
                </a:solidFill>
              </a:rPr>
              <a:t>Pakistan used this as a bargaining chip &amp; chose the USA.</a:t>
            </a:r>
          </a:p>
          <a:p>
            <a:pPr algn="just"/>
            <a:endParaRPr lang="en-US" sz="2600" dirty="0">
              <a:solidFill>
                <a:schemeClr val="tx1"/>
              </a:solidFill>
            </a:endParaRPr>
          </a:p>
          <a:p>
            <a:pPr algn="just"/>
            <a:r>
              <a:rPr lang="en-US" sz="2600" dirty="0">
                <a:solidFill>
                  <a:schemeClr val="tx1"/>
                </a:solidFill>
              </a:rPr>
              <a:t> Soviets, in reaction supported </a:t>
            </a:r>
            <a:r>
              <a:rPr lang="en-US" sz="2600" b="1" u="sng" dirty="0">
                <a:solidFill>
                  <a:schemeClr val="tx1"/>
                </a:solidFill>
              </a:rPr>
              <a:t>India</a:t>
            </a:r>
            <a:r>
              <a:rPr lang="en-US" sz="2600" dirty="0">
                <a:solidFill>
                  <a:schemeClr val="tx1"/>
                </a:solidFill>
              </a:rPr>
              <a:t> over Kashmir.</a:t>
            </a:r>
          </a:p>
          <a:p>
            <a:pPr algn="just"/>
            <a:endParaRPr lang="en-US" sz="2600" dirty="0">
              <a:solidFill>
                <a:schemeClr val="tx1"/>
              </a:solidFill>
            </a:endParaRPr>
          </a:p>
          <a:p>
            <a:pPr algn="just"/>
            <a:r>
              <a:rPr lang="en-US" sz="2600" dirty="0">
                <a:solidFill>
                  <a:schemeClr val="tx1"/>
                </a:solidFill>
              </a:rPr>
              <a:t>Also supported Afghanistan’s “</a:t>
            </a:r>
            <a:r>
              <a:rPr lang="en-US" sz="2600" dirty="0" err="1">
                <a:solidFill>
                  <a:schemeClr val="tx1"/>
                </a:solidFill>
              </a:rPr>
              <a:t>Pashtunistan</a:t>
            </a:r>
            <a:r>
              <a:rPr lang="en-US" sz="2600" dirty="0">
                <a:solidFill>
                  <a:schemeClr val="tx1"/>
                </a:solidFill>
              </a:rPr>
              <a:t>” Idea.</a:t>
            </a:r>
          </a:p>
          <a:p>
            <a:pPr algn="just"/>
            <a:endParaRPr lang="en-US" sz="2600" dirty="0">
              <a:solidFill>
                <a:schemeClr val="tx1"/>
              </a:solidFill>
            </a:endParaRPr>
          </a:p>
          <a:p>
            <a:pPr algn="just"/>
            <a:r>
              <a:rPr lang="en-US" sz="2600" dirty="0">
                <a:solidFill>
                  <a:schemeClr val="tx1"/>
                </a:solidFill>
              </a:rPr>
              <a:t>Relations hit rock bottom – U2 plane incident 1960.</a:t>
            </a:r>
          </a:p>
          <a:p>
            <a:pPr algn="just"/>
            <a:endParaRPr lang="en-US" sz="2600" dirty="0">
              <a:solidFill>
                <a:schemeClr val="tx1"/>
              </a:solidFill>
            </a:endParaRPr>
          </a:p>
          <a:p>
            <a:pPr algn="just"/>
            <a:endParaRPr lang="en-US" sz="2600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3817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68785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457739"/>
            <a:ext cx="9622803" cy="5168348"/>
          </a:xfrm>
        </p:spPr>
        <p:txBody>
          <a:bodyPr>
            <a:normAutofit/>
          </a:bodyPr>
          <a:lstStyle/>
          <a:p>
            <a:pPr algn="just"/>
            <a:r>
              <a:rPr lang="en-US" sz="2800" dirty="0">
                <a:solidFill>
                  <a:srgbClr val="FF0000"/>
                </a:solidFill>
              </a:rPr>
              <a:t>Pakistan sought to normalize with Soviets </a:t>
            </a:r>
            <a:r>
              <a:rPr lang="en-US" sz="2800" u="sng" dirty="0">
                <a:solidFill>
                  <a:srgbClr val="FF0000"/>
                </a:solidFill>
              </a:rPr>
              <a:t>(oil trade </a:t>
            </a:r>
            <a:r>
              <a:rPr lang="en-US" sz="2800" i="1" dirty="0">
                <a:solidFill>
                  <a:srgbClr val="FF0000"/>
                </a:solidFill>
              </a:rPr>
              <a:t>agreement 1960, &amp; </a:t>
            </a:r>
            <a:r>
              <a:rPr lang="en-US" sz="2800" u="sng" dirty="0">
                <a:solidFill>
                  <a:srgbClr val="FF0000"/>
                </a:solidFill>
              </a:rPr>
              <a:t>Pak-China border settlement 1963)</a:t>
            </a:r>
            <a:r>
              <a:rPr lang="en-US" sz="2800" dirty="0">
                <a:solidFill>
                  <a:srgbClr val="FF0000"/>
                </a:solidFill>
              </a:rPr>
              <a:t>.</a:t>
            </a:r>
          </a:p>
          <a:p>
            <a:pPr algn="just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Moscow mediated Tashkent agreement (1966).</a:t>
            </a:r>
          </a:p>
          <a:p>
            <a:pPr algn="just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However, Pakistan’s facilitation b/w US &amp; China pushed Moscow towards India (Indo-Soviet treaty1971).</a:t>
            </a:r>
          </a:p>
          <a:p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11132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68785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457739"/>
            <a:ext cx="9622803" cy="5168348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800" b="1" dirty="0">
                <a:solidFill>
                  <a:schemeClr val="tx1"/>
                </a:solidFill>
              </a:rPr>
              <a:t>Technical Assistance: </a:t>
            </a:r>
            <a:r>
              <a:rPr lang="en-US" sz="2800" dirty="0">
                <a:solidFill>
                  <a:schemeClr val="tx1"/>
                </a:solidFill>
              </a:rPr>
              <a:t>Steel Mill Karachi (offered funding to revive)</a:t>
            </a:r>
          </a:p>
          <a:p>
            <a:pPr algn="just"/>
            <a:r>
              <a:rPr lang="en-US" sz="2800" b="1" dirty="0">
                <a:solidFill>
                  <a:schemeClr val="tx1"/>
                </a:solidFill>
              </a:rPr>
              <a:t>Non-Aligned Pakistan or Balancing Act: </a:t>
            </a:r>
            <a:r>
              <a:rPr lang="en-US" sz="2800" dirty="0">
                <a:solidFill>
                  <a:schemeClr val="tx1"/>
                </a:solidFill>
              </a:rPr>
              <a:t>Bhutto visited Moscow in 1972, and 1974, and withdrew from SEATO in 1973. </a:t>
            </a:r>
          </a:p>
          <a:p>
            <a:pPr algn="just"/>
            <a:r>
              <a:rPr lang="en-US" sz="2800" b="1" dirty="0">
                <a:solidFill>
                  <a:schemeClr val="tx1"/>
                </a:solidFill>
              </a:rPr>
              <a:t>Soviet Intervention in Afghanistan</a:t>
            </a:r>
            <a:r>
              <a:rPr lang="en-US" sz="2800" dirty="0">
                <a:solidFill>
                  <a:schemeClr val="tx1"/>
                </a:solidFill>
              </a:rPr>
              <a:t>, once again put Pakistan on the Western side.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The containment of </a:t>
            </a:r>
            <a:r>
              <a:rPr lang="en-US" sz="2800" dirty="0">
                <a:solidFill>
                  <a:srgbClr val="FF0000"/>
                </a:solidFill>
              </a:rPr>
              <a:t>‘red menace’ 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became the </a:t>
            </a:r>
            <a:r>
              <a:rPr lang="en-US" sz="2800" dirty="0">
                <a:solidFill>
                  <a:schemeClr val="tx1"/>
                </a:solidFill>
              </a:rPr>
              <a:t>focus of policies.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Pakistan feared Soviet expansionism towards Indian Ocean and lent full support to US &amp; Mujahedeen.</a:t>
            </a:r>
          </a:p>
          <a:p>
            <a:pPr algn="just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99670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687855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Post Cold War: Ideological contest 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is</a:t>
            </a:r>
            <a:r>
              <a:rPr lang="en-US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over.</a:t>
            </a:r>
            <a:br>
              <a:rPr lang="en-US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457739"/>
            <a:ext cx="9622803" cy="5168348"/>
          </a:xfrm>
        </p:spPr>
        <p:txBody>
          <a:bodyPr>
            <a:normAutofit/>
          </a:bodyPr>
          <a:lstStyle/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South Asia, a lower priority (Terrorism, Drug Trafficking) 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Religious extremism became a concern for Russia (Taliban &amp; Chechenia). 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Pakistan allayed Russian concerns during the 1990s. 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Still Pak-Russia could not improve as Russia – Indian factor.</a:t>
            </a:r>
          </a:p>
          <a:p>
            <a:pPr algn="just"/>
            <a:r>
              <a:rPr lang="en-US" sz="2800" dirty="0">
                <a:solidFill>
                  <a:srgbClr val="FF0000"/>
                </a:solidFill>
              </a:rPr>
              <a:t>Raising concerns in Pakistan over strategic stability in South Asia.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7133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687855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Relations After 9/11:</a:t>
            </a:r>
            <a:br>
              <a:rPr lang="en-US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457739"/>
            <a:ext cx="9622803" cy="5168348"/>
          </a:xfrm>
        </p:spPr>
        <p:txBody>
          <a:bodyPr>
            <a:normAutofit/>
          </a:bodyPr>
          <a:lstStyle/>
          <a:p>
            <a:pPr algn="just"/>
            <a:r>
              <a:rPr lang="en-US" sz="2700" dirty="0">
                <a:solidFill>
                  <a:schemeClr val="tx1"/>
                </a:solidFill>
              </a:rPr>
              <a:t>US invasion removed major irritant b/w Russia &amp; Pakistan.</a:t>
            </a:r>
          </a:p>
          <a:p>
            <a:pPr algn="just"/>
            <a:r>
              <a:rPr lang="en-US" sz="2700" dirty="0">
                <a:solidFill>
                  <a:srgbClr val="FF0000"/>
                </a:solidFill>
              </a:rPr>
              <a:t>In 2003, Musharraf visited Moscow &amp; regarded Chechnya as Russia’s internal problem.</a:t>
            </a:r>
          </a:p>
          <a:p>
            <a:pPr algn="just"/>
            <a:r>
              <a:rPr lang="en-US" sz="2700" dirty="0">
                <a:solidFill>
                  <a:schemeClr val="tx1"/>
                </a:solidFill>
              </a:rPr>
              <a:t> Ukrainian crisis in 2006 and US EU sanctions prompted Russia to pursue a ‘</a:t>
            </a:r>
            <a:r>
              <a:rPr lang="en-US" sz="2700" u="sng" dirty="0">
                <a:solidFill>
                  <a:schemeClr val="tx1"/>
                </a:solidFill>
              </a:rPr>
              <a:t>reaching East</a:t>
            </a:r>
            <a:r>
              <a:rPr lang="en-US" sz="2700" dirty="0">
                <a:solidFill>
                  <a:schemeClr val="tx1"/>
                </a:solidFill>
              </a:rPr>
              <a:t>’ strategy.</a:t>
            </a:r>
          </a:p>
          <a:p>
            <a:pPr marL="0" indent="0" algn="just">
              <a:buNone/>
            </a:pPr>
            <a:r>
              <a:rPr lang="en-US" sz="2700" b="1" dirty="0">
                <a:solidFill>
                  <a:schemeClr val="tx1"/>
                </a:solidFill>
              </a:rPr>
              <a:t>Diplomatic &amp; Multilateral Engagements:</a:t>
            </a:r>
          </a:p>
          <a:p>
            <a:pPr algn="just"/>
            <a:r>
              <a:rPr lang="en-US" sz="2700" dirty="0">
                <a:solidFill>
                  <a:schemeClr val="tx1"/>
                </a:solidFill>
              </a:rPr>
              <a:t>Russian PM visited Pakistan in April 2007.</a:t>
            </a:r>
          </a:p>
          <a:p>
            <a:pPr algn="just"/>
            <a:r>
              <a:rPr lang="en-US" sz="2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Pakistan helped Russia gain the observer status of OIC, and Russia helped Pakistan gain SCO membership.</a:t>
            </a:r>
          </a:p>
          <a:p>
            <a:pPr algn="just"/>
            <a:endParaRPr lang="en-US" sz="27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91658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68785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457739"/>
            <a:ext cx="9622803" cy="5168348"/>
          </a:xfrm>
        </p:spPr>
        <p:txBody>
          <a:bodyPr>
            <a:normAutofit/>
          </a:bodyPr>
          <a:lstStyle/>
          <a:p>
            <a:pPr algn="just"/>
            <a:r>
              <a:rPr lang="en-US" sz="2800" b="1" dirty="0">
                <a:solidFill>
                  <a:schemeClr val="tx1"/>
                </a:solidFill>
              </a:rPr>
              <a:t>Military &amp; Counter-terrorism Cooperation: </a:t>
            </a:r>
            <a:r>
              <a:rPr lang="en-US" sz="2800" dirty="0">
                <a:solidFill>
                  <a:schemeClr val="tx1"/>
                </a:solidFill>
              </a:rPr>
              <a:t>Russia gave (exported)150 engines of JF-17 to Pakistan.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‘</a:t>
            </a:r>
            <a:r>
              <a:rPr lang="en-US" sz="2800" dirty="0" err="1">
                <a:solidFill>
                  <a:schemeClr val="tx1"/>
                </a:solidFill>
              </a:rPr>
              <a:t>Druzhba</a:t>
            </a:r>
            <a:r>
              <a:rPr lang="en-US" sz="2800" dirty="0">
                <a:solidFill>
                  <a:schemeClr val="tx1"/>
                </a:solidFill>
              </a:rPr>
              <a:t>’ series of Joint military exercises for CT.</a:t>
            </a:r>
          </a:p>
          <a:p>
            <a:pPr marL="0" indent="0" algn="just">
              <a:buNone/>
            </a:pPr>
            <a:r>
              <a:rPr lang="en-US" sz="2800" b="1" dirty="0">
                <a:solidFill>
                  <a:schemeClr val="tx1"/>
                </a:solidFill>
              </a:rPr>
              <a:t>Comes the Strategic Convergence: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Afghan end game ‘common goal’ was the new strategic convergence. 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Russia &amp; Pakistan wish to build a defense capacity around Afghanistan to prevent the </a:t>
            </a:r>
            <a:r>
              <a:rPr lang="en-US" sz="2800" dirty="0">
                <a:solidFill>
                  <a:srgbClr val="FF0000"/>
                </a:solidFill>
              </a:rPr>
              <a:t>spread of unrest</a:t>
            </a:r>
            <a:r>
              <a:rPr lang="en-US" sz="2800" dirty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Shared interest in promoting an inclusive govt in Kabul.</a:t>
            </a:r>
          </a:p>
          <a:p>
            <a:pPr algn="just"/>
            <a:endParaRPr lang="en-US" sz="2800" dirty="0">
              <a:solidFill>
                <a:schemeClr val="tx1"/>
              </a:solidFill>
            </a:endParaRPr>
          </a:p>
          <a:p>
            <a:pPr algn="just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28114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68785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457739"/>
            <a:ext cx="9622803" cy="516834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sz="2800" dirty="0">
                <a:solidFill>
                  <a:schemeClr val="tx1"/>
                </a:solidFill>
              </a:rPr>
              <a:t>Russia is the guarantor for Pakistani interests in the region and beyond in Central Asia. </a:t>
            </a:r>
            <a:endParaRPr lang="en-US" sz="2800" b="1" dirty="0">
              <a:solidFill>
                <a:schemeClr val="tx1"/>
              </a:solidFill>
            </a:endParaRPr>
          </a:p>
          <a:p>
            <a:pPr algn="just"/>
            <a:r>
              <a:rPr lang="en-US" sz="2800" dirty="0">
                <a:solidFill>
                  <a:srgbClr val="FF0000"/>
                </a:solidFill>
              </a:rPr>
              <a:t>Pakistan’s participation in Beijing Winter Olympics 2022, Refusal to join Democracy Summit 2021, and Finally the visit to Moscow 2022 …..!</a:t>
            </a:r>
          </a:p>
          <a:p>
            <a:pPr marL="0" indent="0" algn="just">
              <a:buNone/>
            </a:pPr>
            <a:r>
              <a:rPr lang="en-US" sz="2800" b="1" dirty="0">
                <a:solidFill>
                  <a:schemeClr val="tx1"/>
                </a:solidFill>
              </a:rPr>
              <a:t>Economic Relations: 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Bilateral trade around 920 Million US$ in 2023 (Pakistan Business Council).</a:t>
            </a:r>
          </a:p>
          <a:p>
            <a:pPr marL="0" indent="0" algn="just">
              <a:buNone/>
            </a:pPr>
            <a:r>
              <a:rPr lang="en-US" sz="2800" b="1" dirty="0">
                <a:solidFill>
                  <a:schemeClr val="tx1"/>
                </a:solidFill>
              </a:rPr>
              <a:t>Future Potential: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Energy, bilateral trade, Afghanistan, Cyber, military, SCO platform. 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Pakistan Stream Gas Pipeline (2.5 Billion US$, 1100 KM)   </a:t>
            </a:r>
          </a:p>
          <a:p>
            <a:pPr algn="just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71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68AF81-FAD6-4EBE-86F7-AF5A6D2B80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5409" y="624111"/>
            <a:ext cx="9549203" cy="539672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  Russia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F152C-2D72-49AA-81ED-3BA8F426FD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5409" y="1311564"/>
            <a:ext cx="9549203" cy="5430981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More than 1000 years independent statehood,</a:t>
            </a:r>
          </a:p>
          <a:p>
            <a:pPr algn="just">
              <a:lnSpc>
                <a:spcPct val="150000"/>
              </a:lnSpc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Eurasian culture, ability to co-exist with different people, ethnic, religious, and lingual groups,</a:t>
            </a:r>
          </a:p>
          <a:p>
            <a:pPr algn="just">
              <a:lnSpc>
                <a:spcPct val="150000"/>
              </a:lnSpc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Eurasian and Euro-pacific power,</a:t>
            </a:r>
          </a:p>
          <a:p>
            <a:pPr algn="just">
              <a:lnSpc>
                <a:spcPct val="150000"/>
              </a:lnSpc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Russian place in the world is determined by its </a:t>
            </a:r>
            <a:r>
              <a:rPr lang="en-US" sz="2800" dirty="0">
                <a:solidFill>
                  <a:srgbClr val="FF0000"/>
                </a:solidFill>
              </a:rPr>
              <a:t>Natural resources, permanent membership, participation in leading organizations, VETO, Weapons production.</a:t>
            </a:r>
          </a:p>
          <a:p>
            <a:pPr algn="just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BA5035-C864-491A-9F10-56F823174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74292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687855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 </a:t>
            </a:r>
            <a:r>
              <a:rPr lang="en-US" sz="3200" b="1" dirty="0">
                <a:solidFill>
                  <a:schemeClr val="tx1"/>
                </a:solidFill>
              </a:rPr>
              <a:t>Conclusion: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68557" y="1457739"/>
            <a:ext cx="9528313" cy="5168348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600" dirty="0">
                <a:solidFill>
                  <a:schemeClr val="tx1"/>
                </a:solidFill>
              </a:rPr>
              <a:t>Relationship b/w Russia and Pakistan is improving in the fluid global order.  </a:t>
            </a:r>
          </a:p>
          <a:p>
            <a:pPr algn="just"/>
            <a:endParaRPr lang="en-US" sz="2600" b="1" dirty="0">
              <a:solidFill>
                <a:schemeClr val="tx1"/>
              </a:solidFill>
            </a:endParaRPr>
          </a:p>
          <a:p>
            <a:pPr algn="just"/>
            <a:r>
              <a:rPr lang="en-US" sz="2600" b="1" dirty="0">
                <a:solidFill>
                  <a:schemeClr val="tx1"/>
                </a:solidFill>
              </a:rPr>
              <a:t>Strategic convergence</a:t>
            </a:r>
            <a:r>
              <a:rPr lang="en-US" sz="2600" dirty="0">
                <a:solidFill>
                  <a:schemeClr val="tx1"/>
                </a:solidFill>
              </a:rPr>
              <a:t> – Afghanistan, IS, Terrorism, regional instability. </a:t>
            </a:r>
          </a:p>
          <a:p>
            <a:pPr algn="just"/>
            <a:endParaRPr lang="en-US" sz="2600" b="1" dirty="0">
              <a:solidFill>
                <a:schemeClr val="tx1"/>
              </a:solidFill>
            </a:endParaRPr>
          </a:p>
          <a:p>
            <a:pPr algn="just"/>
            <a:r>
              <a:rPr lang="en-US" sz="2600" b="1" dirty="0">
                <a:solidFill>
                  <a:schemeClr val="tx1"/>
                </a:solidFill>
              </a:rPr>
              <a:t>Strategic Diversification </a:t>
            </a:r>
            <a:r>
              <a:rPr lang="en-US" sz="2600" dirty="0">
                <a:solidFill>
                  <a:schemeClr val="tx1"/>
                </a:solidFill>
              </a:rPr>
              <a:t>– USA and Indian factors.</a:t>
            </a:r>
          </a:p>
          <a:p>
            <a:pPr algn="just"/>
            <a:endParaRPr lang="en-US" sz="2600" b="1" dirty="0">
              <a:solidFill>
                <a:schemeClr val="tx1"/>
              </a:solidFill>
            </a:endParaRPr>
          </a:p>
          <a:p>
            <a:pPr algn="just"/>
            <a:r>
              <a:rPr lang="en-US" sz="2600" b="1" dirty="0">
                <a:solidFill>
                  <a:schemeClr val="tx1"/>
                </a:solidFill>
              </a:rPr>
              <a:t>Regional Stability – </a:t>
            </a:r>
            <a:r>
              <a:rPr lang="en-US" sz="2600" dirty="0">
                <a:solidFill>
                  <a:schemeClr val="tx1"/>
                </a:solidFill>
              </a:rPr>
              <a:t>collaborative efforts in Afghanistan and hence regional connectivity in CARs for economic growth.</a:t>
            </a:r>
            <a:endParaRPr lang="en-US" sz="2600" b="1" dirty="0">
              <a:solidFill>
                <a:schemeClr val="tx1"/>
              </a:solidFill>
            </a:endParaRPr>
          </a:p>
          <a:p>
            <a:pPr algn="just"/>
            <a:endParaRPr lang="en-US" sz="2600" dirty="0">
              <a:solidFill>
                <a:schemeClr val="tx1"/>
              </a:solidFill>
            </a:endParaRPr>
          </a:p>
          <a:p>
            <a:pPr algn="just"/>
            <a:endParaRPr lang="en-US" sz="2600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6351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26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en-US" sz="26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en-US" sz="26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sz="2800" b="1" dirty="0">
                <a:solidFill>
                  <a:schemeClr val="tx1"/>
                </a:solidFill>
              </a:rPr>
              <a:t>Q/A</a:t>
            </a:r>
          </a:p>
          <a:p>
            <a:pPr marL="0" indent="0" algn="ctr">
              <a:buNone/>
            </a:pPr>
            <a:r>
              <a:rPr lang="en-US" sz="2800" b="1" dirty="0">
                <a:solidFill>
                  <a:schemeClr val="tx1"/>
                </a:solidFill>
              </a:rPr>
              <a:t>Discussion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46791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68AF81-FAD6-4EBE-86F7-AF5A6D2B80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5409" y="624111"/>
            <a:ext cx="9549203" cy="502726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Russian FP Principles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F152C-2D72-49AA-81ED-3BA8F426FD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5409" y="1595535"/>
            <a:ext cx="9549203" cy="5147010"/>
          </a:xfrm>
        </p:spPr>
        <p:txBody>
          <a:bodyPr>
            <a:noAutofit/>
          </a:bodyPr>
          <a:lstStyle/>
          <a:p>
            <a:pPr algn="just" fontAlgn="base">
              <a:lnSpc>
                <a:spcPct val="150000"/>
              </a:lnSpc>
            </a:pPr>
            <a:r>
              <a:rPr lang="en-US" sz="2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Multipolar order based on sovereign equality and choices of the states.</a:t>
            </a:r>
          </a:p>
          <a:p>
            <a:pPr algn="just" fontAlgn="base">
              <a:lnSpc>
                <a:spcPct val="150000"/>
              </a:lnSpc>
            </a:pPr>
            <a:r>
              <a:rPr lang="en-US" sz="2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Opposes hegemony in international affairs.</a:t>
            </a:r>
          </a:p>
          <a:p>
            <a:pPr algn="just" fontAlgn="base">
              <a:lnSpc>
                <a:spcPct val="150000"/>
              </a:lnSpc>
            </a:pPr>
            <a:r>
              <a:rPr lang="en-US" sz="2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Cooperation-based balance of interest system.</a:t>
            </a:r>
          </a:p>
          <a:p>
            <a:pPr algn="just" fontAlgn="base">
              <a:lnSpc>
                <a:spcPct val="150000"/>
              </a:lnSpc>
            </a:pPr>
            <a:r>
              <a:rPr lang="en-US" sz="2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Non-interference in internal affairs.</a:t>
            </a:r>
          </a:p>
          <a:p>
            <a:pPr algn="just" fontAlgn="base">
              <a:lnSpc>
                <a:spcPct val="150000"/>
              </a:lnSpc>
            </a:pPr>
            <a:r>
              <a:rPr lang="en-US" sz="2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Rule of I. law in regulating state-to-state relations.</a:t>
            </a:r>
          </a:p>
          <a:p>
            <a:pPr marL="0" indent="0" algn="just">
              <a:lnSpc>
                <a:spcPct val="150000"/>
              </a:lnSpc>
              <a:buNone/>
            </a:pPr>
            <a:br>
              <a:rPr lang="en-US" sz="2700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en-US" sz="27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BA5035-C864-491A-9F10-56F823174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73077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68AF81-FAD6-4EBE-86F7-AF5A6D2B80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5409" y="624110"/>
            <a:ext cx="9549203" cy="782659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Russian FP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F152C-2D72-49AA-81ED-3BA8F426FD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5409" y="1496291"/>
            <a:ext cx="9549203" cy="5227781"/>
          </a:xfrm>
        </p:spPr>
        <p:txBody>
          <a:bodyPr>
            <a:normAutofit/>
          </a:bodyPr>
          <a:lstStyle/>
          <a:p>
            <a:pPr algn="just" fontAlgn="base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 fontAlgn="base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Ensure security and territorial integrity</a:t>
            </a:r>
          </a:p>
          <a:p>
            <a:pPr algn="just" fontAlgn="base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 fontAlgn="base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Create a favorable external environment for the sustainable development of Russia</a:t>
            </a:r>
          </a:p>
          <a:p>
            <a:pPr algn="just" fontAlgn="base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 fontAlgn="base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Consolidate Russia’s position as a great power.</a:t>
            </a:r>
          </a:p>
          <a:p>
            <a:pPr algn="just" fontAlgn="base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BA5035-C864-491A-9F10-56F823174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25757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7EB8CD-4204-F1B0-A462-984AC5C88C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3487" y="624110"/>
            <a:ext cx="9741126" cy="719498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Russian National Interests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84B2AF-BF93-4A53-EF47-6C70D74593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63486" y="1427585"/>
            <a:ext cx="9741126" cy="5206480"/>
          </a:xfrm>
        </p:spPr>
        <p:txBody>
          <a:bodyPr>
            <a:normAutofit fontScale="62500" lnSpcReduction="20000"/>
          </a:bodyPr>
          <a:lstStyle/>
          <a:p>
            <a:pPr algn="just">
              <a:lnSpc>
                <a:spcPct val="200000"/>
              </a:lnSpc>
            </a:pPr>
            <a:r>
              <a:rPr lang="en-US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Territorial Integrity </a:t>
            </a:r>
          </a:p>
          <a:p>
            <a:pPr algn="just">
              <a:lnSpc>
                <a:spcPct val="200000"/>
              </a:lnSpc>
            </a:pPr>
            <a:endParaRPr lang="en-US" sz="3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>
              <a:lnSpc>
                <a:spcPct val="200000"/>
              </a:lnSpc>
            </a:pPr>
            <a:r>
              <a:rPr lang="en-US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Strategic Stability in the Eurasian Region </a:t>
            </a:r>
            <a:r>
              <a:rPr lang="en-US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(NATO/US specific) </a:t>
            </a:r>
          </a:p>
          <a:p>
            <a:pPr algn="just">
              <a:lnSpc>
                <a:spcPct val="200000"/>
              </a:lnSpc>
            </a:pPr>
            <a:endParaRPr lang="en-US" sz="3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>
              <a:lnSpc>
                <a:spcPct val="200000"/>
              </a:lnSpc>
            </a:pPr>
            <a:r>
              <a:rPr lang="en-US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Economic development </a:t>
            </a:r>
            <a:r>
              <a:rPr lang="en-US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(to reduce dependence on Western markets, develop relations with ‘Majority World’ – global south, diversification – from energy to other sectors)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398467-FD7B-0353-D194-6BEACADFC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96766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13DE3C-7C53-4871-80D6-D80DD87993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1169" y="624110"/>
            <a:ext cx="9183443" cy="656050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  Russia’s three-pronged strategy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BACAA6-653B-4240-9174-37D5EC0C86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1169" y="1463039"/>
            <a:ext cx="9183443" cy="5078437"/>
          </a:xfrm>
        </p:spPr>
        <p:txBody>
          <a:bodyPr>
            <a:normAutofit/>
          </a:bodyPr>
          <a:lstStyle/>
          <a:p>
            <a:pPr algn="just"/>
            <a:endParaRPr lang="en-US" sz="2800" dirty="0">
              <a:solidFill>
                <a:schemeClr val="tx1"/>
              </a:solidFill>
            </a:endParaRP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Weakening of US-led liberal order, and creating space for multipolarity. </a:t>
            </a:r>
          </a:p>
          <a:p>
            <a:pPr algn="just"/>
            <a:endParaRPr lang="en-US" sz="2800" dirty="0">
              <a:solidFill>
                <a:schemeClr val="tx1"/>
              </a:solidFill>
            </a:endParaRP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Intimidation to US/EU in Georgia, Ukraine, Syria, and Afghanistan.</a:t>
            </a:r>
          </a:p>
          <a:p>
            <a:pPr algn="just"/>
            <a:endParaRPr lang="en-US" sz="2800" dirty="0">
              <a:solidFill>
                <a:schemeClr val="tx1"/>
              </a:solidFill>
            </a:endParaRP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Creating markets for arms and energy sales.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BB462D7-77CC-4A88-9221-6BC70D36D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6737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6763" y="624110"/>
            <a:ext cx="9267850" cy="658780"/>
          </a:xfrm>
        </p:spPr>
        <p:txBody>
          <a:bodyPr>
            <a:normAutofit/>
          </a:bodyPr>
          <a:lstStyle/>
          <a:p>
            <a:r>
              <a:rPr lang="en-AU" sz="3200" b="1" dirty="0">
                <a:solidFill>
                  <a:schemeClr val="tx1"/>
                </a:solidFill>
              </a:rPr>
              <a:t>  Putin’s Russia 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6762" y="1282890"/>
            <a:ext cx="9267850" cy="5363570"/>
          </a:xfrm>
        </p:spPr>
        <p:txBody>
          <a:bodyPr>
            <a:normAutofit/>
          </a:bodyPr>
          <a:lstStyle/>
          <a:p>
            <a:pPr algn="just"/>
            <a:r>
              <a:rPr lang="en-AU" sz="2800" dirty="0">
                <a:solidFill>
                  <a:schemeClr val="tx1"/>
                </a:solidFill>
              </a:rPr>
              <a:t>Individual level of analysis – personality. </a:t>
            </a:r>
          </a:p>
          <a:p>
            <a:pPr algn="just"/>
            <a:r>
              <a:rPr lang="en-AU" sz="2800" dirty="0">
                <a:solidFill>
                  <a:schemeClr val="tx1"/>
                </a:solidFill>
              </a:rPr>
              <a:t>Coincided with the 2003, energy price hike.</a:t>
            </a:r>
          </a:p>
          <a:p>
            <a:pPr algn="just"/>
            <a:r>
              <a:rPr lang="en-AU" sz="2800" dirty="0">
                <a:solidFill>
                  <a:schemeClr val="tx1"/>
                </a:solidFill>
              </a:rPr>
              <a:t>FP is primarily security-centric (Territorial integrity).</a:t>
            </a:r>
          </a:p>
          <a:p>
            <a:pPr algn="just"/>
            <a:r>
              <a:rPr lang="en-AU" sz="2800" dirty="0">
                <a:solidFill>
                  <a:schemeClr val="tx1"/>
                </a:solidFill>
              </a:rPr>
              <a:t>Opposed NATO’s eastward expansion.</a:t>
            </a:r>
          </a:p>
          <a:p>
            <a:pPr algn="just"/>
            <a:r>
              <a:rPr lang="en-AU" sz="2800" dirty="0">
                <a:solidFill>
                  <a:schemeClr val="tx1"/>
                </a:solidFill>
              </a:rPr>
              <a:t>Promotion of Russian soft power - </a:t>
            </a:r>
            <a:r>
              <a:rPr lang="en-AU" sz="2800" dirty="0">
                <a:solidFill>
                  <a:srgbClr val="FF0000"/>
                </a:solidFill>
              </a:rPr>
              <a:t>‘Russian World’ –  cultural identity of Russia</a:t>
            </a:r>
            <a:r>
              <a:rPr lang="en-A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pPr marL="0" indent="0" algn="just">
              <a:buNone/>
            </a:pPr>
            <a:r>
              <a:rPr lang="en-AU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Priority areas:</a:t>
            </a:r>
          </a:p>
          <a:p>
            <a:pPr marL="914400" lvl="1" indent="-514350" algn="just">
              <a:buFont typeface="+mj-lt"/>
              <a:buAutoNum type="arabicPeriod"/>
            </a:pPr>
            <a:r>
              <a:rPr lang="en-AU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Eastern Europe (Sphere of influence)</a:t>
            </a:r>
          </a:p>
          <a:p>
            <a:pPr marL="914400" lvl="1" indent="-514350" algn="just">
              <a:buFont typeface="+mj-lt"/>
              <a:buAutoNum type="arabicPeriod"/>
            </a:pPr>
            <a:r>
              <a:rPr lang="en-AU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Central Asia (sphere of influence)</a:t>
            </a:r>
          </a:p>
          <a:p>
            <a:pPr marL="914400" lvl="1" indent="-514350" algn="just">
              <a:buFont typeface="+mj-lt"/>
              <a:buAutoNum type="arabicPeriod"/>
            </a:pPr>
            <a:r>
              <a:rPr lang="en-AU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Afghanistan &amp; Syria</a:t>
            </a:r>
          </a:p>
          <a:p>
            <a:pPr marL="400050" lvl="1" indent="0" algn="just">
              <a:buNone/>
            </a:pPr>
            <a:endParaRPr lang="en-AU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AU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0E4F4A-F45A-4112-B1C1-8AC22F379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Lecture by: Dr. Zahid Mehmood Zahid, Assistant Professor of IR, Islamabad</a:t>
            </a:r>
          </a:p>
        </p:txBody>
      </p:sp>
    </p:spTree>
    <p:extLst>
      <p:ext uri="{BB962C8B-B14F-4D97-AF65-F5344CB8AC3E}">
        <p14:creationId xmlns:p14="http://schemas.microsoft.com/office/powerpoint/2010/main" val="29233060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E15CC5-8EC4-46D6-8DB6-54080A1A58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7519" y="624110"/>
            <a:ext cx="9267094" cy="641982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Russia’s Relations with other key players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8465EE-F061-4C30-AF9D-F874D49E60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7518" y="1266092"/>
            <a:ext cx="9267093" cy="540199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AU" sz="2400" b="1" dirty="0">
                <a:solidFill>
                  <a:schemeClr val="tx1"/>
                </a:solidFill>
              </a:rPr>
              <a:t>China: based on four pillars:</a:t>
            </a:r>
            <a:endParaRPr lang="en-US" sz="2400" dirty="0">
              <a:solidFill>
                <a:schemeClr val="tx1"/>
              </a:solidFill>
            </a:endParaRPr>
          </a:p>
          <a:p>
            <a:pPr algn="just"/>
            <a:r>
              <a:rPr lang="en-US" sz="2400" b="0" i="0" dirty="0">
                <a:solidFill>
                  <a:schemeClr val="tx1"/>
                </a:solidFill>
                <a:effectLst/>
              </a:rPr>
              <a:t>A common adversary, Complementary geopolitical priorities—Europe for Russia, Asia-Pacific for China, same political system, economy – energy and other products bilateralism.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May 2014 – 400 Billion US$ energy deal for 30 years.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Feb 4, 2022 – signed 117 US$ energy deal for 30 years. </a:t>
            </a:r>
          </a:p>
          <a:p>
            <a:pPr algn="just"/>
            <a:r>
              <a:rPr lang="en-US" sz="2400" b="1" dirty="0">
                <a:solidFill>
                  <a:schemeClr val="tx1"/>
                </a:solidFill>
              </a:rPr>
              <a:t>USA:</a:t>
            </a:r>
            <a:r>
              <a:rPr lang="en-US" sz="2400" dirty="0">
                <a:solidFill>
                  <a:schemeClr val="tx1"/>
                </a:solidFill>
              </a:rPr>
              <a:t> describes Russia as a “profoundly dangerous” state that poses an “immediate threat” and “Spoiler” …..</a:t>
            </a:r>
          </a:p>
          <a:p>
            <a:pPr marL="0" indent="0" algn="ctr">
              <a:buNone/>
            </a:pPr>
            <a:r>
              <a:rPr lang="en-US" sz="2400" dirty="0">
                <a:solidFill>
                  <a:schemeClr val="tx1"/>
                </a:solidFill>
              </a:rPr>
              <a:t>“It is not China, but Russia has aggressively undermined Int. System.” </a:t>
            </a:r>
            <a:r>
              <a:rPr lang="en-US" sz="2400" b="1" dirty="0">
                <a:solidFill>
                  <a:schemeClr val="tx1"/>
                </a:solidFill>
              </a:rPr>
              <a:t>Fareed Zakaria, July 2024</a:t>
            </a:r>
            <a:r>
              <a:rPr lang="en-US" sz="2400" dirty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en-US" sz="2400" b="1" dirty="0">
                <a:solidFill>
                  <a:schemeClr val="tx1"/>
                </a:solidFill>
              </a:rPr>
              <a:t>India: </a:t>
            </a:r>
            <a:r>
              <a:rPr lang="en-US" sz="2400" dirty="0">
                <a:solidFill>
                  <a:schemeClr val="tx1"/>
                </a:solidFill>
              </a:rPr>
              <a:t>"special and privileged strategic partnership“ with a common purpose – multipolar world. (65 B US$ trade)</a:t>
            </a:r>
          </a:p>
          <a:p>
            <a:pPr marL="0" indent="0" algn="just">
              <a:buNone/>
            </a:pP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4BB6DE-9390-46B3-BF33-507F847F8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21333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CC298-94EF-4FCC-9E4A-8F2B9B1E8E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9429" y="624110"/>
            <a:ext cx="9545183" cy="769261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Russian achievements under Putin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E5BF7A-9135-4811-BF49-0FADAD32CD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9429" y="1393371"/>
            <a:ext cx="9545183" cy="5225143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en-US" sz="3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Preservation of territorial integrity.</a:t>
            </a:r>
          </a:p>
          <a:p>
            <a:pPr algn="just"/>
            <a:r>
              <a:rPr lang="en-US" sz="3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Regained status as a great power.</a:t>
            </a:r>
          </a:p>
          <a:p>
            <a:pPr algn="just"/>
            <a:r>
              <a:rPr lang="en-US" sz="3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Restoration of Russians’ pride &amp; self-confidence.</a:t>
            </a:r>
          </a:p>
          <a:p>
            <a:pPr algn="just"/>
            <a:r>
              <a:rPr lang="en-US" sz="3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Reassertion of Russian influence in CARs (Eurasian Economic Union in 2015)</a:t>
            </a:r>
          </a:p>
          <a:p>
            <a:pPr algn="just"/>
            <a:r>
              <a:rPr lang="en-US" sz="3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Security Alliance (CSTO) </a:t>
            </a:r>
          </a:p>
          <a:p>
            <a:pPr algn="just"/>
            <a:r>
              <a:rPr lang="en-US" sz="3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Annexation of Crimea </a:t>
            </a:r>
          </a:p>
          <a:p>
            <a:pPr algn="just"/>
            <a:r>
              <a:rPr lang="en-US" sz="3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Military Intervention in Syria (Middle East allies. Mediterranean)</a:t>
            </a:r>
          </a:p>
          <a:p>
            <a:pPr algn="just"/>
            <a:r>
              <a:rPr lang="en-US" sz="3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Countering NATO’s eastward expansion.</a:t>
            </a:r>
          </a:p>
          <a:p>
            <a:pPr algn="just"/>
            <a:r>
              <a:rPr lang="en-US" sz="3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Strengthening relations with China (economic and security)</a:t>
            </a:r>
          </a:p>
          <a:p>
            <a:pPr algn="just"/>
            <a:r>
              <a:rPr lang="en-US" sz="3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Energy Diplomacy … from minority to majority world.</a:t>
            </a:r>
          </a:p>
          <a:p>
            <a:pPr algn="just"/>
            <a:r>
              <a:rPr lang="en-US" sz="3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Diplomatic engagements and multilateralism (SCO and BRICS, UNSC)</a:t>
            </a:r>
          </a:p>
          <a:p>
            <a:pPr algn="just"/>
            <a:r>
              <a:rPr lang="en-US" sz="3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Soft power – (Russian World)</a:t>
            </a:r>
          </a:p>
          <a:p>
            <a:pPr algn="just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2684BA-D00E-4231-BAB7-70076C71B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080964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7810</TotalTime>
  <Words>1571</Words>
  <Application>Microsoft Office PowerPoint</Application>
  <PresentationFormat>Widescreen</PresentationFormat>
  <Paragraphs>173</Paragraphs>
  <Slides>21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Century Gothic</vt:lpstr>
      <vt:lpstr>Wingdings 3</vt:lpstr>
      <vt:lpstr>Wisp</vt:lpstr>
      <vt:lpstr>Lecture 3</vt:lpstr>
      <vt:lpstr>  Russia</vt:lpstr>
      <vt:lpstr>Russian FP Principles</vt:lpstr>
      <vt:lpstr>Russian FP Goals</vt:lpstr>
      <vt:lpstr>  Russian National Interests </vt:lpstr>
      <vt:lpstr>  Russia’s three-pronged strategy </vt:lpstr>
      <vt:lpstr>  Putin’s Russia   </vt:lpstr>
      <vt:lpstr>Russia’s Relations with other key players</vt:lpstr>
      <vt:lpstr>  Russian achievements under Putin</vt:lpstr>
      <vt:lpstr>F.P Challenges Russia faces</vt:lpstr>
      <vt:lpstr>PowerPoint Presentation</vt:lpstr>
      <vt:lpstr>  Background: Cold War Era – Rivalry &amp; Alignment </vt:lpstr>
      <vt:lpstr>PowerPoint Presentation</vt:lpstr>
      <vt:lpstr>PowerPoint Presentation</vt:lpstr>
      <vt:lpstr>PowerPoint Presentation</vt:lpstr>
      <vt:lpstr> Post Cold War: Ideological contest is over. </vt:lpstr>
      <vt:lpstr>Relations After 9/11: </vt:lpstr>
      <vt:lpstr>PowerPoint Presentation</vt:lpstr>
      <vt:lpstr>PowerPoint Presentation</vt:lpstr>
      <vt:lpstr>   Conclusion: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Syllabus of IR</dc:title>
  <dc:creator>Zahid Mehmood</dc:creator>
  <cp:lastModifiedBy>Dr. Zahid   Mehmood Zahid</cp:lastModifiedBy>
  <cp:revision>527</cp:revision>
  <cp:lastPrinted>2022-11-28T11:55:32Z</cp:lastPrinted>
  <dcterms:created xsi:type="dcterms:W3CDTF">2016-02-14T04:35:29Z</dcterms:created>
  <dcterms:modified xsi:type="dcterms:W3CDTF">2024-10-20T12:54:57Z</dcterms:modified>
</cp:coreProperties>
</file>