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82" r:id="rId19"/>
    <p:sldId id="283" r:id="rId20"/>
    <p:sldId id="273" r:id="rId21"/>
    <p:sldId id="274" r:id="rId22"/>
    <p:sldId id="275" r:id="rId23"/>
    <p:sldId id="276" r:id="rId24"/>
    <p:sldId id="277" r:id="rId25"/>
    <p:sldId id="278" r:id="rId26"/>
    <p:sldId id="279" r:id="rId27"/>
    <p:sldId id="280" r:id="rId28"/>
    <p:sldId id="281"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74" autoAdjust="0"/>
    <p:restoredTop sz="94660"/>
  </p:normalViewPr>
  <p:slideViewPr>
    <p:cSldViewPr snapToGrid="0">
      <p:cViewPr varScale="1">
        <p:scale>
          <a:sx n="126" d="100"/>
          <a:sy n="126" d="100"/>
        </p:scale>
        <p:origin x="224"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ubakar Ilyas" userId="08e58344d610965c" providerId="LiveId" clId="{66B01A51-64C5-8948-81B5-208929FD12A2}"/>
    <pc:docChg chg="custSel addSld modSld">
      <pc:chgData name="Abubakar Ilyas" userId="08e58344d610965c" providerId="LiveId" clId="{66B01A51-64C5-8948-81B5-208929FD12A2}" dt="2023-08-02T06:41:07.765" v="1084" actId="20577"/>
      <pc:docMkLst>
        <pc:docMk/>
      </pc:docMkLst>
      <pc:sldChg chg="modSp add mod">
        <pc:chgData name="Abubakar Ilyas" userId="08e58344d610965c" providerId="LiveId" clId="{66B01A51-64C5-8948-81B5-208929FD12A2}" dt="2023-08-02T06:38:59.785" v="637" actId="20577"/>
        <pc:sldMkLst>
          <pc:docMk/>
          <pc:sldMk cId="1337779412" sldId="282"/>
        </pc:sldMkLst>
        <pc:spChg chg="mod">
          <ac:chgData name="Abubakar Ilyas" userId="08e58344d610965c" providerId="LiveId" clId="{66B01A51-64C5-8948-81B5-208929FD12A2}" dt="2023-08-02T06:34:39.739" v="51" actId="27636"/>
          <ac:spMkLst>
            <pc:docMk/>
            <pc:sldMk cId="1337779412" sldId="282"/>
            <ac:spMk id="2" creationId="{00000000-0000-0000-0000-000000000000}"/>
          </ac:spMkLst>
        </pc:spChg>
        <pc:spChg chg="mod">
          <ac:chgData name="Abubakar Ilyas" userId="08e58344d610965c" providerId="LiveId" clId="{66B01A51-64C5-8948-81B5-208929FD12A2}" dt="2023-08-02T06:38:59.785" v="637" actId="20577"/>
          <ac:spMkLst>
            <pc:docMk/>
            <pc:sldMk cId="1337779412" sldId="282"/>
            <ac:spMk id="3" creationId="{00000000-0000-0000-0000-000000000000}"/>
          </ac:spMkLst>
        </pc:spChg>
      </pc:sldChg>
      <pc:sldChg chg="modSp add mod">
        <pc:chgData name="Abubakar Ilyas" userId="08e58344d610965c" providerId="LiveId" clId="{66B01A51-64C5-8948-81B5-208929FD12A2}" dt="2023-08-02T06:41:07.765" v="1084" actId="20577"/>
        <pc:sldMkLst>
          <pc:docMk/>
          <pc:sldMk cId="1338339491" sldId="283"/>
        </pc:sldMkLst>
        <pc:spChg chg="mod">
          <ac:chgData name="Abubakar Ilyas" userId="08e58344d610965c" providerId="LiveId" clId="{66B01A51-64C5-8948-81B5-208929FD12A2}" dt="2023-08-02T06:41:07.765" v="1084" actId="20577"/>
          <ac:spMkLst>
            <pc:docMk/>
            <pc:sldMk cId="1338339491" sldId="283"/>
            <ac:spMk id="3" creationId="{00000000-0000-0000-0000-000000000000}"/>
          </ac:spMkLst>
        </pc:spChg>
      </pc:sldChg>
    </pc:docChg>
  </pc:docChgLst>
  <pc:docChgLst>
    <pc:chgData name="Abubakar Ilyas" userId="08e58344d610965c" providerId="LiveId" clId="{AA82D42E-A6CA-5E47-B2F6-6D789F803EFB}"/>
    <pc:docChg chg="modSld">
      <pc:chgData name="Abubakar Ilyas" userId="08e58344d610965c" providerId="LiveId" clId="{AA82D42E-A6CA-5E47-B2F6-6D789F803EFB}" dt="2023-02-16T15:30:56.807" v="12" actId="21"/>
      <pc:docMkLst>
        <pc:docMk/>
      </pc:docMkLst>
      <pc:sldChg chg="modSp mod">
        <pc:chgData name="Abubakar Ilyas" userId="08e58344d610965c" providerId="LiveId" clId="{AA82D42E-A6CA-5E47-B2F6-6D789F803EFB}" dt="2023-02-16T14:33:31.977" v="11" actId="20577"/>
        <pc:sldMkLst>
          <pc:docMk/>
          <pc:sldMk cId="339041927" sldId="268"/>
        </pc:sldMkLst>
        <pc:spChg chg="mod">
          <ac:chgData name="Abubakar Ilyas" userId="08e58344d610965c" providerId="LiveId" clId="{AA82D42E-A6CA-5E47-B2F6-6D789F803EFB}" dt="2023-02-16T14:33:31.977" v="11" actId="20577"/>
          <ac:spMkLst>
            <pc:docMk/>
            <pc:sldMk cId="339041927" sldId="268"/>
            <ac:spMk id="3" creationId="{00000000-0000-0000-0000-000000000000}"/>
          </ac:spMkLst>
        </pc:spChg>
      </pc:sldChg>
      <pc:sldChg chg="modSp mod">
        <pc:chgData name="Abubakar Ilyas" userId="08e58344d610965c" providerId="LiveId" clId="{AA82D42E-A6CA-5E47-B2F6-6D789F803EFB}" dt="2023-02-16T15:30:56.807" v="12" actId="21"/>
        <pc:sldMkLst>
          <pc:docMk/>
          <pc:sldMk cId="1004823849" sldId="278"/>
        </pc:sldMkLst>
        <pc:spChg chg="mod">
          <ac:chgData name="Abubakar Ilyas" userId="08e58344d610965c" providerId="LiveId" clId="{AA82D42E-A6CA-5E47-B2F6-6D789F803EFB}" dt="2023-02-16T15:30:56.807" v="12" actId="21"/>
          <ac:spMkLst>
            <pc:docMk/>
            <pc:sldMk cId="1004823849" sldId="278"/>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4348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8821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864715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864035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261360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818531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37847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56156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4997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7016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129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8/2/23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976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8/2/23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6109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8/2/23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4880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909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6035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8/2/23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53762680"/>
      </p:ext>
    </p:extLst>
  </p:cSld>
  <p:clrMap bg1="dk1" tx1="lt1" bg2="dk2" tx2="lt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 id="2147483746" r:id="rId13"/>
    <p:sldLayoutId id="2147483747" r:id="rId14"/>
    <p:sldLayoutId id="2147483748" r:id="rId15"/>
    <p:sldLayoutId id="214748374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34667" y="904741"/>
            <a:ext cx="8915399" cy="2262781"/>
          </a:xfrm>
          <a:prstGeom prst="rect">
            <a:avLst/>
          </a:prstGeom>
        </p:spPr>
        <p:txBody>
          <a:bodyPr vert="horz" lIns="91440" tIns="45720" rIns="91440" bIns="45720" rtlCol="0" anchor="b">
            <a:normAutofit fontScale="90000" lnSpcReduction="10000"/>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a:latin typeface="Arial" panose="020B0604020202020204" pitchFamily="34" charset="0"/>
                <a:cs typeface="Arial" panose="020B0604020202020204" pitchFamily="34" charset="0"/>
              </a:rPr>
              <a:t>Section 4</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Islamic Civilization &amp; </a:t>
            </a:r>
          </a:p>
          <a:p>
            <a:pPr algn="ctr"/>
            <a:r>
              <a:rPr lang="en-US" dirty="0">
                <a:latin typeface="Arial" panose="020B0604020202020204" pitchFamily="34" charset="0"/>
                <a:cs typeface="Arial" panose="020B0604020202020204" pitchFamily="34" charset="0"/>
              </a:rPr>
              <a:t>Culture</a:t>
            </a:r>
            <a:endParaRPr lang="en-GB" dirty="0"/>
          </a:p>
        </p:txBody>
      </p:sp>
      <p:sp>
        <p:nvSpPr>
          <p:cNvPr id="5" name="Subtitle 2"/>
          <p:cNvSpPr txBox="1">
            <a:spLocks/>
          </p:cNvSpPr>
          <p:nvPr/>
        </p:nvSpPr>
        <p:spPr>
          <a:xfrm>
            <a:off x="2898306" y="4133435"/>
            <a:ext cx="8915399" cy="2215849"/>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marL="285750" indent="-285750">
              <a:buFont typeface="Wingdings" panose="05000000000000000000" pitchFamily="2" charset="2"/>
              <a:buChar char="Ø"/>
            </a:pPr>
            <a:r>
              <a:rPr lang="en-US" sz="2800" dirty="0">
                <a:latin typeface="Arial" panose="020B0604020202020204" pitchFamily="34" charset="0"/>
                <a:cs typeface="Arial" panose="020B0604020202020204" pitchFamily="34" charset="0"/>
              </a:rPr>
              <a:t>Meaning of Civilization &amp; Culture</a:t>
            </a:r>
          </a:p>
          <a:p>
            <a:pPr marL="285750" indent="-285750">
              <a:buFont typeface="Wingdings" panose="05000000000000000000" pitchFamily="2" charset="2"/>
              <a:buChar char="Ø"/>
            </a:pPr>
            <a:r>
              <a:rPr lang="en-US" sz="2800" dirty="0">
                <a:latin typeface="Arial" panose="020B0604020202020204" pitchFamily="34" charset="0"/>
                <a:cs typeface="Arial" panose="020B0604020202020204" pitchFamily="34" charset="0"/>
              </a:rPr>
              <a:t>Islamic Culture &amp; Its Characteristics</a:t>
            </a:r>
          </a:p>
          <a:p>
            <a:pPr marL="285750" indent="-285750">
              <a:buFont typeface="Wingdings" panose="05000000000000000000" pitchFamily="2" charset="2"/>
              <a:buChar char="Ø"/>
            </a:pPr>
            <a:r>
              <a:rPr lang="en-US" sz="2800" dirty="0">
                <a:latin typeface="Arial" panose="020B0604020202020204" pitchFamily="34" charset="0"/>
                <a:cs typeface="Arial" panose="020B0604020202020204" pitchFamily="34" charset="0"/>
              </a:rPr>
              <a:t>Islamic Civilization &amp; Its Characteristics</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7875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5347" y="598353"/>
            <a:ext cx="8911687" cy="844082"/>
          </a:xfrm>
        </p:spPr>
        <p:txBody>
          <a:bodyPr/>
          <a:lstStyle/>
          <a:p>
            <a:pPr algn="ctr"/>
            <a:r>
              <a:rPr lang="en-US" dirty="0">
                <a:latin typeface="Arial" panose="020B0604020202020204" pitchFamily="34" charset="0"/>
                <a:cs typeface="Arial" panose="020B0604020202020204" pitchFamily="34" charset="0"/>
              </a:rPr>
              <a:t>Characteristics of Civilization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35347" y="1648495"/>
            <a:ext cx="8915400" cy="4559121"/>
          </a:xfrm>
        </p:spPr>
        <p:txBody>
          <a:bodyPr>
            <a:noAutofit/>
          </a:bodyPr>
          <a:lstStyle/>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Presence of geographical boundaries</a:t>
            </a:r>
          </a:p>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A strong political system</a:t>
            </a:r>
          </a:p>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A stable economic system</a:t>
            </a:r>
          </a:p>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Developed system of religions</a:t>
            </a:r>
          </a:p>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Social classes</a:t>
            </a:r>
          </a:p>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Technology</a:t>
            </a:r>
          </a:p>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Art &amp; Architecture</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5621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3651" y="522153"/>
            <a:ext cx="8911687" cy="1023312"/>
          </a:xfrm>
        </p:spPr>
        <p:txBody>
          <a:bodyPr>
            <a:normAutofit fontScale="90000"/>
          </a:bodyPr>
          <a:lstStyle/>
          <a:p>
            <a:pPr algn="ctr"/>
            <a:r>
              <a:rPr lang="en-US" dirty="0">
                <a:latin typeface="Arial" panose="020B0604020202020204" pitchFamily="34" charset="0"/>
                <a:cs typeface="Arial" panose="020B0604020202020204" pitchFamily="34" charset="0"/>
              </a:rPr>
              <a:t>Characteristics/Features of Islamic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Civilization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63651" y="1880316"/>
            <a:ext cx="9340961" cy="4610636"/>
          </a:xfrm>
        </p:spPr>
        <p:txBody>
          <a:bodyPr>
            <a:normAutofit/>
          </a:bodyPr>
          <a:lstStyle/>
          <a:p>
            <a:pPr marL="0" indent="0" algn="ctr">
              <a:buNone/>
            </a:pPr>
            <a:r>
              <a:rPr lang="en-US" sz="2400" b="1" dirty="0">
                <a:latin typeface="Arial" panose="020B0604020202020204" pitchFamily="34" charset="0"/>
                <a:cs typeface="Arial" panose="020B0604020202020204" pitchFamily="34" charset="0"/>
              </a:rPr>
              <a:t>1. </a:t>
            </a:r>
            <a:r>
              <a:rPr lang="en-US" sz="2400" b="1" dirty="0" err="1">
                <a:latin typeface="Arial" panose="020B0604020202020204" pitchFamily="34" charset="0"/>
                <a:cs typeface="Arial" panose="020B0604020202020204" pitchFamily="34" charset="0"/>
              </a:rPr>
              <a:t>Tawhid</a:t>
            </a:r>
            <a:endParaRPr lang="en-US" sz="2400" b="1" dirty="0">
              <a:latin typeface="Arial" panose="020B0604020202020204" pitchFamily="34" charset="0"/>
              <a:cs typeface="Arial" panose="020B0604020202020204" pitchFamily="34" charset="0"/>
            </a:endParaRPr>
          </a:p>
          <a:p>
            <a:pPr marL="0" indent="0" algn="ctr">
              <a:buNone/>
            </a:pPr>
            <a:endParaRPr lang="en-US" sz="2400" b="1" u="sng" dirty="0">
              <a:latin typeface="Arial" panose="020B0604020202020204" pitchFamily="34" charset="0"/>
              <a:cs typeface="Arial" panose="020B0604020202020204" pitchFamily="34" charset="0"/>
            </a:endParaRPr>
          </a:p>
          <a:p>
            <a:pPr marL="0" indent="0" algn="ctr">
              <a:buNone/>
            </a:pPr>
            <a:endParaRPr lang="en-US" sz="2400" b="1" u="sng" dirty="0">
              <a:latin typeface="Arial" panose="020B0604020202020204" pitchFamily="34" charset="0"/>
              <a:cs typeface="Arial" panose="020B0604020202020204" pitchFamily="34" charset="0"/>
            </a:endParaRPr>
          </a:p>
          <a:p>
            <a:pPr marL="0" indent="0" algn="ctr">
              <a:buNone/>
            </a:pPr>
            <a:endParaRPr lang="en-US" sz="2400" dirty="0">
              <a:latin typeface="Arial" panose="020B0604020202020204" pitchFamily="34" charset="0"/>
              <a:cs typeface="Arial" panose="020B0604020202020204" pitchFamily="34" charset="0"/>
            </a:endParaRPr>
          </a:p>
          <a:p>
            <a:pPr marL="0" indent="0" algn="ctr">
              <a:buNone/>
            </a:pPr>
            <a:r>
              <a:rPr lang="en-US" sz="2400" dirty="0">
                <a:latin typeface="Arial" panose="020B0604020202020204" pitchFamily="34" charset="0"/>
                <a:cs typeface="Arial" panose="020B0604020202020204" pitchFamily="34" charset="0"/>
              </a:rPr>
              <a:t>Kindly refer to section 1, slides 14 - 19</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4466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2. Self Purification</a:t>
            </a:r>
            <a:br>
              <a:rPr lang="en-US" dirty="0">
                <a:latin typeface="Arial" panose="020B0604020202020204" pitchFamily="34" charset="0"/>
                <a:cs typeface="Arial" panose="020B0604020202020204" pitchFamily="34" charset="0"/>
              </a:rPr>
            </a:br>
            <a:r>
              <a:rPr lang="en-US" dirty="0" err="1">
                <a:latin typeface="Arial" panose="020B0604020202020204" pitchFamily="34" charset="0"/>
                <a:cs typeface="Arial" panose="020B0604020202020204" pitchFamily="34" charset="0"/>
              </a:rPr>
              <a:t>Tazkiyah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tun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Nafs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2189408"/>
            <a:ext cx="8915400" cy="3992271"/>
          </a:xfrm>
        </p:spPr>
        <p:txBody>
          <a:bodyPr/>
          <a:lstStyle/>
          <a:p>
            <a:pPr>
              <a:buFontTx/>
              <a:buChar char="-"/>
            </a:pPr>
            <a:r>
              <a:rPr lang="en-US" dirty="0">
                <a:latin typeface="Arial" panose="020B0604020202020204" pitchFamily="34" charset="0"/>
                <a:cs typeface="Arial" panose="020B0604020202020204" pitchFamily="34" charset="0"/>
              </a:rPr>
              <a:t>The motive of a Muslim’s life is to submit to his Creator and worship Him</a:t>
            </a:r>
          </a:p>
          <a:p>
            <a:pPr marL="0" indent="0">
              <a:buNone/>
            </a:pPr>
            <a:r>
              <a:rPr lang="en-US" i="1" dirty="0">
                <a:latin typeface="Arial" panose="020B0604020202020204" pitchFamily="34" charset="0"/>
                <a:cs typeface="Arial" panose="020B0604020202020204" pitchFamily="34" charset="0"/>
              </a:rPr>
              <a:t>“I did not create the jinn and the humans except to worship Me.”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Az-Zariyat</a:t>
            </a:r>
            <a:r>
              <a:rPr lang="en-US" dirty="0">
                <a:latin typeface="Arial" panose="020B0604020202020204" pitchFamily="34" charset="0"/>
                <a:cs typeface="Arial" panose="020B0604020202020204" pitchFamily="34" charset="0"/>
              </a:rPr>
              <a:t> – 56)</a:t>
            </a:r>
          </a:p>
          <a:p>
            <a:pPr>
              <a:buFontTx/>
              <a:buChar char="-"/>
            </a:pPr>
            <a:r>
              <a:rPr lang="en-US" dirty="0">
                <a:latin typeface="Arial" panose="020B0604020202020204" pitchFamily="34" charset="0"/>
                <a:cs typeface="Arial" panose="020B0604020202020204" pitchFamily="34" charset="0"/>
              </a:rPr>
              <a:t>This particular motive cannot be achieved without purifying the soul</a:t>
            </a:r>
          </a:p>
          <a:p>
            <a:pPr>
              <a:buFontTx/>
              <a:buChar char="-"/>
            </a:pPr>
            <a:r>
              <a:rPr lang="en-US" dirty="0">
                <a:latin typeface="Arial" panose="020B0604020202020204" pitchFamily="34" charset="0"/>
                <a:cs typeface="Arial" panose="020B0604020202020204" pitchFamily="34" charset="0"/>
              </a:rPr>
              <a:t>Only a pure soul can worship Allah out of love</a:t>
            </a:r>
          </a:p>
          <a:p>
            <a:pPr>
              <a:buFontTx/>
              <a:buChar char="-"/>
            </a:pPr>
            <a:endParaRPr lang="en-US"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a:p>
            <a:pPr>
              <a:buFontTx/>
              <a:buChar char="-"/>
            </a:pPr>
            <a:r>
              <a:rPr lang="en-US" dirty="0" err="1">
                <a:latin typeface="Arial" panose="020B0604020202020204" pitchFamily="34" charset="0"/>
                <a:cs typeface="Arial" panose="020B0604020202020204" pitchFamily="34" charset="0"/>
              </a:rPr>
              <a:t>Tazkiyah</a:t>
            </a:r>
            <a:r>
              <a:rPr lang="en-US" dirty="0">
                <a:latin typeface="Arial" panose="020B0604020202020204" pitchFamily="34" charset="0"/>
                <a:cs typeface="Arial" panose="020B0604020202020204" pitchFamily="34" charset="0"/>
              </a:rPr>
              <a:t> – Arabic word which literally translates to purifying./cleansing something</a:t>
            </a:r>
          </a:p>
          <a:p>
            <a:pPr>
              <a:buFontTx/>
              <a:buChar char="-"/>
            </a:pPr>
            <a:r>
              <a:rPr lang="en-US" dirty="0" err="1">
                <a:latin typeface="Arial" panose="020B0604020202020204" pitchFamily="34" charset="0"/>
                <a:cs typeface="Arial" panose="020B0604020202020204" pitchFamily="34" charset="0"/>
              </a:rPr>
              <a:t>Takiyah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tun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Nafs</a:t>
            </a:r>
            <a:r>
              <a:rPr lang="en-US" dirty="0">
                <a:latin typeface="Arial" panose="020B0604020202020204" pitchFamily="34" charset="0"/>
                <a:cs typeface="Arial" panose="020B0604020202020204" pitchFamily="34" charset="0"/>
              </a:rPr>
              <a:t> refers to the act of purifying the soul from all kinds of evil thoughts and deeds</a:t>
            </a:r>
          </a:p>
          <a:p>
            <a:pPr marL="0" indent="0">
              <a:buNone/>
            </a:pPr>
            <a:endParaRPr lang="en-US" dirty="0">
              <a:latin typeface="Arial" panose="020B0604020202020204" pitchFamily="34" charset="0"/>
              <a:cs typeface="Arial" panose="020B0604020202020204" pitchFamily="34" charset="0"/>
            </a:endParaRPr>
          </a:p>
          <a:p>
            <a:pPr>
              <a:buFontTx/>
              <a:buChar char="-"/>
            </a:pPr>
            <a:endParaRPr lang="en-GB" dirty="0">
              <a:latin typeface="Arial" panose="020B0604020202020204" pitchFamily="34" charset="0"/>
              <a:cs typeface="Arial" panose="020B0604020202020204" pitchFamily="34" charset="0"/>
            </a:endParaRPr>
          </a:p>
        </p:txBody>
      </p:sp>
      <p:cxnSp>
        <p:nvCxnSpPr>
          <p:cNvPr id="5" name="Straight Connector 4"/>
          <p:cNvCxnSpPr/>
          <p:nvPr/>
        </p:nvCxnSpPr>
        <p:spPr>
          <a:xfrm flipV="1">
            <a:off x="5218112" y="4031087"/>
            <a:ext cx="3657600" cy="3863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2555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44082"/>
          </a:xfrm>
        </p:spPr>
        <p:txBody>
          <a:bodyPr/>
          <a:lstStyle/>
          <a:p>
            <a:pPr algn="ctr"/>
            <a:r>
              <a:rPr lang="en-US" dirty="0">
                <a:latin typeface="Arial" panose="020B0604020202020204" pitchFamily="34" charset="0"/>
                <a:cs typeface="Arial" panose="020B0604020202020204" pitchFamily="34" charset="0"/>
              </a:rPr>
              <a:t>Importance of Self Purification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725769"/>
            <a:ext cx="8915400" cy="4662152"/>
          </a:xfrm>
        </p:spPr>
        <p:txBody>
          <a:bodyPr>
            <a:normAutofit/>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One of the primary duties of the Prophet SAW</a:t>
            </a:r>
          </a:p>
          <a:p>
            <a:pPr marL="0" indent="0">
              <a:buNone/>
            </a:pPr>
            <a:r>
              <a:rPr lang="en-US" i="1" dirty="0">
                <a:latin typeface="Arial" panose="020B0604020202020204" pitchFamily="34" charset="0"/>
                <a:cs typeface="Arial" panose="020B0604020202020204" pitchFamily="34" charset="0"/>
              </a:rPr>
              <a:t>“It is He who sent among the unlettered a messenger from themselves; reciting His revelations to them, and purifying them, and teaching them the Scripture and wisdom; although they were in obvious error before that.”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Jumu’ah</a:t>
            </a:r>
            <a:r>
              <a:rPr lang="en-US" dirty="0">
                <a:latin typeface="Arial" panose="020B0604020202020204" pitchFamily="34" charset="0"/>
                <a:cs typeface="Arial" panose="020B0604020202020204" pitchFamily="34" charset="0"/>
              </a:rPr>
              <a:t> – 2)</a:t>
            </a:r>
          </a:p>
          <a:p>
            <a:pPr marL="0" indent="0">
              <a:buNone/>
            </a:pPr>
            <a:endParaRPr lang="en-US" i="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The basis for success in both worlds</a:t>
            </a:r>
            <a:r>
              <a:rPr lang="en-GB" dirty="0">
                <a:latin typeface="Arial" panose="020B0604020202020204" pitchFamily="34" charset="0"/>
                <a:cs typeface="Arial" panose="020B0604020202020204" pitchFamily="34" charset="0"/>
              </a:rPr>
              <a:t>. Allah mentioned it after taking an oath on 11 of His majestic creations.</a:t>
            </a:r>
          </a:p>
          <a:p>
            <a:pPr marL="0" indent="0">
              <a:buNone/>
            </a:pPr>
            <a:endParaRPr lang="en-GB" dirty="0">
              <a:latin typeface="Arial" panose="020B0604020202020204" pitchFamily="34" charset="0"/>
              <a:cs typeface="Arial" panose="020B0604020202020204" pitchFamily="34" charset="0"/>
            </a:endParaRPr>
          </a:p>
          <a:p>
            <a:pPr marL="0" indent="0">
              <a:buNone/>
            </a:pPr>
            <a:r>
              <a:rPr lang="en-GB" i="1"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By the sun and its radiance. And the moon as it follows it. And the day as it reveals it. And the night as it conceals it. And the sky and He who built it. And the earth and He who spread it. And the soul and He who proportioned it. And inspired it with its wickedness and its righteousness. </a:t>
            </a:r>
            <a:r>
              <a:rPr lang="en-US" i="1" u="sng" dirty="0">
                <a:latin typeface="Arial" panose="020B0604020202020204" pitchFamily="34" charset="0"/>
                <a:cs typeface="Arial" panose="020B0604020202020204" pitchFamily="34" charset="0"/>
              </a:rPr>
              <a:t>Successful is he who purifies it. Failing is he who corrupts it.</a:t>
            </a:r>
            <a:r>
              <a:rPr lang="en-GB" dirty="0">
                <a:latin typeface="Arial" panose="020B0604020202020204" pitchFamily="34" charset="0"/>
                <a:cs typeface="Arial" panose="020B0604020202020204" pitchFamily="34" charset="0"/>
              </a:rPr>
              <a:t>  (Ash-Shams)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041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1076" y="914400"/>
            <a:ext cx="9173536" cy="5550794"/>
          </a:xfrm>
        </p:spPr>
        <p:txBody>
          <a:bodyPr>
            <a:normAutofit/>
          </a:bodyPr>
          <a:lstStyle/>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3 types of Self/</a:t>
            </a:r>
            <a:r>
              <a:rPr lang="en-US" sz="2000" dirty="0" err="1">
                <a:latin typeface="Arial" panose="020B0604020202020204" pitchFamily="34" charset="0"/>
                <a:cs typeface="Arial" panose="020B0604020202020204" pitchFamily="34" charset="0"/>
              </a:rPr>
              <a:t>Nafs</a:t>
            </a:r>
            <a:r>
              <a:rPr lang="en-US" sz="2000" dirty="0">
                <a:latin typeface="Arial" panose="020B0604020202020204" pitchFamily="34" charset="0"/>
                <a:cs typeface="Arial" panose="020B0604020202020204" pitchFamily="34" charset="0"/>
              </a:rPr>
              <a:t> as mentioned in the Quran;</a:t>
            </a:r>
          </a:p>
          <a:p>
            <a:pPr marL="0" indent="0">
              <a:buNone/>
            </a:pPr>
            <a:endParaRPr lang="en-US" sz="2000" dirty="0">
              <a:latin typeface="Arial" panose="020B0604020202020204" pitchFamily="34" charset="0"/>
              <a:cs typeface="Arial" panose="020B0604020202020204" pitchFamily="34" charset="0"/>
            </a:endParaRPr>
          </a:p>
          <a:p>
            <a:pPr>
              <a:buAutoNum type="arabicPeriod"/>
            </a:pPr>
            <a:r>
              <a:rPr lang="en-US" b="1" dirty="0" err="1">
                <a:latin typeface="Arial" panose="020B0604020202020204" pitchFamily="34" charset="0"/>
                <a:cs typeface="Arial" panose="020B0604020202020204" pitchFamily="34" charset="0"/>
              </a:rPr>
              <a:t>Nafs</a:t>
            </a:r>
            <a:r>
              <a:rPr lang="en-US" b="1" dirty="0">
                <a:latin typeface="Arial" panose="020B0604020202020204" pitchFamily="34" charset="0"/>
                <a:cs typeface="Arial" panose="020B0604020202020204" pitchFamily="34" charset="0"/>
              </a:rPr>
              <a:t> e </a:t>
            </a:r>
            <a:r>
              <a:rPr lang="en-US" b="1" dirty="0" err="1">
                <a:latin typeface="Arial" panose="020B0604020202020204" pitchFamily="34" charset="0"/>
                <a:cs typeface="Arial" panose="020B0604020202020204" pitchFamily="34" charset="0"/>
              </a:rPr>
              <a:t>Ammarah</a:t>
            </a:r>
            <a:r>
              <a:rPr lang="en-US" b="1" dirty="0">
                <a:latin typeface="Arial" panose="020B0604020202020204" pitchFamily="34" charset="0"/>
                <a:cs typeface="Arial" panose="020B0604020202020204" pitchFamily="34" charset="0"/>
              </a:rPr>
              <a:t> – The Sinful Soul</a:t>
            </a:r>
          </a:p>
          <a:p>
            <a:pPr>
              <a:buFontTx/>
              <a:buChar char="-"/>
            </a:pPr>
            <a:r>
              <a:rPr lang="en-US" i="1" dirty="0">
                <a:latin typeface="Arial" panose="020B0604020202020204" pitchFamily="34" charset="0"/>
                <a:cs typeface="Arial" panose="020B0604020202020204" pitchFamily="34" charset="0"/>
              </a:rPr>
              <a:t>“The soul commands evil.” </a:t>
            </a:r>
            <a:r>
              <a:rPr lang="en-US" dirty="0">
                <a:latin typeface="Arial" panose="020B0604020202020204" pitchFamily="34" charset="0"/>
                <a:cs typeface="Arial" panose="020B0604020202020204" pitchFamily="34" charset="0"/>
              </a:rPr>
              <a:t>(Yousuf – 53)</a:t>
            </a:r>
          </a:p>
          <a:p>
            <a:pPr>
              <a:buFontTx/>
              <a:buChar char="-"/>
            </a:pPr>
            <a:r>
              <a:rPr lang="en-US" dirty="0">
                <a:latin typeface="Arial" panose="020B0604020202020204" pitchFamily="34" charset="0"/>
                <a:cs typeface="Arial" panose="020B0604020202020204" pitchFamily="34" charset="0"/>
              </a:rPr>
              <a:t>The lowest level, the self that only pushes a person to do evil</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a:t>
            </a:r>
            <a:r>
              <a:rPr lang="en-US" b="1" dirty="0" err="1">
                <a:latin typeface="Arial" panose="020B0604020202020204" pitchFamily="34" charset="0"/>
                <a:cs typeface="Arial" panose="020B0604020202020204" pitchFamily="34" charset="0"/>
              </a:rPr>
              <a:t>Nafs</a:t>
            </a:r>
            <a:r>
              <a:rPr lang="en-US" b="1" dirty="0">
                <a:latin typeface="Arial" panose="020B0604020202020204" pitchFamily="34" charset="0"/>
                <a:cs typeface="Arial" panose="020B0604020202020204" pitchFamily="34" charset="0"/>
              </a:rPr>
              <a:t> e </a:t>
            </a:r>
            <a:r>
              <a:rPr lang="en-US" b="1" dirty="0" err="1">
                <a:latin typeface="Arial" panose="020B0604020202020204" pitchFamily="34" charset="0"/>
                <a:cs typeface="Arial" panose="020B0604020202020204" pitchFamily="34" charset="0"/>
              </a:rPr>
              <a:t>Lawwamah</a:t>
            </a:r>
            <a:r>
              <a:rPr lang="en-US" b="1" dirty="0">
                <a:latin typeface="Arial" panose="020B0604020202020204" pitchFamily="34" charset="0"/>
                <a:cs typeface="Arial" panose="020B0604020202020204" pitchFamily="34" charset="0"/>
              </a:rPr>
              <a:t> – The Regretful Soul</a:t>
            </a:r>
          </a:p>
          <a:p>
            <a:pPr>
              <a:buFontTx/>
              <a:buChar char="-"/>
            </a:pPr>
            <a:r>
              <a:rPr lang="en-US" i="1" dirty="0">
                <a:latin typeface="Arial" panose="020B0604020202020204" pitchFamily="34" charset="0"/>
                <a:cs typeface="Arial" panose="020B0604020202020204" pitchFamily="34" charset="0"/>
              </a:rPr>
              <a:t>“And I swear by the reproaching soul.”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Qiyamah</a:t>
            </a:r>
            <a:r>
              <a:rPr lang="en-US" dirty="0">
                <a:latin typeface="Arial" panose="020B0604020202020204" pitchFamily="34" charset="0"/>
                <a:cs typeface="Arial" panose="020B0604020202020204" pitchFamily="34" charset="0"/>
              </a:rPr>
              <a:t> – 2)</a:t>
            </a:r>
            <a:endParaRPr lang="en-GB"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 soul that sins but realizes its mistake and repents</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a:t>
            </a:r>
            <a:r>
              <a:rPr lang="en-US" b="1" dirty="0" err="1">
                <a:latin typeface="Arial" panose="020B0604020202020204" pitchFamily="34" charset="0"/>
                <a:cs typeface="Arial" panose="020B0604020202020204" pitchFamily="34" charset="0"/>
              </a:rPr>
              <a:t>Nafs</a:t>
            </a:r>
            <a:r>
              <a:rPr lang="en-US" b="1" dirty="0">
                <a:latin typeface="Arial" panose="020B0604020202020204" pitchFamily="34" charset="0"/>
                <a:cs typeface="Arial" panose="020B0604020202020204" pitchFamily="34" charset="0"/>
              </a:rPr>
              <a:t> e </a:t>
            </a:r>
            <a:r>
              <a:rPr lang="en-US" b="1" dirty="0" err="1">
                <a:latin typeface="Arial" panose="020B0604020202020204" pitchFamily="34" charset="0"/>
                <a:cs typeface="Arial" panose="020B0604020202020204" pitchFamily="34" charset="0"/>
              </a:rPr>
              <a:t>Mutmainnah</a:t>
            </a:r>
            <a:r>
              <a:rPr lang="en-US" b="1" dirty="0">
                <a:latin typeface="Arial" panose="020B0604020202020204" pitchFamily="34" charset="0"/>
                <a:cs typeface="Arial" panose="020B0604020202020204" pitchFamily="34" charset="0"/>
              </a:rPr>
              <a:t> – The Peaceful Soul</a:t>
            </a:r>
          </a:p>
          <a:p>
            <a:pPr>
              <a:buFontTx/>
              <a:buChar char="-"/>
            </a:pPr>
            <a:r>
              <a:rPr lang="en-US" i="1" dirty="0">
                <a:latin typeface="Arial" panose="020B0604020202020204" pitchFamily="34" charset="0"/>
                <a:cs typeface="Arial" panose="020B0604020202020204" pitchFamily="34" charset="0"/>
              </a:rPr>
              <a:t>“But as for you, O tranquil soul. Return to your Lord, pleased and accepted. Enter among My servants. Enter My Paradise.”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Fajr</a:t>
            </a:r>
            <a:r>
              <a:rPr lang="en-US" dirty="0">
                <a:latin typeface="Arial" panose="020B0604020202020204" pitchFamily="34" charset="0"/>
                <a:cs typeface="Arial" panose="020B0604020202020204" pitchFamily="34" charset="0"/>
              </a:rPr>
              <a:t> – 27 – 30)</a:t>
            </a:r>
          </a:p>
          <a:p>
            <a:pPr>
              <a:buFontTx/>
              <a:buChar char="-"/>
            </a:pPr>
            <a:r>
              <a:rPr lang="en-US" dirty="0">
                <a:latin typeface="Arial" panose="020B0604020202020204" pitchFamily="34" charset="0"/>
                <a:cs typeface="Arial" panose="020B0604020202020204" pitchFamily="34" charset="0"/>
              </a:rPr>
              <a:t>The required state of the self</a:t>
            </a:r>
          </a:p>
        </p:txBody>
      </p:sp>
    </p:spTree>
    <p:extLst>
      <p:ext uri="{BB962C8B-B14F-4D97-AF65-F5344CB8AC3E}">
        <p14:creationId xmlns:p14="http://schemas.microsoft.com/office/powerpoint/2010/main" val="1615744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79687"/>
          </a:xfrm>
        </p:spPr>
        <p:txBody>
          <a:bodyPr/>
          <a:lstStyle/>
          <a:p>
            <a:pPr algn="ctr"/>
            <a:r>
              <a:rPr lang="en-US" dirty="0">
                <a:latin typeface="Arial" panose="020B0604020202020204" pitchFamily="34" charset="0"/>
                <a:cs typeface="Arial" panose="020B0604020202020204" pitchFamily="34" charset="0"/>
              </a:rPr>
              <a:t>Impacts of Self Purification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854556"/>
            <a:ext cx="8915400" cy="4765183"/>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On an Individual</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Helps in attaining inner peace</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Helps an individual get close to his Creator</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A self purified person is the one who is ‘rich’ according to our Prophet SAW</a:t>
            </a:r>
          </a:p>
          <a:p>
            <a:pPr marL="0" indent="0">
              <a:buNone/>
            </a:pPr>
            <a:r>
              <a:rPr lang="en-US" i="1" dirty="0">
                <a:latin typeface="Arial" panose="020B0604020202020204" pitchFamily="34" charset="0"/>
                <a:cs typeface="Arial" panose="020B0604020202020204" pitchFamily="34" charset="0"/>
              </a:rPr>
              <a:t>“Richness does not lie in the abundance of (worldly) goods but richness is the richness of the soul.” </a:t>
            </a:r>
            <a:r>
              <a:rPr lang="en-US" dirty="0">
                <a:latin typeface="Arial" panose="020B0604020202020204" pitchFamily="34" charset="0"/>
                <a:cs typeface="Arial" panose="020B0604020202020204" pitchFamily="34" charset="0"/>
              </a:rPr>
              <a:t>(Muslim)</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Helps in building a strong character and moral values</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The real Mujahid according to our Prophet SAW</a:t>
            </a:r>
          </a:p>
          <a:p>
            <a:pPr marL="0" indent="0">
              <a:buNone/>
            </a:pPr>
            <a:r>
              <a:rPr lang="en-US" i="1" dirty="0">
                <a:latin typeface="Arial" panose="020B0604020202020204" pitchFamily="34" charset="0"/>
                <a:cs typeface="Arial" panose="020B0604020202020204" pitchFamily="34" charset="0"/>
              </a:rPr>
              <a:t>“The Mujahid is one who strives against his own soul.” </a:t>
            </a:r>
            <a:r>
              <a:rPr lang="en-US" dirty="0">
                <a:latin typeface="Arial" panose="020B0604020202020204" pitchFamily="34" charset="0"/>
                <a:cs typeface="Arial" panose="020B0604020202020204" pitchFamily="34" charset="0"/>
              </a:rPr>
              <a:t>(Tirmizi)</a:t>
            </a:r>
            <a:endParaRPr 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4494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081826"/>
            <a:ext cx="8915400" cy="5305915"/>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On a Society</a:t>
            </a:r>
          </a:p>
          <a:p>
            <a:pPr marL="0" indent="0" algn="ctr">
              <a:buNone/>
            </a:pPr>
            <a:endParaRPr lang="en-US" sz="2000"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Helps building a strong moral &amp; ethical society</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Eradication of all sorts of crimes</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Eradication of all sorts of social evils such as jealousy etc.</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 A united society</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Helps attracting the blessings of Allah SWT</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9851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02138"/>
            <a:ext cx="8911687" cy="766808"/>
          </a:xfrm>
        </p:spPr>
        <p:txBody>
          <a:bodyPr/>
          <a:lstStyle/>
          <a:p>
            <a:pPr algn="ctr"/>
            <a:r>
              <a:rPr lang="en-US" dirty="0">
                <a:latin typeface="Arial" panose="020B0604020202020204" pitchFamily="34" charset="0"/>
                <a:cs typeface="Arial" panose="020B0604020202020204" pitchFamily="34" charset="0"/>
              </a:rPr>
              <a:t>How to Attain Self Purification?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223493"/>
            <a:ext cx="8915400" cy="5325414"/>
          </a:xfrm>
        </p:spPr>
        <p:txBody>
          <a:bodyPr>
            <a:noAutofit/>
          </a:bodyPr>
          <a:lstStyle/>
          <a:p>
            <a:pPr marL="0" indent="0">
              <a:buNone/>
            </a:pPr>
            <a:r>
              <a:rPr lang="en-US" b="1" dirty="0">
                <a:latin typeface="Arial" panose="020B0604020202020204" pitchFamily="34" charset="0"/>
                <a:cs typeface="Arial" panose="020B0604020202020204" pitchFamily="34" charset="0"/>
              </a:rPr>
              <a:t>1. Prayer</a:t>
            </a:r>
          </a:p>
          <a:p>
            <a:pPr marL="0" indent="0">
              <a:buNone/>
            </a:pPr>
            <a:r>
              <a:rPr lang="en-US" b="1" i="1" dirty="0">
                <a:latin typeface="Arial" panose="020B0604020202020204" pitchFamily="34" charset="0"/>
                <a:cs typeface="Arial" panose="020B0604020202020204" pitchFamily="34" charset="0"/>
              </a:rPr>
              <a:t>“Surely </a:t>
            </a:r>
            <a:r>
              <a:rPr lang="en-US" b="1" i="1" dirty="0" err="1">
                <a:latin typeface="Arial" panose="020B0604020202020204" pitchFamily="34" charset="0"/>
                <a:cs typeface="Arial" panose="020B0604020202020204" pitchFamily="34" charset="0"/>
              </a:rPr>
              <a:t>salaat</a:t>
            </a:r>
            <a:r>
              <a:rPr lang="en-US" b="1" i="1" dirty="0">
                <a:latin typeface="Arial" panose="020B0604020202020204" pitchFamily="34" charset="0"/>
                <a:cs typeface="Arial" panose="020B0604020202020204" pitchFamily="34" charset="0"/>
              </a:rPr>
              <a:t> restrains one from shameful and evil acts.”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Ankaboot</a:t>
            </a:r>
            <a:r>
              <a:rPr lang="en-US" b="1" dirty="0">
                <a:latin typeface="Arial" panose="020B0604020202020204" pitchFamily="34" charset="0"/>
                <a:cs typeface="Arial" panose="020B0604020202020204" pitchFamily="34" charset="0"/>
              </a:rPr>
              <a:t> – 45)</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a:t>
            </a:r>
            <a:r>
              <a:rPr lang="en-US" b="1" dirty="0" err="1">
                <a:latin typeface="Arial" panose="020B0604020202020204" pitchFamily="34" charset="0"/>
                <a:cs typeface="Arial" panose="020B0604020202020204" pitchFamily="34" charset="0"/>
              </a:rPr>
              <a:t>Zakaat</a:t>
            </a:r>
            <a:endParaRPr lang="en-US" b="1" dirty="0">
              <a:latin typeface="Arial" panose="020B0604020202020204" pitchFamily="34" charset="0"/>
              <a:cs typeface="Arial" panose="020B0604020202020204" pitchFamily="34" charset="0"/>
            </a:endParaRPr>
          </a:p>
          <a:p>
            <a:pPr marL="0" indent="0">
              <a:buNone/>
            </a:pPr>
            <a:r>
              <a:rPr lang="en-US" i="1" dirty="0">
                <a:latin typeface="Arial" panose="020B0604020202020204" pitchFamily="34" charset="0"/>
                <a:cs typeface="Arial" panose="020B0604020202020204" pitchFamily="34" charset="0"/>
              </a:rPr>
              <a:t>“Receive contributions from their wealth, to purify them and sanctify them with it; and pray for them.” </a:t>
            </a:r>
            <a:r>
              <a:rPr lang="en-US" dirty="0">
                <a:latin typeface="Arial" panose="020B0604020202020204" pitchFamily="34" charset="0"/>
                <a:cs typeface="Arial" panose="020B0604020202020204" pitchFamily="34" charset="0"/>
              </a:rPr>
              <a:t>(At-</a:t>
            </a:r>
            <a:r>
              <a:rPr lang="en-US" dirty="0" err="1">
                <a:latin typeface="Arial" panose="020B0604020202020204" pitchFamily="34" charset="0"/>
                <a:cs typeface="Arial" panose="020B0604020202020204" pitchFamily="34" charset="0"/>
              </a:rPr>
              <a:t>Taubah</a:t>
            </a:r>
            <a:r>
              <a:rPr lang="en-US" dirty="0">
                <a:latin typeface="Arial" panose="020B0604020202020204" pitchFamily="34" charset="0"/>
                <a:cs typeface="Arial" panose="020B0604020202020204" pitchFamily="34" charset="0"/>
              </a:rPr>
              <a:t> – 103)</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All kinds of worship (</a:t>
            </a:r>
            <a:r>
              <a:rPr lang="en-US" dirty="0">
                <a:latin typeface="Arial" panose="020B0604020202020204" pitchFamily="34" charset="0"/>
                <a:cs typeface="Arial" panose="020B0604020202020204" pitchFamily="34" charset="0"/>
              </a:rPr>
              <a:t>physical &amp; monetary)</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4. Keeping Good company</a:t>
            </a:r>
          </a:p>
          <a:p>
            <a:pPr marL="0" indent="0">
              <a:buNone/>
            </a:pPr>
            <a:r>
              <a:rPr lang="en-US" i="1" dirty="0">
                <a:latin typeface="Arial" panose="020B0604020202020204" pitchFamily="34" charset="0"/>
                <a:cs typeface="Arial" panose="020B0604020202020204" pitchFamily="34" charset="0"/>
              </a:rPr>
              <a:t>“And content yourself with those who pray to their Lord morning and evening, desiring His Presence.”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Kahf</a:t>
            </a:r>
            <a:r>
              <a:rPr lang="en-US" dirty="0">
                <a:latin typeface="Arial" panose="020B0604020202020204" pitchFamily="34" charset="0"/>
                <a:cs typeface="Arial" panose="020B0604020202020204" pitchFamily="34" charset="0"/>
              </a:rPr>
              <a:t> – 28)</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Encouraging Others to do Good and Staying Away from Evil</a:t>
            </a:r>
          </a:p>
          <a:p>
            <a:pPr marL="0" indent="0">
              <a:buNone/>
            </a:pPr>
            <a:endParaRPr lang="en-US" i="1"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858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02138"/>
            <a:ext cx="8911687" cy="766808"/>
          </a:xfrm>
        </p:spPr>
        <p:txBody>
          <a:bodyPr>
            <a:normAutofit/>
          </a:bodyPr>
          <a:lstStyle/>
          <a:p>
            <a:pPr algn="ctr"/>
            <a:r>
              <a:rPr lang="en-US" dirty="0">
                <a:latin typeface="Arial" panose="020B0604020202020204" pitchFamily="34" charset="0"/>
                <a:cs typeface="Arial" panose="020B0604020202020204" pitchFamily="34" charset="0"/>
              </a:rPr>
              <a:t>Ehsan </a:t>
            </a:r>
            <a:r>
              <a:rPr lang="en-US" sz="3100" dirty="0">
                <a:latin typeface="Arial" panose="020B0604020202020204" pitchFamily="34" charset="0"/>
                <a:cs typeface="Arial" panose="020B0604020202020204" pitchFamily="34" charset="0"/>
              </a:rPr>
              <a:t>(sometimes asked with Self-Purification)</a:t>
            </a:r>
            <a:endParaRPr lang="en-GB" sz="31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223493"/>
            <a:ext cx="8915400" cy="5325414"/>
          </a:xfrm>
        </p:spPr>
        <p:txBody>
          <a:bodyPr>
            <a:noAutofit/>
          </a:bodyPr>
          <a:lstStyle/>
          <a:p>
            <a:pPr marL="0" indent="0">
              <a:buNone/>
            </a:pPr>
            <a:r>
              <a:rPr lang="en-US" dirty="0">
                <a:latin typeface="Arial" panose="020B0604020202020204" pitchFamily="34" charset="0"/>
                <a:cs typeface="Arial" panose="020B0604020202020204" pitchFamily="34" charset="0"/>
              </a:rPr>
              <a:t>According to Islamic Literature, Ehsan can be categorized into 2 types;</a:t>
            </a:r>
          </a:p>
          <a:p>
            <a:pPr marL="0" indent="0">
              <a:buNone/>
            </a:pPr>
            <a:endParaRPr lang="en-US"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Ehsan with the Creation of Allah SWT</a:t>
            </a:r>
          </a:p>
          <a:p>
            <a:pPr>
              <a:buFontTx/>
              <a:buChar char="-"/>
            </a:pPr>
            <a:r>
              <a:rPr lang="en-US" dirty="0">
                <a:latin typeface="Arial" panose="020B0604020202020204" pitchFamily="34" charset="0"/>
                <a:cs typeface="Arial" panose="020B0604020202020204" pitchFamily="34" charset="0"/>
              </a:rPr>
              <a:t>This basically means to do over and above of what is actually required from you</a:t>
            </a:r>
          </a:p>
          <a:p>
            <a:pPr>
              <a:buFontTx/>
              <a:buChar char="-"/>
            </a:pPr>
            <a:r>
              <a:rPr lang="en-US" dirty="0">
                <a:latin typeface="Arial" panose="020B0604020202020204" pitchFamily="34" charset="0"/>
                <a:cs typeface="Arial" panose="020B0604020202020204" pitchFamily="34" charset="0"/>
              </a:rPr>
              <a:t>Going beyond the obligations to help every creation of Allah SWT</a:t>
            </a:r>
          </a:p>
          <a:p>
            <a:pPr>
              <a:buFontTx/>
              <a:buChar char="-"/>
            </a:pPr>
            <a:endParaRPr lang="en-US" dirty="0">
              <a:latin typeface="Arial" panose="020B0604020202020204" pitchFamily="34" charset="0"/>
              <a:cs typeface="Arial" panose="020B0604020202020204" pitchFamily="34" charset="0"/>
            </a:endParaRPr>
          </a:p>
          <a:p>
            <a:pPr>
              <a:buAutoNum type="arabicPeriod" startAt="2"/>
            </a:pPr>
            <a:r>
              <a:rPr lang="en-US" b="1" dirty="0">
                <a:latin typeface="Arial" panose="020B0604020202020204" pitchFamily="34" charset="0"/>
                <a:cs typeface="Arial" panose="020B0604020202020204" pitchFamily="34" charset="0"/>
              </a:rPr>
              <a:t>Ehsan with Allah SWT</a:t>
            </a:r>
          </a:p>
          <a:p>
            <a:pPr>
              <a:buFontTx/>
              <a:buChar char="-"/>
            </a:pPr>
            <a:r>
              <a:rPr lang="en-US" dirty="0">
                <a:latin typeface="Arial" panose="020B0604020202020204" pitchFamily="34" charset="0"/>
                <a:cs typeface="Arial" panose="020B0604020202020204" pitchFamily="34" charset="0"/>
              </a:rPr>
              <a:t>This can be understood from the following hadith:</a:t>
            </a:r>
          </a:p>
          <a:p>
            <a:pPr marL="0" indent="0">
              <a:buNone/>
            </a:pPr>
            <a:r>
              <a:rPr lang="en-US" dirty="0">
                <a:latin typeface="Arial" panose="020B0604020202020204" pitchFamily="34" charset="0"/>
                <a:cs typeface="Arial" panose="020B0604020202020204" pitchFamily="34" charset="0"/>
              </a:rPr>
              <a:t>“</a:t>
            </a:r>
            <a:r>
              <a:rPr lang="en-GB" sz="1800" i="1" dirty="0">
                <a:latin typeface="Arial" panose="020B0604020202020204" pitchFamily="34" charset="0"/>
                <a:cs typeface="Arial" panose="020B0604020202020204" pitchFamily="34" charset="0"/>
              </a:rPr>
              <a:t>O Allah's Messenger</a:t>
            </a:r>
            <a:r>
              <a:rPr lang="en-GB" sz="1800" i="1" dirty="0">
                <a:solidFill>
                  <a:schemeClr val="tx1"/>
                </a:solidFill>
                <a:latin typeface="Arial" panose="020B0604020202020204" pitchFamily="34" charset="0"/>
                <a:cs typeface="Arial" panose="020B0604020202020204" pitchFamily="34" charset="0"/>
              </a:rPr>
              <a:t>, what is Ihsan (i.e. perfection or Benevolence)?" The Prophet</a:t>
            </a:r>
            <a:r>
              <a:rPr lang="ar-SA" sz="1800" i="1" dirty="0">
                <a:solidFill>
                  <a:schemeClr val="tx1"/>
                </a:solidFill>
                <a:latin typeface="Arial" panose="020B0604020202020204" pitchFamily="34" charset="0"/>
                <a:cs typeface="Arial" panose="020B0604020202020204" pitchFamily="34" charset="0"/>
              </a:rPr>
              <a:t> </a:t>
            </a:r>
            <a:r>
              <a:rPr lang="en-GB" sz="1800" i="1" dirty="0">
                <a:solidFill>
                  <a:schemeClr val="tx1"/>
                </a:solidFill>
                <a:latin typeface="Arial" panose="020B0604020202020204" pitchFamily="34" charset="0"/>
                <a:cs typeface="Arial" panose="020B0604020202020204" pitchFamily="34" charset="0"/>
              </a:rPr>
              <a:t>said, "Ihsan is to worship Allah as if you see Him, and if you do not achieve this state of devotion, then know that Allah sees you.” </a:t>
            </a:r>
            <a:r>
              <a:rPr lang="en-GB" sz="1800" dirty="0">
                <a:solidFill>
                  <a:schemeClr val="tx1"/>
                </a:solidFill>
                <a:latin typeface="Arial" panose="020B0604020202020204" pitchFamily="34" charset="0"/>
                <a:cs typeface="Arial" panose="020B0604020202020204" pitchFamily="34" charset="0"/>
              </a:rPr>
              <a:t>(Bukhari)</a:t>
            </a:r>
          </a:p>
          <a:p>
            <a:pPr marL="0" indent="0">
              <a:buNone/>
            </a:pPr>
            <a:r>
              <a:rPr lang="en-GB" dirty="0">
                <a:solidFill>
                  <a:schemeClr val="tx1"/>
                </a:solidFill>
                <a:latin typeface="Arial" panose="020B0604020202020204" pitchFamily="34" charset="0"/>
                <a:cs typeface="Arial" panose="020B0604020202020204" pitchFamily="34" charset="0"/>
              </a:rPr>
              <a:t>- It is the most supreme level of performing worships in which your mind acknowledges that you are in the presence of the Al Mighty SWT.</a:t>
            </a: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p>
          <a:p>
            <a:pPr marL="0" indent="0">
              <a:buNone/>
            </a:pPr>
            <a:endParaRPr lang="en-US" i="1"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7779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02138"/>
            <a:ext cx="8911687" cy="766808"/>
          </a:xfrm>
        </p:spPr>
        <p:txBody>
          <a:bodyPr>
            <a:normAutofit/>
          </a:bodyPr>
          <a:lstStyle/>
          <a:p>
            <a:pPr algn="ctr"/>
            <a:r>
              <a:rPr lang="en-US" dirty="0">
                <a:latin typeface="Arial" panose="020B0604020202020204" pitchFamily="34" charset="0"/>
                <a:cs typeface="Arial" panose="020B0604020202020204" pitchFamily="34" charset="0"/>
              </a:rPr>
              <a:t>Ehsan </a:t>
            </a:r>
            <a:r>
              <a:rPr lang="en-US" sz="3100" dirty="0">
                <a:latin typeface="Arial" panose="020B0604020202020204" pitchFamily="34" charset="0"/>
                <a:cs typeface="Arial" panose="020B0604020202020204" pitchFamily="34" charset="0"/>
              </a:rPr>
              <a:t>(sometimes asked with Self-Purification)</a:t>
            </a:r>
            <a:endParaRPr lang="en-GB" sz="31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223493"/>
            <a:ext cx="8915400" cy="5325414"/>
          </a:xfrm>
        </p:spPr>
        <p:txBody>
          <a:bodyPr>
            <a:noAutofit/>
          </a:bodyPr>
          <a:lstStyle/>
          <a:p>
            <a:pPr>
              <a:buFontTx/>
              <a:buChar char="-"/>
            </a:pPr>
            <a:r>
              <a:rPr lang="en-US" dirty="0">
                <a:latin typeface="Arial" panose="020B0604020202020204" pitchFamily="34" charset="0"/>
                <a:cs typeface="Arial" panose="020B0604020202020204" pitchFamily="34" charset="0"/>
              </a:rPr>
              <a:t>Now, link this with Self-Purification</a:t>
            </a:r>
          </a:p>
          <a:p>
            <a:pPr>
              <a:lnSpc>
                <a:spcPct val="150000"/>
              </a:lnSpc>
              <a:buFontTx/>
              <a:buChar char="-"/>
            </a:pPr>
            <a:r>
              <a:rPr lang="en-US" dirty="0">
                <a:latin typeface="Arial" panose="020B0604020202020204" pitchFamily="34" charset="0"/>
                <a:cs typeface="Arial" panose="020B0604020202020204" pitchFamily="34" charset="0"/>
              </a:rPr>
              <a:t>Both types of the mentioned Ehsan can only be achieved when a person cleanses his soul from all types of evil</a:t>
            </a:r>
          </a:p>
          <a:p>
            <a:pPr>
              <a:lnSpc>
                <a:spcPct val="150000"/>
              </a:lnSpc>
              <a:buFontTx/>
              <a:buChar char="-"/>
            </a:pPr>
            <a:r>
              <a:rPr lang="en-US" dirty="0">
                <a:latin typeface="Arial" panose="020B0604020202020204" pitchFamily="34" charset="0"/>
                <a:cs typeface="Arial" panose="020B0604020202020204" pitchFamily="34" charset="0"/>
              </a:rPr>
              <a:t>One who is not content from the inside will not fulfill his obligation towards others, let alone doing Ehsan with them.</a:t>
            </a:r>
          </a:p>
          <a:p>
            <a:pPr>
              <a:lnSpc>
                <a:spcPct val="150000"/>
              </a:lnSpc>
              <a:buFontTx/>
              <a:buChar char="-"/>
            </a:pPr>
            <a:r>
              <a:rPr lang="en-US" dirty="0">
                <a:latin typeface="Arial" panose="020B0604020202020204" pitchFamily="34" charset="0"/>
                <a:cs typeface="Arial" panose="020B0604020202020204" pitchFamily="34" charset="0"/>
              </a:rPr>
              <a:t>Similarly, one who has not cleansed his soul, can never achieve the required state of worship as mentioned in the hadith reported by Bukhari.</a:t>
            </a:r>
          </a:p>
          <a:p>
            <a:pPr marL="0" indent="0">
              <a:lnSpc>
                <a:spcPct val="150000"/>
              </a:lnSpc>
              <a:buNone/>
            </a:pPr>
            <a:r>
              <a:rPr lang="en-US" dirty="0">
                <a:latin typeface="Arial" panose="020B0604020202020204" pitchFamily="34" charset="0"/>
                <a:cs typeface="Arial" panose="020B0604020202020204" pitchFamily="34" charset="0"/>
              </a:rPr>
              <a:t>  </a:t>
            </a:r>
          </a:p>
          <a:p>
            <a:pPr marL="0" indent="0">
              <a:lnSpc>
                <a:spcPct val="150000"/>
              </a:lnSpc>
              <a:buNone/>
            </a:pPr>
            <a:endParaRPr lang="en-US" i="1" dirty="0">
              <a:latin typeface="Arial" panose="020B0604020202020204" pitchFamily="34" charset="0"/>
              <a:cs typeface="Arial" panose="020B0604020202020204" pitchFamily="34" charset="0"/>
            </a:endParaRPr>
          </a:p>
          <a:p>
            <a:pPr marL="0" indent="0">
              <a:lnSpc>
                <a:spcPct val="150000"/>
              </a:lnSpc>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8339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984719"/>
            <a:ext cx="8911687" cy="882718"/>
          </a:xfrm>
        </p:spPr>
        <p:txBody>
          <a:bodyPr/>
          <a:lstStyle/>
          <a:p>
            <a:pPr algn="ctr"/>
            <a:r>
              <a:rPr lang="en-US" dirty="0">
                <a:latin typeface="Arial" panose="020B0604020202020204" pitchFamily="34" charset="0"/>
                <a:cs typeface="Arial" panose="020B0604020202020204" pitchFamily="34" charset="0"/>
              </a:rPr>
              <a:t>Past Paper Questions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2395471"/>
            <a:ext cx="8915400" cy="4043785"/>
          </a:xfrm>
        </p:spPr>
        <p:txBody>
          <a:bodyPr/>
          <a:lstStyle/>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What is meant by culture and civilization? Describe the characteristics of Islamic culture. (2016)</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What is Self-purification and </a:t>
            </a:r>
            <a:r>
              <a:rPr lang="en-US" sz="2000" dirty="0" err="1">
                <a:latin typeface="Arial" panose="020B0604020202020204" pitchFamily="34" charset="0"/>
                <a:cs typeface="Arial" panose="020B0604020202020204" pitchFamily="34" charset="0"/>
              </a:rPr>
              <a:t>Ehsan</a:t>
            </a:r>
            <a:r>
              <a:rPr lang="en-US" sz="2000" dirty="0">
                <a:latin typeface="Arial" panose="020B0604020202020204" pitchFamily="34" charset="0"/>
                <a:cs typeface="Arial" panose="020B0604020202020204" pitchFamily="34" charset="0"/>
              </a:rPr>
              <a:t>? Explain it in the light of Quran and Sunnah, also describe its individual and collective impacts. (2018)</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Describe, in detail, the basic characteristics of Islamic civilization. (2018)</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Define </a:t>
            </a:r>
            <a:r>
              <a:rPr lang="en-US" sz="2000" dirty="0" err="1">
                <a:latin typeface="Arial" panose="020B0604020202020204" pitchFamily="34" charset="0"/>
                <a:cs typeface="Arial" panose="020B0604020202020204" pitchFamily="34" charset="0"/>
              </a:rPr>
              <a:t>Tauheed</a:t>
            </a:r>
            <a:r>
              <a:rPr lang="en-US" sz="2000" dirty="0">
                <a:latin typeface="Arial" panose="020B0604020202020204" pitchFamily="34" charset="0"/>
                <a:cs typeface="Arial" panose="020B0604020202020204" pitchFamily="34" charset="0"/>
              </a:rPr>
              <a:t>. What is its impact on individual life and the society? Elaborate. (2019)</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22592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3. Dignity of Man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ctr"/>
            <a:endParaRPr lang="en-US" sz="2400" dirty="0"/>
          </a:p>
          <a:p>
            <a:pPr marL="0" indent="0" algn="ctr">
              <a:buNone/>
            </a:pPr>
            <a:endParaRPr lang="en-US" sz="2400" dirty="0">
              <a:latin typeface="Arial" panose="020B0604020202020204" pitchFamily="34" charset="0"/>
              <a:cs typeface="Arial" panose="020B0604020202020204" pitchFamily="34" charset="0"/>
            </a:endParaRPr>
          </a:p>
          <a:p>
            <a:pPr marL="0" indent="0" algn="ctr">
              <a:buNone/>
            </a:pPr>
            <a:r>
              <a:rPr lang="en-US" sz="2400" dirty="0">
                <a:latin typeface="Arial" panose="020B0604020202020204" pitchFamily="34" charset="0"/>
                <a:cs typeface="Arial" panose="020B0604020202020204" pitchFamily="34" charset="0"/>
              </a:rPr>
              <a:t>Kindly refer to section 3, slides 15 - 16</a:t>
            </a:r>
            <a:endParaRPr lang="en-GB" sz="2400" dirty="0"/>
          </a:p>
        </p:txBody>
      </p:sp>
    </p:spTree>
    <p:extLst>
      <p:ext uri="{BB962C8B-B14F-4D97-AF65-F5344CB8AC3E}">
        <p14:creationId xmlns:p14="http://schemas.microsoft.com/office/powerpoint/2010/main" val="3278904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41051"/>
          </a:xfrm>
        </p:spPr>
        <p:txBody>
          <a:bodyPr/>
          <a:lstStyle/>
          <a:p>
            <a:pPr algn="ctr"/>
            <a:r>
              <a:rPr lang="en-US" dirty="0">
                <a:latin typeface="Arial" panose="020B0604020202020204" pitchFamily="34" charset="0"/>
                <a:cs typeface="Arial" panose="020B0604020202020204" pitchFamily="34" charset="0"/>
              </a:rPr>
              <a:t>4. Equality</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725769"/>
            <a:ext cx="8915400" cy="4739425"/>
          </a:xfrm>
        </p:spPr>
        <p:txBody>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Equality in the Sight of Allah SWT</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O people! We created you from a male and a female, and made you races and tribes, that you may know one another. The best among you in the sight of Allah is the one who is the most righteous. Allah is All-Knowing, Well-Experienced.</a:t>
            </a:r>
            <a:r>
              <a:rPr lang="en-US" dirty="0">
                <a:latin typeface="Arial" panose="020B0604020202020204" pitchFamily="34" charset="0"/>
                <a:cs typeface="Arial" panose="020B0604020202020204" pitchFamily="34" charset="0"/>
              </a:rPr>
              <a:t>” (Al-</a:t>
            </a:r>
            <a:r>
              <a:rPr lang="en-US" dirty="0" err="1">
                <a:latin typeface="Arial" panose="020B0604020202020204" pitchFamily="34" charset="0"/>
                <a:cs typeface="Arial" panose="020B0604020202020204" pitchFamily="34" charset="0"/>
              </a:rPr>
              <a:t>Hujurat</a:t>
            </a:r>
            <a:r>
              <a:rPr lang="en-US" dirty="0">
                <a:latin typeface="Arial" panose="020B0604020202020204" pitchFamily="34" charset="0"/>
                <a:cs typeface="Arial" panose="020B0604020202020204" pitchFamily="34" charset="0"/>
              </a:rPr>
              <a:t> – 13)</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The Prophet’s Last Sermon</a:t>
            </a:r>
          </a:p>
          <a:p>
            <a:pPr marL="0" indent="0">
              <a:buNone/>
            </a:pPr>
            <a:r>
              <a:rPr lang="en-US" i="1" dirty="0">
                <a:latin typeface="Arial" panose="020B0604020202020204" pitchFamily="34" charset="0"/>
                <a:cs typeface="Arial" panose="020B0604020202020204" pitchFamily="34" charset="0"/>
              </a:rPr>
              <a:t>“An Arab has no superiority over a non-Arab, nor does a non-Arab have any superiority over an Arab; white has no superiority over black, nor does a black have any superiority over white; (none have superiority over another) except by piety and good action.”</a:t>
            </a:r>
          </a:p>
          <a:p>
            <a:pPr marL="0" indent="0">
              <a:buNone/>
            </a:pPr>
            <a:endParaRPr lang="en-US"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74780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940158"/>
            <a:ext cx="8915400" cy="5525036"/>
          </a:xfrm>
        </p:spPr>
        <p:txBody>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Gender Equality (</a:t>
            </a:r>
            <a:r>
              <a:rPr lang="en-US" dirty="0">
                <a:latin typeface="Arial" panose="020B0604020202020204" pitchFamily="34" charset="0"/>
                <a:cs typeface="Arial" panose="020B0604020202020204" pitchFamily="34" charset="0"/>
              </a:rPr>
              <a:t>in the sight of Allah)</a:t>
            </a:r>
          </a:p>
          <a:p>
            <a:pPr marL="0" indent="0">
              <a:buNone/>
            </a:pPr>
            <a:r>
              <a:rPr lang="en-US" i="1" dirty="0">
                <a:latin typeface="Arial" panose="020B0604020202020204" pitchFamily="34" charset="0"/>
                <a:cs typeface="Arial" panose="020B0604020202020204" pitchFamily="34" charset="0"/>
              </a:rPr>
              <a:t>“And so their Lord answered them: “I will not waste the work of any worker among you, whether male or female. You are one of another.”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Aal</a:t>
            </a:r>
            <a:r>
              <a:rPr lang="en-US" dirty="0">
                <a:latin typeface="Arial" panose="020B0604020202020204" pitchFamily="34" charset="0"/>
                <a:cs typeface="Arial" panose="020B0604020202020204" pitchFamily="34" charset="0"/>
              </a:rPr>
              <a:t> e Imran – 195)</a:t>
            </a:r>
          </a:p>
          <a:p>
            <a:pPr marL="0" indent="0">
              <a:buNone/>
            </a:pPr>
            <a:r>
              <a:rPr lang="en-US" i="1" dirty="0">
                <a:latin typeface="Arial" panose="020B0604020202020204" pitchFamily="34" charset="0"/>
                <a:cs typeface="Arial" panose="020B0604020202020204" pitchFamily="34" charset="0"/>
              </a:rPr>
              <a:t>“Muslim men and Muslim women, believing men and believing women, obedient men and obedient women, truthful men and truthful women, patient men and patient women, humble men and humble women, charitable men and charitable women, fasting men and fasting women, men who guard their chastity and women who guard, men who remember Allah frequently and women who remember—Allah has prepared for them a pardon, and an immense reward.”</a:t>
            </a:r>
            <a:r>
              <a:rPr lang="en-US" dirty="0">
                <a:latin typeface="Arial" panose="020B0604020202020204" pitchFamily="34" charset="0"/>
                <a:cs typeface="Arial" panose="020B0604020202020204" pitchFamily="34" charset="0"/>
              </a:rPr>
              <a:t> (Al-</a:t>
            </a:r>
            <a:r>
              <a:rPr lang="en-US" dirty="0" err="1">
                <a:latin typeface="Arial" panose="020B0604020202020204" pitchFamily="34" charset="0"/>
                <a:cs typeface="Arial" panose="020B0604020202020204" pitchFamily="34" charset="0"/>
              </a:rPr>
              <a:t>Ahzab</a:t>
            </a:r>
            <a:r>
              <a:rPr lang="en-US" dirty="0">
                <a:latin typeface="Arial" panose="020B0604020202020204" pitchFamily="34" charset="0"/>
                <a:cs typeface="Arial" panose="020B0604020202020204" pitchFamily="34" charset="0"/>
              </a:rPr>
              <a:t> – 35)</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Minorities to be Given Equal Rights in an Islamic State</a:t>
            </a:r>
          </a:p>
          <a:p>
            <a:pPr marL="0" indent="0">
              <a:buNone/>
            </a:pPr>
            <a:endParaRPr lang="en-US"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Worships Instill Equality (</a:t>
            </a:r>
            <a:r>
              <a:rPr lang="en-US" b="1" dirty="0" err="1">
                <a:latin typeface="Arial" panose="020B0604020202020204" pitchFamily="34" charset="0"/>
                <a:cs typeface="Arial" panose="020B0604020202020204" pitchFamily="34" charset="0"/>
              </a:rPr>
              <a:t>Salaat</a:t>
            </a:r>
            <a:r>
              <a:rPr lang="en-US" b="1" dirty="0">
                <a:latin typeface="Arial" panose="020B0604020202020204" pitchFamily="34" charset="0"/>
                <a:cs typeface="Arial" panose="020B0604020202020204" pitchFamily="34" charset="0"/>
              </a:rPr>
              <a:t>, Hajj)</a:t>
            </a:r>
          </a:p>
          <a:p>
            <a:pPr marL="0" indent="0">
              <a:buNone/>
            </a:pPr>
            <a:r>
              <a:rPr lang="en-US" b="1" dirty="0">
                <a:latin typeface="Arial" panose="020B0604020202020204" pitchFamily="34" charset="0"/>
                <a:cs typeface="Arial" panose="020B0604020202020204" pitchFamily="34" charset="0"/>
              </a:rPr>
              <a:t> </a:t>
            </a:r>
          </a:p>
          <a:p>
            <a:pPr marL="0" indent="0">
              <a:buNone/>
            </a:pPr>
            <a:endParaRPr lang="en-US"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20913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79687"/>
          </a:xfrm>
        </p:spPr>
        <p:txBody>
          <a:bodyPr/>
          <a:lstStyle/>
          <a:p>
            <a:pPr algn="ctr"/>
            <a:r>
              <a:rPr lang="en-US" dirty="0">
                <a:latin typeface="Arial" panose="020B0604020202020204" pitchFamily="34" charset="0"/>
                <a:cs typeface="Arial" panose="020B0604020202020204" pitchFamily="34" charset="0"/>
              </a:rPr>
              <a:t>5. Social Justice </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609859"/>
            <a:ext cx="8915400" cy="4790941"/>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Social justice refers to justice in terms of the distribution of wealth, opportunities, and privileges within a society.</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The element of equality in Islamic civilization itself ensures social justice.</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No one can be considered superior because of their wealth, social status, race etc.</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Islam heavily emphasizes on maintaining justice within a society, and Allah SWT has promised a great reward for a just ruler.</a:t>
            </a:r>
          </a:p>
          <a:p>
            <a:pPr marL="0" indent="0">
              <a:buNone/>
            </a:pPr>
            <a:r>
              <a:rPr lang="en-US" i="1" dirty="0">
                <a:latin typeface="Arial" panose="020B0604020202020204" pitchFamily="34" charset="0"/>
                <a:cs typeface="Arial" panose="020B0604020202020204" pitchFamily="34" charset="0"/>
              </a:rPr>
              <a:t>“"Seven are (the persons) whom Allah will give Shade of His Thrown on the Day when there would be no shade other than His Throne's Shade: A just ruler…..” </a:t>
            </a:r>
            <a:r>
              <a:rPr lang="en-US" dirty="0">
                <a:latin typeface="Arial" panose="020B0604020202020204" pitchFamily="34" charset="0"/>
                <a:cs typeface="Arial" panose="020B0604020202020204" pitchFamily="34" charset="0"/>
              </a:rPr>
              <a:t>(Bukhari &amp; Muslim)</a:t>
            </a:r>
          </a:p>
          <a:p>
            <a:pPr marL="0" indent="0" algn="ctr">
              <a:buNone/>
            </a:pPr>
            <a:r>
              <a:rPr lang="en-US" dirty="0">
                <a:latin typeface="Arial" panose="020B0604020202020204" pitchFamily="34" charset="0"/>
                <a:cs typeface="Arial" panose="020B0604020202020204" pitchFamily="34" charset="0"/>
              </a:rPr>
              <a:t>*Detail to be discussed in Islam’s judicial system*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84121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21355"/>
          </a:xfrm>
        </p:spPr>
        <p:txBody>
          <a:bodyPr/>
          <a:lstStyle/>
          <a:p>
            <a:pPr algn="ctr"/>
            <a:r>
              <a:rPr lang="en-US" dirty="0">
                <a:latin typeface="Arial" panose="020B0604020202020204" pitchFamily="34" charset="0"/>
                <a:cs typeface="Arial" panose="020B0604020202020204" pitchFamily="34" charset="0"/>
              </a:rPr>
              <a:t>6. Tolerance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i="1" dirty="0">
                <a:latin typeface="Arial" panose="020B0604020202020204" pitchFamily="34" charset="0"/>
                <a:cs typeface="Arial" panose="020B0604020202020204" pitchFamily="34" charset="0"/>
              </a:rPr>
              <a:t>“The repayment of a bad action is one equivalent to it. But whoever pardons and makes reconciliation, his reward lies with God. He does not love the unjust.” </a:t>
            </a:r>
            <a:r>
              <a:rPr lang="en-US" dirty="0">
                <a:latin typeface="Arial" panose="020B0604020202020204" pitchFamily="34" charset="0"/>
                <a:cs typeface="Arial" panose="020B0604020202020204" pitchFamily="34" charset="0"/>
              </a:rPr>
              <a:t>(Ash-</a:t>
            </a:r>
            <a:r>
              <a:rPr lang="en-US" dirty="0" err="1">
                <a:latin typeface="Arial" panose="020B0604020202020204" pitchFamily="34" charset="0"/>
                <a:cs typeface="Arial" panose="020B0604020202020204" pitchFamily="34" charset="0"/>
              </a:rPr>
              <a:t>Shura</a:t>
            </a:r>
            <a:r>
              <a:rPr lang="en-US" dirty="0">
                <a:latin typeface="Arial" panose="020B0604020202020204" pitchFamily="34" charset="0"/>
                <a:cs typeface="Arial" panose="020B0604020202020204" pitchFamily="34" charset="0"/>
              </a:rPr>
              <a:t> – 40)</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"Shall I not inform you of whom the Fire is unlawful and he is unlawful for the Fire? Every person who is near(to people), amicable, and easy(to deal with).” </a:t>
            </a:r>
            <a:r>
              <a:rPr lang="en-US" dirty="0">
                <a:latin typeface="Arial" panose="020B0604020202020204" pitchFamily="34" charset="0"/>
                <a:cs typeface="Arial" panose="020B0604020202020204" pitchFamily="34" charset="0"/>
              </a:rPr>
              <a:t>(Tirmizi)</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‘O </a:t>
            </a:r>
            <a:r>
              <a:rPr lang="en-US" i="1" dirty="0" err="1">
                <a:latin typeface="Arial" panose="020B0604020202020204" pitchFamily="34" charset="0"/>
                <a:cs typeface="Arial" panose="020B0604020202020204" pitchFamily="34" charset="0"/>
              </a:rPr>
              <a:t>Ashajj</a:t>
            </a:r>
            <a:r>
              <a:rPr lang="en-US" i="1" dirty="0">
                <a:latin typeface="Arial" panose="020B0604020202020204" pitchFamily="34" charset="0"/>
                <a:cs typeface="Arial" panose="020B0604020202020204" pitchFamily="34" charset="0"/>
              </a:rPr>
              <a:t>, you have two characteristics that Allah likes: “Tolerance and carefulness.” </a:t>
            </a:r>
            <a:r>
              <a:rPr lang="en-US" dirty="0">
                <a:latin typeface="Arial" panose="020B0604020202020204" pitchFamily="34" charset="0"/>
                <a:cs typeface="Arial" panose="020B0604020202020204" pitchFamily="34" charset="0"/>
              </a:rPr>
              <a:t>(Ibn Maajah)</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46652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631065"/>
            <a:ext cx="8915400" cy="5280157"/>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Incidents regarding tolerance from the Prophet’s SAW life</a:t>
            </a:r>
          </a:p>
          <a:p>
            <a:pPr>
              <a:buFontTx/>
              <a:buChar char="-"/>
            </a:pPr>
            <a:r>
              <a:rPr lang="en-US" dirty="0">
                <a:latin typeface="Arial" panose="020B0604020202020204" pitchFamily="34" charset="0"/>
                <a:cs typeface="Arial" panose="020B0604020202020204" pitchFamily="34" charset="0"/>
              </a:rPr>
              <a:t>Tolerating extreme persecution at Makkah</a:t>
            </a:r>
          </a:p>
          <a:p>
            <a:pPr>
              <a:buFontTx/>
              <a:buChar char="-"/>
            </a:pPr>
            <a:r>
              <a:rPr lang="en-US" dirty="0">
                <a:latin typeface="Arial" panose="020B0604020202020204" pitchFamily="34" charset="0"/>
                <a:cs typeface="Arial" panose="020B0604020202020204" pitchFamily="34" charset="0"/>
              </a:rPr>
              <a:t>Visit to </a:t>
            </a:r>
            <a:r>
              <a:rPr lang="en-US" dirty="0" err="1">
                <a:latin typeface="Arial" panose="020B0604020202020204" pitchFamily="34" charset="0"/>
                <a:cs typeface="Arial" panose="020B0604020202020204" pitchFamily="34" charset="0"/>
              </a:rPr>
              <a:t>Taif</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His decision regarding the people of Makkah at the time of its conquest</a:t>
            </a:r>
            <a:r>
              <a:rPr lang="en-GB" dirty="0">
                <a:latin typeface="Arial" panose="020B0604020202020204" pitchFamily="34" charset="0"/>
                <a:cs typeface="Arial" panose="020B0604020202020204" pitchFamily="34" charset="0"/>
              </a:rPr>
              <a:t> etc.</a:t>
            </a:r>
          </a:p>
          <a:p>
            <a:pPr>
              <a:buFontTx/>
              <a:buChar char="-"/>
            </a:pPr>
            <a:endParaRPr lang="en-US"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48238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69839"/>
          </a:xfrm>
        </p:spPr>
        <p:txBody>
          <a:bodyPr/>
          <a:lstStyle/>
          <a:p>
            <a:pPr algn="ctr"/>
            <a:r>
              <a:rPr lang="en-US" dirty="0">
                <a:latin typeface="Arial" panose="020B0604020202020204" pitchFamily="34" charset="0"/>
                <a:cs typeface="Arial" panose="020B0604020202020204" pitchFamily="34" charset="0"/>
              </a:rPr>
              <a:t>7. Moral Values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2047740"/>
            <a:ext cx="8915400" cy="4378817"/>
          </a:xfrm>
        </p:spPr>
        <p:txBody>
          <a:bodyPr>
            <a:normAutofit/>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An Islamic civilization must be led by Muslims of high moral and ethical values</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We have the Prophet SAW as an example of how an ideal Muslim should be, as Allah SWT Himself praised his character</a:t>
            </a:r>
          </a:p>
          <a:p>
            <a:pPr marL="0" indent="0">
              <a:buNone/>
            </a:pPr>
            <a:r>
              <a:rPr lang="en-US" i="1" dirty="0">
                <a:latin typeface="Arial" panose="020B0604020202020204" pitchFamily="34" charset="0"/>
                <a:cs typeface="Arial" panose="020B0604020202020204" pitchFamily="34" charset="0"/>
              </a:rPr>
              <a:t>“And you are of a great moral character.”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Qalam</a:t>
            </a:r>
            <a:r>
              <a:rPr lang="en-US" dirty="0">
                <a:latin typeface="Arial" panose="020B0604020202020204" pitchFamily="34" charset="0"/>
                <a:cs typeface="Arial" panose="020B0604020202020204" pitchFamily="34" charset="0"/>
              </a:rPr>
              <a:t> – 4)</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His character was a personification of the Quran</a:t>
            </a:r>
          </a:p>
          <a:p>
            <a:pPr marL="0" indent="0">
              <a:buNone/>
            </a:pPr>
            <a:r>
              <a:rPr lang="en-US" i="1" dirty="0">
                <a:latin typeface="Arial" panose="020B0604020202020204" pitchFamily="34" charset="0"/>
                <a:cs typeface="Arial" panose="020B0604020202020204" pitchFamily="34" charset="0"/>
              </a:rPr>
              <a:t>“A person asked Aisha R.A. about the character of the Prophet SAW. She said; “Don’t you read the Quran?” The person replied in positive. Upon this she said: “The character of the Prophet SAW was the Quran.” </a:t>
            </a:r>
            <a:r>
              <a:rPr lang="en-US" dirty="0">
                <a:latin typeface="Arial" panose="020B0604020202020204" pitchFamily="34" charset="0"/>
                <a:cs typeface="Arial" panose="020B0604020202020204" pitchFamily="34" charset="0"/>
              </a:rPr>
              <a:t>(Muslim)</a:t>
            </a:r>
          </a:p>
          <a:p>
            <a:pPr marL="0" indent="0">
              <a:buNone/>
            </a:pPr>
            <a:r>
              <a:rPr lang="en-US"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7711187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1" y="759854"/>
            <a:ext cx="9220715" cy="5795492"/>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The Prophet SAW also described it as one of his primary duties</a:t>
            </a:r>
          </a:p>
          <a:p>
            <a:pPr marL="0" indent="0">
              <a:buNone/>
            </a:pPr>
            <a:r>
              <a:rPr lang="en-US" i="1" dirty="0">
                <a:latin typeface="Arial" panose="020B0604020202020204" pitchFamily="34" charset="0"/>
                <a:cs typeface="Arial" panose="020B0604020202020204" pitchFamily="34" charset="0"/>
              </a:rPr>
              <a:t>"I was sent to perfect good character.”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Muwatta</a:t>
            </a:r>
            <a:r>
              <a:rPr lang="en-US" dirty="0">
                <a:latin typeface="Arial" panose="020B0604020202020204" pitchFamily="34" charset="0"/>
                <a:cs typeface="Arial" panose="020B0604020202020204" pitchFamily="34" charset="0"/>
              </a:rPr>
              <a:t>)</a:t>
            </a:r>
          </a:p>
          <a:p>
            <a:pPr marL="0" indent="0">
              <a:buNone/>
            </a:pPr>
            <a:endParaRPr lang="en-US" i="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A Muslim with good moral values has been described as a perfect Muslim</a:t>
            </a:r>
          </a:p>
          <a:p>
            <a:pPr marL="0" indent="0">
              <a:buNone/>
            </a:pPr>
            <a:r>
              <a:rPr lang="en-US" i="1" dirty="0">
                <a:latin typeface="Arial" panose="020B0604020202020204" pitchFamily="34" charset="0"/>
                <a:cs typeface="Arial" panose="020B0604020202020204" pitchFamily="34" charset="0"/>
              </a:rPr>
              <a:t>“The Prophet SAW did not indulge in loose talk, nor did he like to listen to it. He used to say, "The best of you is the best among you in conduct.“ </a:t>
            </a:r>
            <a:r>
              <a:rPr lang="en-US" dirty="0">
                <a:latin typeface="Arial" panose="020B0604020202020204" pitchFamily="34" charset="0"/>
                <a:cs typeface="Arial" panose="020B0604020202020204" pitchFamily="34" charset="0"/>
              </a:rPr>
              <a:t>(Bukhari &amp; Muslim)</a:t>
            </a:r>
          </a:p>
          <a:p>
            <a:pPr marL="0" indent="0">
              <a:buNone/>
            </a:pPr>
            <a:endParaRPr lang="en-US" i="1" dirty="0">
              <a:latin typeface="Arial" panose="020B0604020202020204" pitchFamily="34" charset="0"/>
              <a:cs typeface="Arial" panose="020B0604020202020204" pitchFamily="34" charset="0"/>
            </a:endParaRPr>
          </a:p>
          <a:p>
            <a:pPr marL="0" indent="0">
              <a:buNone/>
            </a:pPr>
            <a:r>
              <a:rPr lang="en-US" b="1" u="sng" dirty="0">
                <a:latin typeface="Arial" panose="020B0604020202020204" pitchFamily="34" charset="0"/>
                <a:cs typeface="Arial" panose="020B0604020202020204" pitchFamily="34" charset="0"/>
              </a:rPr>
              <a:t>List of Some Desirable Moral Values</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060062367"/>
              </p:ext>
            </p:extLst>
          </p:nvPr>
        </p:nvGraphicFramePr>
        <p:xfrm>
          <a:off x="2589211" y="4338629"/>
          <a:ext cx="8128000" cy="1854200"/>
        </p:xfrm>
        <a:graphic>
          <a:graphicData uri="http://schemas.openxmlformats.org/drawingml/2006/table">
            <a:tbl>
              <a:tblPr firstRow="1" bandRow="1">
                <a:tableStyleId>{0E3FDE45-AF77-4B5C-9715-49D594BDF05E}</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a:txBody>
                    <a:bodyPr/>
                    <a:lstStyle/>
                    <a:p>
                      <a:r>
                        <a:rPr lang="en-US" b="0" dirty="0">
                          <a:latin typeface="Arial" panose="020B0604020202020204" pitchFamily="34" charset="0"/>
                          <a:cs typeface="Arial" panose="020B0604020202020204" pitchFamily="34" charset="0"/>
                        </a:rPr>
                        <a:t>Dignity</a:t>
                      </a:r>
                    </a:p>
                  </a:txBody>
                  <a:tcPr/>
                </a:tc>
                <a:tc>
                  <a:txBody>
                    <a:bodyPr/>
                    <a:lstStyle/>
                    <a:p>
                      <a:r>
                        <a:rPr lang="en-US" b="0" dirty="0">
                          <a:latin typeface="Arial" panose="020B0604020202020204" pitchFamily="34" charset="0"/>
                          <a:cs typeface="Arial" panose="020B0604020202020204" pitchFamily="34" charset="0"/>
                        </a:rPr>
                        <a:t>Truthfulness</a:t>
                      </a:r>
                      <a:endParaRPr lang="en-GB"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70840">
                <a:tc>
                  <a:txBody>
                    <a:bodyPr/>
                    <a:lstStyle/>
                    <a:p>
                      <a:r>
                        <a:rPr lang="en-US" b="0" dirty="0">
                          <a:latin typeface="Arial" panose="020B0604020202020204" pitchFamily="34" charset="0"/>
                          <a:cs typeface="Arial" panose="020B0604020202020204" pitchFamily="34" charset="0"/>
                        </a:rPr>
                        <a:t>Piety</a:t>
                      </a:r>
                      <a:endParaRPr lang="en-GB" b="0" dirty="0">
                        <a:latin typeface="Arial" panose="020B0604020202020204" pitchFamily="34" charset="0"/>
                        <a:cs typeface="Arial" panose="020B0604020202020204" pitchFamily="34" charset="0"/>
                      </a:endParaRPr>
                    </a:p>
                  </a:txBody>
                  <a:tcPr/>
                </a:tc>
                <a:tc>
                  <a:txBody>
                    <a:bodyPr/>
                    <a:lstStyle/>
                    <a:p>
                      <a:r>
                        <a:rPr lang="en-US" b="0" dirty="0">
                          <a:latin typeface="Arial" panose="020B0604020202020204" pitchFamily="34" charset="0"/>
                          <a:cs typeface="Arial" panose="020B0604020202020204" pitchFamily="34" charset="0"/>
                        </a:rPr>
                        <a:t>Modesty</a:t>
                      </a:r>
                    </a:p>
                  </a:txBody>
                  <a:tcPr/>
                </a:tc>
                <a:extLst>
                  <a:ext uri="{0D108BD9-81ED-4DB2-BD59-A6C34878D82A}">
                    <a16:rowId xmlns:a16="http://schemas.microsoft.com/office/drawing/2014/main" val="10001"/>
                  </a:ext>
                </a:extLst>
              </a:tr>
              <a:tr h="370840">
                <a:tc>
                  <a:txBody>
                    <a:bodyPr/>
                    <a:lstStyle/>
                    <a:p>
                      <a:r>
                        <a:rPr lang="en-US" b="0" dirty="0">
                          <a:latin typeface="Arial" panose="020B0604020202020204" pitchFamily="34" charset="0"/>
                          <a:cs typeface="Arial" panose="020B0604020202020204" pitchFamily="34" charset="0"/>
                        </a:rPr>
                        <a:t>Tolerance</a:t>
                      </a:r>
                      <a:endParaRPr lang="en-GB" b="0" dirty="0">
                        <a:latin typeface="Arial" panose="020B0604020202020204" pitchFamily="34" charset="0"/>
                        <a:cs typeface="Arial" panose="020B0604020202020204" pitchFamily="34" charset="0"/>
                      </a:endParaRPr>
                    </a:p>
                  </a:txBody>
                  <a:tcPr/>
                </a:tc>
                <a:tc>
                  <a:txBody>
                    <a:bodyPr/>
                    <a:lstStyle/>
                    <a:p>
                      <a:r>
                        <a:rPr lang="en-US" b="0" dirty="0">
                          <a:latin typeface="Arial" panose="020B0604020202020204" pitchFamily="34" charset="0"/>
                          <a:cs typeface="Arial" panose="020B0604020202020204" pitchFamily="34" charset="0"/>
                        </a:rPr>
                        <a:t>Moderation</a:t>
                      </a:r>
                      <a:endParaRPr lang="en-GB"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370840">
                <a:tc>
                  <a:txBody>
                    <a:bodyPr/>
                    <a:lstStyle/>
                    <a:p>
                      <a:r>
                        <a:rPr lang="en-US" b="0" dirty="0">
                          <a:latin typeface="Arial" panose="020B0604020202020204" pitchFamily="34" charset="0"/>
                          <a:cs typeface="Arial" panose="020B0604020202020204" pitchFamily="34" charset="0"/>
                        </a:rPr>
                        <a:t>Justice</a:t>
                      </a:r>
                      <a:endParaRPr lang="en-GB" b="0" dirty="0">
                        <a:latin typeface="Arial" panose="020B0604020202020204" pitchFamily="34" charset="0"/>
                        <a:cs typeface="Arial" panose="020B0604020202020204" pitchFamily="34" charset="0"/>
                      </a:endParaRPr>
                    </a:p>
                  </a:txBody>
                  <a:tcPr/>
                </a:tc>
                <a:tc>
                  <a:txBody>
                    <a:bodyPr/>
                    <a:lstStyle/>
                    <a:p>
                      <a:r>
                        <a:rPr lang="en-US" b="0" dirty="0">
                          <a:latin typeface="Arial" panose="020B0604020202020204" pitchFamily="34" charset="0"/>
                          <a:cs typeface="Arial" panose="020B0604020202020204" pitchFamily="34" charset="0"/>
                        </a:rPr>
                        <a:t>Punctual</a:t>
                      </a:r>
                      <a:endParaRPr lang="en-GB"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70840">
                <a:tc>
                  <a:txBody>
                    <a:bodyPr/>
                    <a:lstStyle/>
                    <a:p>
                      <a:r>
                        <a:rPr lang="en-US" b="0" dirty="0">
                          <a:latin typeface="Arial" panose="020B0604020202020204" pitchFamily="34" charset="0"/>
                          <a:cs typeface="Arial" panose="020B0604020202020204" pitchFamily="34" charset="0"/>
                        </a:rPr>
                        <a:t>Kindness</a:t>
                      </a:r>
                      <a:endParaRPr lang="en-GB" b="0" dirty="0">
                        <a:latin typeface="Arial" panose="020B0604020202020204" pitchFamily="34" charset="0"/>
                        <a:cs typeface="Arial" panose="020B0604020202020204" pitchFamily="34" charset="0"/>
                      </a:endParaRPr>
                    </a:p>
                  </a:txBody>
                  <a:tcPr/>
                </a:tc>
                <a:tc>
                  <a:txBody>
                    <a:bodyPr/>
                    <a:lstStyle/>
                    <a:p>
                      <a:r>
                        <a:rPr lang="en-US" b="0" dirty="0">
                          <a:latin typeface="Arial" panose="020B0604020202020204" pitchFamily="34" charset="0"/>
                          <a:cs typeface="Arial" panose="020B0604020202020204" pitchFamily="34" charset="0"/>
                        </a:rPr>
                        <a:t>Generous</a:t>
                      </a:r>
                      <a:endParaRPr lang="en-GB"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2677523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92566"/>
          </a:xfrm>
        </p:spPr>
        <p:txBody>
          <a:bodyPr/>
          <a:lstStyle/>
          <a:p>
            <a:pPr algn="ctr"/>
            <a:r>
              <a:rPr lang="en-US" dirty="0">
                <a:latin typeface="Arial" panose="020B0604020202020204" pitchFamily="34" charset="0"/>
                <a:cs typeface="Arial" panose="020B0604020202020204" pitchFamily="34" charset="0"/>
              </a:rPr>
              <a:t>8. Rule of Law</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661375"/>
            <a:ext cx="8915400" cy="4752304"/>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An extremely important feature of an Islamic civilization</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Must be upheld at all costs to maintain law and order</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It refers to the fact that no one is above the laws prescribed by Shariah</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And Muslims will also be bound to any law formulated for their betterment, provided that it does not contradict with Shariah</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The Prophet SAW described the absence of rule of law as a declining factor of previous nations</a:t>
            </a:r>
          </a:p>
          <a:p>
            <a:pPr marL="0" indent="0">
              <a:buNone/>
            </a:pPr>
            <a:r>
              <a:rPr lang="en-US" i="1" dirty="0">
                <a:latin typeface="Arial" panose="020B0604020202020204" pitchFamily="34" charset="0"/>
                <a:cs typeface="Arial" panose="020B0604020202020204" pitchFamily="34" charset="0"/>
              </a:rPr>
              <a:t>“O people, those who have gone before you were destroyed, because if any one of high rank committed theft amongst them, they spared him; and it anyone of low rank committed theft, they inflicted the prescribed punishment upon him. By Allah, if Fatima, daughter of Muhammad, were to steal, I would have her hand cut off.” </a:t>
            </a:r>
            <a:r>
              <a:rPr lang="en-US" dirty="0">
                <a:latin typeface="Arial" panose="020B0604020202020204" pitchFamily="34" charset="0"/>
                <a:cs typeface="Arial" panose="020B0604020202020204" pitchFamily="34" charset="0"/>
              </a:rPr>
              <a:t>(Muslim)</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The Prophet SAW emphasized on this feature when the powerful could do anything and get away with it.</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9365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8349" y="624110"/>
            <a:ext cx="8911687" cy="831203"/>
          </a:xfrm>
        </p:spPr>
        <p:txBody>
          <a:bodyPr/>
          <a:lstStyle/>
          <a:p>
            <a:pPr algn="ctr"/>
            <a:r>
              <a:rPr lang="en-US" dirty="0">
                <a:latin typeface="Arial" panose="020B0604020202020204" pitchFamily="34" charset="0"/>
                <a:cs typeface="Arial" panose="020B0604020202020204" pitchFamily="34" charset="0"/>
              </a:rPr>
              <a:t>Culture &amp; Civilization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08349" y="1687132"/>
            <a:ext cx="9096263" cy="4687910"/>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Definitions of Culture</a:t>
            </a:r>
          </a:p>
          <a:p>
            <a:pPr>
              <a:buFontTx/>
              <a:buChar char="-"/>
            </a:pPr>
            <a:r>
              <a:rPr lang="en-US" i="1" dirty="0">
                <a:latin typeface="Arial" panose="020B0604020202020204" pitchFamily="34" charset="0"/>
                <a:cs typeface="Arial" panose="020B0604020202020204" pitchFamily="34" charset="0"/>
              </a:rPr>
              <a:t>“the ideas, customs, and social behavior of a particular people or society.” </a:t>
            </a:r>
            <a:r>
              <a:rPr lang="en-US" dirty="0">
                <a:latin typeface="Arial" panose="020B0604020202020204" pitchFamily="34" charset="0"/>
                <a:cs typeface="Arial" panose="020B0604020202020204" pitchFamily="34" charset="0"/>
              </a:rPr>
              <a:t>(Oxford)</a:t>
            </a:r>
          </a:p>
          <a:p>
            <a:pPr>
              <a:buFontTx/>
              <a:buChar char="-"/>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the characteristic features of everyday existence (such as diversions or a way of life) shared by people in a place or time.” </a:t>
            </a:r>
            <a:r>
              <a:rPr lang="en-US" dirty="0">
                <a:latin typeface="Arial" panose="020B0604020202020204" pitchFamily="34" charset="0"/>
                <a:cs typeface="Arial" panose="020B0604020202020204" pitchFamily="34" charset="0"/>
              </a:rPr>
              <a:t>(Merriam Webster)</a:t>
            </a:r>
          </a:p>
          <a:p>
            <a:pPr>
              <a:buFontTx/>
              <a:buChar char="-"/>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set of distinctive spiritual, material, intellectual and emotional features of society or a social group, that encompasses, not only art and literature, but lifestyles, ways of living together, value systems, traditions and beliefs. </a:t>
            </a:r>
            <a:r>
              <a:rPr lang="en-US" dirty="0">
                <a:latin typeface="Arial" panose="020B0604020202020204" pitchFamily="34" charset="0"/>
                <a:cs typeface="Arial" panose="020B0604020202020204" pitchFamily="34" charset="0"/>
              </a:rPr>
              <a:t>(UNESCO)</a:t>
            </a:r>
            <a:endParaRPr lang="en-US" i="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In simple words, it is the way of life shared by a group of people. It encompasses language, religion, cuisine, social habits, art &amp; architecture etc.</a:t>
            </a:r>
          </a:p>
          <a:p>
            <a:pPr marL="0" indent="0">
              <a:buNone/>
            </a:pPr>
            <a:endParaRPr lang="ar-SA" dirty="0">
              <a:latin typeface="Arial" panose="020B0604020202020204" pitchFamily="34" charset="0"/>
              <a:cs typeface="Arial" panose="020B0604020202020204" pitchFamily="34" charset="0"/>
            </a:endParaRPr>
          </a:p>
          <a:p>
            <a:pPr>
              <a:buFontTx/>
              <a:buChar char="-"/>
            </a:pPr>
            <a:r>
              <a:rPr lang="ar-SA" dirty="0">
                <a:latin typeface="Times New Roman" panose="02020603050405020304" pitchFamily="18" charset="0"/>
                <a:cs typeface="Times New Roman" panose="02020603050405020304" pitchFamily="18" charset="0"/>
              </a:rPr>
              <a:t>ثقافت اکتسابی یا ارادی یا شعوری طرز عمل کا نام ہے۔ اکتسابی طرز عمل میں ہماری وہ تمام عادات، افعال، خیالات اور رسوم اور اقدار شامل ہیں جن کو ہم ایک منظم معاشرے یا خاندان کے رکن کی حیثیت سے عزیز رکھتے ہیں یا ان پرعمل کرتے ہیں یا ان پر عمل کرنے کی خواہش رکھتے ہیں</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366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5319" y="624110"/>
            <a:ext cx="9199294" cy="1280890"/>
          </a:xfrm>
        </p:spPr>
        <p:txBody>
          <a:bodyPr/>
          <a:lstStyle/>
          <a:p>
            <a:pPr algn="ctr"/>
            <a:r>
              <a:rPr lang="en-US" dirty="0">
                <a:latin typeface="Arial" panose="020B0604020202020204" pitchFamily="34" charset="0"/>
                <a:cs typeface="Arial" panose="020B0604020202020204" pitchFamily="34" charset="0"/>
              </a:rPr>
              <a:t>Importance of culture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05319" y="2082085"/>
            <a:ext cx="9199294" cy="3777622"/>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Provides a community with an identity</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Provides a sense of unity</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Positively impacts to the social development of a society</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Strengthens a community</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Provides a sense of patriotism</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Provides economic benefits (tourism)</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Provides a value to a society</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Provides stability to a community</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Provides a ground for progress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8255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5319" y="624110"/>
            <a:ext cx="9199294" cy="921355"/>
          </a:xfrm>
        </p:spPr>
        <p:txBody>
          <a:bodyPr/>
          <a:lstStyle/>
          <a:p>
            <a:pPr algn="ctr"/>
            <a:r>
              <a:rPr lang="en-US" dirty="0">
                <a:latin typeface="Arial" panose="020B0604020202020204" pitchFamily="34" charset="0"/>
                <a:cs typeface="Arial" panose="020B0604020202020204" pitchFamily="34" charset="0"/>
              </a:rPr>
              <a:t>Characteristics of Culture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05319" y="1893195"/>
            <a:ext cx="9199294" cy="4108180"/>
          </a:xfrm>
        </p:spPr>
        <p:txBody>
          <a:bodyPr>
            <a:noAutofit/>
          </a:bodyPr>
          <a:lstStyle/>
          <a:p>
            <a:pPr>
              <a:buAutoNum type="arabicPeriod"/>
            </a:pPr>
            <a:r>
              <a:rPr lang="en-US" b="1" dirty="0">
                <a:latin typeface="Arial" panose="020B0604020202020204" pitchFamily="34" charset="0"/>
                <a:cs typeface="Arial" panose="020B0604020202020204" pitchFamily="34" charset="0"/>
              </a:rPr>
              <a:t>Learned (Not biological) </a:t>
            </a:r>
            <a:r>
              <a:rPr lang="en-US" dirty="0">
                <a:latin typeface="Arial" panose="020B0604020202020204" pitchFamily="34" charset="0"/>
                <a:cs typeface="Arial" panose="020B0604020202020204" pitchFamily="34" charset="0"/>
              </a:rPr>
              <a:t>– it cannot be inherited</a:t>
            </a:r>
            <a:endParaRPr lang="en-US" b="1" dirty="0">
              <a:latin typeface="Arial" panose="020B0604020202020204" pitchFamily="34" charset="0"/>
              <a:cs typeface="Arial" panose="020B0604020202020204" pitchFamily="34" charset="0"/>
            </a:endParaRP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Shared – </a:t>
            </a:r>
            <a:r>
              <a:rPr lang="en-US" dirty="0">
                <a:latin typeface="Arial" panose="020B0604020202020204" pitchFamily="34" charset="0"/>
                <a:cs typeface="Arial" panose="020B0604020202020204" pitchFamily="34" charset="0"/>
              </a:rPr>
              <a:t>by all members of a community</a:t>
            </a:r>
            <a:endParaRPr lang="en-US" b="1" dirty="0">
              <a:latin typeface="Arial" panose="020B0604020202020204" pitchFamily="34" charset="0"/>
              <a:cs typeface="Arial" panose="020B0604020202020204" pitchFamily="34" charset="0"/>
            </a:endParaRP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Based on Symbols – </a:t>
            </a:r>
            <a:r>
              <a:rPr lang="en-US" dirty="0">
                <a:latin typeface="Arial" panose="020B0604020202020204" pitchFamily="34" charset="0"/>
                <a:cs typeface="Arial" panose="020B0604020202020204" pitchFamily="34" charset="0"/>
              </a:rPr>
              <a:t>language is the most important symbolic element of a culture</a:t>
            </a: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Integrated – </a:t>
            </a:r>
            <a:r>
              <a:rPr lang="en-US" dirty="0">
                <a:latin typeface="Arial" panose="020B0604020202020204" pitchFamily="34" charset="0"/>
                <a:cs typeface="Arial" panose="020B0604020202020204" pitchFamily="34" charset="0"/>
              </a:rPr>
              <a:t>all elements of culture are interrelated</a:t>
            </a:r>
          </a:p>
          <a:p>
            <a:pPr>
              <a:buAutoNum type="arabicPeriod"/>
            </a:pPr>
            <a:endParaRPr lang="en-US"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Dynamic – </a:t>
            </a:r>
            <a:r>
              <a:rPr lang="en-US" dirty="0">
                <a:latin typeface="Arial" panose="020B0604020202020204" pitchFamily="34" charset="0"/>
                <a:cs typeface="Arial" panose="020B0604020202020204" pitchFamily="34" charset="0"/>
              </a:rPr>
              <a:t>cultures interact &amp; change. Otherwise it will be difficult to adapt to</a:t>
            </a:r>
          </a:p>
          <a:p>
            <a:pPr marL="0" indent="0">
              <a:buNone/>
            </a:pP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changing environments</a:t>
            </a:r>
          </a:p>
          <a:p>
            <a:pPr>
              <a:buAutoNum type="arabicPeriod"/>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3571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82718"/>
          </a:xfrm>
        </p:spPr>
        <p:txBody>
          <a:bodyPr/>
          <a:lstStyle/>
          <a:p>
            <a:pPr algn="ctr"/>
            <a:r>
              <a:rPr lang="en-US" dirty="0">
                <a:latin typeface="Arial" panose="020B0604020202020204" pitchFamily="34" charset="0"/>
                <a:cs typeface="Arial" panose="020B0604020202020204" pitchFamily="34" charset="0"/>
              </a:rPr>
              <a:t>Characteristics of Islamic Culture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76530" y="1700011"/>
            <a:ext cx="9440214" cy="4700789"/>
          </a:xfrm>
        </p:spPr>
        <p:txBody>
          <a:bodyPr/>
          <a:lstStyle/>
          <a:p>
            <a:pPr marL="0" indent="0">
              <a:lnSpc>
                <a:spcPct val="150000"/>
              </a:lnSpc>
              <a:buNone/>
            </a:pPr>
            <a:r>
              <a:rPr lang="en-US" dirty="0">
                <a:latin typeface="Arial" panose="020B0604020202020204" pitchFamily="34" charset="0"/>
                <a:cs typeface="Arial" panose="020B0604020202020204" pitchFamily="34" charset="0"/>
              </a:rPr>
              <a:t>There are over a billion Muslims all around the world in different geographical regions. Despite their own respective cultures specific to the country they live in, and their own languages and festivals, hey all share a common Muslim culture based on the following characteristics:</a:t>
            </a:r>
          </a:p>
          <a:p>
            <a:pPr marL="0" indent="0">
              <a:lnSpc>
                <a:spcPct val="150000"/>
              </a:lnSpc>
              <a:buNone/>
            </a:pPr>
            <a:endParaRPr lang="en-US"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Faith Based</a:t>
            </a:r>
          </a:p>
          <a:p>
            <a:pPr>
              <a:buFontTx/>
              <a:buChar char="-"/>
            </a:pPr>
            <a:r>
              <a:rPr lang="en-US" dirty="0">
                <a:latin typeface="Arial" panose="020B0604020202020204" pitchFamily="34" charset="0"/>
                <a:cs typeface="Arial" panose="020B0604020202020204" pitchFamily="34" charset="0"/>
              </a:rPr>
              <a:t>Any element which is not allowed by Shariah cannot be a part of Islamic culture</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Moralistic</a:t>
            </a:r>
          </a:p>
          <a:p>
            <a:pPr marL="0" indent="0">
              <a:buNone/>
            </a:pPr>
            <a:r>
              <a:rPr lang="en-US" dirty="0">
                <a:latin typeface="Arial" panose="020B0604020202020204" pitchFamily="34" charset="0"/>
                <a:cs typeface="Arial" panose="020B0604020202020204" pitchFamily="34" charset="0"/>
              </a:rPr>
              <a:t>- Morality and ethics play a huge role in shaping Islamic culture</a:t>
            </a:r>
          </a:p>
          <a:p>
            <a:pPr marL="0" indent="0">
              <a:lnSpc>
                <a:spcPct val="150000"/>
              </a:lnSpc>
              <a:buNone/>
            </a:pP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9084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6530" y="734097"/>
            <a:ext cx="9440214" cy="5666704"/>
          </a:xfrm>
        </p:spPr>
        <p:txBody>
          <a:bodyPr/>
          <a:lstStyle/>
          <a:p>
            <a:pPr marL="0" indent="0">
              <a:buNone/>
            </a:pPr>
            <a:r>
              <a:rPr lang="en-US" b="1" dirty="0">
                <a:latin typeface="Arial" panose="020B0604020202020204" pitchFamily="34" charset="0"/>
                <a:cs typeface="Arial" panose="020B0604020202020204" pitchFamily="34" charset="0"/>
              </a:rPr>
              <a:t>3. Balanced &amp; Moderate</a:t>
            </a:r>
          </a:p>
          <a:p>
            <a:pPr>
              <a:buFontTx/>
              <a:buChar char="-"/>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Thus We made you a moderate community.” </a:t>
            </a:r>
            <a:r>
              <a:rPr lang="en-US" dirty="0">
                <a:latin typeface="Arial" panose="020B0604020202020204" pitchFamily="34" charset="0"/>
                <a:cs typeface="Arial" panose="020B0604020202020204" pitchFamily="34" charset="0"/>
              </a:rPr>
              <a:t>(Al-Baqarah – 143)</a:t>
            </a:r>
          </a:p>
          <a:p>
            <a:pPr>
              <a:buFontTx/>
              <a:buChar char="-"/>
            </a:pPr>
            <a:r>
              <a:rPr lang="en-US" dirty="0">
                <a:latin typeface="Arial" panose="020B0604020202020204" pitchFamily="34" charset="0"/>
                <a:cs typeface="Arial" panose="020B0604020202020204" pitchFamily="34" charset="0"/>
              </a:rPr>
              <a:t>Nothing will be in excess, otherwise it will become toxic</a:t>
            </a:r>
          </a:p>
          <a:p>
            <a:pPr>
              <a:buFontTx/>
              <a:buChar char="-"/>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4. Human Dignity &amp; Equality</a:t>
            </a:r>
          </a:p>
          <a:p>
            <a:pPr>
              <a:buFontTx/>
              <a:buChar char="-"/>
            </a:pPr>
            <a:r>
              <a:rPr lang="en-US" dirty="0">
                <a:latin typeface="Arial" panose="020B0604020202020204" pitchFamily="34" charset="0"/>
                <a:cs typeface="Arial" panose="020B0604020202020204" pitchFamily="34" charset="0"/>
              </a:rPr>
              <a:t>All human beings, regardless of their faith, race, color, are accepted and provided with equal rights</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Proponent of Good &amp; Opponent of Evil</a:t>
            </a:r>
          </a:p>
          <a:p>
            <a:pPr>
              <a:buFontTx/>
              <a:buChar char="-"/>
            </a:pPr>
            <a:r>
              <a:rPr lang="en-US" i="1" dirty="0">
                <a:latin typeface="Arial" panose="020B0604020202020204" pitchFamily="34" charset="0"/>
                <a:cs typeface="Arial" panose="020B0604020202020204" pitchFamily="34" charset="0"/>
              </a:rPr>
              <a:t>“You are the best community that ever emerged for humanity: you advocate what is moral, and forbid what is immoral, and believe in God.”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Aal</a:t>
            </a:r>
            <a:r>
              <a:rPr lang="en-US" dirty="0">
                <a:latin typeface="Arial" panose="020B0604020202020204" pitchFamily="34" charset="0"/>
                <a:cs typeface="Arial" panose="020B0604020202020204" pitchFamily="34" charset="0"/>
              </a:rPr>
              <a:t> e Imran – 110)</a:t>
            </a:r>
          </a:p>
          <a:p>
            <a:pPr marL="0" indent="0">
              <a:buNone/>
            </a:pPr>
            <a:endParaRPr lang="en-US" i="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112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8045" y="862885"/>
            <a:ext cx="9276567" cy="5434884"/>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Definitions of Civilization</a:t>
            </a:r>
          </a:p>
          <a:p>
            <a:pPr marL="0" indent="0">
              <a:buNone/>
            </a:pPr>
            <a:endParaRPr lang="en-US" sz="2000" b="1" dirty="0">
              <a:latin typeface="Arial" panose="020B0604020202020204" pitchFamily="34" charset="0"/>
              <a:cs typeface="Arial" panose="020B0604020202020204" pitchFamily="34" charset="0"/>
            </a:endParaRPr>
          </a:p>
          <a:p>
            <a:pPr>
              <a:buFontTx/>
              <a:buChar char="-"/>
            </a:pPr>
            <a:r>
              <a:rPr lang="en-US" sz="2000" i="1" dirty="0">
                <a:latin typeface="Arial" panose="020B0604020202020204" pitchFamily="34" charset="0"/>
                <a:cs typeface="Arial" panose="020B0604020202020204" pitchFamily="34" charset="0"/>
              </a:rPr>
              <a:t>“The process by which a society or place reaches an advanced stage of social and cultural development and organization.” </a:t>
            </a:r>
            <a:r>
              <a:rPr lang="en-US" sz="2000" dirty="0">
                <a:latin typeface="Arial" panose="020B0604020202020204" pitchFamily="34" charset="0"/>
                <a:cs typeface="Arial" panose="020B0604020202020204" pitchFamily="34" charset="0"/>
              </a:rPr>
              <a:t>(Oxford)</a:t>
            </a:r>
            <a:endParaRPr lang="ar-SA"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Sociologists define it as an advanced state of human society containing highly developed forms of government, culture, industry, and common social norms.</a:t>
            </a:r>
            <a:endParaRPr lang="ar-SA"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In simple words, it is an advanced state of living which encompasses laws, culture, social habits and norms etc.</a:t>
            </a:r>
          </a:p>
          <a:p>
            <a:pPr marL="0" indent="0">
              <a:buNone/>
            </a:pPr>
            <a:endParaRPr lang="ar-SA"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a:p>
            <a:pPr marL="0" indent="0">
              <a:buNone/>
            </a:pPr>
            <a:endParaRPr lang="en-GB"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6665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9407" y="714262"/>
            <a:ext cx="8911687" cy="895596"/>
          </a:xfrm>
        </p:spPr>
        <p:txBody>
          <a:bodyPr/>
          <a:lstStyle/>
          <a:p>
            <a:pPr algn="ctr"/>
            <a:r>
              <a:rPr lang="en-US" dirty="0">
                <a:latin typeface="Arial" panose="020B0604020202020204" pitchFamily="34" charset="0"/>
                <a:cs typeface="Arial" panose="020B0604020202020204" pitchFamily="34" charset="0"/>
              </a:rPr>
              <a:t>Difference Between Culture &amp; Civilization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89407" y="2221606"/>
            <a:ext cx="9478851" cy="4636394"/>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Often used interchangeably</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However, there are a few distinctions;</a:t>
            </a:r>
          </a:p>
          <a:p>
            <a:pPr marL="0" indent="0">
              <a:buNone/>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Civilization is always advancing, but not culture</a:t>
            </a:r>
          </a:p>
          <a:p>
            <a:pPr>
              <a:buFontTx/>
              <a:buChar char="-"/>
            </a:pPr>
            <a:r>
              <a:rPr lang="en-US" dirty="0">
                <a:latin typeface="Arial" panose="020B0604020202020204" pitchFamily="34" charset="0"/>
                <a:cs typeface="Arial" panose="020B0604020202020204" pitchFamily="34" charset="0"/>
              </a:rPr>
              <a:t>Civilization may be borrowed, but not culture</a:t>
            </a:r>
          </a:p>
          <a:p>
            <a:pPr>
              <a:buFontTx/>
              <a:buChar char="-"/>
            </a:pPr>
            <a:r>
              <a:rPr lang="en-US" dirty="0">
                <a:latin typeface="Arial" panose="020B0604020202020204" pitchFamily="34" charset="0"/>
                <a:cs typeface="Arial" panose="020B0604020202020204" pitchFamily="34" charset="0"/>
              </a:rPr>
              <a:t>Civilization is means to an end while culture is the end</a:t>
            </a:r>
          </a:p>
          <a:p>
            <a:pPr>
              <a:buFontTx/>
              <a:buChar char="-"/>
            </a:pPr>
            <a:r>
              <a:rPr lang="en-US" dirty="0">
                <a:latin typeface="Arial" panose="020B0604020202020204" pitchFamily="34" charset="0"/>
                <a:cs typeface="Arial" panose="020B0604020202020204" pitchFamily="34" charset="0"/>
              </a:rPr>
              <a:t>Civilization is prone to changes while culture remains more or less the same</a:t>
            </a:r>
          </a:p>
          <a:p>
            <a:pPr>
              <a:buFontTx/>
              <a:buChar char="-"/>
            </a:pPr>
            <a:r>
              <a:rPr lang="en-US" dirty="0">
                <a:latin typeface="Arial" panose="020B0604020202020204" pitchFamily="34" charset="0"/>
                <a:cs typeface="Arial" panose="020B0604020202020204" pitchFamily="34" charset="0"/>
              </a:rPr>
              <a:t>Civilization is easily passed to the next generation, but not culture</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5995121"/>
      </p:ext>
    </p:extLst>
  </p:cSld>
  <p:clrMapOvr>
    <a:masterClrMapping/>
  </p:clrMapOvr>
</p:sld>
</file>

<file path=ppt/theme/theme1.xml><?xml version="1.0" encoding="utf-8"?>
<a:theme xmlns:a="http://schemas.openxmlformats.org/drawingml/2006/main" name="Wisp">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docProps/app.xml><?xml version="1.0" encoding="utf-8"?>
<Properties xmlns="http://schemas.openxmlformats.org/officeDocument/2006/extended-properties" xmlns:vt="http://schemas.openxmlformats.org/officeDocument/2006/docPropsVTypes">
  <Template>Wisp</Template>
  <TotalTime>422</TotalTime>
  <Words>2581</Words>
  <Application>Microsoft Macintosh PowerPoint</Application>
  <PresentationFormat>Widescreen</PresentationFormat>
  <Paragraphs>247</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Century Gothic</vt:lpstr>
      <vt:lpstr>Times New Roman</vt:lpstr>
      <vt:lpstr>Wingdings</vt:lpstr>
      <vt:lpstr>Wingdings 3</vt:lpstr>
      <vt:lpstr>Wisp</vt:lpstr>
      <vt:lpstr>PowerPoint Presentation</vt:lpstr>
      <vt:lpstr>Past Paper Questions</vt:lpstr>
      <vt:lpstr>Culture &amp; Civilization</vt:lpstr>
      <vt:lpstr>Importance of culture</vt:lpstr>
      <vt:lpstr>Characteristics of Culture</vt:lpstr>
      <vt:lpstr>Characteristics of Islamic Culture</vt:lpstr>
      <vt:lpstr>PowerPoint Presentation</vt:lpstr>
      <vt:lpstr>PowerPoint Presentation</vt:lpstr>
      <vt:lpstr>Difference Between Culture &amp; Civilization</vt:lpstr>
      <vt:lpstr>Characteristics of Civilization</vt:lpstr>
      <vt:lpstr>Characteristics/Features of Islamic  Civilization</vt:lpstr>
      <vt:lpstr>2. Self Purification Tazkiyah tun Nafs</vt:lpstr>
      <vt:lpstr>Importance of Self Purification</vt:lpstr>
      <vt:lpstr>PowerPoint Presentation</vt:lpstr>
      <vt:lpstr>Impacts of Self Purification</vt:lpstr>
      <vt:lpstr>PowerPoint Presentation</vt:lpstr>
      <vt:lpstr>How to Attain Self Purification?</vt:lpstr>
      <vt:lpstr>Ehsan (sometimes asked with Self-Purification)</vt:lpstr>
      <vt:lpstr>Ehsan (sometimes asked with Self-Purification)</vt:lpstr>
      <vt:lpstr>3. Dignity of Man</vt:lpstr>
      <vt:lpstr>4. Equality</vt:lpstr>
      <vt:lpstr>PowerPoint Presentation</vt:lpstr>
      <vt:lpstr>5. Social Justice </vt:lpstr>
      <vt:lpstr>6. Tolerance</vt:lpstr>
      <vt:lpstr>PowerPoint Presentation</vt:lpstr>
      <vt:lpstr>7. Moral Values</vt:lpstr>
      <vt:lpstr>PowerPoint Presentation</vt:lpstr>
      <vt:lpstr>8. Rule of Law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Abubakr</dc:creator>
  <cp:lastModifiedBy>Abubakar Ilyas</cp:lastModifiedBy>
  <cp:revision>26</cp:revision>
  <dcterms:created xsi:type="dcterms:W3CDTF">2021-03-03T05:46:31Z</dcterms:created>
  <dcterms:modified xsi:type="dcterms:W3CDTF">2023-08-02T06:41:17Z</dcterms:modified>
</cp:coreProperties>
</file>