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46"/>
  </p:notesMasterIdLst>
  <p:sldIdLst>
    <p:sldId id="404" r:id="rId2"/>
    <p:sldId id="299" r:id="rId3"/>
    <p:sldId id="318" r:id="rId4"/>
    <p:sldId id="288" r:id="rId5"/>
    <p:sldId id="411" r:id="rId6"/>
    <p:sldId id="302" r:id="rId7"/>
    <p:sldId id="405" r:id="rId8"/>
    <p:sldId id="366" r:id="rId9"/>
    <p:sldId id="412" r:id="rId10"/>
    <p:sldId id="333" r:id="rId11"/>
    <p:sldId id="292" r:id="rId12"/>
    <p:sldId id="367" r:id="rId13"/>
    <p:sldId id="368" r:id="rId14"/>
    <p:sldId id="345" r:id="rId15"/>
    <p:sldId id="395" r:id="rId16"/>
    <p:sldId id="268" r:id="rId17"/>
    <p:sldId id="373" r:id="rId18"/>
    <p:sldId id="374" r:id="rId19"/>
    <p:sldId id="375" r:id="rId20"/>
    <p:sldId id="381" r:id="rId21"/>
    <p:sldId id="410" r:id="rId22"/>
    <p:sldId id="398" r:id="rId23"/>
    <p:sldId id="295" r:id="rId24"/>
    <p:sldId id="396" r:id="rId25"/>
    <p:sldId id="350" r:id="rId26"/>
    <p:sldId id="351" r:id="rId27"/>
    <p:sldId id="352" r:id="rId28"/>
    <p:sldId id="353" r:id="rId29"/>
    <p:sldId id="279" r:id="rId30"/>
    <p:sldId id="369" r:id="rId31"/>
    <p:sldId id="309" r:id="rId32"/>
    <p:sldId id="370" r:id="rId33"/>
    <p:sldId id="266" r:id="rId34"/>
    <p:sldId id="399" r:id="rId35"/>
    <p:sldId id="407" r:id="rId36"/>
    <p:sldId id="371" r:id="rId37"/>
    <p:sldId id="372" r:id="rId38"/>
    <p:sldId id="400" r:id="rId39"/>
    <p:sldId id="406" r:id="rId40"/>
    <p:sldId id="401" r:id="rId41"/>
    <p:sldId id="376" r:id="rId42"/>
    <p:sldId id="409" r:id="rId43"/>
    <p:sldId id="402" r:id="rId44"/>
    <p:sldId id="403" r:id="rId4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06" autoAdjust="0"/>
    <p:restoredTop sz="94660"/>
  </p:normalViewPr>
  <p:slideViewPr>
    <p:cSldViewPr snapToGrid="0">
      <p:cViewPr varScale="1">
        <p:scale>
          <a:sx n="82" d="100"/>
          <a:sy n="82" d="100"/>
        </p:scale>
        <p:origin x="494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notesMaster" Target="notesMasters/notesMaster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3863E74-EEB9-46BB-A2D4-71529019E36A}" type="doc">
      <dgm:prSet loTypeId="urn:microsoft.com/office/officeart/2005/8/layout/process2" loCatId="process" qsTypeId="urn:microsoft.com/office/officeart/2005/8/quickstyle/simple2" qsCatId="simple" csTypeId="urn:microsoft.com/office/officeart/2005/8/colors/accent1_2" csCatId="accent1" phldr="1"/>
      <dgm:spPr/>
    </dgm:pt>
    <dgm:pt modelId="{BFBA354B-A26B-4CBF-AA6C-D97C464FBBB3}">
      <dgm:prSet phldrT="[Text]" custT="1"/>
      <dgm:spPr/>
      <dgm:t>
        <a:bodyPr/>
        <a:lstStyle/>
        <a:p>
          <a:r>
            <a:rPr lang="en-US" sz="2000" b="1" kern="1200" dirty="0">
              <a:solidFill>
                <a:prstClr val="white"/>
              </a:solidFill>
              <a:latin typeface="Century Gothic"/>
              <a:ea typeface="+mn-ea"/>
              <a:cs typeface="+mn-cs"/>
            </a:rPr>
            <a:t>State</a:t>
          </a:r>
          <a:r>
            <a:rPr lang="en-US" sz="2400" b="1" kern="1200" dirty="0"/>
            <a:t> </a:t>
          </a:r>
          <a:r>
            <a:rPr lang="en-US" sz="2000" b="1" kern="1200" dirty="0"/>
            <a:t>(Hard)</a:t>
          </a:r>
          <a:endParaRPr lang="en-US" sz="2400" b="1" kern="1200" dirty="0"/>
        </a:p>
      </dgm:t>
    </dgm:pt>
    <dgm:pt modelId="{7439DAA6-41E6-4187-9CE6-4EF06688F69F}" type="parTrans" cxnId="{9190D9C8-6F39-43FA-A9D0-67C6846B72D2}">
      <dgm:prSet/>
      <dgm:spPr/>
      <dgm:t>
        <a:bodyPr/>
        <a:lstStyle/>
        <a:p>
          <a:endParaRPr lang="en-US"/>
        </a:p>
      </dgm:t>
    </dgm:pt>
    <dgm:pt modelId="{1547EBAC-C2E4-4BAE-994A-71F6F5AA70BF}" type="sibTrans" cxnId="{9190D9C8-6F39-43FA-A9D0-67C6846B72D2}">
      <dgm:prSet custT="1"/>
      <dgm:spPr/>
      <dgm:t>
        <a:bodyPr/>
        <a:lstStyle/>
        <a:p>
          <a:endParaRPr lang="en-US" sz="1800"/>
        </a:p>
      </dgm:t>
    </dgm:pt>
    <dgm:pt modelId="{214209F5-D140-4E1C-BCAF-13D3051D1545}">
      <dgm:prSet phldrT="[Text]" custT="1"/>
      <dgm:spPr/>
      <dgm:t>
        <a:bodyPr/>
        <a:lstStyle/>
        <a:p>
          <a:r>
            <a:rPr lang="en-US" sz="2000" b="1" dirty="0"/>
            <a:t>Non-State (Soft)</a:t>
          </a:r>
        </a:p>
      </dgm:t>
    </dgm:pt>
    <dgm:pt modelId="{71C5F1C4-7CDD-47D1-B0CA-F0575734CB06}" type="parTrans" cxnId="{B249BB17-86C6-47A0-BB26-1D961D5D6A2F}">
      <dgm:prSet/>
      <dgm:spPr/>
      <dgm:t>
        <a:bodyPr/>
        <a:lstStyle/>
        <a:p>
          <a:endParaRPr lang="en-US"/>
        </a:p>
      </dgm:t>
    </dgm:pt>
    <dgm:pt modelId="{8B7C5D46-FA97-43C4-B6AA-AAF13D9AD642}" type="sibTrans" cxnId="{B249BB17-86C6-47A0-BB26-1D961D5D6A2F}">
      <dgm:prSet/>
      <dgm:spPr/>
      <dgm:t>
        <a:bodyPr/>
        <a:lstStyle/>
        <a:p>
          <a:endParaRPr lang="en-US"/>
        </a:p>
      </dgm:t>
    </dgm:pt>
    <dgm:pt modelId="{C287D750-BBFC-46F1-895D-D02E47BDE48B}" type="pres">
      <dgm:prSet presAssocID="{53863E74-EEB9-46BB-A2D4-71529019E36A}" presName="linearFlow" presStyleCnt="0">
        <dgm:presLayoutVars>
          <dgm:resizeHandles val="exact"/>
        </dgm:presLayoutVars>
      </dgm:prSet>
      <dgm:spPr/>
    </dgm:pt>
    <dgm:pt modelId="{0EE5B05A-D558-45C8-95F3-70456509A590}" type="pres">
      <dgm:prSet presAssocID="{BFBA354B-A26B-4CBF-AA6C-D97C464FBBB3}" presName="node" presStyleLbl="node1" presStyleIdx="0" presStyleCnt="2" custFlipHor="1" custScaleX="14200" custScaleY="15784">
        <dgm:presLayoutVars>
          <dgm:bulletEnabled val="1"/>
        </dgm:presLayoutVars>
      </dgm:prSet>
      <dgm:spPr/>
    </dgm:pt>
    <dgm:pt modelId="{84E4E171-EEBC-495D-89EE-3324E80F8595}" type="pres">
      <dgm:prSet presAssocID="{1547EBAC-C2E4-4BAE-994A-71F6F5AA70BF}" presName="sibTrans" presStyleLbl="sibTrans2D1" presStyleIdx="0" presStyleCnt="1" custScaleX="76938" custScaleY="51363"/>
      <dgm:spPr/>
    </dgm:pt>
    <dgm:pt modelId="{CDBDE0DC-DB39-4824-8BDD-B8FD8AC2E34B}" type="pres">
      <dgm:prSet presAssocID="{1547EBAC-C2E4-4BAE-994A-71F6F5AA70BF}" presName="connectorText" presStyleLbl="sibTrans2D1" presStyleIdx="0" presStyleCnt="1"/>
      <dgm:spPr/>
    </dgm:pt>
    <dgm:pt modelId="{6BE71593-EFAA-420A-B34D-1CC408D3F2E7}" type="pres">
      <dgm:prSet presAssocID="{214209F5-D140-4E1C-BCAF-13D3051D1545}" presName="node" presStyleLbl="node1" presStyleIdx="1" presStyleCnt="2" custScaleX="13361" custScaleY="16044" custLinFactNeighborX="162" custLinFactNeighborY="-19981">
        <dgm:presLayoutVars>
          <dgm:bulletEnabled val="1"/>
        </dgm:presLayoutVars>
      </dgm:prSet>
      <dgm:spPr/>
    </dgm:pt>
  </dgm:ptLst>
  <dgm:cxnLst>
    <dgm:cxn modelId="{B249BB17-86C6-47A0-BB26-1D961D5D6A2F}" srcId="{53863E74-EEB9-46BB-A2D4-71529019E36A}" destId="{214209F5-D140-4E1C-BCAF-13D3051D1545}" srcOrd="1" destOrd="0" parTransId="{71C5F1C4-7CDD-47D1-B0CA-F0575734CB06}" sibTransId="{8B7C5D46-FA97-43C4-B6AA-AAF13D9AD642}"/>
    <dgm:cxn modelId="{EC6DC91C-52A7-4A0C-BCE9-9CABD9938A39}" type="presOf" srcId="{1547EBAC-C2E4-4BAE-994A-71F6F5AA70BF}" destId="{84E4E171-EEBC-495D-89EE-3324E80F8595}" srcOrd="0" destOrd="0" presId="urn:microsoft.com/office/officeart/2005/8/layout/process2"/>
    <dgm:cxn modelId="{A7F5232D-3882-4C2B-BE12-0D50A9923457}" type="presOf" srcId="{214209F5-D140-4E1C-BCAF-13D3051D1545}" destId="{6BE71593-EFAA-420A-B34D-1CC408D3F2E7}" srcOrd="0" destOrd="0" presId="urn:microsoft.com/office/officeart/2005/8/layout/process2"/>
    <dgm:cxn modelId="{459A763B-254B-4923-94C1-5AB863EF38D9}" type="presOf" srcId="{BFBA354B-A26B-4CBF-AA6C-D97C464FBBB3}" destId="{0EE5B05A-D558-45C8-95F3-70456509A590}" srcOrd="0" destOrd="0" presId="urn:microsoft.com/office/officeart/2005/8/layout/process2"/>
    <dgm:cxn modelId="{2BF6EE58-EC32-4AED-8A9B-2C353072EB35}" type="presOf" srcId="{53863E74-EEB9-46BB-A2D4-71529019E36A}" destId="{C287D750-BBFC-46F1-895D-D02E47BDE48B}" srcOrd="0" destOrd="0" presId="urn:microsoft.com/office/officeart/2005/8/layout/process2"/>
    <dgm:cxn modelId="{9190D9C8-6F39-43FA-A9D0-67C6846B72D2}" srcId="{53863E74-EEB9-46BB-A2D4-71529019E36A}" destId="{BFBA354B-A26B-4CBF-AA6C-D97C464FBBB3}" srcOrd="0" destOrd="0" parTransId="{7439DAA6-41E6-4187-9CE6-4EF06688F69F}" sibTransId="{1547EBAC-C2E4-4BAE-994A-71F6F5AA70BF}"/>
    <dgm:cxn modelId="{9F5451DF-AF1D-4310-A832-27D98BF1D896}" type="presOf" srcId="{1547EBAC-C2E4-4BAE-994A-71F6F5AA70BF}" destId="{CDBDE0DC-DB39-4824-8BDD-B8FD8AC2E34B}" srcOrd="1" destOrd="0" presId="urn:microsoft.com/office/officeart/2005/8/layout/process2"/>
    <dgm:cxn modelId="{908CBDB8-C005-4224-AD34-A5E4ECD3D700}" type="presParOf" srcId="{C287D750-BBFC-46F1-895D-D02E47BDE48B}" destId="{0EE5B05A-D558-45C8-95F3-70456509A590}" srcOrd="0" destOrd="0" presId="urn:microsoft.com/office/officeart/2005/8/layout/process2"/>
    <dgm:cxn modelId="{79CA5F46-42E1-4846-8D13-C609E8762729}" type="presParOf" srcId="{C287D750-BBFC-46F1-895D-D02E47BDE48B}" destId="{84E4E171-EEBC-495D-89EE-3324E80F8595}" srcOrd="1" destOrd="0" presId="urn:microsoft.com/office/officeart/2005/8/layout/process2"/>
    <dgm:cxn modelId="{8C09A842-36A1-4A0B-9E4C-310C875F1B7B}" type="presParOf" srcId="{84E4E171-EEBC-495D-89EE-3324E80F8595}" destId="{CDBDE0DC-DB39-4824-8BDD-B8FD8AC2E34B}" srcOrd="0" destOrd="0" presId="urn:microsoft.com/office/officeart/2005/8/layout/process2"/>
    <dgm:cxn modelId="{563782F5-EBB2-4D83-A00F-71966CCFE584}" type="presParOf" srcId="{C287D750-BBFC-46F1-895D-D02E47BDE48B}" destId="{6BE71593-EFAA-420A-B34D-1CC408D3F2E7}" srcOrd="2" destOrd="0" presId="urn:microsoft.com/office/officeart/2005/8/layout/process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EE5B05A-D558-45C8-95F3-70456509A590}">
      <dsp:nvSpPr>
        <dsp:cNvPr id="0" name=""/>
        <dsp:cNvSpPr/>
      </dsp:nvSpPr>
      <dsp:spPr>
        <a:xfrm flipH="1">
          <a:off x="1167937" y="473656"/>
          <a:ext cx="1597721" cy="81406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 dirty="0">
              <a:solidFill>
                <a:prstClr val="white"/>
              </a:solidFill>
              <a:latin typeface="Century Gothic"/>
              <a:ea typeface="+mn-ea"/>
              <a:cs typeface="+mn-cs"/>
            </a:rPr>
            <a:t>State</a:t>
          </a:r>
          <a:r>
            <a:rPr lang="en-US" sz="2400" b="1" kern="1200" dirty="0"/>
            <a:t> </a:t>
          </a:r>
          <a:r>
            <a:rPr lang="en-US" sz="2000" b="1" kern="1200" dirty="0"/>
            <a:t>(Hard)</a:t>
          </a:r>
          <a:endParaRPr lang="en-US" sz="2400" b="1" kern="1200" dirty="0"/>
        </a:p>
      </dsp:txBody>
      <dsp:txXfrm>
        <a:off x="1191780" y="497499"/>
        <a:ext cx="1550035" cy="766376"/>
      </dsp:txXfrm>
    </dsp:sp>
    <dsp:sp modelId="{84E4E171-EEBC-495D-89EE-3324E80F8595}">
      <dsp:nvSpPr>
        <dsp:cNvPr id="0" name=""/>
        <dsp:cNvSpPr/>
      </dsp:nvSpPr>
      <dsp:spPr>
        <a:xfrm rot="5373852">
          <a:off x="1521290" y="1479471"/>
          <a:ext cx="909192" cy="119207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800" kern="1200"/>
        </a:p>
      </dsp:txBody>
      <dsp:txXfrm rot="-5400000">
        <a:off x="1617227" y="1620916"/>
        <a:ext cx="715244" cy="636434"/>
      </dsp:txXfrm>
    </dsp:sp>
    <dsp:sp modelId="{6BE71593-EFAA-420A-B34D-1CC408D3F2E7}">
      <dsp:nvSpPr>
        <dsp:cNvPr id="0" name=""/>
        <dsp:cNvSpPr/>
      </dsp:nvSpPr>
      <dsp:spPr>
        <a:xfrm>
          <a:off x="1233365" y="2863300"/>
          <a:ext cx="1503321" cy="82747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 dirty="0"/>
            <a:t>Non-State (Soft)</a:t>
          </a:r>
        </a:p>
      </dsp:txBody>
      <dsp:txXfrm>
        <a:off x="1257601" y="2887536"/>
        <a:ext cx="1454849" cy="7790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CE6EB8D-37EA-4B5D-A662-47FA79AF222A}" type="datetimeFigureOut">
              <a:rPr lang="en-US" smtClean="0"/>
              <a:pPr/>
              <a:t>11/21/2024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6B6F8B-EE24-457B-BCBA-E69C14EF2CE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44906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6B6F8B-EE24-457B-BCBA-E69C14EF2CE4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06256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6B6F8B-EE24-457B-BCBA-E69C14EF2CE4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441446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6B6F8B-EE24-457B-BCBA-E69C14EF2CE4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373150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6B6F8B-EE24-457B-BCBA-E69C14EF2CE4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170016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6B6F8B-EE24-457B-BCBA-E69C14EF2CE4}" type="slidenum">
              <a:rPr lang="en-US" smtClean="0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85087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6B6F8B-EE24-457B-BCBA-E69C14EF2CE4}" type="slidenum">
              <a:rPr lang="en-US" smtClean="0"/>
              <a:pPr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962766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6B6F8B-EE24-457B-BCBA-E69C14EF2CE4}" type="slidenum">
              <a:rPr lang="en-US" smtClean="0"/>
              <a:pPr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946323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6B6F8B-EE24-457B-BCBA-E69C14EF2CE4}" type="slidenum">
              <a:rPr lang="en-US" smtClean="0"/>
              <a:pPr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67878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8FA22-F3FD-4C5C-AEF6-0035F9F9F039}" type="datetime1">
              <a:rPr lang="en-US" smtClean="0"/>
              <a:t>11/21/2024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E0483-EDC8-4F90-9A0F-E3E00E705D7E}" type="datetime1">
              <a:rPr lang="en-US" smtClean="0"/>
              <a:t>11/21/2024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AE51A-F99C-4075-A7E9-59C0FC8CF5F2}" type="datetime1">
              <a:rPr lang="en-US" smtClean="0"/>
              <a:t>11/21/2024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E76901-1A2B-4831-8611-0C797EA768B5}" type="datetime1">
              <a:rPr lang="en-US" smtClean="0"/>
              <a:t>11/21/2024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9DC64-427A-40FE-B49E-04DCB667B88C}" type="datetime1">
              <a:rPr lang="en-US" smtClean="0"/>
              <a:t>11/21/2024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0B70B-4F2D-4433-9A5B-08508295D068}" type="datetime1">
              <a:rPr lang="en-US" smtClean="0"/>
              <a:t>11/21/2024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8E8227-8A24-4A9D-A0FF-AEC927D5CB09}" type="datetime1">
              <a:rPr lang="en-US" smtClean="0"/>
              <a:t>11/21/2024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F5FF6-1519-47A1-96DB-ABAAB093CC36}" type="datetime1">
              <a:rPr lang="en-US" smtClean="0"/>
              <a:t>11/21/2024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ED1107-C842-4D74-B2CC-C432F0432D6E}" type="datetime1">
              <a:rPr lang="en-US" smtClean="0"/>
              <a:t>11/21/2024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F2B415-92FE-41A1-9F22-24AC2BE8EDC4}" type="datetime1">
              <a:rPr lang="en-US" smtClean="0"/>
              <a:t>11/21/2024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15A91-FB05-4DF4-9319-574462451BD2}" type="datetime1">
              <a:rPr lang="en-US" smtClean="0"/>
              <a:t>11/21/2024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03E63A-C982-47E1-AAF3-73D1757A0ACA}" type="datetime1">
              <a:rPr lang="en-US" smtClean="0"/>
              <a:t>11/21/2024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8D20B7-DE08-4C7D-BD32-BB4E80A495FC}" type="datetime1">
              <a:rPr lang="en-US" smtClean="0"/>
              <a:t>11/21/2024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FFDED6-CC24-4B81-A821-57732187F834}" type="datetime1">
              <a:rPr lang="en-US" smtClean="0"/>
              <a:t>11/21/2024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2A3BD6-24D2-48AA-AAB8-51CBB79676BB}" type="datetime1">
              <a:rPr lang="en-US" smtClean="0"/>
              <a:t>11/21/2024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8935E-C9C2-422E-AE73-839D5E2F998D}" type="datetime1">
              <a:rPr lang="en-US" smtClean="0"/>
              <a:t>11/21/2024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2B6F11-3297-4597-91E3-D677C2EB48CF}" type="datetime1">
              <a:rPr lang="en-US" smtClean="0"/>
              <a:t>11/21/2024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hf sldNum="0" hd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D6B035-EC43-48B1-8425-6B18242727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81809" y="624110"/>
            <a:ext cx="9622803" cy="562701"/>
          </a:xfrm>
        </p:spPr>
        <p:txBody>
          <a:bodyPr>
            <a:normAutofit fontScale="90000"/>
          </a:bodyPr>
          <a:lstStyle/>
          <a:p>
            <a:endParaRPr lang="en-US" sz="32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E8BF89-E4D9-4E5A-8FFB-2D61D23B71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81809" y="1311964"/>
            <a:ext cx="9622803" cy="545078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sz="2600" b="1" dirty="0">
              <a:solidFill>
                <a:schemeClr val="tx1"/>
              </a:solidFill>
            </a:endParaRPr>
          </a:p>
          <a:p>
            <a:pPr marL="0" indent="0" algn="ctr">
              <a:buNone/>
            </a:pPr>
            <a:r>
              <a:rPr lang="en-US" sz="3200" b="1" dirty="0">
                <a:solidFill>
                  <a:schemeClr val="tx1"/>
                </a:solidFill>
              </a:rPr>
              <a:t>Current Affairs </a:t>
            </a:r>
          </a:p>
          <a:p>
            <a:pPr marL="0" indent="0" algn="ctr">
              <a:buNone/>
            </a:pPr>
            <a:endParaRPr lang="en-US" sz="2600" b="1" dirty="0">
              <a:solidFill>
                <a:schemeClr val="tx1"/>
              </a:solidFill>
            </a:endParaRPr>
          </a:p>
          <a:p>
            <a:pPr marL="0" indent="0" algn="ctr">
              <a:buNone/>
            </a:pPr>
            <a:r>
              <a:rPr lang="en-US" sz="2600" b="1" dirty="0">
                <a:solidFill>
                  <a:schemeClr val="tx1"/>
                </a:solidFill>
              </a:rPr>
              <a:t>By </a:t>
            </a:r>
          </a:p>
          <a:p>
            <a:pPr marL="0" indent="0" algn="ctr">
              <a:buNone/>
            </a:pPr>
            <a:endParaRPr lang="en-US" sz="2600" b="1" dirty="0">
              <a:solidFill>
                <a:schemeClr val="tx1"/>
              </a:solidFill>
            </a:endParaRPr>
          </a:p>
          <a:p>
            <a:pPr marL="0" indent="0" algn="ctr">
              <a:buNone/>
            </a:pPr>
            <a:r>
              <a:rPr lang="en-US" sz="2600" b="1" dirty="0">
                <a:solidFill>
                  <a:schemeClr val="tx1"/>
                </a:solidFill>
              </a:rPr>
              <a:t>Zahid Mehmood Zahid (PhD - IR)</a:t>
            </a:r>
          </a:p>
          <a:p>
            <a:pPr marL="0" indent="0" algn="ctr">
              <a:buNone/>
            </a:pPr>
            <a:r>
              <a:rPr lang="en-US" sz="2600" b="1" dirty="0">
                <a:solidFill>
                  <a:schemeClr val="tx1"/>
                </a:solidFill>
              </a:rPr>
              <a:t>Assistant Professor </a:t>
            </a:r>
          </a:p>
          <a:p>
            <a:pPr marL="0" indent="0" algn="ctr">
              <a:buNone/>
            </a:pPr>
            <a:endParaRPr lang="en-US" sz="2600" b="1" dirty="0">
              <a:solidFill>
                <a:schemeClr val="tx1"/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8CC32B3-AF87-4EDE-BEA9-618D9B1637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27660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DB2724-81A6-4CD5-BC49-6E0E39912E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69477" y="624110"/>
            <a:ext cx="9535135" cy="740456"/>
          </a:xfrm>
        </p:spPr>
        <p:txBody>
          <a:bodyPr>
            <a:normAutofit/>
          </a:bodyPr>
          <a:lstStyle/>
          <a:p>
            <a:r>
              <a:rPr lang="en-US" sz="3200" b="1" dirty="0">
                <a:solidFill>
                  <a:schemeClr val="tx1"/>
                </a:solidFill>
              </a:rPr>
              <a:t>How balancing is done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942D88-FB23-4D78-9E43-3F30372230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82789" y="1166327"/>
            <a:ext cx="9521823" cy="5445488"/>
          </a:xfrm>
        </p:spPr>
        <p:txBody>
          <a:bodyPr>
            <a:noAutofit/>
          </a:bodyPr>
          <a:lstStyle/>
          <a:p>
            <a:pPr algn="just">
              <a:lnSpc>
                <a:spcPct val="150000"/>
              </a:lnSpc>
            </a:pPr>
            <a:r>
              <a:rPr lang="en-US" sz="26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Internal balancing </a:t>
            </a:r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(economy, weapons, etc.)</a:t>
            </a:r>
          </a:p>
          <a:p>
            <a:pPr algn="just">
              <a:lnSpc>
                <a:spcPct val="150000"/>
              </a:lnSpc>
            </a:pPr>
            <a:r>
              <a:rPr lang="en-US" sz="26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External balancing </a:t>
            </a:r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(Alliances and Partnerships)</a:t>
            </a:r>
          </a:p>
          <a:p>
            <a:pPr algn="just">
              <a:lnSpc>
                <a:spcPct val="150000"/>
              </a:lnSpc>
            </a:pPr>
            <a:r>
              <a:rPr lang="en-US" sz="26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Soft balancing </a:t>
            </a:r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(</a:t>
            </a:r>
            <a:r>
              <a:rPr lang="en-US" sz="2600" b="0" i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</a:rPr>
              <a:t>attempts at restraining a threatening power through institutional delegitimization – </a:t>
            </a:r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Diplomatic &amp; institutional)</a:t>
            </a:r>
          </a:p>
          <a:p>
            <a:pPr algn="just">
              <a:lnSpc>
                <a:spcPct val="150000"/>
              </a:lnSpc>
            </a:pPr>
            <a:r>
              <a:rPr lang="en-US" sz="26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Divide and Rule </a:t>
            </a:r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(Germany after WWII)  </a:t>
            </a:r>
          </a:p>
          <a:p>
            <a:pPr algn="just">
              <a:lnSpc>
                <a:spcPct val="150000"/>
              </a:lnSpc>
            </a:pPr>
            <a:r>
              <a:rPr lang="en-US" sz="26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Armament &amp; Disarmament </a:t>
            </a:r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(increasing or decreasing military capabilities for BOP)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6CE03CE-8BA4-4EFF-9500-5511E377B3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87520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13207" y="624110"/>
            <a:ext cx="9591406" cy="558145"/>
          </a:xfrm>
        </p:spPr>
        <p:txBody>
          <a:bodyPr>
            <a:normAutofit fontScale="90000"/>
          </a:bodyPr>
          <a:lstStyle/>
          <a:p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13206" y="1581665"/>
            <a:ext cx="9591406" cy="505004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AU" sz="3200" b="1" dirty="0">
              <a:solidFill>
                <a:schemeClr val="tx1"/>
              </a:solidFill>
            </a:endParaRPr>
          </a:p>
          <a:p>
            <a:pPr marL="0" indent="0" algn="ctr">
              <a:buNone/>
            </a:pPr>
            <a:endParaRPr lang="en-AU" sz="3200" b="1" dirty="0">
              <a:solidFill>
                <a:schemeClr val="tx1"/>
              </a:solidFill>
            </a:endParaRPr>
          </a:p>
          <a:p>
            <a:pPr marL="0" indent="0" algn="ctr">
              <a:buNone/>
            </a:pPr>
            <a:r>
              <a:rPr lang="en-AU" sz="3200" b="1" dirty="0">
                <a:solidFill>
                  <a:schemeClr val="tx1"/>
                </a:solidFill>
              </a:rPr>
              <a:t>Foreign Policy: Determinants, decision making and analysis</a:t>
            </a:r>
            <a:endParaRPr lang="en-AU" sz="3200" dirty="0">
              <a:solidFill>
                <a:schemeClr val="tx1"/>
              </a:solidFill>
            </a:endParaRPr>
          </a:p>
          <a:p>
            <a:pPr marL="0" indent="0" algn="ctr">
              <a:buNone/>
            </a:pPr>
            <a:endParaRPr lang="en-AU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8381087-9CF7-4ABE-B595-6A6C50AFA2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617152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25FFAF-6F2B-47AA-8FD3-F32E6EA2E6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74574" y="644729"/>
            <a:ext cx="9530038" cy="661351"/>
          </a:xfrm>
        </p:spPr>
        <p:txBody>
          <a:bodyPr>
            <a:normAutofit/>
          </a:bodyPr>
          <a:lstStyle/>
          <a:p>
            <a:r>
              <a:rPr lang="en-US" sz="3200" b="1" dirty="0">
                <a:solidFill>
                  <a:schemeClr val="tx1"/>
                </a:solidFill>
              </a:rPr>
              <a:t>  Questions to Ponder!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FCE0A0-7B6A-4F9E-9844-6A8A01C10E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74574" y="1484243"/>
            <a:ext cx="9530038" cy="5194853"/>
          </a:xfrm>
        </p:spPr>
        <p:txBody>
          <a:bodyPr>
            <a:normAutofit/>
          </a:bodyPr>
          <a:lstStyle/>
          <a:p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0" indent="0" algn="ctr">
              <a:buNone/>
            </a:pPr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0" indent="0" algn="ctr">
              <a:buNone/>
            </a:pPr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0" indent="0" algn="ctr">
              <a:buNone/>
            </a:pP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What is the purpose of the state</a:t>
            </a:r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?</a:t>
            </a:r>
          </a:p>
          <a:p>
            <a:endParaRPr lang="en-US" sz="28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endParaRPr lang="en-US" sz="28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8D291E7-66ED-4DD6-94F0-0F46472EF5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928630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6367" y="875211"/>
            <a:ext cx="9558246" cy="704208"/>
          </a:xfrm>
        </p:spPr>
        <p:txBody>
          <a:bodyPr>
            <a:normAutofit/>
          </a:bodyPr>
          <a:lstStyle/>
          <a:p>
            <a:r>
              <a:rPr lang="en-US" sz="3200" b="1" dirty="0">
                <a:solidFill>
                  <a:schemeClr val="tx1"/>
                </a:solidFill>
              </a:rPr>
              <a:t>   Definitions of Foreign Policy 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07177" y="1579419"/>
            <a:ext cx="9597435" cy="4952009"/>
          </a:xfrm>
        </p:spPr>
        <p:txBody>
          <a:bodyPr>
            <a:normAutofit/>
          </a:bodyPr>
          <a:lstStyle/>
          <a:p>
            <a:pPr algn="just"/>
            <a:r>
              <a:rPr lang="en-US" sz="2600" dirty="0">
                <a:solidFill>
                  <a:schemeClr val="tx1"/>
                </a:solidFill>
              </a:rPr>
              <a:t>FP is "the art of establishing priorities among objectives and finding the means to achieve them." </a:t>
            </a:r>
            <a:r>
              <a:rPr lang="en-US" sz="2600" b="1" dirty="0">
                <a:solidFill>
                  <a:schemeClr val="tx1"/>
                </a:solidFill>
              </a:rPr>
              <a:t>Kissinger</a:t>
            </a:r>
            <a:r>
              <a:rPr lang="en-US" sz="2600" dirty="0">
                <a:solidFill>
                  <a:schemeClr val="tx1"/>
                </a:solidFill>
              </a:rPr>
              <a:t> </a:t>
            </a:r>
          </a:p>
          <a:p>
            <a:pPr algn="just"/>
            <a:endParaRPr lang="en-US" sz="2600" dirty="0">
              <a:solidFill>
                <a:schemeClr val="tx1"/>
              </a:solidFill>
            </a:endParaRPr>
          </a:p>
          <a:p>
            <a:pPr algn="just"/>
            <a:r>
              <a:rPr lang="en-US" sz="2600" dirty="0">
                <a:solidFill>
                  <a:schemeClr val="tx1"/>
                </a:solidFill>
              </a:rPr>
              <a:t>“the totality of interactions by which a state pursues its objectives with actors in other states." </a:t>
            </a:r>
            <a:r>
              <a:rPr lang="en-US" sz="2600" b="1" dirty="0">
                <a:solidFill>
                  <a:schemeClr val="tx1"/>
                </a:solidFill>
              </a:rPr>
              <a:t>James Rosenau</a:t>
            </a:r>
          </a:p>
          <a:p>
            <a:pPr algn="just"/>
            <a:endParaRPr lang="en-US" sz="2600" b="1" u="sng" dirty="0">
              <a:solidFill>
                <a:schemeClr val="tx1"/>
              </a:solidFill>
            </a:endParaRPr>
          </a:p>
          <a:p>
            <a:pPr algn="just"/>
            <a:r>
              <a:rPr lang="en-US" sz="2600" u="sng" dirty="0">
                <a:solidFill>
                  <a:schemeClr val="tx1"/>
                </a:solidFill>
              </a:rPr>
              <a:t>FP is the establishment and development of relations with other states to promote and protect national interests by taking appropriate steps at the international level.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976399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10139" y="624110"/>
            <a:ext cx="9694473" cy="661351"/>
          </a:xfrm>
        </p:spPr>
        <p:txBody>
          <a:bodyPr>
            <a:noAutofit/>
          </a:bodyPr>
          <a:lstStyle/>
          <a:p>
            <a:r>
              <a:rPr lang="en-AU" sz="2600" b="1" dirty="0">
                <a:solidFill>
                  <a:schemeClr val="tx1"/>
                </a:solidFill>
              </a:rPr>
              <a:t>Stages in FP DM (Initiation, Formulation, implementation)</a:t>
            </a:r>
            <a:br>
              <a:rPr lang="en-AU" sz="2400" dirty="0">
                <a:solidFill>
                  <a:schemeClr val="tx1"/>
                </a:solidFill>
              </a:rPr>
            </a:br>
            <a:endParaRPr lang="en-AU" sz="2400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33266" y="1285461"/>
            <a:ext cx="9771346" cy="5388293"/>
          </a:xfrm>
        </p:spPr>
        <p:txBody>
          <a:bodyPr>
            <a:normAutofit lnSpcReduction="10000"/>
          </a:bodyPr>
          <a:lstStyle/>
          <a:p>
            <a:pPr algn="just"/>
            <a:r>
              <a:rPr lang="en-AU" sz="2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Problem/Need for a decision/Assessment </a:t>
            </a:r>
            <a:r>
              <a:rPr lang="en-AU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of the Int. &amp; domestic political environment.</a:t>
            </a:r>
          </a:p>
          <a:p>
            <a:pPr algn="just"/>
            <a:endParaRPr lang="en-AU" sz="28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just"/>
            <a:r>
              <a:rPr lang="en-AU" sz="2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Setting priorities.</a:t>
            </a:r>
          </a:p>
          <a:p>
            <a:pPr algn="just"/>
            <a:endParaRPr lang="en-AU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just"/>
            <a:r>
              <a:rPr lang="en-AU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Determination of FP </a:t>
            </a:r>
            <a:r>
              <a:rPr lang="en-AU" sz="2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Options.</a:t>
            </a:r>
          </a:p>
          <a:p>
            <a:pPr algn="just"/>
            <a:endParaRPr lang="en-AU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just"/>
            <a:r>
              <a:rPr lang="en-AU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Decision-making </a:t>
            </a:r>
            <a:r>
              <a:rPr lang="en-AU" sz="2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process/calculation</a:t>
            </a:r>
            <a:r>
              <a:rPr lang="en-AU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.</a:t>
            </a:r>
          </a:p>
          <a:p>
            <a:pPr algn="just"/>
            <a:endParaRPr lang="en-AU" sz="28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just"/>
            <a:r>
              <a:rPr lang="en-AU" sz="2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Implementation </a:t>
            </a:r>
            <a:r>
              <a:rPr lang="en-AU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of a selected option – resource allocation.</a:t>
            </a:r>
          </a:p>
          <a:p>
            <a:pPr marL="0" indent="0">
              <a:buNone/>
            </a:pPr>
            <a:endParaRPr lang="en-AU" sz="28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endParaRPr lang="en-AU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B7FD503-112A-4D75-9131-2809E5B36F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718519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15E7C3-5080-4AE8-9F2B-5324A18DE3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2789" y="624110"/>
            <a:ext cx="9521824" cy="648099"/>
          </a:xfrm>
        </p:spPr>
        <p:txBody>
          <a:bodyPr>
            <a:normAutofit/>
          </a:bodyPr>
          <a:lstStyle/>
          <a:p>
            <a:r>
              <a:rPr lang="en-US" sz="3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Permanent and Variables in FP DM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0FA2ED-7BCE-4B38-B1F7-F1FFEE0409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82789" y="1272209"/>
            <a:ext cx="9521823" cy="54611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Permanent Factors:</a:t>
            </a:r>
          </a:p>
          <a:p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Geographical Factors</a:t>
            </a:r>
          </a:p>
          <a:p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Historical and Cultural Factors</a:t>
            </a:r>
          </a:p>
          <a:p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Ideology …….</a:t>
            </a:r>
          </a:p>
          <a:p>
            <a:pPr marL="0" indent="0">
              <a:buNone/>
            </a:pPr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Variable Factors:</a:t>
            </a:r>
          </a:p>
          <a:p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Global Power Dynamics (Power Distribution) </a:t>
            </a:r>
          </a:p>
          <a:p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Economic Interests </a:t>
            </a:r>
          </a:p>
          <a:p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Security Concerns and Threat Perceptions</a:t>
            </a:r>
          </a:p>
          <a:p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Leadership and Domestic Politics</a:t>
            </a:r>
          </a:p>
          <a:p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Int. Institutions.</a:t>
            </a:r>
            <a:endParaRPr lang="en-US" sz="24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0" indent="0" algn="just">
              <a:buNone/>
            </a:pPr>
            <a:endParaRPr lang="en-US" sz="24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D39E6FB-8D0D-432D-A210-B1CE4A431A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Lecture by: Dr. Zahid Mehmood  Zahid, Assistant Professor of IR, Islamabad. 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641283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09103" y="647115"/>
            <a:ext cx="9495510" cy="668502"/>
          </a:xfrm>
        </p:spPr>
        <p:txBody>
          <a:bodyPr>
            <a:normAutofit/>
          </a:bodyPr>
          <a:lstStyle/>
          <a:p>
            <a:r>
              <a:rPr lang="en-AU" sz="3200" b="1" dirty="0">
                <a:solidFill>
                  <a:schemeClr val="tx1"/>
                </a:solidFill>
              </a:rPr>
              <a:t>  FP Decision Making structure</a:t>
            </a:r>
            <a:endParaRPr lang="en-AU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09103" y="1492898"/>
            <a:ext cx="9932687" cy="5167210"/>
          </a:xfrm>
        </p:spPr>
        <p:txBody>
          <a:bodyPr>
            <a:noAutofit/>
          </a:bodyPr>
          <a:lstStyle/>
          <a:p>
            <a:pPr algn="just"/>
            <a:r>
              <a:rPr lang="en-AU" sz="2800" dirty="0">
                <a:solidFill>
                  <a:schemeClr val="tx1"/>
                </a:solidFill>
              </a:rPr>
              <a:t>PM/President</a:t>
            </a:r>
          </a:p>
          <a:p>
            <a:pPr algn="just"/>
            <a:r>
              <a:rPr lang="en-AU" sz="2800" dirty="0">
                <a:solidFill>
                  <a:schemeClr val="tx1"/>
                </a:solidFill>
              </a:rPr>
              <a:t>National Security Council/Committee/Commission</a:t>
            </a:r>
          </a:p>
          <a:p>
            <a:pPr algn="just"/>
            <a:r>
              <a:rPr lang="en-AU" sz="2800" dirty="0">
                <a:solidFill>
                  <a:schemeClr val="tx1"/>
                </a:solidFill>
              </a:rPr>
              <a:t>Parliament/Congress</a:t>
            </a:r>
          </a:p>
          <a:p>
            <a:pPr algn="just"/>
            <a:r>
              <a:rPr lang="en-AU" sz="2800" dirty="0">
                <a:solidFill>
                  <a:schemeClr val="tx1"/>
                </a:solidFill>
              </a:rPr>
              <a:t>Cabinet</a:t>
            </a:r>
          </a:p>
          <a:p>
            <a:pPr algn="just"/>
            <a:r>
              <a:rPr lang="en-AU" sz="2800" dirty="0">
                <a:solidFill>
                  <a:schemeClr val="tx1"/>
                </a:solidFill>
              </a:rPr>
              <a:t>Foreign Ministry</a:t>
            </a:r>
          </a:p>
          <a:p>
            <a:pPr algn="just"/>
            <a:r>
              <a:rPr lang="en-AU" sz="2800" dirty="0">
                <a:solidFill>
                  <a:schemeClr val="tx1"/>
                </a:solidFill>
              </a:rPr>
              <a:t>Defence &amp; Intelligence Community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en-AU" sz="2600" dirty="0">
                <a:solidFill>
                  <a:srgbClr val="FF0000"/>
                </a:solidFill>
              </a:rPr>
              <a:t>Interest Groups 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en-AU" sz="2600" dirty="0">
                <a:solidFill>
                  <a:srgbClr val="FF0000"/>
                </a:solidFill>
              </a:rPr>
              <a:t>Public opinion</a:t>
            </a:r>
          </a:p>
          <a:p>
            <a:pPr marL="0" lvl="0" indent="0" algn="just">
              <a:buNone/>
            </a:pPr>
            <a:endParaRPr lang="en-AU" sz="2800" dirty="0">
              <a:solidFill>
                <a:schemeClr val="tx1"/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A84896F-8681-48A6-8694-97E70523C3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IR, Islamabad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95261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15E7C3-5080-4AE8-9F2B-5324A18DE3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2789" y="624110"/>
            <a:ext cx="9521824" cy="648099"/>
          </a:xfrm>
        </p:spPr>
        <p:txBody>
          <a:bodyPr>
            <a:normAutofit/>
          </a:bodyPr>
          <a:lstStyle/>
          <a:p>
            <a:r>
              <a:rPr lang="en-US" sz="3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Foreign Policy Decision-Making Models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0FA2ED-7BCE-4B38-B1F7-F1FFEE0409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82789" y="1054359"/>
            <a:ext cx="9521823" cy="5678950"/>
          </a:xfrm>
        </p:spPr>
        <p:txBody>
          <a:bodyPr>
            <a:no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en-US" sz="2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Rational Actor Model (RAM)</a:t>
            </a:r>
            <a:endParaRPr lang="en-US" sz="22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just">
              <a:lnSpc>
                <a:spcPct val="150000"/>
              </a:lnSpc>
            </a:pPr>
            <a:r>
              <a:rPr lang="en-US" sz="2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Assumes the main actor in decision making is rational, and can be relied on to make informed and calculated decisions.</a:t>
            </a:r>
          </a:p>
          <a:p>
            <a:pPr algn="just">
              <a:lnSpc>
                <a:spcPct val="150000"/>
              </a:lnSpc>
            </a:pPr>
            <a:r>
              <a:rPr lang="en-US" sz="2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Assumes to have complete information for optimized decision-making.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en-US" sz="2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Steps in Decision Making:</a:t>
            </a:r>
          </a:p>
          <a:p>
            <a:pPr algn="just">
              <a:lnSpc>
                <a:spcPct val="150000"/>
              </a:lnSpc>
            </a:pPr>
            <a:r>
              <a:rPr lang="en-US" sz="2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1- Identify the problem, 2 - Define desired objectives, 3 - Evaluate the options and consequences, 4 - Make the most rational decision with maximum benefits and least cost. 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en-US" sz="2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Examples:</a:t>
            </a:r>
            <a:r>
              <a:rPr lang="en-US" sz="2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200" dirty="0">
                <a:solidFill>
                  <a:srgbClr val="FF0000"/>
                </a:solidFill>
              </a:rPr>
              <a:t>Putin’s decisions and </a:t>
            </a:r>
            <a:r>
              <a:rPr lang="en-US" sz="2200" dirty="0" err="1">
                <a:solidFill>
                  <a:srgbClr val="FF0000"/>
                </a:solidFill>
              </a:rPr>
              <a:t>WoT</a:t>
            </a:r>
            <a:r>
              <a:rPr lang="en-US" sz="2200" dirty="0">
                <a:solidFill>
                  <a:srgbClr val="FF0000"/>
                </a:solidFill>
              </a:rPr>
              <a:t> entry 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endParaRPr lang="en-AU" sz="22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0" indent="0" algn="just">
              <a:buNone/>
            </a:pPr>
            <a:endParaRPr lang="en-US" sz="2200" dirty="0">
              <a:solidFill>
                <a:srgbClr val="FF0000"/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D39E6FB-8D0D-432D-A210-B1CE4A431A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 Zahid, Assistant Professor of IR, Islamabad.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486553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15E7C3-5080-4AE8-9F2B-5324A18DE3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2789" y="624110"/>
            <a:ext cx="9521824" cy="648099"/>
          </a:xfrm>
        </p:spPr>
        <p:txBody>
          <a:bodyPr>
            <a:normAutofit/>
          </a:bodyPr>
          <a:lstStyle/>
          <a:p>
            <a:pPr algn="just"/>
            <a:r>
              <a:rPr lang="en-US" sz="3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 Organizational Process Model (OPM)</a:t>
            </a:r>
            <a:endParaRPr lang="en-US" sz="30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0FA2ED-7BCE-4B38-B1F7-F1FFEE0409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82789" y="1272209"/>
            <a:ext cx="9521823" cy="5353878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en-US" sz="2800" dirty="0">
                <a:solidFill>
                  <a:schemeClr val="tx1"/>
                </a:solidFill>
              </a:rPr>
              <a:t>Views Govt as a mix of powerful organizations working in concert.</a:t>
            </a:r>
          </a:p>
          <a:p>
            <a:pPr marL="0" indent="0" algn="just">
              <a:buNone/>
            </a:pPr>
            <a:endParaRPr lang="en-US" sz="2800" dirty="0">
              <a:solidFill>
                <a:schemeClr val="tx1"/>
              </a:solidFill>
            </a:endParaRPr>
          </a:p>
          <a:p>
            <a:pPr algn="just"/>
            <a:r>
              <a:rPr lang="en-US" sz="2800" dirty="0">
                <a:solidFill>
                  <a:schemeClr val="tx1"/>
                </a:solidFill>
              </a:rPr>
              <a:t>SOPs, (authority and command structure) are followed. </a:t>
            </a:r>
          </a:p>
          <a:p>
            <a:pPr algn="just"/>
            <a:endParaRPr lang="en-US" sz="2800" dirty="0">
              <a:solidFill>
                <a:schemeClr val="tx1"/>
              </a:solidFill>
            </a:endParaRPr>
          </a:p>
          <a:p>
            <a:pPr algn="just"/>
            <a:r>
              <a:rPr lang="en-US" sz="2800" dirty="0">
                <a:solidFill>
                  <a:schemeClr val="tx1"/>
                </a:solidFill>
              </a:rPr>
              <a:t>Explains the decentralization of responsibilities &amp; Power.</a:t>
            </a:r>
          </a:p>
          <a:p>
            <a:pPr algn="just"/>
            <a:endParaRPr lang="en-US" sz="2800" dirty="0">
              <a:solidFill>
                <a:schemeClr val="tx1"/>
              </a:solidFill>
            </a:endParaRPr>
          </a:p>
          <a:p>
            <a:pPr algn="just"/>
            <a:r>
              <a:rPr lang="en-US" sz="2800" dirty="0">
                <a:solidFill>
                  <a:schemeClr val="tx1"/>
                </a:solidFill>
              </a:rPr>
              <a:t>Decisions are made by qualified and professional individuals. </a:t>
            </a:r>
          </a:p>
          <a:p>
            <a:pPr marL="0" indent="0" algn="just">
              <a:buNone/>
            </a:pPr>
            <a:r>
              <a:rPr lang="en-US" sz="3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Example: </a:t>
            </a:r>
            <a:r>
              <a:rPr lang="en-US" sz="2800" dirty="0">
                <a:solidFill>
                  <a:srgbClr val="FF0000"/>
                </a:solidFill>
              </a:rPr>
              <a:t>Detonation: PM, PAEC, KRL, GHQ, PIA, PAF, NLC.</a:t>
            </a:r>
          </a:p>
          <a:p>
            <a:pPr marL="0" indent="0" algn="just">
              <a:buNone/>
            </a:pPr>
            <a:endParaRPr lang="en-US" sz="32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just"/>
            <a:endParaRPr lang="en-US" sz="32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just">
              <a:lnSpc>
                <a:spcPct val="150000"/>
              </a:lnSpc>
            </a:pPr>
            <a:endParaRPr lang="en-US" sz="32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D39E6FB-8D0D-432D-A210-B1CE4A431A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 Zahid, Assistant Professor of IR, Islamabad.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475913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15E7C3-5080-4AE8-9F2B-5324A18DE3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2789" y="624110"/>
            <a:ext cx="9521824" cy="648099"/>
          </a:xfrm>
        </p:spPr>
        <p:txBody>
          <a:bodyPr>
            <a:normAutofit fontScale="90000"/>
          </a:bodyPr>
          <a:lstStyle/>
          <a:p>
            <a:pPr algn="just">
              <a:lnSpc>
                <a:spcPct val="150000"/>
              </a:lnSpc>
            </a:pPr>
            <a:r>
              <a:rPr lang="en-US" sz="3200" b="1" dirty="0">
                <a:solidFill>
                  <a:schemeClr val="tx1"/>
                </a:solidFill>
              </a:rPr>
              <a:t>  </a:t>
            </a:r>
            <a:r>
              <a:rPr lang="en-US" sz="3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Bureaucratic Politics Model/Govt Bargain Model</a:t>
            </a:r>
            <a:endParaRPr lang="en-US" sz="32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0FA2ED-7BCE-4B38-B1F7-F1FFEE0409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82789" y="1272209"/>
            <a:ext cx="9521823" cy="5353878"/>
          </a:xfrm>
        </p:spPr>
        <p:txBody>
          <a:bodyPr>
            <a:normAutofit fontScale="92500" lnSpcReduction="20000"/>
          </a:bodyPr>
          <a:lstStyle/>
          <a:p>
            <a:pPr algn="just">
              <a:lnSpc>
                <a:spcPct val="150000"/>
              </a:lnSpc>
            </a:pP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Decision-making is done by a number of competing entities (organizations).</a:t>
            </a:r>
          </a:p>
          <a:p>
            <a:pPr algn="just">
              <a:lnSpc>
                <a:spcPct val="150000"/>
              </a:lnSpc>
            </a:pP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Each brings input to the DM process, with its own view of </a:t>
            </a:r>
            <a:r>
              <a:rPr lang="en-US" sz="2800" u="sng" dirty="0">
                <a:solidFill>
                  <a:schemeClr val="tx1">
                    <a:lumMod val="95000"/>
                    <a:lumOff val="5000"/>
                  </a:schemeClr>
                </a:solidFill>
              </a:rPr>
              <a:t>personal</a:t>
            </a: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, </a:t>
            </a:r>
            <a:r>
              <a:rPr lang="en-US" sz="2800" u="sng" dirty="0">
                <a:solidFill>
                  <a:schemeClr val="tx1">
                    <a:lumMod val="95000"/>
                    <a:lumOff val="5000"/>
                  </a:schemeClr>
                </a:solidFill>
              </a:rPr>
              <a:t>organizational</a:t>
            </a: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, and </a:t>
            </a:r>
            <a:r>
              <a:rPr lang="en-US" sz="2800" u="sng" dirty="0">
                <a:solidFill>
                  <a:schemeClr val="tx1">
                    <a:lumMod val="95000"/>
                    <a:lumOff val="5000"/>
                  </a:schemeClr>
                </a:solidFill>
              </a:rPr>
              <a:t>national interests</a:t>
            </a: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. </a:t>
            </a:r>
          </a:p>
          <a:p>
            <a:pPr algn="just">
              <a:lnSpc>
                <a:spcPct val="150000"/>
              </a:lnSpc>
            </a:pP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Collective decision is contingent upon successful negotiation, bargaining, and compromises among entities.</a:t>
            </a:r>
          </a:p>
          <a:p>
            <a:pPr algn="just">
              <a:lnSpc>
                <a:spcPct val="150000"/>
              </a:lnSpc>
            </a:pP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Players’ positions and priorities matter.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Example: </a:t>
            </a:r>
            <a:r>
              <a:rPr lang="en-US" sz="2800" dirty="0">
                <a:solidFill>
                  <a:srgbClr val="FF0000"/>
                </a:solidFill>
              </a:rPr>
              <a:t>Pakistan’s detonation, Iraq War 2003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D39E6FB-8D0D-432D-A210-B1CE4A431A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 Zahid, Assistant Professor of IR, Islamabad.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7384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D6B035-EC43-48B1-8425-6B18242727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81809" y="624110"/>
            <a:ext cx="9622803" cy="562701"/>
          </a:xfrm>
        </p:spPr>
        <p:txBody>
          <a:bodyPr>
            <a:normAutofit fontScale="90000"/>
          </a:bodyPr>
          <a:lstStyle/>
          <a:p>
            <a:r>
              <a:rPr lang="en-US" sz="3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Syllabus of CA</a:t>
            </a:r>
            <a:br>
              <a:rPr lang="en-US" sz="3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endParaRPr lang="en-US" sz="32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E8BF89-E4D9-4E5A-8FFB-2D61D23B71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81809" y="1311965"/>
            <a:ext cx="9395791" cy="5314122"/>
          </a:xfrm>
        </p:spPr>
        <p:txBody>
          <a:bodyPr>
            <a:noAutofit/>
          </a:bodyPr>
          <a:lstStyle/>
          <a:p>
            <a:pPr marL="0" indent="0">
              <a:lnSpc>
                <a:spcPct val="107000"/>
              </a:lnSpc>
              <a:spcBef>
                <a:spcPts val="0"/>
              </a:spcBef>
              <a:buNone/>
            </a:pPr>
            <a:r>
              <a:rPr lang="en-US" sz="2400" b="1" dirty="0">
                <a:solidFill>
                  <a:schemeClr val="tx1"/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Lecture 1</a:t>
            </a:r>
          </a:p>
          <a:p>
            <a:pPr>
              <a:lnSpc>
                <a:spcPct val="107000"/>
              </a:lnSpc>
              <a:spcBef>
                <a:spcPts val="0"/>
              </a:spcBef>
            </a:pPr>
            <a:r>
              <a:rPr lang="en-US" sz="2400" b="1" dirty="0">
                <a:solidFill>
                  <a:schemeClr val="tx1"/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Key concepts </a:t>
            </a:r>
          </a:p>
          <a:p>
            <a:pPr marL="742950" marR="0" lvl="1" indent="-28575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2400" dirty="0">
                <a:solidFill>
                  <a:schemeClr val="tx1"/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Sovereignty, National Interest, Balance of Power</a:t>
            </a:r>
          </a:p>
          <a:p>
            <a:pPr marL="514350" indent="-457200">
              <a:lnSpc>
                <a:spcPct val="107000"/>
              </a:lnSpc>
              <a:spcBef>
                <a:spcPts val="0"/>
              </a:spcBef>
            </a:pPr>
            <a:r>
              <a:rPr lang="en-US" sz="2600" b="1" dirty="0">
                <a:solidFill>
                  <a:schemeClr val="tx1"/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Foreign Policy</a:t>
            </a:r>
          </a:p>
          <a:p>
            <a:pPr marL="742950" marR="0" lvl="1" indent="-28575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2400" dirty="0">
                <a:solidFill>
                  <a:schemeClr val="tx1"/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Determinants, Decision Making and Analysis </a:t>
            </a:r>
          </a:p>
          <a:p>
            <a:pPr marL="742950" marR="0" lvl="1" indent="-28575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2400" dirty="0">
                <a:solidFill>
                  <a:schemeClr val="tx1"/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Pakistan’s National Interests, Challenges to the sovereignty 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400" b="1" dirty="0">
                <a:solidFill>
                  <a:schemeClr val="tx1"/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 Afghanistan and Pak-Afghan Relations </a:t>
            </a:r>
            <a:endParaRPr lang="en-US" sz="2400" dirty="0">
              <a:solidFill>
                <a:schemeClr val="tx1"/>
              </a:solidFill>
              <a:effectLst/>
              <a:ea typeface="Aptos" panose="020B0004020202020204" pitchFamily="34" charset="0"/>
              <a:cs typeface="Arial" panose="020B0604020202020204" pitchFamily="34" charset="0"/>
            </a:endParaRPr>
          </a:p>
          <a:p>
            <a:pPr lvl="1" algn="just">
              <a:lnSpc>
                <a:spcPct val="107000"/>
              </a:lnSpc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en-US" sz="2200" dirty="0">
                <a:solidFill>
                  <a:schemeClr val="tx1"/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Afghanistan in Cold War theater, Soviets invasion, Mujahedeen, Geneva Accord, Post Cold War Situation, Rise of Taliban, Al, Qaeda, 9/11, Operation Enduring Freedom, Bonn Conference, US engagement, and Withdrawal.</a:t>
            </a:r>
            <a:endParaRPr lang="en-US" sz="2200" b="1" dirty="0">
              <a:solidFill>
                <a:schemeClr val="tx1"/>
              </a:solidFill>
            </a:endParaRPr>
          </a:p>
          <a:p>
            <a:pPr marL="0" indent="0" algn="just">
              <a:buNone/>
            </a:pPr>
            <a:endParaRPr lang="en-US" sz="20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8CC32B3-AF87-4EDE-BEA9-618D9B1637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071045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6367" y="609600"/>
            <a:ext cx="9558246" cy="768626"/>
          </a:xfrm>
        </p:spPr>
        <p:txBody>
          <a:bodyPr>
            <a:normAutofit/>
          </a:bodyPr>
          <a:lstStyle/>
          <a:p>
            <a:r>
              <a:rPr lang="en-US" sz="3200" b="1">
                <a:solidFill>
                  <a:schemeClr val="tx1">
                    <a:lumMod val="95000"/>
                    <a:lumOff val="5000"/>
                  </a:schemeClr>
                </a:solidFill>
              </a:rPr>
              <a:t>Implementation </a:t>
            </a:r>
            <a:r>
              <a:rPr lang="en-US" sz="3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of Foreign Policy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07177" y="1378227"/>
            <a:ext cx="9597435" cy="5153202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Foreign policy is implemented through:</a:t>
            </a:r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just">
              <a:lnSpc>
                <a:spcPct val="150000"/>
              </a:lnSpc>
            </a:pP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Diplomacy </a:t>
            </a:r>
          </a:p>
          <a:p>
            <a:pPr marL="971550" lvl="1" indent="-514350" algn="just">
              <a:lnSpc>
                <a:spcPct val="150000"/>
              </a:lnSpc>
              <a:buFont typeface="+mj-lt"/>
              <a:buAutoNum type="arabicPeriod"/>
            </a:pPr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Political/Diplomatic (public dip, bilateral or multilateral agreements – JCPOA, NATO, EU)</a:t>
            </a:r>
          </a:p>
          <a:p>
            <a:pPr marL="971550" lvl="1" indent="-514350" algn="just">
              <a:lnSpc>
                <a:spcPct val="150000"/>
              </a:lnSpc>
              <a:buFont typeface="+mj-lt"/>
              <a:buAutoNum type="arabicPeriod"/>
            </a:pPr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Economic (trade, tariffs, aid, sanctions)</a:t>
            </a:r>
          </a:p>
          <a:p>
            <a:pPr marL="971550" lvl="1" indent="-514350" algn="just">
              <a:lnSpc>
                <a:spcPct val="150000"/>
              </a:lnSpc>
              <a:buFont typeface="+mj-lt"/>
              <a:buAutoNum type="arabicPeriod"/>
            </a:pPr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Military power &amp; interventions (alliances &amp; threats)</a:t>
            </a:r>
          </a:p>
          <a:p>
            <a:pPr marL="971550" lvl="1" indent="-514350" algn="just">
              <a:lnSpc>
                <a:spcPct val="150000"/>
              </a:lnSpc>
              <a:buFont typeface="+mj-lt"/>
              <a:buAutoNum type="arabicPeriod"/>
            </a:pPr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Media narratives (promotion of perspectives, Saddam, Bashar, Taliban)</a:t>
            </a:r>
          </a:p>
          <a:p>
            <a:pPr marL="971550" lvl="1" indent="-514350" algn="just">
              <a:lnSpc>
                <a:spcPct val="150000"/>
              </a:lnSpc>
              <a:buFont typeface="+mj-lt"/>
              <a:buAutoNum type="arabicPeriod"/>
            </a:pPr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Non-Government engagement (NGOs &amp; Human Rights)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087689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04E378-4ACF-52DB-A881-2AA41EFBDF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47461" y="624110"/>
            <a:ext cx="9657151" cy="644853"/>
          </a:xfrm>
        </p:spPr>
        <p:txBody>
          <a:bodyPr>
            <a:normAutofit/>
          </a:bodyPr>
          <a:lstStyle/>
          <a:p>
            <a:r>
              <a:rPr lang="en-US" sz="3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Tracks of Diplomacy 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C906313-AC6E-3327-B213-1969155542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  <p:pic>
        <p:nvPicPr>
          <p:cNvPr id="11" name="Content Placeholder 10" descr="A diagram of a track&#10;&#10;Description automatically generated">
            <a:extLst>
              <a:ext uri="{FF2B5EF4-FFF2-40B4-BE49-F238E27FC236}">
                <a16:creationId xmlns:a16="http://schemas.microsoft.com/office/drawing/2014/main" id="{A9F914D4-4E7C-9536-C550-A0B6016B802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847461" y="1268963"/>
            <a:ext cx="8986191" cy="5350498"/>
          </a:xfrm>
        </p:spPr>
      </p:pic>
    </p:spTree>
    <p:extLst>
      <p:ext uri="{BB962C8B-B14F-4D97-AF65-F5344CB8AC3E}">
        <p14:creationId xmlns:p14="http://schemas.microsoft.com/office/powerpoint/2010/main" val="425042640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D6B035-EC43-48B1-8425-6B18242727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81809" y="624110"/>
            <a:ext cx="9622803" cy="562701"/>
          </a:xfrm>
        </p:spPr>
        <p:txBody>
          <a:bodyPr>
            <a:normAutofit fontScale="90000"/>
          </a:bodyPr>
          <a:lstStyle/>
          <a:p>
            <a:endParaRPr lang="en-US" sz="32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E8BF89-E4D9-4E5A-8FFB-2D61D23B71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81809" y="1311964"/>
            <a:ext cx="9622803" cy="5450785"/>
          </a:xfrm>
        </p:spPr>
        <p:txBody>
          <a:bodyPr>
            <a:normAutofit/>
          </a:bodyPr>
          <a:lstStyle/>
          <a:p>
            <a:pPr algn="just"/>
            <a:endParaRPr lang="en-US" sz="2600" b="1" dirty="0">
              <a:solidFill>
                <a:schemeClr val="tx1"/>
              </a:solidFill>
            </a:endParaRPr>
          </a:p>
          <a:p>
            <a:pPr algn="just"/>
            <a:endParaRPr lang="en-US" sz="2600" b="1" dirty="0">
              <a:solidFill>
                <a:schemeClr val="tx1"/>
              </a:solidFill>
            </a:endParaRPr>
          </a:p>
          <a:p>
            <a:pPr marL="0" indent="0" algn="just">
              <a:buNone/>
            </a:pPr>
            <a:endParaRPr lang="en-US" sz="2600" b="1" dirty="0">
              <a:solidFill>
                <a:schemeClr val="tx1"/>
              </a:solidFill>
            </a:endParaRPr>
          </a:p>
          <a:p>
            <a:pPr marL="0" indent="0" algn="just">
              <a:buNone/>
            </a:pPr>
            <a:endParaRPr lang="en-US" sz="2600" b="1" dirty="0">
              <a:solidFill>
                <a:schemeClr val="tx1"/>
              </a:solidFill>
            </a:endParaRPr>
          </a:p>
          <a:p>
            <a:pPr marL="0" indent="0" algn="ctr">
              <a:buNone/>
            </a:pPr>
            <a:r>
              <a:rPr lang="en-US" sz="2600" b="1" dirty="0">
                <a:solidFill>
                  <a:schemeClr val="tx1"/>
                </a:solidFill>
              </a:rPr>
              <a:t>Before we discuss the national interests of Pakistan ….?</a:t>
            </a:r>
          </a:p>
          <a:p>
            <a:pPr algn="just"/>
            <a:endParaRPr lang="en-US" sz="2600" b="1" dirty="0">
              <a:solidFill>
                <a:schemeClr val="tx1"/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8CC32B3-AF87-4EDE-BEA9-618D9B1637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283478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5555" y="662609"/>
            <a:ext cx="9519058" cy="607690"/>
          </a:xfrm>
        </p:spPr>
        <p:txBody>
          <a:bodyPr>
            <a:normAutofit/>
          </a:bodyPr>
          <a:lstStyle/>
          <a:p>
            <a:r>
              <a:rPr lang="en-US" sz="3200" b="1" dirty="0">
                <a:solidFill>
                  <a:schemeClr val="tx1"/>
                </a:solidFill>
              </a:rPr>
              <a:t>    Pakistan’s FP Objectives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66697" y="1270299"/>
            <a:ext cx="9118137" cy="5404822"/>
          </a:xfrm>
        </p:spPr>
        <p:txBody>
          <a:bodyPr>
            <a:noAutofit/>
          </a:bodyPr>
          <a:lstStyle/>
          <a:p>
            <a:pPr marL="514350" indent="-514350" algn="just">
              <a:buFont typeface="+mj-lt"/>
              <a:buAutoNum type="arabicPeriod"/>
            </a:pPr>
            <a:r>
              <a:rPr lang="en-US" sz="27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Promotion of Pakistan as a dynamic, progressive, moderate, and democratic Islamic country. 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Image, Identity problem, a normal rational state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sz="27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Friendly relations with all/especially major powers, &amp; immediate neighbors.</a:t>
            </a:r>
            <a:r>
              <a:rPr lang="en-US" sz="27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Zero conflict approach, regional connectivity for regional development.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sz="27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Safeguarding national security &amp; geostrategic interests, including Kashmir. (FP starts at home)</a:t>
            </a:r>
          </a:p>
          <a:p>
            <a:pPr marL="914400" lvl="1" indent="-514350" algn="just">
              <a:buFont typeface="Wingdings" panose="05000000000000000000" pitchFamily="2" charset="2"/>
              <a:buChar char="§"/>
            </a:pPr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Citizen-centric economy, unemployment, food security, sectarianism, terrorism, societal harmony, climate, cyber, etc. (NSP 2022).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27716E-4043-465B-B293-B01C9C9C8F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43367" y="675861"/>
            <a:ext cx="9561245" cy="530088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D434F9-E313-4631-B9B9-8A3FF80426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43367" y="1457739"/>
            <a:ext cx="9561245" cy="5043193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en-US" sz="2800" dirty="0">
                <a:solidFill>
                  <a:schemeClr val="tx1"/>
                </a:solidFill>
              </a:rPr>
              <a:t>4. Consolidating commercial &amp; economic cooperation with int. community.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en-US" sz="2400" b="1" dirty="0">
                <a:solidFill>
                  <a:schemeClr val="tx1"/>
                </a:solidFill>
              </a:rPr>
              <a:t>Trade &amp; development, attracting FDI, economic diplomacy, innovation, and integration – ASEAN BRICS like.</a:t>
            </a:r>
          </a:p>
          <a:p>
            <a:pPr algn="just"/>
            <a:endParaRPr lang="en-US" sz="2800" dirty="0">
              <a:solidFill>
                <a:schemeClr val="tx1"/>
              </a:solidFill>
            </a:endParaRPr>
          </a:p>
          <a:p>
            <a:pPr marL="0" indent="0" algn="just">
              <a:buNone/>
            </a:pPr>
            <a:r>
              <a:rPr lang="en-US" sz="2800" dirty="0">
                <a:solidFill>
                  <a:schemeClr val="tx1"/>
                </a:solidFill>
              </a:rPr>
              <a:t>5. Safeguarding the interests of Pakistanis abroad.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en-US" sz="2400" b="1" dirty="0">
                <a:solidFill>
                  <a:schemeClr val="tx1"/>
                </a:solidFill>
              </a:rPr>
              <a:t>Economic &amp; politico-legal rights protection </a:t>
            </a:r>
            <a:endParaRPr lang="en-US" sz="2400" dirty="0">
              <a:solidFill>
                <a:schemeClr val="tx1"/>
              </a:solidFill>
            </a:endParaRPr>
          </a:p>
          <a:p>
            <a:pPr algn="just"/>
            <a:endParaRPr lang="en-US" sz="2800" dirty="0">
              <a:solidFill>
                <a:schemeClr val="tx1"/>
              </a:solidFill>
            </a:endParaRPr>
          </a:p>
          <a:p>
            <a:pPr marL="0" indent="0" algn="just">
              <a:buNone/>
            </a:pPr>
            <a:r>
              <a:rPr lang="en-US" sz="2800" dirty="0">
                <a:solidFill>
                  <a:schemeClr val="tx1"/>
                </a:solidFill>
              </a:rPr>
              <a:t>6. Ensuring optimal utilization of national resources for 	regional &amp; int. cooperation. 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en-US" sz="2400" b="1" dirty="0">
                <a:solidFill>
                  <a:schemeClr val="tx1"/>
                </a:solidFill>
              </a:rPr>
              <a:t>CPEC, Looking to CA, Afghanistan, Human &amp; natural Resources </a:t>
            </a:r>
            <a:endParaRPr lang="en-US" sz="24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32A2E70-0218-4634-9F26-0FEF8F9F63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275334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D6B035-EC43-48B1-8425-6B18242727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81809" y="624110"/>
            <a:ext cx="9622803" cy="562701"/>
          </a:xfrm>
        </p:spPr>
        <p:txBody>
          <a:bodyPr>
            <a:normAutofit fontScale="90000"/>
          </a:bodyPr>
          <a:lstStyle/>
          <a:p>
            <a:r>
              <a:rPr lang="en-US" sz="3200" b="1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Pak’s National Interests </a:t>
            </a:r>
            <a:br>
              <a:rPr lang="en-US" sz="3200" b="1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</a:br>
            <a:endParaRPr lang="en-US" sz="32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E8BF89-E4D9-4E5A-8FFB-2D61D23B71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81809" y="1311964"/>
            <a:ext cx="9622803" cy="5450785"/>
          </a:xfrm>
        </p:spPr>
        <p:txBody>
          <a:bodyPr>
            <a:normAutofit/>
          </a:bodyPr>
          <a:lstStyle/>
          <a:p>
            <a:pPr algn="just"/>
            <a:r>
              <a:rPr lang="en-US" sz="26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Territorial integrity and security </a:t>
            </a:r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(India, Afghanistan) </a:t>
            </a:r>
          </a:p>
          <a:p>
            <a:pPr algn="just"/>
            <a:r>
              <a:rPr lang="en-US" sz="26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Counter terrorism and Internal stability </a:t>
            </a:r>
          </a:p>
          <a:p>
            <a:pPr algn="just"/>
            <a:r>
              <a:rPr lang="en-US" sz="26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Development and Prosperity </a:t>
            </a:r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(Economic growth, infra, energy security) </a:t>
            </a:r>
          </a:p>
          <a:p>
            <a:pPr algn="just"/>
            <a:r>
              <a:rPr lang="en-US" sz="26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Political stability </a:t>
            </a:r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(demo and good gov) </a:t>
            </a:r>
          </a:p>
          <a:p>
            <a:pPr algn="just"/>
            <a:r>
              <a:rPr lang="en-US" sz="26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Human Development </a:t>
            </a:r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(education and Human dev)</a:t>
            </a:r>
          </a:p>
          <a:p>
            <a:pPr algn="just"/>
            <a:r>
              <a:rPr lang="en-US" sz="26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Identity and cultural values </a:t>
            </a:r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(cultural and religious harmony)</a:t>
            </a:r>
          </a:p>
          <a:p>
            <a:pPr algn="just"/>
            <a:r>
              <a:rPr lang="en-US" sz="26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Access to resources </a:t>
            </a:r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(water, energy, and climate security) </a:t>
            </a:r>
          </a:p>
          <a:p>
            <a:pPr algn="just"/>
            <a:r>
              <a:rPr lang="en-US" sz="26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Tech advancement</a:t>
            </a:r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(cyber and innovation)</a:t>
            </a:r>
          </a:p>
          <a:p>
            <a:pPr algn="just"/>
            <a:endParaRPr lang="en-US" sz="26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8CC32B3-AF87-4EDE-BEA9-618D9B1637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Lecture by: Dr. Zahid Mehmood Zahid, Assistant Professor of IR, Islamabad</a:t>
            </a:r>
          </a:p>
        </p:txBody>
      </p:sp>
    </p:spTree>
    <p:extLst>
      <p:ext uri="{BB962C8B-B14F-4D97-AF65-F5344CB8AC3E}">
        <p14:creationId xmlns:p14="http://schemas.microsoft.com/office/powerpoint/2010/main" val="96328382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D6B035-EC43-48B1-8425-6B18242727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81809" y="624110"/>
            <a:ext cx="9622803" cy="562701"/>
          </a:xfrm>
        </p:spPr>
        <p:txBody>
          <a:bodyPr>
            <a:normAutofit fontScale="90000"/>
          </a:bodyPr>
          <a:lstStyle/>
          <a:p>
            <a:r>
              <a:rPr lang="en-US" sz="3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Challenges to the Sovereignty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E8BF89-E4D9-4E5A-8FFB-2D61D23B71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81809" y="1324947"/>
            <a:ext cx="9622803" cy="5437802"/>
          </a:xfrm>
        </p:spPr>
        <p:txBody>
          <a:bodyPr>
            <a:normAutofit/>
          </a:bodyPr>
          <a:lstStyle/>
          <a:p>
            <a:pPr algn="just"/>
            <a:endParaRPr lang="en-US" sz="26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just"/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India </a:t>
            </a:r>
          </a:p>
          <a:p>
            <a:pPr algn="just"/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Cross Border terrorism (Afghan)</a:t>
            </a:r>
          </a:p>
          <a:p>
            <a:pPr algn="just"/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Terrorism and Extremism</a:t>
            </a:r>
          </a:p>
          <a:p>
            <a:pPr algn="just"/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Insurgency and Separatism </a:t>
            </a:r>
          </a:p>
          <a:p>
            <a:pPr algn="just"/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Economic Dependence (Addiction) </a:t>
            </a:r>
          </a:p>
          <a:p>
            <a:pPr algn="just"/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Political instability </a:t>
            </a:r>
          </a:p>
          <a:p>
            <a:pPr algn="just"/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Climate vulnerability 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8CC32B3-AF87-4EDE-BEA9-618D9B1637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  <p:graphicFrame>
        <p:nvGraphicFramePr>
          <p:cNvPr id="7" name="Diagram 6">
            <a:extLst>
              <a:ext uri="{FF2B5EF4-FFF2-40B4-BE49-F238E27FC236}">
                <a16:creationId xmlns:a16="http://schemas.microsoft.com/office/drawing/2014/main" id="{022FDCC3-2E75-B647-DE73-8CE60803C68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862111946"/>
              </p:ext>
            </p:extLst>
          </p:nvPr>
        </p:nvGraphicFramePr>
        <p:xfrm>
          <a:off x="6923314" y="1390261"/>
          <a:ext cx="3933597" cy="51676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05398768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D6B035-EC43-48B1-8425-6B18242727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81809" y="624110"/>
            <a:ext cx="9622803" cy="562701"/>
          </a:xfrm>
        </p:spPr>
        <p:txBody>
          <a:bodyPr>
            <a:normAutofit fontScale="90000"/>
          </a:bodyPr>
          <a:lstStyle/>
          <a:p>
            <a:r>
              <a:rPr lang="en-US" sz="3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Afghanistan in the Cold War Theater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E8BF89-E4D9-4E5A-8FFB-2D61D23B71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81809" y="1311964"/>
            <a:ext cx="9622803" cy="5450785"/>
          </a:xfrm>
        </p:spPr>
        <p:txBody>
          <a:bodyPr>
            <a:normAutofit fontScale="92500"/>
          </a:bodyPr>
          <a:lstStyle/>
          <a:p>
            <a:pPr algn="just"/>
            <a:r>
              <a:rPr lang="en-US" sz="2800" dirty="0">
                <a:solidFill>
                  <a:schemeClr val="tx1"/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Cold War geopolitics</a:t>
            </a:r>
          </a:p>
          <a:p>
            <a:pPr algn="just"/>
            <a:r>
              <a:rPr lang="en-US" sz="2800" dirty="0">
                <a:solidFill>
                  <a:schemeClr val="tx1"/>
                </a:solidFill>
                <a:ea typeface="Aptos" panose="020B0004020202020204" pitchFamily="34" charset="0"/>
                <a:cs typeface="Arial" panose="020B0604020202020204" pitchFamily="34" charset="0"/>
              </a:rPr>
              <a:t>Rise of PDPA (Leninist-Marxist Party)under Dawood and rise of resistance. </a:t>
            </a:r>
          </a:p>
          <a:p>
            <a:pPr algn="just"/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  <a:ea typeface="Aptos" panose="020B0004020202020204" pitchFamily="34" charset="0"/>
                <a:cs typeface="Arial" panose="020B0604020202020204" pitchFamily="34" charset="0"/>
              </a:rPr>
              <a:t>Refugees started entering Pakistan, 1975 abortive coup attempt.</a:t>
            </a:r>
          </a:p>
          <a:p>
            <a:pPr algn="just"/>
            <a:r>
              <a:rPr lang="en-US" sz="2800" dirty="0">
                <a:solidFill>
                  <a:srgbClr val="FF0000"/>
                </a:solidFill>
                <a:ea typeface="Aptos" panose="020B0004020202020204" pitchFamily="34" charset="0"/>
                <a:cs typeface="Arial" panose="020B0604020202020204" pitchFamily="34" charset="0"/>
              </a:rPr>
              <a:t>Sur Inqilab </a:t>
            </a:r>
            <a:r>
              <a:rPr lang="en-US" sz="2800" dirty="0">
                <a:solidFill>
                  <a:schemeClr val="tx1"/>
                </a:solidFill>
                <a:ea typeface="Aptos" panose="020B0004020202020204" pitchFamily="34" charset="0"/>
                <a:cs typeface="Arial" panose="020B0604020202020204" pitchFamily="34" charset="0"/>
              </a:rPr>
              <a:t>(Red Revolution) April 1978</a:t>
            </a:r>
          </a:p>
          <a:p>
            <a:pPr algn="just"/>
            <a:r>
              <a:rPr lang="en-US" sz="2800" dirty="0">
                <a:solidFill>
                  <a:schemeClr val="tx1"/>
                </a:solidFill>
                <a:ea typeface="Aptos" panose="020B0004020202020204" pitchFamily="34" charset="0"/>
                <a:cs typeface="Arial" panose="020B0604020202020204" pitchFamily="34" charset="0"/>
              </a:rPr>
              <a:t>Comrade kills the comrade in 1979</a:t>
            </a:r>
          </a:p>
          <a:p>
            <a:pPr algn="just"/>
            <a:r>
              <a:rPr lang="en-US" sz="2800" dirty="0">
                <a:solidFill>
                  <a:schemeClr val="tx1"/>
                </a:solidFill>
                <a:ea typeface="Aptos" panose="020B0004020202020204" pitchFamily="34" charset="0"/>
                <a:cs typeface="Arial" panose="020B0604020202020204" pitchFamily="34" charset="0"/>
              </a:rPr>
              <a:t>Soviets enter Afghanistan Dec 1979</a:t>
            </a:r>
          </a:p>
          <a:p>
            <a:pPr algn="just"/>
            <a:r>
              <a:rPr lang="en-US" sz="2800" dirty="0">
                <a:solidFill>
                  <a:schemeClr val="tx1"/>
                </a:solidFill>
                <a:ea typeface="Aptos" panose="020B0004020202020204" pitchFamily="34" charset="0"/>
                <a:cs typeface="Arial" panose="020B0604020202020204" pitchFamily="34" charset="0"/>
              </a:rPr>
              <a:t>Rise of Mujahedeen – a fusion of religion and geopolitics.</a:t>
            </a:r>
          </a:p>
          <a:p>
            <a:pPr algn="just"/>
            <a:r>
              <a:rPr lang="en-US" sz="2800" dirty="0">
                <a:solidFill>
                  <a:schemeClr val="tx1"/>
                </a:solidFill>
                <a:ea typeface="Aptos" panose="020B0004020202020204" pitchFamily="34" charset="0"/>
                <a:cs typeface="Arial" panose="020B0604020202020204" pitchFamily="34" charset="0"/>
              </a:rPr>
              <a:t>Pakistan becomes the front-line state in the last phase of the Cold War.</a:t>
            </a:r>
          </a:p>
          <a:p>
            <a:pPr algn="just"/>
            <a:endParaRPr lang="en-US" sz="2600" b="1" dirty="0">
              <a:solidFill>
                <a:schemeClr val="tx1"/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8CC32B3-AF87-4EDE-BEA9-618D9B1637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356206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D6B035-EC43-48B1-8425-6B18242727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81809" y="624110"/>
            <a:ext cx="9622803" cy="562701"/>
          </a:xfrm>
        </p:spPr>
        <p:txBody>
          <a:bodyPr>
            <a:normAutofit fontScale="90000"/>
          </a:bodyPr>
          <a:lstStyle/>
          <a:p>
            <a:endParaRPr lang="en-US" sz="32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E8BF89-E4D9-4E5A-8FFB-2D61D23B71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81809" y="1311964"/>
            <a:ext cx="9622803" cy="5450785"/>
          </a:xfrm>
        </p:spPr>
        <p:txBody>
          <a:bodyPr>
            <a:normAutofit/>
          </a:bodyPr>
          <a:lstStyle/>
          <a:p>
            <a:pPr algn="just"/>
            <a:r>
              <a:rPr lang="en-US" sz="2400" dirty="0">
                <a:solidFill>
                  <a:schemeClr val="tx1"/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Geneva Accord 1988, </a:t>
            </a:r>
          </a:p>
          <a:p>
            <a:pPr algn="just"/>
            <a:r>
              <a:rPr lang="en-US" sz="2400" dirty="0">
                <a:solidFill>
                  <a:schemeClr val="tx1"/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Rise of Taliban,</a:t>
            </a:r>
          </a:p>
          <a:p>
            <a:pPr algn="just"/>
            <a:r>
              <a:rPr lang="en-US" sz="2400" dirty="0">
                <a:solidFill>
                  <a:schemeClr val="tx1"/>
                </a:solidFill>
                <a:ea typeface="Aptos" panose="020B0004020202020204" pitchFamily="34" charset="0"/>
                <a:cs typeface="Arial" panose="020B0604020202020204" pitchFamily="34" charset="0"/>
              </a:rPr>
              <a:t>Al-Qaeda Enters into Afghan Theater </a:t>
            </a:r>
          </a:p>
          <a:p>
            <a:pPr algn="just"/>
            <a:r>
              <a:rPr lang="en-US" sz="2400" dirty="0">
                <a:solidFill>
                  <a:schemeClr val="tx1"/>
                </a:solidFill>
                <a:ea typeface="Aptos" panose="020B0004020202020204" pitchFamily="34" charset="0"/>
                <a:cs typeface="Arial" panose="020B0604020202020204" pitchFamily="34" charset="0"/>
              </a:rPr>
              <a:t>9/11 and </a:t>
            </a:r>
            <a:r>
              <a:rPr lang="en-US" sz="2400" dirty="0">
                <a:solidFill>
                  <a:schemeClr val="tx1"/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Operation Enduring Freedom and the Taliban govt is toppled</a:t>
            </a:r>
          </a:p>
          <a:p>
            <a:pPr algn="just"/>
            <a:r>
              <a:rPr lang="en-US" sz="2400" dirty="0">
                <a:solidFill>
                  <a:schemeClr val="tx1"/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Bonn </a:t>
            </a:r>
            <a:r>
              <a:rPr lang="en-US" sz="2400">
                <a:solidFill>
                  <a:schemeClr val="tx1"/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Conference 2001, and </a:t>
            </a:r>
            <a:r>
              <a:rPr lang="en-US" sz="2400">
                <a:solidFill>
                  <a:schemeClr val="tx1"/>
                </a:solidFill>
                <a:ea typeface="Aptos" panose="020B0004020202020204" pitchFamily="34" charset="0"/>
                <a:cs typeface="Arial" panose="020B0604020202020204" pitchFamily="34" charset="0"/>
              </a:rPr>
              <a:t>US?NATO in </a:t>
            </a:r>
            <a:r>
              <a:rPr lang="en-US" sz="2400" dirty="0">
                <a:solidFill>
                  <a:schemeClr val="tx1"/>
                </a:solidFill>
                <a:ea typeface="Aptos" panose="020B0004020202020204" pitchFamily="34" charset="0"/>
                <a:cs typeface="Arial" panose="020B0604020202020204" pitchFamily="34" charset="0"/>
              </a:rPr>
              <a:t>Afghanistan </a:t>
            </a:r>
            <a:r>
              <a:rPr lang="en-US" sz="2400">
                <a:solidFill>
                  <a:schemeClr val="tx1"/>
                </a:solidFill>
                <a:ea typeface="Aptos" panose="020B0004020202020204" pitchFamily="34" charset="0"/>
                <a:cs typeface="Arial" panose="020B0604020202020204" pitchFamily="34" charset="0"/>
              </a:rPr>
              <a:t>till 2021.</a:t>
            </a:r>
            <a:endParaRPr lang="en-US" sz="2400" dirty="0">
              <a:solidFill>
                <a:schemeClr val="tx1"/>
              </a:solidFill>
              <a:ea typeface="Aptos" panose="020B00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US" sz="2400" dirty="0">
                <a:solidFill>
                  <a:schemeClr val="tx1"/>
                </a:solidFill>
                <a:ea typeface="Aptos" panose="020B0004020202020204" pitchFamily="34" charset="0"/>
                <a:cs typeface="Arial" panose="020B0604020202020204" pitchFamily="34" charset="0"/>
              </a:rPr>
              <a:t>Doha Process 2018 - 2021</a:t>
            </a:r>
          </a:p>
          <a:p>
            <a:pPr algn="just"/>
            <a:r>
              <a:rPr lang="en-US" sz="2400" dirty="0">
                <a:solidFill>
                  <a:schemeClr val="tx1"/>
                </a:solidFill>
                <a:ea typeface="Aptos" panose="020B0004020202020204" pitchFamily="34" charset="0"/>
                <a:cs typeface="Arial" panose="020B0604020202020204" pitchFamily="34" charset="0"/>
              </a:rPr>
              <a:t>Return of Taliban 2.O</a:t>
            </a:r>
            <a:endParaRPr lang="en-US" sz="2600" b="1" dirty="0">
              <a:solidFill>
                <a:schemeClr val="tx1"/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8CC32B3-AF87-4EDE-BEA9-618D9B1637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687465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7807" y="705394"/>
            <a:ext cx="9466806" cy="593319"/>
          </a:xfrm>
        </p:spPr>
        <p:txBody>
          <a:bodyPr>
            <a:normAutofit/>
          </a:bodyPr>
          <a:lstStyle/>
          <a:p>
            <a:endParaRPr lang="en-AU" sz="32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37806" y="1391478"/>
            <a:ext cx="9466806" cy="5166076"/>
          </a:xfrm>
        </p:spPr>
        <p:txBody>
          <a:bodyPr>
            <a:noAutofit/>
          </a:bodyPr>
          <a:lstStyle/>
          <a:p>
            <a:endParaRPr lang="en-AU" sz="36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endParaRPr lang="en-AU" sz="36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0" indent="0">
              <a:buNone/>
            </a:pPr>
            <a:r>
              <a:rPr lang="en-AU" sz="36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              Pak-Afghan Relations 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BAA12DF-CBB7-452A-AD13-66855702A0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81752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D6B035-EC43-48B1-8425-6B18242727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81809" y="624110"/>
            <a:ext cx="9622803" cy="562701"/>
          </a:xfrm>
        </p:spPr>
        <p:txBody>
          <a:bodyPr>
            <a:normAutofit fontScale="90000"/>
          </a:bodyPr>
          <a:lstStyle/>
          <a:p>
            <a:endParaRPr lang="en-US" sz="32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E8BF89-E4D9-4E5A-8FFB-2D61D23B71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81809" y="1311964"/>
            <a:ext cx="9622803" cy="5450785"/>
          </a:xfrm>
        </p:spPr>
        <p:txBody>
          <a:bodyPr>
            <a:normAutofit/>
          </a:bodyPr>
          <a:lstStyle/>
          <a:p>
            <a:pPr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400" b="1" dirty="0">
                <a:solidFill>
                  <a:schemeClr val="tx1"/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Lecture 2 </a:t>
            </a:r>
            <a:endParaRPr lang="en-US" sz="2400" dirty="0">
              <a:solidFill>
                <a:schemeClr val="tx1"/>
              </a:solidFill>
              <a:effectLst/>
              <a:ea typeface="Aptos" panose="020B0004020202020204" pitchFamily="34" charset="0"/>
              <a:cs typeface="Arial" panose="020B0604020202020204" pitchFamily="34" charset="0"/>
            </a:endParaRPr>
          </a:p>
          <a:p>
            <a:pPr lvl="1" indent="-342900" algn="just">
              <a:lnSpc>
                <a:spcPct val="107000"/>
              </a:lnSpc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en-US" sz="2200" dirty="0">
                <a:solidFill>
                  <a:schemeClr val="tx1"/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Pak-India relations, </a:t>
            </a:r>
          </a:p>
          <a:p>
            <a:pPr lvl="1" indent="-34290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Courier New" panose="02070309020205020404" pitchFamily="49" charset="0"/>
              <a:buChar char="o"/>
            </a:pPr>
            <a:r>
              <a:rPr lang="en-US" sz="2200" dirty="0">
                <a:solidFill>
                  <a:schemeClr val="tx1"/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Peace-making and Peace-Building in South Asia: Analytical overview of peace processes between/among the states of South Asia especially between India and Pakistan.</a:t>
            </a: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400" b="1" dirty="0">
                <a:solidFill>
                  <a:schemeClr val="tx1"/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Lecture 3 </a:t>
            </a:r>
            <a:endParaRPr lang="en-US" sz="2400" dirty="0">
              <a:solidFill>
                <a:schemeClr val="tx1"/>
              </a:solidFill>
              <a:effectLst/>
              <a:ea typeface="Aptos" panose="020B0004020202020204" pitchFamily="34" charset="0"/>
              <a:cs typeface="Arial" panose="020B0604020202020204" pitchFamily="34" charset="0"/>
            </a:endParaRPr>
          </a:p>
          <a:p>
            <a:pPr lvl="1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Courier New" panose="02070309020205020404" pitchFamily="49" charset="0"/>
              <a:buChar char="o"/>
            </a:pPr>
            <a:r>
              <a:rPr lang="en-US" sz="2200" dirty="0">
                <a:solidFill>
                  <a:schemeClr val="tx1"/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Pak-Iran &amp; Pak-Saudia Relations 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400" b="1" dirty="0">
                <a:solidFill>
                  <a:schemeClr val="tx1"/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Lecture 4 </a:t>
            </a:r>
            <a:endParaRPr lang="en-US" sz="2400" dirty="0">
              <a:solidFill>
                <a:schemeClr val="tx1"/>
              </a:solidFill>
              <a:effectLst/>
              <a:ea typeface="Aptos" panose="020B0004020202020204" pitchFamily="34" charset="0"/>
              <a:cs typeface="Arial" panose="020B0604020202020204" pitchFamily="34" charset="0"/>
            </a:endParaRPr>
          </a:p>
          <a:p>
            <a:pPr lvl="1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Courier New" panose="02070309020205020404" pitchFamily="49" charset="0"/>
              <a:buChar char="o"/>
            </a:pPr>
            <a:r>
              <a:rPr lang="en-US" sz="2200" dirty="0">
                <a:solidFill>
                  <a:schemeClr val="tx1"/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Russian Foreign Policy and Pak-Russia Relations, </a:t>
            </a:r>
            <a:endParaRPr lang="en-US" sz="2400" dirty="0">
              <a:solidFill>
                <a:schemeClr val="tx1"/>
              </a:solidFill>
              <a:effectLst/>
              <a:ea typeface="Aptos" panose="020B0004020202020204" pitchFamily="34" charset="0"/>
              <a:cs typeface="Arial" panose="020B0604020202020204" pitchFamily="34" charset="0"/>
            </a:endParaRPr>
          </a:p>
          <a:p>
            <a:pPr lvl="1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Courier New" panose="02070309020205020404" pitchFamily="49" charset="0"/>
              <a:buChar char="o"/>
            </a:pPr>
            <a:r>
              <a:rPr lang="en-US" sz="2200" dirty="0">
                <a:solidFill>
                  <a:schemeClr val="tx1"/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Pak-UK and Pak-EU relations </a:t>
            </a:r>
          </a:p>
          <a:p>
            <a:pPr algn="just"/>
            <a:endParaRPr lang="en-US" sz="2600" b="1" dirty="0">
              <a:solidFill>
                <a:schemeClr val="tx1"/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8CC32B3-AF87-4EDE-BEA9-618D9B1637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467911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5D5705-9485-49C4-A71C-A5B224206A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08313" y="624110"/>
            <a:ext cx="9596299" cy="674603"/>
          </a:xfrm>
        </p:spPr>
        <p:txBody>
          <a:bodyPr>
            <a:normAutofit/>
          </a:bodyPr>
          <a:lstStyle/>
          <a:p>
            <a:r>
              <a:rPr lang="en-AU" sz="3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  Pak-Afghan Relations: An outline</a:t>
            </a:r>
            <a:endParaRPr lang="en-US" sz="3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9927DB-E8F1-42D8-A577-56F4FCBA78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08313" y="1404730"/>
            <a:ext cx="9596299" cy="5287618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Initial Phase: </a:t>
            </a: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1947 to 1979 (Afghan assertion and Pakistan’s vulnerabilities)</a:t>
            </a:r>
          </a:p>
          <a:p>
            <a:pPr algn="just"/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2</a:t>
            </a:r>
            <a:r>
              <a:rPr lang="en-US" sz="2800" b="1" baseline="30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nd</a:t>
            </a:r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Phase: </a:t>
            </a: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1979 to 1989 (Soviets in Afghanistan: the later stage of Cold War and Global Jihad against Communism)</a:t>
            </a:r>
          </a:p>
          <a:p>
            <a:pPr algn="just"/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3</a:t>
            </a:r>
            <a:r>
              <a:rPr lang="en-US" sz="2800" b="1" baseline="30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rd</a:t>
            </a:r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Phase: </a:t>
            </a: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1989 to 1994 (Civil War: infighting among Afghans)</a:t>
            </a:r>
          </a:p>
          <a:p>
            <a:pPr algn="just"/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4</a:t>
            </a:r>
            <a:r>
              <a:rPr lang="en-US" sz="2800" b="1" baseline="30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th</a:t>
            </a:r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Phase: </a:t>
            </a: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1996 to 2001 (Afghanistan under Taliban)</a:t>
            </a:r>
          </a:p>
          <a:p>
            <a:pPr algn="just"/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5</a:t>
            </a:r>
            <a:r>
              <a:rPr lang="en-US" sz="2800" b="1" baseline="30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th</a:t>
            </a:r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Phase: </a:t>
            </a: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2001 to 2021 (War on Terrorism: Global engagement in Afghanistan)</a:t>
            </a:r>
          </a:p>
          <a:p>
            <a:pPr algn="just"/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Latest Phase 2021 </a:t>
            </a: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till date (Afghanistan under Taliban 2.O)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C01A113-23DB-4C62-A0DF-1F78E17727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344621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03121" y="796833"/>
            <a:ext cx="9401492" cy="626330"/>
          </a:xfrm>
        </p:spPr>
        <p:txBody>
          <a:bodyPr>
            <a:normAutofit/>
          </a:bodyPr>
          <a:lstStyle/>
          <a:p>
            <a:r>
              <a:rPr lang="en-AU" sz="3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  </a:t>
            </a:r>
            <a:r>
              <a:rPr lang="en-AU" sz="3200" b="1" dirty="0">
                <a:solidFill>
                  <a:schemeClr val="tx1"/>
                </a:solidFill>
              </a:rPr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03118" y="1580606"/>
            <a:ext cx="9401493" cy="5077770"/>
          </a:xfrm>
        </p:spPr>
        <p:txBody>
          <a:bodyPr>
            <a:noAutofit/>
          </a:bodyPr>
          <a:lstStyle/>
          <a:p>
            <a:pPr lvl="0" algn="just"/>
            <a:r>
              <a:rPr lang="en-AU" sz="2400" dirty="0">
                <a:solidFill>
                  <a:schemeClr val="tx1"/>
                </a:solidFill>
              </a:rPr>
              <a:t>Afghanistan and Pakistan share more than 2600 KMs border (Durand Line).</a:t>
            </a:r>
          </a:p>
          <a:p>
            <a:pPr algn="just"/>
            <a:r>
              <a:rPr lang="en-AU" sz="2400" dirty="0">
                <a:solidFill>
                  <a:schemeClr val="tx1"/>
                </a:solidFill>
              </a:rPr>
              <a:t>Afghanistan has always maintained a hostile posture/attitude towards Pakistan.</a:t>
            </a:r>
          </a:p>
          <a:p>
            <a:pPr lvl="0" algn="just"/>
            <a:r>
              <a:rPr lang="en-AU" sz="2400" dirty="0">
                <a:solidFill>
                  <a:schemeClr val="tx1"/>
                </a:solidFill>
              </a:rPr>
              <a:t>Despite common culture, ethnicity, faith, history &amp; geo-political dilemmas, relations have been troublesome. </a:t>
            </a:r>
            <a:r>
              <a:rPr lang="en-AU" sz="2400" b="1" dirty="0">
                <a:solidFill>
                  <a:schemeClr val="tx1"/>
                </a:solidFill>
              </a:rPr>
              <a:t>WHY?</a:t>
            </a:r>
          </a:p>
          <a:p>
            <a:pPr lvl="0" algn="just"/>
            <a:r>
              <a:rPr lang="en-AU" sz="2400" dirty="0">
                <a:solidFill>
                  <a:srgbClr val="FF0000"/>
                </a:solidFill>
              </a:rPr>
              <a:t>Primarily because of ‘Durand Line’ issue.</a:t>
            </a:r>
          </a:p>
          <a:p>
            <a:pPr lvl="0" algn="just"/>
            <a:r>
              <a:rPr lang="en-AU" sz="2400" dirty="0">
                <a:solidFill>
                  <a:schemeClr val="tx1"/>
                </a:solidFill>
              </a:rPr>
              <a:t>Afghanistan opposed Pakistan’s entry into UNO.</a:t>
            </a:r>
          </a:p>
          <a:p>
            <a:pPr lvl="0" algn="just"/>
            <a:r>
              <a:rPr lang="en-AU" sz="2400" dirty="0">
                <a:solidFill>
                  <a:schemeClr val="tx1"/>
                </a:solidFill>
              </a:rPr>
              <a:t>July 26, 1949 – terminated all agreements with British including ‘Durand Agreement’ </a:t>
            </a:r>
          </a:p>
          <a:p>
            <a:pPr algn="just"/>
            <a:endParaRPr lang="en-AU" sz="2400" b="1" dirty="0">
              <a:solidFill>
                <a:schemeClr val="tx1"/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BDFA94F-B004-4DF9-B37C-5B04DD93D5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465765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CF0D9D-038D-4B9B-BA2B-322E98BA9D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2789" y="624110"/>
            <a:ext cx="9521823" cy="661351"/>
          </a:xfrm>
        </p:spPr>
        <p:txBody>
          <a:bodyPr>
            <a:normAutofit/>
          </a:bodyPr>
          <a:lstStyle/>
          <a:p>
            <a:r>
              <a:rPr lang="en-US" sz="3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Initial Stage: 1947 to 1979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74271A-BA36-400D-847E-B9C6D7939D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82789" y="1378226"/>
            <a:ext cx="9521823" cy="5353878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en-US" sz="2400" dirty="0">
                <a:solidFill>
                  <a:schemeClr val="tx1"/>
                </a:solidFill>
              </a:rPr>
              <a:t>Conflict over “Durand Line” &amp; Pashtunistan formed the basis of relations b/w Afghanistan and Pakistan.</a:t>
            </a:r>
          </a:p>
          <a:p>
            <a:pPr algn="just"/>
            <a:r>
              <a:rPr lang="en-US" sz="2400" dirty="0">
                <a:solidFill>
                  <a:schemeClr val="tx1"/>
                </a:solidFill>
              </a:rPr>
              <a:t>Afghans don’t recognize ‘Durand Line’ as an International border. </a:t>
            </a:r>
          </a:p>
          <a:p>
            <a:pPr algn="just"/>
            <a:r>
              <a:rPr lang="en-US" sz="2400" dirty="0">
                <a:solidFill>
                  <a:schemeClr val="tx1"/>
                </a:solidFill>
              </a:rPr>
              <a:t>Agreement was signed in 1893 between Afghan King Amir Abdul Rehman and Sir Mortimer Durand.</a:t>
            </a:r>
          </a:p>
          <a:p>
            <a:pPr algn="just"/>
            <a:r>
              <a:rPr lang="en-US" sz="2400" dirty="0">
                <a:solidFill>
                  <a:schemeClr val="tx1"/>
                </a:solidFill>
              </a:rPr>
              <a:t>However, Afghans claim, though misplaced: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sz="2400" dirty="0">
                <a:solidFill>
                  <a:schemeClr val="tx1"/>
                </a:solidFill>
              </a:rPr>
              <a:t>It was signed under duress,</a:t>
            </a:r>
          </a:p>
          <a:p>
            <a:pPr marL="800100" lvl="1" indent="-342900" algn="just">
              <a:buFont typeface="+mj-lt"/>
              <a:buAutoNum type="arabicPeriod"/>
            </a:pPr>
            <a:r>
              <a:rPr lang="en-US" sz="2400" dirty="0">
                <a:solidFill>
                  <a:schemeClr val="tx1"/>
                </a:solidFill>
              </a:rPr>
              <a:t>The language was English – Afghan Amir couldn’t understand, </a:t>
            </a:r>
          </a:p>
          <a:p>
            <a:pPr marL="800100" lvl="1" indent="-342900" algn="just">
              <a:buFont typeface="+mj-lt"/>
              <a:buAutoNum type="arabicPeriod"/>
            </a:pPr>
            <a:r>
              <a:rPr lang="en-US" sz="2400" dirty="0">
                <a:solidFill>
                  <a:schemeClr val="tx1"/>
                </a:solidFill>
              </a:rPr>
              <a:t>It was signed with British – not with Pakistan,</a:t>
            </a:r>
          </a:p>
          <a:p>
            <a:pPr marL="800100" lvl="1" indent="-342900" algn="just">
              <a:buFont typeface="+mj-lt"/>
              <a:buAutoNum type="arabicPeriod"/>
            </a:pPr>
            <a:r>
              <a:rPr lang="en-US" sz="2400" dirty="0">
                <a:solidFill>
                  <a:schemeClr val="tx1"/>
                </a:solidFill>
              </a:rPr>
              <a:t>Was not ratified,</a:t>
            </a:r>
          </a:p>
          <a:p>
            <a:pPr marL="800100" lvl="1" indent="-342900" algn="just">
              <a:buFont typeface="+mj-lt"/>
              <a:buAutoNum type="arabicPeriod"/>
            </a:pPr>
            <a:r>
              <a:rPr lang="en-US" sz="2400" dirty="0">
                <a:solidFill>
                  <a:schemeClr val="tx1"/>
                </a:solidFill>
              </a:rPr>
              <a:t>Afghan Amir was a weak ruler; hence, didn't represent Afghans,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sz="2400" dirty="0">
                <a:solidFill>
                  <a:schemeClr val="tx1"/>
                </a:solidFill>
              </a:rPr>
              <a:t>It was for 100 years.</a:t>
            </a: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8AD1441-EDC3-467D-B47F-21158AE3CC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797611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23223" y="765778"/>
            <a:ext cx="8911687" cy="559439"/>
          </a:xfrm>
        </p:spPr>
        <p:txBody>
          <a:bodyPr>
            <a:normAutofit fontScale="90000"/>
          </a:bodyPr>
          <a:lstStyle/>
          <a:p>
            <a:r>
              <a:rPr lang="en-AU" sz="3200" b="1" dirty="0">
                <a:solidFill>
                  <a:schemeClr val="tx1"/>
                </a:solidFill>
              </a:rPr>
              <a:t>  </a:t>
            </a:r>
            <a:r>
              <a:rPr lang="en-AU" b="1" dirty="0">
                <a:solidFill>
                  <a:schemeClr val="tx1"/>
                </a:solidFill>
              </a:rPr>
              <a:t>Afghan claims:</a:t>
            </a:r>
            <a:endParaRPr lang="en-AU" sz="3200" b="1" dirty="0">
              <a:solidFill>
                <a:schemeClr val="tx1"/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C1D8BAF-1AA0-4E7A-AC43-E14E776233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F16CF5A4-F91A-406E-A9AC-70A5062C79E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080592" y="1484243"/>
            <a:ext cx="9356034" cy="501669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30643419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CF0D9D-038D-4B9B-BA2B-322E98BA9D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2789" y="624110"/>
            <a:ext cx="9521823" cy="661351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B04A775E-634C-46FA-8D3E-A59B9F4A93B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982789" y="624110"/>
            <a:ext cx="9521823" cy="6028481"/>
          </a:xfr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8AD1441-EDC3-467D-B47F-21158AE3CC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7994779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F6AA6C-41A5-0FB7-A4EA-1816290CD0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12777" y="624110"/>
            <a:ext cx="9591836" cy="663514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52860A-0455-A0DD-CFCA-F932403FB1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12776" y="1362269"/>
            <a:ext cx="9591836" cy="5215813"/>
          </a:xfrm>
        </p:spPr>
        <p:txBody>
          <a:bodyPr>
            <a:normAutofit/>
          </a:bodyPr>
          <a:lstStyle/>
          <a:p>
            <a:pPr algn="just"/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September 1950 Afghans raid in Balochistan.</a:t>
            </a:r>
          </a:p>
          <a:p>
            <a:pPr algn="just"/>
            <a:endParaRPr lang="en-US" sz="24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just"/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In 1955, Pak embassy in Kabul, Jalalabad &amp; Qandahar consulates were mob attacked over ONE UNIT. Severance of diplomatic relations.</a:t>
            </a:r>
          </a:p>
          <a:p>
            <a:pPr algn="just"/>
            <a:endParaRPr lang="en-US" sz="24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just"/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Afghan invasion of Pakistan Sep. 1960-61 (</a:t>
            </a:r>
            <a:r>
              <a:rPr lang="en-US" sz="2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Batmalai</a:t>
            </a: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- </a:t>
            </a:r>
            <a:r>
              <a:rPr lang="en-US" sz="2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Bajaour</a:t>
            </a: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)</a:t>
            </a:r>
          </a:p>
          <a:p>
            <a:pPr algn="just"/>
            <a:endParaRPr lang="en-US" sz="24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just"/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Afghan infiltration into </a:t>
            </a:r>
            <a:r>
              <a:rPr lang="en-US" sz="2400">
                <a:solidFill>
                  <a:schemeClr val="tx1">
                    <a:lumMod val="95000"/>
                    <a:lumOff val="5000"/>
                  </a:schemeClr>
                </a:solidFill>
              </a:rPr>
              <a:t>Dir 1960</a:t>
            </a: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.</a:t>
            </a:r>
          </a:p>
          <a:p>
            <a:pPr algn="just"/>
            <a:endParaRPr lang="en-US" sz="24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just"/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Khyber pass skirmish 1961.</a:t>
            </a:r>
          </a:p>
          <a:p>
            <a:pPr algn="just"/>
            <a:endParaRPr lang="en-US" sz="24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C377EA0-EA9B-9CCC-2126-881ECA3BA9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069717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CF0D9D-038D-4B9B-BA2B-322E98BA9D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2789" y="624110"/>
            <a:ext cx="9521823" cy="661351"/>
          </a:xfrm>
        </p:spPr>
        <p:txBody>
          <a:bodyPr>
            <a:normAutofit/>
          </a:bodyPr>
          <a:lstStyle/>
          <a:p>
            <a:r>
              <a:rPr lang="en-US" sz="3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Second Phase: 1979 to 1989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74271A-BA36-400D-847E-B9C6D7939D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82789" y="1378226"/>
            <a:ext cx="9521823" cy="5353878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en-US" sz="2600" b="1" dirty="0">
                <a:solidFill>
                  <a:schemeClr val="tx1"/>
                </a:solidFill>
              </a:rPr>
              <a:t>Military Support: </a:t>
            </a:r>
            <a:r>
              <a:rPr lang="en-US" sz="2600" dirty="0">
                <a:solidFill>
                  <a:schemeClr val="tx1"/>
                </a:solidFill>
              </a:rPr>
              <a:t>Pakistan helped Afghans in their war of liberation against the Soviet Union.</a:t>
            </a:r>
          </a:p>
          <a:p>
            <a:pPr algn="just">
              <a:lnSpc>
                <a:spcPct val="150000"/>
              </a:lnSpc>
            </a:pPr>
            <a:r>
              <a:rPr lang="en-US" sz="2600" dirty="0">
                <a:solidFill>
                  <a:schemeClr val="tx1"/>
                </a:solidFill>
              </a:rPr>
              <a:t>Funneled Arms and cash to the resistance forces. </a:t>
            </a:r>
          </a:p>
          <a:p>
            <a:pPr algn="just">
              <a:lnSpc>
                <a:spcPct val="150000"/>
              </a:lnSpc>
            </a:pPr>
            <a:r>
              <a:rPr lang="en-US" sz="2600" b="1" dirty="0">
                <a:solidFill>
                  <a:schemeClr val="tx1"/>
                </a:solidFill>
              </a:rPr>
              <a:t>Economic Support: </a:t>
            </a:r>
            <a:r>
              <a:rPr lang="en-US" sz="2600" dirty="0">
                <a:solidFill>
                  <a:schemeClr val="tx1"/>
                </a:solidFill>
              </a:rPr>
              <a:t>Welcomed 4 million refugees,  </a:t>
            </a:r>
          </a:p>
          <a:p>
            <a:pPr algn="just">
              <a:lnSpc>
                <a:spcPct val="150000"/>
              </a:lnSpc>
            </a:pPr>
            <a:r>
              <a:rPr lang="en-US" sz="2600" b="1" dirty="0">
                <a:solidFill>
                  <a:schemeClr val="tx1"/>
                </a:solidFill>
              </a:rPr>
              <a:t>Diplomatic Support:</a:t>
            </a:r>
            <a:r>
              <a:rPr lang="en-US" sz="2600" dirty="0">
                <a:solidFill>
                  <a:schemeClr val="tx1"/>
                </a:solidFill>
              </a:rPr>
              <a:t> Denounced Soviet occupation and helped generate international response against Soviet invasion.</a:t>
            </a:r>
          </a:p>
          <a:p>
            <a:pPr algn="just">
              <a:lnSpc>
                <a:spcPct val="150000"/>
              </a:lnSpc>
            </a:pPr>
            <a:r>
              <a:rPr lang="en-US" sz="2600" dirty="0">
                <a:solidFill>
                  <a:schemeClr val="tx1"/>
                </a:solidFill>
              </a:rPr>
              <a:t>Geneva Accords April1988 </a:t>
            </a:r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(Pakistan sidelined)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8AD1441-EDC3-467D-B47F-21158AE3CC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Lecture by: Dr. Zahid Mehmood Zahid, Assistant Professor of IR, Islamabad</a:t>
            </a:r>
          </a:p>
        </p:txBody>
      </p:sp>
    </p:spTree>
    <p:extLst>
      <p:ext uri="{BB962C8B-B14F-4D97-AF65-F5344CB8AC3E}">
        <p14:creationId xmlns:p14="http://schemas.microsoft.com/office/powerpoint/2010/main" val="384933081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CF0D9D-038D-4B9B-BA2B-322E98BA9D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2789" y="624110"/>
            <a:ext cx="9521823" cy="661351"/>
          </a:xfrm>
        </p:spPr>
        <p:txBody>
          <a:bodyPr>
            <a:normAutofit/>
          </a:bodyPr>
          <a:lstStyle/>
          <a:p>
            <a:r>
              <a:rPr lang="en-US" sz="3200" b="1" dirty="0">
                <a:solidFill>
                  <a:schemeClr val="tx1"/>
                </a:solidFill>
              </a:rPr>
              <a:t>  Third Phase 1989-1994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74271A-BA36-400D-847E-B9C6D7939D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82789" y="1378226"/>
            <a:ext cx="9521823" cy="5353878"/>
          </a:xfrm>
        </p:spPr>
        <p:txBody>
          <a:bodyPr>
            <a:normAutofit lnSpcReduction="10000"/>
          </a:bodyPr>
          <a:lstStyle/>
          <a:p>
            <a:pPr algn="just"/>
            <a:r>
              <a:rPr lang="en-US" sz="2800" b="1" dirty="0">
                <a:solidFill>
                  <a:schemeClr val="tx1"/>
                </a:solidFill>
              </a:rPr>
              <a:t>Diplomatic Support to Afghanistan: </a:t>
            </a:r>
            <a:r>
              <a:rPr lang="en-US" sz="2800" dirty="0">
                <a:solidFill>
                  <a:schemeClr val="tx1"/>
                </a:solidFill>
              </a:rPr>
              <a:t>Peshawar Accord April 1992 for the stability in Afghanistan.</a:t>
            </a:r>
            <a:endParaRPr lang="en-US" sz="2800" b="1" dirty="0">
              <a:solidFill>
                <a:schemeClr val="tx1"/>
              </a:solidFill>
            </a:endParaRPr>
          </a:p>
          <a:p>
            <a:pPr marL="0" indent="0" algn="just">
              <a:buNone/>
            </a:pPr>
            <a:endParaRPr lang="en-US" sz="2800" dirty="0">
              <a:solidFill>
                <a:schemeClr val="tx1"/>
              </a:solidFill>
            </a:endParaRPr>
          </a:p>
          <a:p>
            <a:pPr algn="just"/>
            <a:r>
              <a:rPr lang="en-US" sz="2800" dirty="0">
                <a:solidFill>
                  <a:schemeClr val="tx1"/>
                </a:solidFill>
              </a:rPr>
              <a:t>Accord led to interim govt of  Sibghatullah </a:t>
            </a:r>
            <a:r>
              <a:rPr lang="en-US" sz="2800" dirty="0" err="1">
                <a:solidFill>
                  <a:schemeClr val="tx1"/>
                </a:solidFill>
              </a:rPr>
              <a:t>Mujad’di</a:t>
            </a:r>
            <a:r>
              <a:rPr lang="en-US" sz="2800" dirty="0">
                <a:solidFill>
                  <a:schemeClr val="tx1"/>
                </a:solidFill>
              </a:rPr>
              <a:t> &amp; Burhanuddin Rabbani.</a:t>
            </a:r>
          </a:p>
          <a:p>
            <a:pPr algn="just"/>
            <a:endParaRPr lang="en-US" sz="2800" dirty="0">
              <a:solidFill>
                <a:schemeClr val="tx1"/>
              </a:solidFill>
            </a:endParaRPr>
          </a:p>
          <a:p>
            <a:pPr algn="just"/>
            <a:r>
              <a:rPr lang="en-US" sz="2800" dirty="0">
                <a:solidFill>
                  <a:schemeClr val="tx1"/>
                </a:solidFill>
              </a:rPr>
              <a:t>However, this power sharing didn’t work and civil war broke out.</a:t>
            </a:r>
          </a:p>
          <a:p>
            <a:pPr algn="just"/>
            <a:endParaRPr lang="en-US" sz="2800" dirty="0">
              <a:solidFill>
                <a:schemeClr val="tx1"/>
              </a:solidFill>
            </a:endParaRPr>
          </a:p>
          <a:p>
            <a:pPr algn="just"/>
            <a:r>
              <a:rPr lang="en-US" sz="2800" dirty="0">
                <a:solidFill>
                  <a:schemeClr val="tx1"/>
                </a:solidFill>
              </a:rPr>
              <a:t> Afghan infighting gave way to the emergence of the ‘Taliban Movement’.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8AD1441-EDC3-467D-B47F-21158AE3CC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8241007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CF0D9D-038D-4B9B-BA2B-322E98BA9D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2789" y="624110"/>
            <a:ext cx="9521823" cy="661351"/>
          </a:xfrm>
        </p:spPr>
        <p:txBody>
          <a:bodyPr>
            <a:normAutofit/>
          </a:bodyPr>
          <a:lstStyle/>
          <a:p>
            <a:r>
              <a:rPr lang="en-US" sz="3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 Fourth Phase: 1996 to 2001</a:t>
            </a:r>
            <a:endParaRPr lang="en-US" sz="32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74271A-BA36-400D-847E-B9C6D7939D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82789" y="1378226"/>
            <a:ext cx="9521823" cy="5353878"/>
          </a:xfrm>
        </p:spPr>
        <p:txBody>
          <a:bodyPr>
            <a:normAutofit/>
          </a:bodyPr>
          <a:lstStyle/>
          <a:p>
            <a:pPr algn="just"/>
            <a:r>
              <a:rPr lang="en-US" sz="2800" dirty="0">
                <a:solidFill>
                  <a:schemeClr val="tx1"/>
                </a:solidFill>
              </a:rPr>
              <a:t>Taliban took over Afghanistan after defeating a coalition force called “Northern Alliance”.</a:t>
            </a:r>
          </a:p>
          <a:p>
            <a:pPr algn="just"/>
            <a:r>
              <a:rPr lang="en-US" sz="2800" dirty="0">
                <a:solidFill>
                  <a:schemeClr val="tx1"/>
                </a:solidFill>
              </a:rPr>
              <a:t>Northern Alliance was supported by </a:t>
            </a:r>
            <a:r>
              <a:rPr lang="en-US" sz="2800" u="sng" dirty="0">
                <a:solidFill>
                  <a:schemeClr val="tx1"/>
                </a:solidFill>
              </a:rPr>
              <a:t>India, Russia, and Iran</a:t>
            </a:r>
            <a:r>
              <a:rPr lang="en-US" sz="2800" dirty="0">
                <a:solidFill>
                  <a:schemeClr val="tx1"/>
                </a:solidFill>
              </a:rPr>
              <a:t>. </a:t>
            </a:r>
          </a:p>
          <a:p>
            <a:pPr algn="just"/>
            <a:r>
              <a:rPr lang="en-US" sz="2800" b="1" dirty="0">
                <a:solidFill>
                  <a:schemeClr val="tx1"/>
                </a:solidFill>
              </a:rPr>
              <a:t>Diplomatic Recognition to Taliban. </a:t>
            </a:r>
          </a:p>
          <a:p>
            <a:pPr algn="just"/>
            <a:r>
              <a:rPr lang="en-US" sz="2800" dirty="0">
                <a:solidFill>
                  <a:schemeClr val="tx1"/>
                </a:solidFill>
              </a:rPr>
              <a:t> The Taliban introduced the </a:t>
            </a:r>
            <a:r>
              <a:rPr lang="en-US" sz="2800" u="sng" dirty="0">
                <a:solidFill>
                  <a:schemeClr val="tx1"/>
                </a:solidFill>
              </a:rPr>
              <a:t>orthodox Deobandi version of Islam</a:t>
            </a:r>
            <a:r>
              <a:rPr lang="en-US" sz="2800" dirty="0">
                <a:solidFill>
                  <a:schemeClr val="tx1"/>
                </a:solidFill>
              </a:rPr>
              <a:t>.  </a:t>
            </a:r>
          </a:p>
          <a:p>
            <a:pPr algn="just"/>
            <a:r>
              <a:rPr lang="en-US" sz="2800" dirty="0">
                <a:solidFill>
                  <a:schemeClr val="tx1"/>
                </a:solidFill>
              </a:rPr>
              <a:t>Durand question remained the same. (public belief – Taliban/Durand Line)</a:t>
            </a:r>
          </a:p>
          <a:p>
            <a:pPr algn="just"/>
            <a:r>
              <a:rPr lang="en-US" sz="2800" dirty="0">
                <a:solidFill>
                  <a:schemeClr val="tx1"/>
                </a:solidFill>
              </a:rPr>
              <a:t>Afghanistan becomes the host </a:t>
            </a:r>
            <a:r>
              <a:rPr lang="en-US" sz="2800">
                <a:solidFill>
                  <a:schemeClr val="tx1"/>
                </a:solidFill>
              </a:rPr>
              <a:t>of Al-Qaeda.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8AD1441-EDC3-467D-B47F-21158AE3CC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8732069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B7B7C6-741A-6F37-4421-582E6976ED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19469" y="624110"/>
            <a:ext cx="9685143" cy="672845"/>
          </a:xfrm>
        </p:spPr>
        <p:txBody>
          <a:bodyPr>
            <a:normAutofit/>
          </a:bodyPr>
          <a:lstStyle/>
          <a:p>
            <a:r>
              <a:rPr lang="en-US" sz="3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Taliban controlled Afghanistan in 1997-2001</a:t>
            </a:r>
          </a:p>
        </p:txBody>
      </p:sp>
      <p:pic>
        <p:nvPicPr>
          <p:cNvPr id="7" name="Content Placeholder 6" descr="A map of the middle east">
            <a:extLst>
              <a:ext uri="{FF2B5EF4-FFF2-40B4-BE49-F238E27FC236}">
                <a16:creationId xmlns:a16="http://schemas.microsoft.com/office/drawing/2014/main" id="{F5F9F6FB-65EF-7295-1B9D-5E87B60EDF2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819469" y="1472025"/>
            <a:ext cx="9685143" cy="5136325"/>
          </a:xfr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FCB026B-DAC8-E63B-DC0E-AB8FE57FBF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18216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72343" y="624110"/>
            <a:ext cx="9632269" cy="766808"/>
          </a:xfrm>
        </p:spPr>
        <p:txBody>
          <a:bodyPr>
            <a:normAutofit/>
          </a:bodyPr>
          <a:lstStyle/>
          <a:p>
            <a:r>
              <a:rPr lang="en-AU" sz="3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Sovereignty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72343" y="1494971"/>
            <a:ext cx="9632269" cy="5124193"/>
          </a:xfrm>
        </p:spPr>
        <p:txBody>
          <a:bodyPr>
            <a:noAutofit/>
          </a:bodyPr>
          <a:lstStyle/>
          <a:p>
            <a:r>
              <a:rPr lang="en-US" sz="2400" dirty="0"/>
              <a:t>Absolute ‘right’ &amp; ‘power’ of a state to govern itself without any internal or external interference.</a:t>
            </a:r>
          </a:p>
          <a:p>
            <a:pPr marL="0" indent="0" algn="ctr">
              <a:buNone/>
            </a:pPr>
            <a:r>
              <a:rPr lang="en-US" sz="2400" dirty="0">
                <a:solidFill>
                  <a:srgbClr val="FF0000"/>
                </a:solidFill>
              </a:rPr>
              <a:t>Supreme authority to use force within a territory</a:t>
            </a:r>
            <a:endParaRPr lang="en-US" sz="2400" dirty="0"/>
          </a:p>
          <a:p>
            <a:pPr algn="just"/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Authority of a state to </a:t>
            </a:r>
            <a:r>
              <a:rPr lang="en-US" sz="2400" u="sng" dirty="0">
                <a:solidFill>
                  <a:schemeClr val="tx1">
                    <a:lumMod val="95000"/>
                    <a:lumOff val="5000"/>
                  </a:schemeClr>
                </a:solidFill>
              </a:rPr>
              <a:t>control its territory</a:t>
            </a: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, </a:t>
            </a:r>
            <a:r>
              <a:rPr lang="en-US" sz="2400" u="sng" dirty="0">
                <a:solidFill>
                  <a:schemeClr val="tx1">
                    <a:lumMod val="95000"/>
                    <a:lumOff val="5000"/>
                  </a:schemeClr>
                </a:solidFill>
              </a:rPr>
              <a:t>make laws</a:t>
            </a: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, and </a:t>
            </a:r>
            <a:r>
              <a:rPr lang="en-US" sz="2400" u="sng" dirty="0">
                <a:solidFill>
                  <a:schemeClr val="tx1">
                    <a:lumMod val="95000"/>
                    <a:lumOff val="5000"/>
                  </a:schemeClr>
                </a:solidFill>
              </a:rPr>
              <a:t>independently manage its Int/Ext affairs</a:t>
            </a: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.</a:t>
            </a:r>
          </a:p>
          <a:p>
            <a:pPr algn="just"/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Historical roots: </a:t>
            </a: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Westphalia 1648, ended ‘thirty years war’, and established principles of sovereignty:</a:t>
            </a:r>
          </a:p>
          <a:p>
            <a:pPr lvl="1" algn="just">
              <a:buFont typeface="Courier New" panose="02070309020205020404" pitchFamily="49" charset="0"/>
              <a:buChar char="o"/>
            </a:pP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Territorial Integrity, Political Independence, &amp; Non-interference.</a:t>
            </a:r>
            <a:endParaRPr lang="en-AU" sz="24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just"/>
            <a:r>
              <a:rPr lang="en-AU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It is indivisible, permanent, &amp; non-transferable. </a:t>
            </a:r>
            <a:r>
              <a:rPr lang="en-AU" sz="24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Rousseau </a:t>
            </a:r>
          </a:p>
          <a:p>
            <a:pPr algn="just"/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“Legitimate monopoly over the use of force” </a:t>
            </a:r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Max Weber                                                                                 </a:t>
            </a:r>
            <a:endParaRPr lang="en-US" sz="24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0" indent="0" algn="just">
              <a:buNone/>
            </a:pPr>
            <a:r>
              <a:rPr lang="en-AU" sz="2400" dirty="0">
                <a:solidFill>
                  <a:schemeClr val="tx1"/>
                </a:solidFill>
              </a:rPr>
              <a:t>																</a:t>
            </a:r>
            <a:endParaRPr lang="en-AU" sz="2400" b="1" dirty="0">
              <a:solidFill>
                <a:schemeClr val="tx1"/>
              </a:solidFill>
            </a:endParaRPr>
          </a:p>
          <a:p>
            <a:pPr algn="just"/>
            <a:endParaRPr lang="en-AU" sz="2400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n-AU" sz="2400" dirty="0"/>
          </a:p>
          <a:p>
            <a:pPr marL="0" indent="0">
              <a:buNone/>
            </a:pPr>
            <a:endParaRPr lang="en-AU" sz="2400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endParaRPr lang="en-AU" sz="2400" dirty="0">
              <a:solidFill>
                <a:srgbClr val="FF0000"/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0E2AF99-0C51-4BD8-A8D1-6FEE9A53A9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Lecture by: Dr. Zahid Mehmood Zahid, Assistant Professor of IR, Islamabad</a:t>
            </a:r>
          </a:p>
        </p:txBody>
      </p:sp>
    </p:spTree>
    <p:extLst>
      <p:ext uri="{BB962C8B-B14F-4D97-AF65-F5344CB8AC3E}">
        <p14:creationId xmlns:p14="http://schemas.microsoft.com/office/powerpoint/2010/main" val="3249838141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CF0D9D-038D-4B9B-BA2B-322E98BA9D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2789" y="624110"/>
            <a:ext cx="9521823" cy="661351"/>
          </a:xfrm>
        </p:spPr>
        <p:txBody>
          <a:bodyPr>
            <a:normAutofit/>
          </a:bodyPr>
          <a:lstStyle/>
          <a:p>
            <a:r>
              <a:rPr lang="en-US" sz="3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 Fifth Phase: 2001 to 2021</a:t>
            </a:r>
            <a:endParaRPr lang="en-US" sz="32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74271A-BA36-400D-847E-B9C6D7939D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82789" y="1378226"/>
            <a:ext cx="9521823" cy="5353878"/>
          </a:xfrm>
        </p:spPr>
        <p:txBody>
          <a:bodyPr>
            <a:normAutofit/>
          </a:bodyPr>
          <a:lstStyle/>
          <a:p>
            <a:pPr algn="just"/>
            <a:r>
              <a:rPr lang="en-US" sz="2600" dirty="0">
                <a:solidFill>
                  <a:schemeClr val="tx1"/>
                </a:solidFill>
              </a:rPr>
              <a:t>After 9/11, Pakistan was asked, “either with us or against us” by the USA.</a:t>
            </a:r>
          </a:p>
          <a:p>
            <a:pPr algn="just"/>
            <a:r>
              <a:rPr lang="en-US" sz="2600" dirty="0">
                <a:solidFill>
                  <a:schemeClr val="tx1"/>
                </a:solidFill>
              </a:rPr>
              <a:t>Pakistan joined global </a:t>
            </a:r>
            <a:r>
              <a:rPr lang="en-US" sz="2600" dirty="0" err="1">
                <a:solidFill>
                  <a:schemeClr val="tx1"/>
                </a:solidFill>
              </a:rPr>
              <a:t>WoT</a:t>
            </a:r>
            <a:r>
              <a:rPr lang="en-US" sz="2600" dirty="0">
                <a:solidFill>
                  <a:schemeClr val="tx1"/>
                </a:solidFill>
              </a:rPr>
              <a:t> and became ‘non-NATO ally’ of the coalition.</a:t>
            </a:r>
          </a:p>
          <a:p>
            <a:pPr algn="just"/>
            <a:r>
              <a:rPr lang="en-US" sz="2600" dirty="0">
                <a:solidFill>
                  <a:schemeClr val="tx1"/>
                </a:solidFill>
              </a:rPr>
              <a:t>Taliban govt was toppled and Pakistan supported the ‘Bonn Process’.</a:t>
            </a:r>
          </a:p>
          <a:p>
            <a:pPr algn="just"/>
            <a:r>
              <a:rPr lang="en-US" sz="2600" dirty="0">
                <a:solidFill>
                  <a:srgbClr val="7030A0"/>
                </a:solidFill>
              </a:rPr>
              <a:t>Pakistan supported Afghanistan politically, economically (1.5 billion US$), security, health, education.</a:t>
            </a:r>
          </a:p>
          <a:p>
            <a:pPr lvl="0" algn="just"/>
            <a:r>
              <a:rPr lang="en-AU" sz="2600" dirty="0">
                <a:solidFill>
                  <a:schemeClr val="tx1"/>
                </a:solidFill>
              </a:rPr>
              <a:t>Pakistan has always supported </a:t>
            </a:r>
            <a:r>
              <a:rPr lang="en-AU" sz="2600" b="1" dirty="0">
                <a:solidFill>
                  <a:schemeClr val="tx1"/>
                </a:solidFill>
              </a:rPr>
              <a:t>Afghan-led, Afghan-owned,  Afghan-controlled </a:t>
            </a:r>
            <a:r>
              <a:rPr lang="en-AU" sz="2600" dirty="0">
                <a:solidFill>
                  <a:schemeClr val="tx1"/>
                </a:solidFill>
              </a:rPr>
              <a:t>solution of Afghanistan.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8AD1441-EDC3-467D-B47F-21158AE3CC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6094659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DF51CC-A611-4BDE-9C9D-4FA941B427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74575" y="624110"/>
            <a:ext cx="9530038" cy="661351"/>
          </a:xfrm>
        </p:spPr>
        <p:txBody>
          <a:bodyPr>
            <a:normAutofit fontScale="90000"/>
          </a:bodyPr>
          <a:lstStyle/>
          <a:p>
            <a:r>
              <a:rPr lang="en-US" sz="36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 Latest Phase: Afghanistan </a:t>
            </a:r>
            <a:r>
              <a:rPr lang="en-US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u</a:t>
            </a:r>
            <a:r>
              <a:rPr lang="en-US" sz="36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nder Taliban 2.O</a:t>
            </a:r>
            <a:br>
              <a:rPr lang="en-US" sz="3600" b="1" dirty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E0B6D5-5DA8-43BF-AF31-6AD352D2CA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74574" y="1391478"/>
            <a:ext cx="9530038" cy="5317231"/>
          </a:xfrm>
        </p:spPr>
        <p:txBody>
          <a:bodyPr>
            <a:noAutofit/>
          </a:bodyPr>
          <a:lstStyle/>
          <a:p>
            <a:pPr algn="just"/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Taliban took over Kabul on August 15, 2021 &amp; consolidated their control.</a:t>
            </a:r>
          </a:p>
          <a:p>
            <a:pPr algn="just"/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Optimism turned into gloom.</a:t>
            </a:r>
          </a:p>
          <a:p>
            <a:pPr marL="971550" lvl="1" indent="-514350" algn="just">
              <a:buFont typeface="+mj-lt"/>
              <a:buAutoNum type="romanUcPeriod"/>
            </a:pPr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Terrorism -</a:t>
            </a:r>
            <a:r>
              <a:rPr lang="en-US" sz="2600" b="0" i="0" dirty="0">
                <a:solidFill>
                  <a:srgbClr val="212529"/>
                </a:solidFill>
                <a:effectLst/>
              </a:rPr>
              <a:t> attacks rose to 28% in 2022 and 79% in 2023.</a:t>
            </a:r>
            <a:endParaRPr lang="en-US" sz="26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971550" lvl="1" indent="-514350" algn="just">
              <a:buFont typeface="+mj-lt"/>
              <a:buAutoNum type="romanUcPeriod"/>
            </a:pPr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Refugees</a:t>
            </a:r>
          </a:p>
          <a:p>
            <a:pPr marL="971550" lvl="1" indent="-514350" algn="just">
              <a:buFont typeface="+mj-lt"/>
              <a:buAutoNum type="romanUcPeriod"/>
            </a:pPr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Border management</a:t>
            </a:r>
          </a:p>
          <a:p>
            <a:pPr marL="971550" lvl="1" indent="-514350" algn="just">
              <a:buFont typeface="+mj-lt"/>
              <a:buAutoNum type="romanUcPeriod"/>
            </a:pPr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Trade to Central Asia increased since Taliban in Power </a:t>
            </a:r>
          </a:p>
          <a:p>
            <a:pPr marL="971550" lvl="1" indent="-514350" algn="just">
              <a:buFont typeface="+mj-lt"/>
              <a:buAutoNum type="romanUcPeriod"/>
            </a:pPr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Pakistan’s exports increased 75% in 2024, and imports decreased 8%.  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0D3D58C-8FB6-494B-AEF9-5DE15EC781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681036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86A87A-6DAF-38BF-4298-E76D8E98E7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82147" y="624110"/>
            <a:ext cx="9722465" cy="539713"/>
          </a:xfrm>
        </p:spPr>
        <p:txBody>
          <a:bodyPr>
            <a:normAutofit/>
          </a:bodyPr>
          <a:lstStyle/>
          <a:p>
            <a:r>
              <a:rPr lang="en-US" sz="2800" b="1" dirty="0"/>
              <a:t>Why is there no peace &amp; stability in Afghanistan?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ED95DE-36BF-9521-3F2E-DF85FCB858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82147" y="1306286"/>
            <a:ext cx="9722465" cy="5337110"/>
          </a:xfrm>
        </p:spPr>
        <p:txBody>
          <a:bodyPr>
            <a:normAutofit fontScale="92500" lnSpcReduction="10000"/>
          </a:bodyPr>
          <a:lstStyle/>
          <a:p>
            <a:pPr marL="0" marR="0" indent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Realism:</a:t>
            </a:r>
            <a:endParaRPr lang="en-US" sz="2400" dirty="0">
              <a:solidFill>
                <a:schemeClr val="tx1">
                  <a:lumMod val="95000"/>
                  <a:lumOff val="5000"/>
                </a:schemeClr>
              </a:solidFill>
              <a:effectLst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342900" marR="0" lvl="0" indent="-34290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Lack of strong central authority (</a:t>
            </a: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  <a:ea typeface="Aptos" panose="020B0004020202020204" pitchFamily="34" charset="0"/>
                <a:cs typeface="Arial" panose="020B0604020202020204" pitchFamily="34" charset="0"/>
              </a:rPr>
              <a:t>Int. &amp; </a:t>
            </a: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in Afghanistan),</a:t>
            </a:r>
          </a:p>
          <a:p>
            <a:pPr marL="342900" marR="0" lvl="0" indent="-34290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  <a:ea typeface="Aptos" panose="020B0004020202020204" pitchFamily="34" charset="0"/>
                <a:cs typeface="Arial" panose="020B0604020202020204" pitchFamily="34" charset="0"/>
              </a:rPr>
              <a:t>P</a:t>
            </a: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ower struggles - security dilemmas,</a:t>
            </a:r>
          </a:p>
          <a:p>
            <a:pPr marL="342900" marR="0" lvl="0" indent="-34290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Strategic location – attracted regional and global powers. </a:t>
            </a:r>
          </a:p>
          <a:p>
            <a:pPr marL="0" marR="0" indent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endParaRPr lang="en-US" sz="2400" b="1" dirty="0">
              <a:solidFill>
                <a:schemeClr val="tx1">
                  <a:lumMod val="95000"/>
                  <a:lumOff val="5000"/>
                </a:schemeClr>
              </a:solidFill>
              <a:effectLst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0" marR="0" indent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Liberalism:</a:t>
            </a:r>
            <a:endParaRPr lang="en-US" sz="2400" dirty="0">
              <a:solidFill>
                <a:schemeClr val="tx1">
                  <a:lumMod val="95000"/>
                  <a:lumOff val="5000"/>
                </a:schemeClr>
              </a:solidFill>
              <a:effectLst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342900" marR="0" lvl="0" indent="-34290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Weak institutions,</a:t>
            </a: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  <a:ea typeface="Aptos" panose="020B00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Lack of economic development,</a:t>
            </a: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  <a:ea typeface="Aptos" panose="020B00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and limited int. cooperation.</a:t>
            </a:r>
          </a:p>
          <a:p>
            <a:pPr marL="0" marR="0" lvl="0" indent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SzPts val="1000"/>
              <a:buNone/>
              <a:tabLst>
                <a:tab pos="457200" algn="l"/>
              </a:tabLst>
            </a:pPr>
            <a:endParaRPr lang="en-US" sz="2400" b="1" dirty="0">
              <a:solidFill>
                <a:schemeClr val="tx1">
                  <a:lumMod val="95000"/>
                  <a:lumOff val="5000"/>
                </a:schemeClr>
              </a:solidFill>
              <a:effectLst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0" marR="0" lvl="0" indent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SzPts val="1000"/>
              <a:buNone/>
              <a:tabLst>
                <a:tab pos="457200" algn="l"/>
              </a:tabLst>
            </a:pPr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Constructivism:</a:t>
            </a:r>
            <a:endParaRPr lang="en-US" sz="2400" dirty="0">
              <a:solidFill>
                <a:schemeClr val="tx1">
                  <a:lumMod val="95000"/>
                  <a:lumOff val="5000"/>
                </a:schemeClr>
              </a:solidFill>
              <a:effectLst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342900" marR="0" lvl="0" indent="-34290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Identity (ethnic, religious) exploited by external actors, culture, and historical narratives in shaping Afghanistan's conflict. </a:t>
            </a:r>
          </a:p>
          <a:p>
            <a:pPr marL="342900" marR="0" lvl="0" indent="-34290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endParaRPr lang="en-US" sz="2400" dirty="0">
              <a:solidFill>
                <a:schemeClr val="tx1">
                  <a:lumMod val="95000"/>
                  <a:lumOff val="5000"/>
                </a:schemeClr>
              </a:solidFill>
              <a:effectLst/>
              <a:ea typeface="Aptos" panose="020B00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1D63039-3D98-8A41-68E1-4BE3A6D5F8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9773058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39437D-069B-4C44-9F34-11D6919321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27583" y="689112"/>
            <a:ext cx="9477029" cy="583097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chemeClr val="tx1"/>
                </a:solidFill>
              </a:rPr>
              <a:t> Pak-Afghan relations: complicating factors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EC654A-6CEA-489C-BC9B-CFEE481BCB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27583" y="1470991"/>
            <a:ext cx="9477029" cy="5221357"/>
          </a:xfrm>
        </p:spPr>
        <p:txBody>
          <a:bodyPr>
            <a:normAutofit fontScale="25000" lnSpcReduction="20000"/>
          </a:bodyPr>
          <a:lstStyle/>
          <a:p>
            <a:pPr marL="0" indent="0" algn="just">
              <a:buNone/>
            </a:pPr>
            <a:r>
              <a:rPr lang="en-US" sz="11200" dirty="0">
                <a:solidFill>
                  <a:schemeClr val="bg2">
                    <a:lumMod val="10000"/>
                  </a:schemeClr>
                </a:solidFill>
              </a:rPr>
              <a:t>Afghanistan is a </a:t>
            </a:r>
            <a:r>
              <a:rPr lang="en-US" sz="11200" u="sng" dirty="0">
                <a:solidFill>
                  <a:schemeClr val="bg2">
                    <a:lumMod val="10000"/>
                  </a:schemeClr>
                </a:solidFill>
              </a:rPr>
              <a:t>toxic mix</a:t>
            </a:r>
            <a:r>
              <a:rPr lang="en-US" sz="11200" dirty="0">
                <a:solidFill>
                  <a:schemeClr val="bg2">
                    <a:lumMod val="10000"/>
                  </a:schemeClr>
                </a:solidFill>
              </a:rPr>
              <a:t> of state collapse, </a:t>
            </a:r>
            <a:r>
              <a:rPr lang="en-US" sz="11200" u="sng" dirty="0">
                <a:solidFill>
                  <a:schemeClr val="bg2">
                    <a:lumMod val="10000"/>
                  </a:schemeClr>
                </a:solidFill>
              </a:rPr>
              <a:t>civil conflict</a:t>
            </a:r>
            <a:r>
              <a:rPr lang="en-US" sz="11200" dirty="0">
                <a:solidFill>
                  <a:schemeClr val="bg2">
                    <a:lumMod val="10000"/>
                  </a:schemeClr>
                </a:solidFill>
              </a:rPr>
              <a:t>, </a:t>
            </a:r>
            <a:r>
              <a:rPr lang="en-US" sz="11200" u="sng" dirty="0">
                <a:solidFill>
                  <a:schemeClr val="bg2">
                    <a:lumMod val="10000"/>
                  </a:schemeClr>
                </a:solidFill>
              </a:rPr>
              <a:t>ethnic disintegration</a:t>
            </a:r>
            <a:r>
              <a:rPr lang="en-US" sz="11200" dirty="0">
                <a:solidFill>
                  <a:schemeClr val="bg2">
                    <a:lumMod val="10000"/>
                  </a:schemeClr>
                </a:solidFill>
              </a:rPr>
              <a:t>, and </a:t>
            </a:r>
            <a:r>
              <a:rPr lang="en-US" sz="11200" u="sng" dirty="0">
                <a:solidFill>
                  <a:schemeClr val="bg2">
                    <a:lumMod val="10000"/>
                  </a:schemeClr>
                </a:solidFill>
              </a:rPr>
              <a:t>multisided intervention</a:t>
            </a:r>
            <a:r>
              <a:rPr lang="en-US" sz="11200" dirty="0">
                <a:solidFill>
                  <a:schemeClr val="bg2">
                    <a:lumMod val="10000"/>
                  </a:schemeClr>
                </a:solidFill>
              </a:rPr>
              <a:t> that has locked it in a self-perpetuation cycle that is beyond outside solution.</a:t>
            </a:r>
          </a:p>
          <a:p>
            <a:pPr algn="just"/>
            <a:r>
              <a:rPr lang="en-US" sz="11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Turbulent/subjective history (ontologically historical)</a:t>
            </a:r>
          </a:p>
          <a:p>
            <a:pPr algn="just"/>
            <a:r>
              <a:rPr lang="en-US" sz="11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Terrorism and sovereignty (cross-border, TTP, IS).</a:t>
            </a:r>
          </a:p>
          <a:p>
            <a:pPr algn="just"/>
            <a:r>
              <a:rPr lang="en-US" sz="11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Regional competition (Indian question). </a:t>
            </a:r>
            <a:endParaRPr lang="en-US" sz="11200" u="sng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just"/>
            <a:r>
              <a:rPr lang="en-US" sz="11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Recognition.</a:t>
            </a:r>
          </a:p>
          <a:p>
            <a:pPr algn="just"/>
            <a:r>
              <a:rPr lang="en-US" sz="11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Refugees (Pak should not spoil its goodwill)</a:t>
            </a:r>
          </a:p>
          <a:p>
            <a:pPr algn="just"/>
            <a:r>
              <a:rPr lang="en-US" sz="11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Lack of Shared economic vision (bilateral trade and connectivity to CARs).</a:t>
            </a:r>
          </a:p>
          <a:p>
            <a:pPr marL="0" indent="0" algn="just">
              <a:buNone/>
            </a:pPr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0" indent="0" algn="just">
              <a:buNone/>
            </a:pPr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0" indent="0" algn="just">
              <a:buNone/>
            </a:pP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</a:p>
          <a:p>
            <a:pPr algn="just"/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B6B30E2-10E4-4F04-9131-25C5916D75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2278326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39437D-069B-4C44-9F34-11D6919321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73357" y="624110"/>
            <a:ext cx="9331255" cy="581838"/>
          </a:xfrm>
        </p:spPr>
        <p:txBody>
          <a:bodyPr>
            <a:normAutofit fontScale="90000"/>
          </a:bodyPr>
          <a:lstStyle/>
          <a:p>
            <a:r>
              <a:rPr lang="en-US" sz="3600" b="1" dirty="0">
                <a:solidFill>
                  <a:schemeClr val="tx1"/>
                </a:solidFill>
              </a:rPr>
              <a:t>   Solution!</a:t>
            </a:r>
            <a:br>
              <a:rPr lang="en-US" sz="3600" b="1" dirty="0">
                <a:solidFill>
                  <a:schemeClr val="tx1"/>
                </a:solidFill>
              </a:rPr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EC654A-6CEA-489C-BC9B-CFEE481BCB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73357" y="1431235"/>
            <a:ext cx="9331255" cy="5261113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en-US" sz="2800" spc="-10" dirty="0">
                <a:solidFill>
                  <a:schemeClr val="tx1">
                    <a:lumMod val="95000"/>
                    <a:lumOff val="5000"/>
                  </a:schemeClr>
                </a:solidFill>
                <a:ea typeface="Aptos" panose="020B0004020202020204" pitchFamily="34" charset="0"/>
                <a:cs typeface="Arial" panose="020B0604020202020204" pitchFamily="34" charset="0"/>
              </a:rPr>
              <a:t>Forget, learn, and move into the future. </a:t>
            </a:r>
          </a:p>
          <a:p>
            <a:pPr algn="just"/>
            <a:r>
              <a:rPr lang="en-US" sz="2800" dirty="0">
                <a:solidFill>
                  <a:schemeClr val="tx1"/>
                </a:solidFill>
              </a:rPr>
              <a:t>Track I &amp; II dialogue – religious diplomacy. </a:t>
            </a:r>
          </a:p>
          <a:p>
            <a:pPr algn="just"/>
            <a:r>
              <a:rPr lang="en-US" sz="2800" dirty="0">
                <a:solidFill>
                  <a:schemeClr val="tx1"/>
                </a:solidFill>
              </a:rPr>
              <a:t>Political Recognition (conditional) with meaningful action against TTP, inclusive government &amp; women’s rights.</a:t>
            </a:r>
          </a:p>
          <a:p>
            <a:pPr algn="just"/>
            <a:r>
              <a:rPr lang="en-US" sz="2800" dirty="0">
                <a:solidFill>
                  <a:schemeClr val="tx1"/>
                </a:solidFill>
              </a:rPr>
              <a:t>Pakistan should find ways to engage Afghanistan.</a:t>
            </a:r>
          </a:p>
          <a:p>
            <a:pPr algn="just"/>
            <a:r>
              <a:rPr lang="en-US" sz="2800" dirty="0">
                <a:solidFill>
                  <a:schemeClr val="tx1"/>
                </a:solidFill>
              </a:rPr>
              <a:t>Trilateral mechanism (Pak-Afghan-China)</a:t>
            </a:r>
          </a:p>
          <a:p>
            <a:pPr algn="just"/>
            <a:r>
              <a:rPr lang="en-US" sz="2800" dirty="0">
                <a:solidFill>
                  <a:schemeClr val="tx1"/>
                </a:solidFill>
              </a:rPr>
              <a:t>Refugee and border management</a:t>
            </a:r>
          </a:p>
          <a:p>
            <a:pPr algn="just"/>
            <a:r>
              <a:rPr lang="en-US" sz="2800" dirty="0">
                <a:solidFill>
                  <a:schemeClr val="tx1"/>
                </a:solidFill>
              </a:rPr>
              <a:t>Dispute resolution mechanism for shared destiny.</a:t>
            </a:r>
          </a:p>
          <a:p>
            <a:pPr algn="just"/>
            <a:r>
              <a:rPr lang="en-US" sz="2800" dirty="0">
                <a:solidFill>
                  <a:schemeClr val="tx1"/>
                </a:solidFill>
              </a:rPr>
              <a:t>Intelligence sharing for counter-terrorism.</a:t>
            </a:r>
          </a:p>
          <a:p>
            <a:pPr algn="just"/>
            <a:r>
              <a:rPr lang="en-US" sz="2800" dirty="0">
                <a:solidFill>
                  <a:schemeClr val="tx1"/>
                </a:solidFill>
              </a:rPr>
              <a:t>Connectivity – shared economic vision (CASA &amp; TAPI).</a:t>
            </a:r>
          </a:p>
          <a:p>
            <a:pPr algn="just"/>
            <a:r>
              <a:rPr lang="en-US" sz="2800" dirty="0">
                <a:solidFill>
                  <a:schemeClr val="tx1"/>
                </a:solidFill>
              </a:rPr>
              <a:t>Engaging friends (guarantors).</a:t>
            </a:r>
          </a:p>
          <a:p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B6B30E2-10E4-4F04-9131-25C5916D75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Lecture by: Dr. Zahid Mehmood Zahid, Assistant Professor of IR, Islamabad</a:t>
            </a:r>
          </a:p>
        </p:txBody>
      </p:sp>
    </p:spTree>
    <p:extLst>
      <p:ext uri="{BB962C8B-B14F-4D97-AF65-F5344CB8AC3E}">
        <p14:creationId xmlns:p14="http://schemas.microsoft.com/office/powerpoint/2010/main" val="6531952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72343" y="624110"/>
            <a:ext cx="9632269" cy="654185"/>
          </a:xfrm>
        </p:spPr>
        <p:txBody>
          <a:bodyPr>
            <a:normAutofit/>
          </a:bodyPr>
          <a:lstStyle/>
          <a:p>
            <a:r>
              <a:rPr lang="en-AU" sz="3200" b="1" dirty="0">
                <a:solidFill>
                  <a:schemeClr val="tx1"/>
                </a:solidFill>
              </a:rPr>
              <a:t>   Sovereignty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72343" y="1278295"/>
            <a:ext cx="9632269" cy="5340870"/>
          </a:xfrm>
        </p:spPr>
        <p:txBody>
          <a:bodyPr>
            <a:noAutofit/>
          </a:bodyPr>
          <a:lstStyle/>
          <a:p>
            <a:pPr algn="just"/>
            <a:r>
              <a:rPr lang="en-US" sz="2800" b="1" dirty="0">
                <a:solidFill>
                  <a:schemeClr val="tx1"/>
                </a:solidFill>
              </a:rPr>
              <a:t>Realism</a:t>
            </a:r>
            <a:r>
              <a:rPr lang="en-US" sz="2800" dirty="0">
                <a:solidFill>
                  <a:schemeClr val="tx1"/>
                </a:solidFill>
              </a:rPr>
              <a:t>: Sovereignty is absolute, states prioritize their national interest and security in an anarchic system.</a:t>
            </a:r>
          </a:p>
          <a:p>
            <a:pPr algn="just"/>
            <a:endParaRPr lang="en-US" sz="28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just"/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Liberalism</a:t>
            </a: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: Sovereignty is flexible, states cooperate through int. institutions – </a:t>
            </a:r>
            <a:r>
              <a:rPr lang="en-US" sz="2800" dirty="0">
                <a:solidFill>
                  <a:srgbClr val="FF0000"/>
                </a:solidFill>
              </a:rPr>
              <a:t>sharing sovereignty to address global challenges.</a:t>
            </a:r>
          </a:p>
          <a:p>
            <a:pPr algn="just"/>
            <a:endParaRPr lang="en-US" sz="28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just"/>
            <a:r>
              <a:rPr lang="en-US" sz="2800" b="1" dirty="0">
                <a:solidFill>
                  <a:schemeClr val="tx1"/>
                </a:solidFill>
              </a:rPr>
              <a:t>Constructivism</a:t>
            </a:r>
            <a:r>
              <a:rPr lang="en-US" sz="2800" dirty="0">
                <a:solidFill>
                  <a:schemeClr val="tx1"/>
                </a:solidFill>
              </a:rPr>
              <a:t>: Sovereignty is socially constructed, shaped by states through int. norms, identities, and practices.</a:t>
            </a:r>
          </a:p>
          <a:p>
            <a:pPr algn="just"/>
            <a:endParaRPr lang="en-AU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0E2AF99-0C51-4BD8-A8D1-6FEE9A53A9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Lecture by: Dr. Zahid Mehmood Zahid, Assistant Professor of IR, Islamabad</a:t>
            </a:r>
          </a:p>
        </p:txBody>
      </p:sp>
    </p:spTree>
    <p:extLst>
      <p:ext uri="{BB962C8B-B14F-4D97-AF65-F5344CB8AC3E}">
        <p14:creationId xmlns:p14="http://schemas.microsoft.com/office/powerpoint/2010/main" val="23977896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60813" y="624110"/>
            <a:ext cx="9443800" cy="631484"/>
          </a:xfrm>
        </p:spPr>
        <p:txBody>
          <a:bodyPr>
            <a:normAutofit fontScale="90000"/>
          </a:bodyPr>
          <a:lstStyle/>
          <a:p>
            <a:r>
              <a:rPr lang="en-AU" b="1" dirty="0">
                <a:solidFill>
                  <a:schemeClr val="tx1"/>
                </a:solidFill>
              </a:rPr>
              <a:t>  National Interest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2788" y="1255595"/>
            <a:ext cx="9521823" cy="5500048"/>
          </a:xfrm>
        </p:spPr>
        <p:txBody>
          <a:bodyPr>
            <a:normAutofit lnSpcReduction="10000"/>
          </a:bodyPr>
          <a:lstStyle/>
          <a:p>
            <a:pPr algn="just"/>
            <a:r>
              <a:rPr lang="en-US" sz="2800" dirty="0">
                <a:solidFill>
                  <a:schemeClr val="tx1"/>
                </a:solidFill>
              </a:rPr>
              <a:t>Aspirations or goals of a state in maintaining its </a:t>
            </a:r>
            <a:r>
              <a:rPr lang="en-US" sz="2800" u="sng" dirty="0">
                <a:solidFill>
                  <a:schemeClr val="tx1"/>
                </a:solidFill>
              </a:rPr>
              <a:t>sovereignty, security, and economic well-being </a:t>
            </a:r>
            <a:r>
              <a:rPr lang="en-US" sz="2800" dirty="0">
                <a:solidFill>
                  <a:schemeClr val="tx1"/>
                </a:solidFill>
              </a:rPr>
              <a:t>In its interaction with other states/actors in Int. arena.</a:t>
            </a:r>
            <a:endParaRPr lang="en-US" sz="2700" dirty="0">
              <a:solidFill>
                <a:schemeClr val="tx1"/>
              </a:solidFill>
            </a:endParaRPr>
          </a:p>
          <a:p>
            <a:pPr algn="just"/>
            <a:r>
              <a:rPr lang="en-US" sz="2700" dirty="0">
                <a:solidFill>
                  <a:schemeClr val="tx1"/>
                </a:solidFill>
              </a:rPr>
              <a:t>It represents the </a:t>
            </a:r>
            <a:r>
              <a:rPr lang="en-US" sz="2700" u="sng" dirty="0">
                <a:solidFill>
                  <a:schemeClr val="tx1"/>
                </a:solidFill>
              </a:rPr>
              <a:t>priorities and aspirations</a:t>
            </a:r>
            <a:r>
              <a:rPr lang="en-US" sz="2700" dirty="0">
                <a:solidFill>
                  <a:schemeClr val="tx1"/>
                </a:solidFill>
              </a:rPr>
              <a:t> of a state.</a:t>
            </a:r>
          </a:p>
          <a:p>
            <a:pPr algn="just"/>
            <a:r>
              <a:rPr lang="en-US" sz="2700" dirty="0">
                <a:solidFill>
                  <a:srgbClr val="FF0000"/>
                </a:solidFill>
              </a:rPr>
              <a:t>In can be defined in multiple ways, </a:t>
            </a:r>
            <a:r>
              <a:rPr lang="en-US" sz="2700" b="1" dirty="0">
                <a:solidFill>
                  <a:srgbClr val="FF0000"/>
                </a:solidFill>
              </a:rPr>
              <a:t>let’s discuss </a:t>
            </a:r>
            <a:r>
              <a:rPr lang="en-US" sz="2700" dirty="0">
                <a:solidFill>
                  <a:schemeClr val="tx1"/>
                </a:solidFill>
              </a:rPr>
              <a:t>USA, China, Russia, Ukraine, India</a:t>
            </a:r>
            <a:r>
              <a:rPr lang="en-US" sz="27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, Pakistan, Afghanistan, etc.</a:t>
            </a:r>
          </a:p>
          <a:p>
            <a:pPr marL="0" indent="0">
              <a:buNone/>
            </a:pPr>
            <a:r>
              <a:rPr lang="en-US" sz="27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Types of National Interests</a:t>
            </a:r>
          </a:p>
          <a:p>
            <a:r>
              <a:rPr lang="en-US" sz="27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Core/vital</a:t>
            </a:r>
            <a:r>
              <a:rPr lang="en-US" sz="27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 (territorial integrity, sovereignty, and national security) </a:t>
            </a:r>
          </a:p>
          <a:p>
            <a:r>
              <a:rPr lang="en-US" sz="27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Secondary</a:t>
            </a:r>
            <a:r>
              <a:rPr lang="en-US" sz="27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(Economy, ideology, political system, etc.)</a:t>
            </a:r>
          </a:p>
          <a:p>
            <a:r>
              <a:rPr lang="en-US" sz="27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Variable</a:t>
            </a:r>
            <a:r>
              <a:rPr lang="en-US" sz="27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(short-term stance over certain issues)</a:t>
            </a:r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endParaRPr lang="en-AU" sz="20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110BBC3-3523-4479-889E-2BA4F7D607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21646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60813" y="624110"/>
            <a:ext cx="9443800" cy="631484"/>
          </a:xfrm>
        </p:spPr>
        <p:txBody>
          <a:bodyPr>
            <a:normAutofit fontScale="90000"/>
          </a:bodyPr>
          <a:lstStyle/>
          <a:p>
            <a:endParaRPr lang="en-AU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60811" y="1255595"/>
            <a:ext cx="9443800" cy="550004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AU" sz="2000" dirty="0"/>
          </a:p>
          <a:p>
            <a:pPr marL="0" indent="0" algn="ctr">
              <a:buNone/>
            </a:pPr>
            <a:endParaRPr lang="en-AU" sz="2000" dirty="0"/>
          </a:p>
          <a:p>
            <a:pPr marL="0" indent="0" algn="ctr">
              <a:buNone/>
            </a:pPr>
            <a:endParaRPr lang="en-AU" sz="2000" dirty="0"/>
          </a:p>
          <a:p>
            <a:pPr marL="0" indent="0" algn="ctr">
              <a:buNone/>
            </a:pPr>
            <a:endParaRPr lang="en-AU" sz="2000" dirty="0"/>
          </a:p>
          <a:p>
            <a:pPr marL="0" indent="0" algn="ctr">
              <a:buNone/>
            </a:pPr>
            <a:endParaRPr lang="en-AU" sz="2000" dirty="0"/>
          </a:p>
          <a:p>
            <a:pPr marL="0" indent="0" algn="ctr">
              <a:buNone/>
            </a:pPr>
            <a:r>
              <a:rPr lang="en-AU" sz="3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Balance of Power 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110BBC3-3523-4479-889E-2BA4F7D607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72075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FFF6B6-2F54-44AF-A9F0-1DC86E352C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56935" y="731520"/>
            <a:ext cx="9647677" cy="661851"/>
          </a:xfrm>
        </p:spPr>
        <p:txBody>
          <a:bodyPr>
            <a:normAutofit fontScale="90000"/>
          </a:bodyPr>
          <a:lstStyle/>
          <a:p>
            <a:r>
              <a:rPr lang="en-US" sz="3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Balance of Power (an even distribution of power)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96F98B-3339-4404-91E7-B2C9C30938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56935" y="1393371"/>
            <a:ext cx="9647677" cy="5225143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en-US" sz="2800" b="1" dirty="0">
                <a:solidFill>
                  <a:schemeClr val="tx1"/>
                </a:solidFill>
              </a:rPr>
              <a:t>Power: </a:t>
            </a:r>
            <a:r>
              <a:rPr lang="en-US" sz="2800" dirty="0">
                <a:solidFill>
                  <a:schemeClr val="tx1"/>
                </a:solidFill>
              </a:rPr>
              <a:t>ability to influence others. </a:t>
            </a:r>
            <a:r>
              <a:rPr lang="en-US" sz="2800" b="1" dirty="0">
                <a:solidFill>
                  <a:schemeClr val="tx1"/>
                </a:solidFill>
              </a:rPr>
              <a:t>J. Nye </a:t>
            </a:r>
          </a:p>
          <a:p>
            <a:pPr algn="just"/>
            <a:r>
              <a:rPr lang="en-US" sz="2800" dirty="0">
                <a:solidFill>
                  <a:schemeClr val="tx1"/>
                </a:solidFill>
              </a:rPr>
              <a:t>BOP refers to the distribution of power among states in the inter. system. </a:t>
            </a:r>
          </a:p>
          <a:p>
            <a:pPr algn="just"/>
            <a:r>
              <a:rPr lang="en-US" sz="2800" dirty="0">
                <a:solidFill>
                  <a:schemeClr val="tx1"/>
                </a:solidFill>
              </a:rPr>
              <a:t>It is significant in maintaining stability and preventing domination by any single power. </a:t>
            </a:r>
            <a:r>
              <a:rPr lang="en-US" sz="2800" b="1" dirty="0">
                <a:solidFill>
                  <a:schemeClr val="tx1"/>
                </a:solidFill>
              </a:rPr>
              <a:t>H.  Morgenthau</a:t>
            </a:r>
          </a:p>
          <a:p>
            <a:pPr algn="just"/>
            <a:r>
              <a:rPr lang="en-US" sz="2800" dirty="0">
                <a:solidFill>
                  <a:schemeClr val="tx1"/>
                </a:solidFill>
              </a:rPr>
              <a:t>“Tendency of states to balance against potential threats to their security or power.”             </a:t>
            </a:r>
            <a:r>
              <a:rPr lang="en-US" sz="2800" b="1" dirty="0">
                <a:solidFill>
                  <a:schemeClr val="tx1"/>
                </a:solidFill>
              </a:rPr>
              <a:t>Kenneth Waltz </a:t>
            </a:r>
          </a:p>
          <a:p>
            <a:pPr algn="just"/>
            <a:r>
              <a:rPr lang="en-US" sz="2800" dirty="0">
                <a:solidFill>
                  <a:schemeClr val="tx1"/>
                </a:solidFill>
              </a:rPr>
              <a:t>“States are power-seekers and strive to maximize their relative power to prevent any other state from achieving hegemony. 				                       </a:t>
            </a:r>
            <a:r>
              <a:rPr lang="en-US" sz="2800" b="1" dirty="0">
                <a:solidFill>
                  <a:schemeClr val="tx1"/>
                </a:solidFill>
              </a:rPr>
              <a:t>J. Mearsheimer </a:t>
            </a:r>
          </a:p>
          <a:p>
            <a:pPr algn="just"/>
            <a:r>
              <a:rPr lang="en-US" sz="2800" dirty="0">
                <a:solidFill>
                  <a:srgbClr val="FF0000"/>
                </a:solidFill>
              </a:rPr>
              <a:t>BOP theory asserts that a stable order is more likely when power is distributed among multiple states rather than concentrated into one.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6E37661-DD84-4E0C-B3AD-DDF086E74C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60464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CE7CFE5-080E-FA8E-52C6-F1E2F13F034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32347F-C210-72BD-6411-FBBACE4934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56935" y="731520"/>
            <a:ext cx="9647677" cy="661851"/>
          </a:xfrm>
        </p:spPr>
        <p:txBody>
          <a:bodyPr>
            <a:normAutofit/>
          </a:bodyPr>
          <a:lstStyle/>
          <a:p>
            <a:r>
              <a:rPr lang="en-US" sz="3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Principles of BOP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0345AF-21B0-DB24-D99A-1CDD190DEC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56935" y="1393371"/>
            <a:ext cx="9647677" cy="5225143"/>
          </a:xfrm>
        </p:spPr>
        <p:txBody>
          <a:bodyPr>
            <a:normAutofit/>
          </a:bodyPr>
          <a:lstStyle/>
          <a:p>
            <a:pPr algn="just"/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Distribution of power </a:t>
            </a: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(power is distributed to avoid domination) </a:t>
            </a:r>
          </a:p>
          <a:p>
            <a:pPr algn="just"/>
            <a:endParaRPr lang="en-US" sz="28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just"/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Self-Help </a:t>
            </a: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(states act for their interests and seek to enhance their security by balancing against the powerful states) </a:t>
            </a:r>
          </a:p>
          <a:p>
            <a:pPr algn="just"/>
            <a:endParaRPr lang="en-US" sz="28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just"/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Equilibrium &amp; alliances </a:t>
            </a: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(through military buildups and alliances states maintain the balance) 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3E7EE84-0930-5919-E6E3-25553132F2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5007608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19076</TotalTime>
  <Words>3181</Words>
  <Application>Microsoft Office PowerPoint</Application>
  <PresentationFormat>Widescreen</PresentationFormat>
  <Paragraphs>366</Paragraphs>
  <Slides>44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44</vt:i4>
      </vt:variant>
    </vt:vector>
  </HeadingPairs>
  <TitlesOfParts>
    <vt:vector size="53" baseType="lpstr">
      <vt:lpstr>Aptos</vt:lpstr>
      <vt:lpstr>Arial</vt:lpstr>
      <vt:lpstr>Calibri</vt:lpstr>
      <vt:lpstr>Century Gothic</vt:lpstr>
      <vt:lpstr>Courier New</vt:lpstr>
      <vt:lpstr>Symbol</vt:lpstr>
      <vt:lpstr>Wingdings</vt:lpstr>
      <vt:lpstr>Wingdings 3</vt:lpstr>
      <vt:lpstr>Wisp</vt:lpstr>
      <vt:lpstr>PowerPoint Presentation</vt:lpstr>
      <vt:lpstr>Syllabus of CA </vt:lpstr>
      <vt:lpstr>PowerPoint Presentation</vt:lpstr>
      <vt:lpstr> Sovereignty</vt:lpstr>
      <vt:lpstr>   Sovereignty</vt:lpstr>
      <vt:lpstr>  National Interest</vt:lpstr>
      <vt:lpstr>PowerPoint Presentation</vt:lpstr>
      <vt:lpstr>Balance of Power (an even distribution of power)</vt:lpstr>
      <vt:lpstr>Principles of BOP</vt:lpstr>
      <vt:lpstr>How balancing is done </vt:lpstr>
      <vt:lpstr>PowerPoint Presentation</vt:lpstr>
      <vt:lpstr>  Questions to Ponder!</vt:lpstr>
      <vt:lpstr>   Definitions of Foreign Policy  </vt:lpstr>
      <vt:lpstr>Stages in FP DM (Initiation, Formulation, implementation) </vt:lpstr>
      <vt:lpstr>Permanent and Variables in FP DM</vt:lpstr>
      <vt:lpstr>  FP Decision Making structure</vt:lpstr>
      <vt:lpstr>Foreign Policy Decision-Making Models</vt:lpstr>
      <vt:lpstr>  Organizational Process Model (OPM)</vt:lpstr>
      <vt:lpstr>  Bureaucratic Politics Model/Govt Bargain Model</vt:lpstr>
      <vt:lpstr>Implementation of Foreign Policy </vt:lpstr>
      <vt:lpstr>Tracks of Diplomacy </vt:lpstr>
      <vt:lpstr>PowerPoint Presentation</vt:lpstr>
      <vt:lpstr>    Pakistan’s FP Objectives</vt:lpstr>
      <vt:lpstr>PowerPoint Presentation</vt:lpstr>
      <vt:lpstr>Pak’s National Interests  </vt:lpstr>
      <vt:lpstr>Challenges to the Sovereignty </vt:lpstr>
      <vt:lpstr>Afghanistan in the Cold War Theater</vt:lpstr>
      <vt:lpstr>PowerPoint Presentation</vt:lpstr>
      <vt:lpstr>PowerPoint Presentation</vt:lpstr>
      <vt:lpstr>   Pak-Afghan Relations: An outline</vt:lpstr>
      <vt:lpstr>   Introduction</vt:lpstr>
      <vt:lpstr>Initial Stage: 1947 to 1979 </vt:lpstr>
      <vt:lpstr>  Afghan claims:</vt:lpstr>
      <vt:lpstr>PowerPoint Presentation</vt:lpstr>
      <vt:lpstr>PowerPoint Presentation</vt:lpstr>
      <vt:lpstr>Second Phase: 1979 to 1989</vt:lpstr>
      <vt:lpstr>  Third Phase 1989-1994</vt:lpstr>
      <vt:lpstr>  Fourth Phase: 1996 to 2001</vt:lpstr>
      <vt:lpstr>Taliban controlled Afghanistan in 1997-2001</vt:lpstr>
      <vt:lpstr>  Fifth Phase: 2001 to 2021</vt:lpstr>
      <vt:lpstr>  Latest Phase: Afghanistan under Taliban 2.O </vt:lpstr>
      <vt:lpstr>Why is there no peace &amp; stability in Afghanistan?</vt:lpstr>
      <vt:lpstr> Pak-Afghan relations: complicating factors</vt:lpstr>
      <vt:lpstr>   Solution!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Syllabus of IR</dc:title>
  <dc:creator>Zahid Mehmood</dc:creator>
  <cp:lastModifiedBy>Dr. Zahid   Mehmood Zahid</cp:lastModifiedBy>
  <cp:revision>666</cp:revision>
  <cp:lastPrinted>2022-11-28T11:55:32Z</cp:lastPrinted>
  <dcterms:created xsi:type="dcterms:W3CDTF">2016-02-14T04:35:29Z</dcterms:created>
  <dcterms:modified xsi:type="dcterms:W3CDTF">2024-11-21T07:32:37Z</dcterms:modified>
</cp:coreProperties>
</file>