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95"/>
  </p:notesMasterIdLst>
  <p:sldIdLst>
    <p:sldId id="256" r:id="rId2"/>
    <p:sldId id="372" r:id="rId3"/>
    <p:sldId id="258" r:id="rId4"/>
    <p:sldId id="269" r:id="rId5"/>
    <p:sldId id="276" r:id="rId6"/>
    <p:sldId id="270" r:id="rId7"/>
    <p:sldId id="261" r:id="rId8"/>
    <p:sldId id="262" r:id="rId9"/>
    <p:sldId id="364" r:id="rId10"/>
    <p:sldId id="267" r:id="rId11"/>
    <p:sldId id="365" r:id="rId12"/>
    <p:sldId id="272" r:id="rId13"/>
    <p:sldId id="273" r:id="rId14"/>
    <p:sldId id="274" r:id="rId15"/>
    <p:sldId id="279" r:id="rId16"/>
    <p:sldId id="292" r:id="rId17"/>
    <p:sldId id="282" r:id="rId18"/>
    <p:sldId id="284" r:id="rId19"/>
    <p:sldId id="400" r:id="rId20"/>
    <p:sldId id="290" r:id="rId21"/>
    <p:sldId id="294" r:id="rId22"/>
    <p:sldId id="374" r:id="rId23"/>
    <p:sldId id="271" r:id="rId24"/>
    <p:sldId id="295" r:id="rId25"/>
    <p:sldId id="304" r:id="rId26"/>
    <p:sldId id="307" r:id="rId27"/>
    <p:sldId id="308" r:id="rId28"/>
    <p:sldId id="309" r:id="rId29"/>
    <p:sldId id="329" r:id="rId30"/>
    <p:sldId id="330" r:id="rId31"/>
    <p:sldId id="331" r:id="rId32"/>
    <p:sldId id="366" r:id="rId33"/>
    <p:sldId id="311" r:id="rId34"/>
    <p:sldId id="268" r:id="rId35"/>
    <p:sldId id="343" r:id="rId36"/>
    <p:sldId id="332" r:id="rId37"/>
    <p:sldId id="344" r:id="rId38"/>
    <p:sldId id="317" r:id="rId39"/>
    <p:sldId id="354" r:id="rId40"/>
    <p:sldId id="355" r:id="rId41"/>
    <p:sldId id="312" r:id="rId42"/>
    <p:sldId id="318" r:id="rId43"/>
    <p:sldId id="383" r:id="rId44"/>
    <p:sldId id="389" r:id="rId45"/>
    <p:sldId id="385" r:id="rId46"/>
    <p:sldId id="345" r:id="rId47"/>
    <p:sldId id="390" r:id="rId48"/>
    <p:sldId id="346" r:id="rId49"/>
    <p:sldId id="316" r:id="rId50"/>
    <p:sldId id="367" r:id="rId51"/>
    <p:sldId id="384" r:id="rId52"/>
    <p:sldId id="386" r:id="rId53"/>
    <p:sldId id="391" r:id="rId54"/>
    <p:sldId id="397" r:id="rId55"/>
    <p:sldId id="347" r:id="rId56"/>
    <p:sldId id="368" r:id="rId57"/>
    <p:sldId id="387" r:id="rId58"/>
    <p:sldId id="396" r:id="rId59"/>
    <p:sldId id="348" r:id="rId60"/>
    <p:sldId id="349" r:id="rId61"/>
    <p:sldId id="350" r:id="rId62"/>
    <p:sldId id="388" r:id="rId63"/>
    <p:sldId id="392" r:id="rId64"/>
    <p:sldId id="351" r:id="rId65"/>
    <p:sldId id="393" r:id="rId66"/>
    <p:sldId id="398" r:id="rId67"/>
    <p:sldId id="399" r:id="rId68"/>
    <p:sldId id="352" r:id="rId69"/>
    <p:sldId id="369" r:id="rId70"/>
    <p:sldId id="353" r:id="rId71"/>
    <p:sldId id="356" r:id="rId72"/>
    <p:sldId id="375" r:id="rId73"/>
    <p:sldId id="379" r:id="rId74"/>
    <p:sldId id="380" r:id="rId75"/>
    <p:sldId id="378" r:id="rId76"/>
    <p:sldId id="370" r:id="rId77"/>
    <p:sldId id="357" r:id="rId78"/>
    <p:sldId id="358" r:id="rId79"/>
    <p:sldId id="359" r:id="rId80"/>
    <p:sldId id="360" r:id="rId81"/>
    <p:sldId id="361" r:id="rId82"/>
    <p:sldId id="362" r:id="rId83"/>
    <p:sldId id="363" r:id="rId84"/>
    <p:sldId id="319" r:id="rId85"/>
    <p:sldId id="371" r:id="rId86"/>
    <p:sldId id="260" r:id="rId87"/>
    <p:sldId id="321" r:id="rId88"/>
    <p:sldId id="381" r:id="rId89"/>
    <p:sldId id="382" r:id="rId90"/>
    <p:sldId id="322" r:id="rId91"/>
    <p:sldId id="376" r:id="rId92"/>
    <p:sldId id="377" r:id="rId93"/>
    <p:sldId id="373" r:id="rId9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E1E27FC-E177-423E-BF96-E029340D1FDA}">
          <p14:sldIdLst>
            <p14:sldId id="256"/>
            <p14:sldId id="372"/>
            <p14:sldId id="258"/>
            <p14:sldId id="269"/>
            <p14:sldId id="276"/>
            <p14:sldId id="270"/>
            <p14:sldId id="261"/>
            <p14:sldId id="262"/>
            <p14:sldId id="364"/>
            <p14:sldId id="267"/>
            <p14:sldId id="365"/>
            <p14:sldId id="272"/>
            <p14:sldId id="273"/>
            <p14:sldId id="274"/>
            <p14:sldId id="279"/>
            <p14:sldId id="292"/>
            <p14:sldId id="282"/>
            <p14:sldId id="284"/>
            <p14:sldId id="400"/>
            <p14:sldId id="290"/>
            <p14:sldId id="294"/>
            <p14:sldId id="374"/>
            <p14:sldId id="271"/>
            <p14:sldId id="295"/>
            <p14:sldId id="304"/>
            <p14:sldId id="307"/>
            <p14:sldId id="308"/>
            <p14:sldId id="309"/>
            <p14:sldId id="329"/>
            <p14:sldId id="330"/>
            <p14:sldId id="331"/>
            <p14:sldId id="366"/>
            <p14:sldId id="311"/>
            <p14:sldId id="268"/>
            <p14:sldId id="343"/>
            <p14:sldId id="332"/>
            <p14:sldId id="344"/>
            <p14:sldId id="317"/>
            <p14:sldId id="354"/>
            <p14:sldId id="355"/>
            <p14:sldId id="312"/>
            <p14:sldId id="318"/>
            <p14:sldId id="383"/>
            <p14:sldId id="389"/>
            <p14:sldId id="385"/>
            <p14:sldId id="345"/>
            <p14:sldId id="390"/>
            <p14:sldId id="346"/>
            <p14:sldId id="316"/>
            <p14:sldId id="367"/>
            <p14:sldId id="384"/>
            <p14:sldId id="386"/>
            <p14:sldId id="391"/>
            <p14:sldId id="397"/>
            <p14:sldId id="347"/>
            <p14:sldId id="368"/>
            <p14:sldId id="387"/>
            <p14:sldId id="396"/>
            <p14:sldId id="348"/>
            <p14:sldId id="349"/>
            <p14:sldId id="350"/>
            <p14:sldId id="388"/>
            <p14:sldId id="392"/>
            <p14:sldId id="351"/>
            <p14:sldId id="393"/>
            <p14:sldId id="398"/>
            <p14:sldId id="399"/>
            <p14:sldId id="352"/>
            <p14:sldId id="369"/>
            <p14:sldId id="353"/>
            <p14:sldId id="356"/>
            <p14:sldId id="375"/>
            <p14:sldId id="379"/>
            <p14:sldId id="380"/>
            <p14:sldId id="378"/>
            <p14:sldId id="370"/>
            <p14:sldId id="357"/>
            <p14:sldId id="358"/>
            <p14:sldId id="359"/>
            <p14:sldId id="360"/>
            <p14:sldId id="361"/>
            <p14:sldId id="362"/>
            <p14:sldId id="363"/>
            <p14:sldId id="319"/>
            <p14:sldId id="371"/>
            <p14:sldId id="260"/>
            <p14:sldId id="321"/>
            <p14:sldId id="381"/>
            <p14:sldId id="382"/>
            <p14:sldId id="322"/>
            <p14:sldId id="376"/>
            <p14:sldId id="377"/>
          </p14:sldIdLst>
        </p14:section>
        <p14:section name="Untitled Section" id="{2BF736F1-EF43-461E-95E3-951836C721C7}">
          <p14:sldIdLst>
            <p14:sldId id="3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291" autoAdjust="0"/>
  </p:normalViewPr>
  <p:slideViewPr>
    <p:cSldViewPr snapToGrid="0">
      <p:cViewPr varScale="1">
        <p:scale>
          <a:sx n="61" d="100"/>
          <a:sy n="61" d="100"/>
        </p:scale>
        <p:origin x="1197" y="2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E43E7-E639-497F-9D25-BF6330EBBC7A}" type="datetimeFigureOut">
              <a:rPr lang="en-US" smtClean="0"/>
              <a:t>11/18/2023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CC89-64DE-49EF-BCF5-4545B24DA15D}" type="slidenum">
              <a:rPr lang="en-US" smtClean="0"/>
              <a:t>‹#›</a:t>
            </a:fld>
            <a:endParaRPr lang="en-US"/>
          </a:p>
        </p:txBody>
      </p:sp>
    </p:spTree>
    <p:extLst>
      <p:ext uri="{BB962C8B-B14F-4D97-AF65-F5344CB8AC3E}">
        <p14:creationId xmlns:p14="http://schemas.microsoft.com/office/powerpoint/2010/main" val="1207827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Further, defense planners generally prefer internal balancing because it leaves less to chance and less to the will of others; however, this strategy requires levels of national determination and resources that are beyond the reach of most countries, including Pakistan. </a:t>
            </a:r>
          </a:p>
        </p:txBody>
      </p:sp>
      <p:sp>
        <p:nvSpPr>
          <p:cNvPr id="4" name="Slide Number Placeholder 3"/>
          <p:cNvSpPr>
            <a:spLocks noGrp="1"/>
          </p:cNvSpPr>
          <p:nvPr>
            <p:ph type="sldNum" sz="quarter" idx="10"/>
          </p:nvPr>
        </p:nvSpPr>
        <p:spPr/>
        <p:txBody>
          <a:bodyPr/>
          <a:lstStyle/>
          <a:p>
            <a:fld id="{66E0CC89-64DE-49EF-BCF5-4545B24DA15D}" type="slidenum">
              <a:rPr lang="en-US" smtClean="0"/>
              <a:t>8</a:t>
            </a:fld>
            <a:endParaRPr lang="en-US"/>
          </a:p>
        </p:txBody>
      </p:sp>
    </p:spTree>
    <p:extLst>
      <p:ext uri="{BB962C8B-B14F-4D97-AF65-F5344CB8AC3E}">
        <p14:creationId xmlns:p14="http://schemas.microsoft.com/office/powerpoint/2010/main" val="959304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 nuclear factor is so deeply embedded in national security thinking that any step toward disarmament would be met with stiff resistance. Moreover, there is a strong consensus that Pakistan’s nuclear weapons are under a constant threat from hostile countries, which include the United States, Israel, and India. Pakistanis believe that their nuclear arsenal remains vulnerable to preventive or preemptive attacks, and thus even a rumor of attack prompts the armed forces to take precautionary measures. Undoubtedly, the people of Pakistan have paid a heavy price, and many of their economic woes are the consequence of national security decisions taken since long. Indeed, preserving the nuclear capability has been the cornerstone of many leaders’ decision-making processes. To attain the nuclear capability was an end in itself and any means were justified, including forcing a people to eat grass in sacrifice. So how will Pakistan’s nuclear arsenal impact the country’s future trajectory</a:t>
            </a:r>
          </a:p>
          <a:p>
            <a:endParaRPr lang="en-US" dirty="0"/>
          </a:p>
        </p:txBody>
      </p:sp>
      <p:sp>
        <p:nvSpPr>
          <p:cNvPr id="4" name="Slide Number Placeholder 3"/>
          <p:cNvSpPr>
            <a:spLocks noGrp="1"/>
          </p:cNvSpPr>
          <p:nvPr>
            <p:ph type="sldNum" sz="quarter" idx="10"/>
          </p:nvPr>
        </p:nvSpPr>
        <p:spPr/>
        <p:txBody>
          <a:bodyPr/>
          <a:lstStyle/>
          <a:p>
            <a:fld id="{66E0CC89-64DE-49EF-BCF5-4545B24DA15D}" type="slidenum">
              <a:rPr lang="en-US" smtClean="0"/>
              <a:t>84</a:t>
            </a:fld>
            <a:endParaRPr lang="en-US"/>
          </a:p>
        </p:txBody>
      </p:sp>
    </p:spTree>
    <p:extLst>
      <p:ext uri="{BB962C8B-B14F-4D97-AF65-F5344CB8AC3E}">
        <p14:creationId xmlns:p14="http://schemas.microsoft.com/office/powerpoint/2010/main" val="2541991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fact, India’s basic premise to wage a limited war against Pakistan is to punish the country in response to what it calls state-sponsored terrorism or threats that are hatched and waged from the Pakistani soil with or without the connivance of the state or its entities (implying Pakistani intelligence services). The Pakistanis dismiss this rationale and argue that Pakistan has suffered more from violent extremists and spillover of Afghan instability, and that India is simply using the post 9/11 environment to wage a war against its long-term adversary. </a:t>
            </a:r>
          </a:p>
        </p:txBody>
      </p:sp>
      <p:sp>
        <p:nvSpPr>
          <p:cNvPr id="4" name="Slide Number Placeholder 3"/>
          <p:cNvSpPr>
            <a:spLocks noGrp="1"/>
          </p:cNvSpPr>
          <p:nvPr>
            <p:ph type="sldNum" sz="quarter" idx="10"/>
          </p:nvPr>
        </p:nvSpPr>
        <p:spPr/>
        <p:txBody>
          <a:bodyPr/>
          <a:lstStyle/>
          <a:p>
            <a:fld id="{66E0CC89-64DE-49EF-BCF5-4545B24DA15D}" type="slidenum">
              <a:rPr lang="en-US" smtClean="0"/>
              <a:t>90</a:t>
            </a:fld>
            <a:endParaRPr lang="en-US"/>
          </a:p>
        </p:txBody>
      </p:sp>
    </p:spTree>
    <p:extLst>
      <p:ext uri="{BB962C8B-B14F-4D97-AF65-F5344CB8AC3E}">
        <p14:creationId xmlns:p14="http://schemas.microsoft.com/office/powerpoint/2010/main" val="2952187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Pakistan entered into several agreements with supplier countries for the acquisition of fuel cycle facilities, such as a nuclear fuel fabrication plant, a heavy water reactor, and a nuclear fuel reprocessing plant, all under IAEA safeguards.</a:t>
            </a:r>
          </a:p>
          <a:p>
            <a:r>
              <a:rPr lang="en-US" dirty="0"/>
              <a:t> In 1973, Pakistan negotiated the purchase of a nuclear fuel fabrication plant for the Karachi Nuclear Power Plant (KANUPP) from Canada, but Canada stopped the transfer at the last minute,.</a:t>
            </a:r>
          </a:p>
          <a:p>
            <a:endParaRPr lang="en-US" dirty="0"/>
          </a:p>
        </p:txBody>
      </p:sp>
      <p:sp>
        <p:nvSpPr>
          <p:cNvPr id="4" name="Slide Number Placeholder 3"/>
          <p:cNvSpPr>
            <a:spLocks noGrp="1"/>
          </p:cNvSpPr>
          <p:nvPr>
            <p:ph type="sldNum" sz="quarter" idx="10"/>
          </p:nvPr>
        </p:nvSpPr>
        <p:spPr/>
        <p:txBody>
          <a:bodyPr/>
          <a:lstStyle/>
          <a:p>
            <a:fld id="{66E0CC89-64DE-49EF-BCF5-4545B24DA15D}" type="slidenum">
              <a:rPr lang="en-US" smtClean="0"/>
              <a:t>16</a:t>
            </a:fld>
            <a:endParaRPr lang="en-US"/>
          </a:p>
        </p:txBody>
      </p:sp>
    </p:spTree>
    <p:extLst>
      <p:ext uri="{BB962C8B-B14F-4D97-AF65-F5344CB8AC3E}">
        <p14:creationId xmlns:p14="http://schemas.microsoft.com/office/powerpoint/2010/main" val="3765793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All wars of our age have become total wars . . . and it will have to be assumed that a war waged against Pakistan is capable of becoming a total war. It would be dangerous to plan for less and our plans should, therefore, include the nuclear deterrent . . . . India is unlikely to concede nuclear monopoly to others . . . . It appears that she is determined to proceed with her plans to detonate a nuclear bomb. If Pakistan restricts or suspends her nuclear program, it would not only enable India to blackmail Pakistan with her nuclear advantage, but would impose a crippling limitation on the development of Pakistan’s science and the technology . . . . Our problem, in its essence, is how to obtain such a weapon in time before the crisis begins</a:t>
            </a:r>
          </a:p>
          <a:p>
            <a:endParaRPr lang="en-US" dirty="0"/>
          </a:p>
        </p:txBody>
      </p:sp>
      <p:sp>
        <p:nvSpPr>
          <p:cNvPr id="4" name="Slide Number Placeholder 3"/>
          <p:cNvSpPr>
            <a:spLocks noGrp="1"/>
          </p:cNvSpPr>
          <p:nvPr>
            <p:ph type="sldNum" sz="quarter" idx="10"/>
          </p:nvPr>
        </p:nvSpPr>
        <p:spPr/>
        <p:txBody>
          <a:bodyPr/>
          <a:lstStyle/>
          <a:p>
            <a:fld id="{66E0CC89-64DE-49EF-BCF5-4545B24DA15D}" type="slidenum">
              <a:rPr lang="en-US" smtClean="0"/>
              <a:t>17</a:t>
            </a:fld>
            <a:endParaRPr lang="en-US"/>
          </a:p>
        </p:txBody>
      </p:sp>
    </p:spTree>
    <p:extLst>
      <p:ext uri="{BB962C8B-B14F-4D97-AF65-F5344CB8AC3E}">
        <p14:creationId xmlns:p14="http://schemas.microsoft.com/office/powerpoint/2010/main" val="3751588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Bhutto responded in turn on June 9, 1974: “It is well established that the testing of a nuclear device is no different from the detonation of a nuclear weapon.</a:t>
            </a:r>
          </a:p>
          <a:p>
            <a:r>
              <a:rPr lang="en-US" dirty="0"/>
              <a:t>Given this indisputable fact, how is it possible for our fears to be assuaged by mere assurances, which may in any case be ignored in subsequent years? Governments change, as do national attitudes. But the acquisition of a capability, which has direct and immediate military consequences, becomes a permanent factor to be reckoned with. I need hardly recall that no non-nuclear weapon state, including India, considered mere declarations of intent as sufficient to ensure their security in the nuclear age.”</a:t>
            </a:r>
          </a:p>
          <a:p>
            <a:endParaRPr lang="en-US" dirty="0"/>
          </a:p>
        </p:txBody>
      </p:sp>
      <p:sp>
        <p:nvSpPr>
          <p:cNvPr id="4" name="Slide Number Placeholder 3"/>
          <p:cNvSpPr>
            <a:spLocks noGrp="1"/>
          </p:cNvSpPr>
          <p:nvPr>
            <p:ph type="sldNum" sz="quarter" idx="10"/>
          </p:nvPr>
        </p:nvSpPr>
        <p:spPr/>
        <p:txBody>
          <a:bodyPr/>
          <a:lstStyle/>
          <a:p>
            <a:fld id="{66E0CC89-64DE-49EF-BCF5-4545B24DA15D}" type="slidenum">
              <a:rPr lang="en-US" smtClean="0"/>
              <a:t>21</a:t>
            </a:fld>
            <a:endParaRPr lang="en-US"/>
          </a:p>
        </p:txBody>
      </p:sp>
    </p:spTree>
    <p:extLst>
      <p:ext uri="{BB962C8B-B14F-4D97-AF65-F5344CB8AC3E}">
        <p14:creationId xmlns:p14="http://schemas.microsoft.com/office/powerpoint/2010/main" val="3075656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Attached to this declaration was a Memorandum of Understanding (MOU) signed between the two foreign secretaries on nuclear and security issues. In essence, the Lahore MOU subsumed the peace, security and CBM dialogue that had transpired since the previous October. For three consecutive days and nights, Indian and Pakistan bureaucrats (including the author) consolidated those multiple security concepts, doctrines, arms control issues, and CBMs into eight concrete agenda items for the future</a:t>
            </a:r>
          </a:p>
          <a:p>
            <a:endParaRPr lang="en-US" dirty="0"/>
          </a:p>
        </p:txBody>
      </p:sp>
      <p:sp>
        <p:nvSpPr>
          <p:cNvPr id="4" name="Slide Number Placeholder 3"/>
          <p:cNvSpPr>
            <a:spLocks noGrp="1"/>
          </p:cNvSpPr>
          <p:nvPr>
            <p:ph type="sldNum" sz="quarter" idx="10"/>
          </p:nvPr>
        </p:nvSpPr>
        <p:spPr/>
        <p:txBody>
          <a:bodyPr/>
          <a:lstStyle/>
          <a:p>
            <a:fld id="{66E0CC89-64DE-49EF-BCF5-4545B24DA15D}" type="slidenum">
              <a:rPr lang="en-US" smtClean="0"/>
              <a:t>33</a:t>
            </a:fld>
            <a:endParaRPr lang="en-US"/>
          </a:p>
        </p:txBody>
      </p:sp>
    </p:spTree>
    <p:extLst>
      <p:ext uri="{BB962C8B-B14F-4D97-AF65-F5344CB8AC3E}">
        <p14:creationId xmlns:p14="http://schemas.microsoft.com/office/powerpoint/2010/main" val="1830173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2000, a new National Command Authority (NCA) was set up. This development was described by one scholar as a “strategic imperative, not only to establish a harmonized command and control mechanism, operational policy, and development strategy, but also to provide credibility to strategic deterrence.</a:t>
            </a:r>
          </a:p>
          <a:p>
            <a:r>
              <a:rPr lang="en-US" dirty="0" smtClean="0"/>
              <a:t>The NCA’s architecture that developed under his leadership exhibited a mindset of exclusivity for the Army. The NCA was hardly a product of participative and collective wisdom from Pakistan’s strategic community, political leadership, and diplomatic corps. </a:t>
            </a:r>
          </a:p>
          <a:p>
            <a:endParaRPr lang="en-US" dirty="0"/>
          </a:p>
        </p:txBody>
      </p:sp>
      <p:sp>
        <p:nvSpPr>
          <p:cNvPr id="4" name="Slide Number Placeholder 3"/>
          <p:cNvSpPr>
            <a:spLocks noGrp="1"/>
          </p:cNvSpPr>
          <p:nvPr>
            <p:ph type="sldNum" sz="quarter" idx="10"/>
          </p:nvPr>
        </p:nvSpPr>
        <p:spPr/>
        <p:txBody>
          <a:bodyPr/>
          <a:lstStyle/>
          <a:p>
            <a:fld id="{66E0CC89-64DE-49EF-BCF5-4545B24DA15D}" type="slidenum">
              <a:rPr lang="en-US" smtClean="0"/>
              <a:t>46</a:t>
            </a:fld>
            <a:endParaRPr lang="en-US"/>
          </a:p>
        </p:txBody>
      </p:sp>
    </p:spTree>
    <p:extLst>
      <p:ext uri="{BB962C8B-B14F-4D97-AF65-F5344CB8AC3E}">
        <p14:creationId xmlns:p14="http://schemas.microsoft.com/office/powerpoint/2010/main" val="2247918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 Security Council also established the 1540 Committee to monitor the implementation of the resolution and states were required to report to the Committee on an annual basis on the actions they had taken. The tenure of the Committee has been regularly renewed and it continues to function to this day. Pakistan has consistently fulfilled its obligations and continues to submit its annual reports. </a:t>
            </a:r>
          </a:p>
          <a:p>
            <a:r>
              <a:rPr lang="en-US" dirty="0"/>
              <a:t>The work of the 1540 Committee has been complemented by several other US-driven initiatives such as the Proliferation Security Initiative (PSI) of 2003; the Amendment to the Convention on Physical Protection of Nuclear Materials and Facilities (CPPNM) of 2005; the International Convention on 234 </a:t>
            </a:r>
          </a:p>
          <a:p>
            <a:r>
              <a:rPr lang="en-US" dirty="0"/>
              <a:t>Suppression of Acts of Nuclear Terrorism of 2007; Global Initiative to Combat Nuclear Terrorism (GICCNT) of 2007; and the Container Security Initiative (CSI) of 2007. Pakistan has actively participated in the implementation of these international arrangements, either as a member or as an observer. Later, when the Obama administration launched the Nuclear Security Summit (NSS) process in 2009, Pakistan was an active participant in all four summits. </a:t>
            </a:r>
          </a:p>
          <a:p>
            <a:r>
              <a:rPr lang="en-US" dirty="0"/>
              <a:t>In addition to such international cooperation, Pakistan took a number of domestic measures to establish and strengthen its credentials as a responsible nuclear weapon state over the years, building upon existing measures and developing additional capabilities </a:t>
            </a:r>
          </a:p>
          <a:p>
            <a:endParaRPr lang="en-US" dirty="0"/>
          </a:p>
        </p:txBody>
      </p:sp>
      <p:sp>
        <p:nvSpPr>
          <p:cNvPr id="4" name="Slide Number Placeholder 3"/>
          <p:cNvSpPr>
            <a:spLocks noGrp="1"/>
          </p:cNvSpPr>
          <p:nvPr>
            <p:ph type="sldNum" sz="quarter" idx="10"/>
          </p:nvPr>
        </p:nvSpPr>
        <p:spPr/>
        <p:txBody>
          <a:bodyPr/>
          <a:lstStyle/>
          <a:p>
            <a:fld id="{66E0CC89-64DE-49EF-BCF5-4545B24DA15D}" type="slidenum">
              <a:rPr lang="en-US" smtClean="0"/>
              <a:t>60</a:t>
            </a:fld>
            <a:endParaRPr lang="en-US"/>
          </a:p>
        </p:txBody>
      </p:sp>
    </p:spTree>
    <p:extLst>
      <p:ext uri="{BB962C8B-B14F-4D97-AF65-F5344CB8AC3E}">
        <p14:creationId xmlns:p14="http://schemas.microsoft.com/office/powerpoint/2010/main" val="2552188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 addition to these measures, Pakistan has more recently invested in capacity building for nuclear security by setting up the Pakistan Center of Excellence for Nuclear Security (PCENS) which offers state-of-the-art training in nuclear security with a focus on security, intelligence, counter-intelligence and technical training. Another institution is the National Institute for Safety and Security (NISAS), training technicians and managers in the fields of nuclear and radiation safety and security and has been established in accordance with IAEA standards. Another leading institute is the Pakistan Institute of Engineering and Applied Sciences (PIEAS) with conducts Masters level courses in nuclear security for engineers and scientists. </a:t>
            </a:r>
          </a:p>
          <a:p>
            <a:endParaRPr lang="en-US" dirty="0"/>
          </a:p>
        </p:txBody>
      </p:sp>
      <p:sp>
        <p:nvSpPr>
          <p:cNvPr id="4" name="Slide Number Placeholder 3"/>
          <p:cNvSpPr>
            <a:spLocks noGrp="1"/>
          </p:cNvSpPr>
          <p:nvPr>
            <p:ph type="sldNum" sz="quarter" idx="10"/>
          </p:nvPr>
        </p:nvSpPr>
        <p:spPr/>
        <p:txBody>
          <a:bodyPr/>
          <a:lstStyle/>
          <a:p>
            <a:fld id="{66E0CC89-64DE-49EF-BCF5-4545B24DA15D}" type="slidenum">
              <a:rPr lang="en-US" smtClean="0"/>
              <a:t>64</a:t>
            </a:fld>
            <a:endParaRPr lang="en-US"/>
          </a:p>
        </p:txBody>
      </p:sp>
    </p:spTree>
    <p:extLst>
      <p:ext uri="{BB962C8B-B14F-4D97-AF65-F5344CB8AC3E}">
        <p14:creationId xmlns:p14="http://schemas.microsoft.com/office/powerpoint/2010/main" val="3107205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also reaffirms that “cooperation under this Agreement is between two states possessing advanced nuclear technology, both parties having the same benefits and advantages, both committed to preventing WMD proliferation.’’ </a:t>
            </a:r>
          </a:p>
        </p:txBody>
      </p:sp>
      <p:sp>
        <p:nvSpPr>
          <p:cNvPr id="4" name="Slide Number Placeholder 3"/>
          <p:cNvSpPr>
            <a:spLocks noGrp="1"/>
          </p:cNvSpPr>
          <p:nvPr>
            <p:ph type="sldNum" sz="quarter" idx="5"/>
          </p:nvPr>
        </p:nvSpPr>
        <p:spPr/>
        <p:txBody>
          <a:bodyPr/>
          <a:lstStyle/>
          <a:p>
            <a:fld id="{66E0CC89-64DE-49EF-BCF5-4545B24DA15D}" type="slidenum">
              <a:rPr lang="en-US" smtClean="0"/>
              <a:t>79</a:t>
            </a:fld>
            <a:endParaRPr lang="en-US"/>
          </a:p>
        </p:txBody>
      </p:sp>
    </p:spTree>
    <p:extLst>
      <p:ext uri="{BB962C8B-B14F-4D97-AF65-F5344CB8AC3E}">
        <p14:creationId xmlns:p14="http://schemas.microsoft.com/office/powerpoint/2010/main" val="169437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5311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20829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1676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221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039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4212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9794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3174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6695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509A250-FF31-4206-8172-F9D3106AACB1}" type="datetimeFigureOut">
              <a:rPr lang="en-US" smtClean="0"/>
              <a:t>11/18/2023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169619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11/18/2023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07812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509A250-FF31-4206-8172-F9D3106AACB1}" type="datetimeFigureOut">
              <a:rPr lang="en-US" smtClean="0"/>
              <a:t>11/18/2023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02111984F565}"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98169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26DC7-003B-45E7-B301-C35E5CDF634E}"/>
              </a:ext>
            </a:extLst>
          </p:cNvPr>
          <p:cNvSpPr>
            <a:spLocks noGrp="1"/>
          </p:cNvSpPr>
          <p:nvPr>
            <p:ph type="ctrTitle"/>
          </p:nvPr>
        </p:nvSpPr>
        <p:spPr/>
        <p:txBody>
          <a:bodyPr/>
          <a:lstStyle/>
          <a:p>
            <a:r>
              <a:rPr lang="en-US" dirty="0"/>
              <a:t>Pakistan’s Nuclear Program</a:t>
            </a:r>
            <a:br>
              <a:rPr lang="en-US" dirty="0"/>
            </a:br>
            <a:r>
              <a:rPr lang="en-US" sz="3600" dirty="0"/>
              <a:t>its safety, security and Intl Concerns</a:t>
            </a:r>
          </a:p>
        </p:txBody>
      </p:sp>
      <p:sp>
        <p:nvSpPr>
          <p:cNvPr id="3" name="Subtitle 2">
            <a:extLst>
              <a:ext uri="{FF2B5EF4-FFF2-40B4-BE49-F238E27FC236}">
                <a16:creationId xmlns:a16="http://schemas.microsoft.com/office/drawing/2014/main" id="{1F76E0F4-5F25-4F2F-9872-24CD347FCB9F}"/>
              </a:ext>
            </a:extLst>
          </p:cNvPr>
          <p:cNvSpPr>
            <a:spLocks noGrp="1"/>
          </p:cNvSpPr>
          <p:nvPr>
            <p:ph type="subTitle" idx="1"/>
          </p:nvPr>
        </p:nvSpPr>
        <p:spPr/>
        <p:txBody>
          <a:bodyPr/>
          <a:lstStyle/>
          <a:p>
            <a:r>
              <a:rPr lang="en-US" dirty="0"/>
              <a:t>By</a:t>
            </a:r>
          </a:p>
          <a:p>
            <a:r>
              <a:rPr lang="en-US" dirty="0"/>
              <a:t>Abdul </a:t>
            </a:r>
            <a:r>
              <a:rPr lang="en-US" dirty="0" err="1"/>
              <a:t>qadeer</a:t>
            </a:r>
            <a:r>
              <a:rPr lang="en-US" dirty="0"/>
              <a:t> pas</a:t>
            </a:r>
          </a:p>
        </p:txBody>
      </p:sp>
    </p:spTree>
    <p:extLst>
      <p:ext uri="{BB962C8B-B14F-4D97-AF65-F5344CB8AC3E}">
        <p14:creationId xmlns:p14="http://schemas.microsoft.com/office/powerpoint/2010/main" val="225677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6A86A-BA97-4E4E-BAFA-DF8CA32AD20C}"/>
              </a:ext>
            </a:extLst>
          </p:cNvPr>
          <p:cNvSpPr>
            <a:spLocks noGrp="1"/>
          </p:cNvSpPr>
          <p:nvPr>
            <p:ph type="title"/>
          </p:nvPr>
        </p:nvSpPr>
        <p:spPr>
          <a:xfrm>
            <a:off x="646111" y="452718"/>
            <a:ext cx="10631489" cy="1086913"/>
          </a:xfrm>
        </p:spPr>
        <p:txBody>
          <a:bodyPr/>
          <a:lstStyle/>
          <a:p>
            <a:r>
              <a:rPr lang="en-US" sz="3600" dirty="0" smtClean="0">
                <a:latin typeface="Times New Roman" panose="02020603050405020304" pitchFamily="18" charset="0"/>
                <a:cs typeface="Times New Roman" panose="02020603050405020304" pitchFamily="18" charset="0"/>
              </a:rPr>
              <a:t>IMPLICATIONS OF ACQUIRING NUCLEAR CAPABILITY</a:t>
            </a:r>
            <a:endParaRPr lang="en-US"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497D76B-E7A1-4175-A312-0D9CE528210C}"/>
              </a:ext>
            </a:extLst>
          </p:cNvPr>
          <p:cNvSpPr>
            <a:spLocks noGrp="1"/>
          </p:cNvSpPr>
          <p:nvPr>
            <p:ph idx="1"/>
          </p:nvPr>
        </p:nvSpPr>
        <p:spPr>
          <a:xfrm>
            <a:off x="1103311" y="1617786"/>
            <a:ext cx="10010165" cy="4923692"/>
          </a:xfrm>
        </p:spPr>
        <p:txBody>
          <a:bodyPr>
            <a:normAutofit fontScale="92500" lnSpcReduction="20000"/>
          </a:bodyPr>
          <a:lstStyle/>
          <a:p>
            <a:pPr algn="just">
              <a:lnSpc>
                <a:spcPct val="150000"/>
              </a:lnSpc>
            </a:pPr>
            <a:r>
              <a:rPr lang="en-US" sz="2800" b="1" dirty="0"/>
              <a:t>Political cost:-</a:t>
            </a:r>
          </a:p>
          <a:p>
            <a:pPr marL="514350" indent="-514350" algn="just">
              <a:lnSpc>
                <a:spcPct val="150000"/>
              </a:lnSpc>
              <a:buFont typeface="+mj-lt"/>
              <a:buAutoNum type="romanUcPeriod"/>
            </a:pPr>
            <a:r>
              <a:rPr lang="en-US" sz="2800" dirty="0"/>
              <a:t>The state must have the developed capacity to manage political problems associated with developing nuclear weapons and their impact on relations with important states;</a:t>
            </a:r>
          </a:p>
          <a:p>
            <a:pPr algn="just">
              <a:lnSpc>
                <a:spcPct val="150000"/>
              </a:lnSpc>
            </a:pPr>
            <a:r>
              <a:rPr lang="en-US" sz="2800" b="1" dirty="0"/>
              <a:t> Financial Implications:-</a:t>
            </a:r>
          </a:p>
          <a:p>
            <a:pPr marL="514350" indent="-514350" algn="just">
              <a:lnSpc>
                <a:spcPct val="150000"/>
              </a:lnSpc>
              <a:buFont typeface="+mj-lt"/>
              <a:buAutoNum type="romanUcPeriod"/>
            </a:pPr>
            <a:r>
              <a:rPr lang="en-US" sz="2800" dirty="0"/>
              <a:t>the wherewithal to meet financial costs associated with acquisition or development of nuclear technology, including the possibility for other spin-offs such as industry, agriculture, and medicine; </a:t>
            </a:r>
          </a:p>
        </p:txBody>
      </p:sp>
    </p:spTree>
    <p:extLst>
      <p:ext uri="{BB962C8B-B14F-4D97-AF65-F5344CB8AC3E}">
        <p14:creationId xmlns:p14="http://schemas.microsoft.com/office/powerpoint/2010/main" val="1463662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97280" y="1845734"/>
            <a:ext cx="10058400" cy="4281528"/>
          </a:xfrm>
        </p:spPr>
        <p:txBody>
          <a:bodyPr>
            <a:normAutofit lnSpcReduction="10000"/>
          </a:bodyPr>
          <a:lstStyle/>
          <a:p>
            <a:pPr algn="just">
              <a:lnSpc>
                <a:spcPct val="150000"/>
              </a:lnSpc>
            </a:pPr>
            <a:r>
              <a:rPr lang="en-US" sz="2400" b="1" dirty="0"/>
              <a:t>Operational Mechanism</a:t>
            </a:r>
          </a:p>
          <a:p>
            <a:pPr marL="514350" indent="-514350" algn="just">
              <a:lnSpc>
                <a:spcPct val="150000"/>
              </a:lnSpc>
              <a:buFont typeface="+mj-lt"/>
              <a:buAutoNum type="romanUcPeriod"/>
            </a:pPr>
            <a:r>
              <a:rPr lang="en-US" sz="2400" dirty="0"/>
              <a:t>the capability to develop operational nuclear weapons and to devise options for their effective use in military operations;</a:t>
            </a:r>
          </a:p>
          <a:p>
            <a:pPr algn="just">
              <a:lnSpc>
                <a:spcPct val="150000"/>
              </a:lnSpc>
            </a:pPr>
            <a:r>
              <a:rPr lang="en-US" sz="2400" b="1" dirty="0"/>
              <a:t>Development of Nuclear Infrastructure</a:t>
            </a:r>
          </a:p>
          <a:p>
            <a:pPr marL="514350" indent="-514350" algn="just">
              <a:lnSpc>
                <a:spcPct val="150000"/>
              </a:lnSpc>
              <a:buFont typeface="+mj-lt"/>
              <a:buAutoNum type="romanUcPeriod"/>
            </a:pPr>
            <a:r>
              <a:rPr lang="en-US" sz="2400" dirty="0"/>
              <a:t>and the infrastructure and capacity to overcome the numerous technical difficulties associated    with developing nuclear weapons with the possibility for industrial spin-offs. </a:t>
            </a:r>
          </a:p>
          <a:p>
            <a:endParaRPr lang="en-US" dirty="0"/>
          </a:p>
        </p:txBody>
      </p:sp>
    </p:spTree>
    <p:extLst>
      <p:ext uri="{BB962C8B-B14F-4D97-AF65-F5344CB8AC3E}">
        <p14:creationId xmlns:p14="http://schemas.microsoft.com/office/powerpoint/2010/main" val="2083634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513EE-9C68-453D-9E03-CCA2F0171FA7}"/>
              </a:ext>
            </a:extLst>
          </p:cNvPr>
          <p:cNvSpPr>
            <a:spLocks noGrp="1"/>
          </p:cNvSpPr>
          <p:nvPr>
            <p:ph type="title"/>
          </p:nvPr>
        </p:nvSpPr>
        <p:spPr>
          <a:xfrm>
            <a:off x="646111" y="452718"/>
            <a:ext cx="9552966" cy="1400530"/>
          </a:xfrm>
        </p:spPr>
        <p:txBody>
          <a:bodyPr/>
          <a:lstStyle/>
          <a:p>
            <a:r>
              <a:rPr lang="en-US" sz="3600" dirty="0"/>
              <a:t>Atoms for Peace initiative led Pak to acquire civil nuclear technology</a:t>
            </a:r>
          </a:p>
        </p:txBody>
      </p:sp>
      <p:sp>
        <p:nvSpPr>
          <p:cNvPr id="3" name="Content Placeholder 2">
            <a:extLst>
              <a:ext uri="{FF2B5EF4-FFF2-40B4-BE49-F238E27FC236}">
                <a16:creationId xmlns:a16="http://schemas.microsoft.com/office/drawing/2014/main" id="{2A1B835F-BBF6-4018-83F2-60BE39A130B0}"/>
              </a:ext>
            </a:extLst>
          </p:cNvPr>
          <p:cNvSpPr>
            <a:spLocks noGrp="1"/>
          </p:cNvSpPr>
          <p:nvPr>
            <p:ph idx="1"/>
          </p:nvPr>
        </p:nvSpPr>
        <p:spPr>
          <a:xfrm>
            <a:off x="646111" y="1578708"/>
            <a:ext cx="10912843" cy="4915877"/>
          </a:xfrm>
        </p:spPr>
        <p:txBody>
          <a:bodyPr>
            <a:normAutofit/>
          </a:bodyPr>
          <a:lstStyle/>
          <a:p>
            <a:pPr algn="just">
              <a:lnSpc>
                <a:spcPct val="150000"/>
              </a:lnSpc>
              <a:buFont typeface="Wingdings" panose="05000000000000000000" pitchFamily="2" charset="2"/>
              <a:buChar char="§"/>
            </a:pPr>
            <a:r>
              <a:rPr lang="en-US" sz="2400" dirty="0"/>
              <a:t>President Eisenhower was conscious of the danger of nuclear proliferation. “Atomic realities of today comprehend two facts of great significance,” he said in his  Atoms for Peace speech.</a:t>
            </a:r>
          </a:p>
          <a:p>
            <a:pPr algn="just">
              <a:lnSpc>
                <a:spcPct val="150000"/>
              </a:lnSpc>
              <a:buFont typeface="Wingdings" panose="05000000000000000000" pitchFamily="2" charset="2"/>
              <a:buChar char="§"/>
            </a:pPr>
            <a:r>
              <a:rPr lang="en-US" sz="2400" dirty="0"/>
              <a:t> “</a:t>
            </a:r>
            <a:r>
              <a:rPr lang="en-US" sz="2400" b="1" dirty="0"/>
              <a:t>First, the knowledge now possessed by several nations will eventually be shared by others—possibly all others</a:t>
            </a:r>
            <a:r>
              <a:rPr lang="en-US" sz="2400" dirty="0"/>
              <a:t>. </a:t>
            </a:r>
          </a:p>
          <a:p>
            <a:pPr algn="just">
              <a:lnSpc>
                <a:spcPct val="150000"/>
              </a:lnSpc>
              <a:buFont typeface="Wingdings" panose="05000000000000000000" pitchFamily="2" charset="2"/>
              <a:buChar char="§"/>
            </a:pPr>
            <a:r>
              <a:rPr lang="en-US" sz="2400" dirty="0"/>
              <a:t>Second even a vast superiority of weapons and a consequent capability of devastating </a:t>
            </a:r>
            <a:r>
              <a:rPr lang="en-US" sz="2400" b="1" dirty="0"/>
              <a:t>retaliation, is no preventive, of itself </a:t>
            </a:r>
            <a:r>
              <a:rPr lang="en-US" sz="2400" dirty="0"/>
              <a:t>. . . . “Let no one think that vast sums for weapons and systems of defense can guarantee absolute safety.”</a:t>
            </a:r>
          </a:p>
        </p:txBody>
      </p:sp>
    </p:spTree>
    <p:extLst>
      <p:ext uri="{BB962C8B-B14F-4D97-AF65-F5344CB8AC3E}">
        <p14:creationId xmlns:p14="http://schemas.microsoft.com/office/powerpoint/2010/main" val="3594695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CA458-AB4A-4A5D-9716-B0C46808FF35}"/>
              </a:ext>
            </a:extLst>
          </p:cNvPr>
          <p:cNvSpPr>
            <a:spLocks noGrp="1"/>
          </p:cNvSpPr>
          <p:nvPr>
            <p:ph type="title"/>
          </p:nvPr>
        </p:nvSpPr>
        <p:spPr/>
        <p:txBody>
          <a:bodyPr/>
          <a:lstStyle/>
          <a:p>
            <a:r>
              <a:rPr lang="en-US" dirty="0"/>
              <a:t>Contd…</a:t>
            </a:r>
          </a:p>
        </p:txBody>
      </p:sp>
      <p:sp>
        <p:nvSpPr>
          <p:cNvPr id="3" name="Content Placeholder 2">
            <a:extLst>
              <a:ext uri="{FF2B5EF4-FFF2-40B4-BE49-F238E27FC236}">
                <a16:creationId xmlns:a16="http://schemas.microsoft.com/office/drawing/2014/main" id="{42AC8CDF-6689-4F80-95F4-04DE61B73FA0}"/>
              </a:ext>
            </a:extLst>
          </p:cNvPr>
          <p:cNvSpPr>
            <a:spLocks noGrp="1"/>
          </p:cNvSpPr>
          <p:nvPr>
            <p:ph idx="1"/>
          </p:nvPr>
        </p:nvSpPr>
        <p:spPr>
          <a:xfrm>
            <a:off x="750278" y="1737360"/>
            <a:ext cx="11027508" cy="4897902"/>
          </a:xfrm>
        </p:spPr>
        <p:txBody>
          <a:bodyPr>
            <a:normAutofit fontScale="92500" lnSpcReduction="20000"/>
          </a:bodyPr>
          <a:lstStyle/>
          <a:p>
            <a:pPr algn="just">
              <a:lnSpc>
                <a:spcPct val="150000"/>
              </a:lnSpc>
            </a:pPr>
            <a:r>
              <a:rPr lang="en-US" dirty="0"/>
              <a:t> “The United States pledges before you—and therefore before the whole world—its determination to help solve the </a:t>
            </a:r>
            <a:r>
              <a:rPr lang="en-US" b="1" dirty="0"/>
              <a:t>fearful atomic dilemma—to </a:t>
            </a:r>
            <a:r>
              <a:rPr lang="en-US" dirty="0"/>
              <a:t>devote </a:t>
            </a:r>
            <a:r>
              <a:rPr lang="en-US" b="1" dirty="0"/>
              <a:t>its entire heart and mind </a:t>
            </a:r>
            <a:r>
              <a:rPr lang="en-US" dirty="0"/>
              <a:t>to find a way by which the miraculous inventiveness of man </a:t>
            </a:r>
            <a:r>
              <a:rPr lang="en-US" b="1" dirty="0"/>
              <a:t>shall not be dedicated to his death, but consecrated to his life</a:t>
            </a:r>
            <a:r>
              <a:rPr lang="en-US" dirty="0"/>
              <a:t>.” He added, “[If] the fearful trend of atomic military buildup can be reversed, this greatest of destructive forces can be developed . . . to serve the peaceful pursuits of mankind.”</a:t>
            </a:r>
          </a:p>
          <a:p>
            <a:pPr algn="just">
              <a:lnSpc>
                <a:spcPct val="150000"/>
              </a:lnSpc>
            </a:pPr>
            <a:r>
              <a:rPr lang="en-US" dirty="0"/>
              <a:t>Under </a:t>
            </a:r>
            <a:r>
              <a:rPr lang="en-US" b="1" dirty="0"/>
              <a:t>Atoms for Peace</a:t>
            </a:r>
            <a:r>
              <a:rPr lang="en-US" dirty="0"/>
              <a:t>, the United States supplied </a:t>
            </a:r>
            <a:r>
              <a:rPr lang="en-US" b="1" dirty="0"/>
              <a:t>research reactors </a:t>
            </a:r>
            <a:r>
              <a:rPr lang="en-US" dirty="0"/>
              <a:t>to 40 countries and the highly enriched uranium needed to fuel them.</a:t>
            </a:r>
          </a:p>
          <a:p>
            <a:pPr algn="just">
              <a:lnSpc>
                <a:spcPct val="150000"/>
              </a:lnSpc>
            </a:pPr>
            <a:r>
              <a:rPr lang="en-US" dirty="0"/>
              <a:t> The plan, which allowed the United States to transfer nuclear technology and materials to countries that pledged not to use this assistance for nuclear weapons manufacturing, simultaneously would </a:t>
            </a:r>
            <a:r>
              <a:rPr lang="en-US" b="1" dirty="0"/>
              <a:t>“strengthen American world leadership and disprove the Communists’ propaganda </a:t>
            </a:r>
            <a:r>
              <a:rPr lang="en-US" dirty="0"/>
              <a:t>charges that the United States is concerned solely with the destructive uses of the atom.”</a:t>
            </a:r>
          </a:p>
        </p:txBody>
      </p:sp>
    </p:spTree>
    <p:extLst>
      <p:ext uri="{BB962C8B-B14F-4D97-AF65-F5344CB8AC3E}">
        <p14:creationId xmlns:p14="http://schemas.microsoft.com/office/powerpoint/2010/main" val="4157089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8F89F-B990-4EA0-9ECB-FF4D4F88E4F1}"/>
              </a:ext>
            </a:extLst>
          </p:cNvPr>
          <p:cNvSpPr>
            <a:spLocks noGrp="1"/>
          </p:cNvSpPr>
          <p:nvPr>
            <p:ph type="title"/>
          </p:nvPr>
        </p:nvSpPr>
        <p:spPr/>
        <p:txBody>
          <a:bodyPr/>
          <a:lstStyle/>
          <a:p>
            <a:r>
              <a:rPr lang="en-US" dirty="0" smtClean="0"/>
              <a:t>ATOMS FOR PEACE SPREADING NUCLEAR AWARENESS</a:t>
            </a:r>
            <a:endParaRPr lang="en-US" dirty="0"/>
          </a:p>
        </p:txBody>
      </p:sp>
      <p:sp>
        <p:nvSpPr>
          <p:cNvPr id="3" name="Content Placeholder 2">
            <a:extLst>
              <a:ext uri="{FF2B5EF4-FFF2-40B4-BE49-F238E27FC236}">
                <a16:creationId xmlns:a16="http://schemas.microsoft.com/office/drawing/2014/main" id="{7346B42A-0CE1-44A6-BEB2-9B8A6B398B60}"/>
              </a:ext>
            </a:extLst>
          </p:cNvPr>
          <p:cNvSpPr>
            <a:spLocks noGrp="1"/>
          </p:cNvSpPr>
          <p:nvPr>
            <p:ph idx="1"/>
          </p:nvPr>
        </p:nvSpPr>
        <p:spPr>
          <a:xfrm>
            <a:off x="1103312" y="2052918"/>
            <a:ext cx="10322780" cy="4566713"/>
          </a:xfrm>
        </p:spPr>
        <p:txBody>
          <a:bodyPr>
            <a:normAutofit/>
          </a:bodyPr>
          <a:lstStyle/>
          <a:p>
            <a:pPr algn="just">
              <a:lnSpc>
                <a:spcPct val="150000"/>
              </a:lnSpc>
              <a:buFont typeface="Wingdings" panose="05000000000000000000" pitchFamily="2" charset="2"/>
              <a:buChar char="§"/>
            </a:pPr>
            <a:r>
              <a:rPr lang="en-US" sz="2400" dirty="0"/>
              <a:t> A U.S. Atoms for Peace exhibit team visited Pakistan in 1954, which greatly helped spread awareness in the young country about the benefits of nuclear technology for socioeconomic development.</a:t>
            </a:r>
          </a:p>
          <a:p>
            <a:pPr algn="just">
              <a:lnSpc>
                <a:spcPct val="150000"/>
              </a:lnSpc>
              <a:buFont typeface="Wingdings" panose="05000000000000000000" pitchFamily="2" charset="2"/>
              <a:buChar char="§"/>
            </a:pPr>
            <a:r>
              <a:rPr lang="en-US" sz="2400" dirty="0"/>
              <a:t>The developing world was impressed with this new science and its availability. But as Pakistan was poor, underdeveloped, and unstable, </a:t>
            </a:r>
            <a:r>
              <a:rPr lang="en-US" sz="2400" b="1" dirty="0"/>
              <a:t>thoughts of its going nuclear were far away. </a:t>
            </a:r>
            <a:r>
              <a:rPr lang="en-US" sz="2400" dirty="0"/>
              <a:t>Nevertheless, the “new science” excited young Pakistani students more than did the other more established fields.</a:t>
            </a:r>
          </a:p>
        </p:txBody>
      </p:sp>
    </p:spTree>
    <p:extLst>
      <p:ext uri="{BB962C8B-B14F-4D97-AF65-F5344CB8AC3E}">
        <p14:creationId xmlns:p14="http://schemas.microsoft.com/office/powerpoint/2010/main" val="3505638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E26ED-4BC0-4BA5-A06B-506ADD374108}"/>
              </a:ext>
            </a:extLst>
          </p:cNvPr>
          <p:cNvSpPr>
            <a:spLocks noGrp="1"/>
          </p:cNvSpPr>
          <p:nvPr>
            <p:ph type="title"/>
          </p:nvPr>
        </p:nvSpPr>
        <p:spPr/>
        <p:txBody>
          <a:bodyPr/>
          <a:lstStyle/>
          <a:p>
            <a:r>
              <a:rPr lang="en-US" dirty="0"/>
              <a:t>Initial Successes of Pak in Nuclear Field</a:t>
            </a:r>
          </a:p>
        </p:txBody>
      </p:sp>
      <p:sp>
        <p:nvSpPr>
          <p:cNvPr id="3" name="Content Placeholder 2">
            <a:extLst>
              <a:ext uri="{FF2B5EF4-FFF2-40B4-BE49-F238E27FC236}">
                <a16:creationId xmlns:a16="http://schemas.microsoft.com/office/drawing/2014/main" id="{1D423E1B-0679-4C84-AC84-94DF809485A1}"/>
              </a:ext>
            </a:extLst>
          </p:cNvPr>
          <p:cNvSpPr>
            <a:spLocks noGrp="1"/>
          </p:cNvSpPr>
          <p:nvPr>
            <p:ph idx="1"/>
          </p:nvPr>
        </p:nvSpPr>
        <p:spPr>
          <a:xfrm>
            <a:off x="758091" y="1625600"/>
            <a:ext cx="10636739" cy="4876800"/>
          </a:xfrm>
        </p:spPr>
        <p:txBody>
          <a:bodyPr>
            <a:normAutofit fontScale="77500" lnSpcReduction="20000"/>
          </a:bodyPr>
          <a:lstStyle/>
          <a:p>
            <a:pPr marL="0" indent="0" algn="just">
              <a:lnSpc>
                <a:spcPct val="150000"/>
              </a:lnSpc>
              <a:buNone/>
            </a:pPr>
            <a:r>
              <a:rPr lang="en-US" sz="2400" dirty="0"/>
              <a:t>Three Nuclear Energy Agriculture Research and Development Institutions were established </a:t>
            </a:r>
          </a:p>
          <a:p>
            <a:pPr algn="just">
              <a:lnSpc>
                <a:spcPct val="150000"/>
              </a:lnSpc>
              <a:buFont typeface="Wingdings" panose="05000000000000000000" pitchFamily="2" charset="2"/>
              <a:buChar char="§"/>
            </a:pPr>
            <a:r>
              <a:rPr lang="en-US" sz="2400" dirty="0" err="1"/>
              <a:t>Tando</a:t>
            </a:r>
            <a:r>
              <a:rPr lang="en-US" sz="2400" dirty="0"/>
              <a:t> Jam in Sindh, Faisalabad in Punjab, and Peshawar in then NWFP.</a:t>
            </a:r>
          </a:p>
          <a:p>
            <a:pPr algn="just">
              <a:lnSpc>
                <a:spcPct val="150000"/>
              </a:lnSpc>
              <a:buFont typeface="Wingdings" panose="05000000000000000000" pitchFamily="2" charset="2"/>
              <a:buChar char="§"/>
            </a:pPr>
            <a:r>
              <a:rPr lang="en-US" sz="2400" dirty="0"/>
              <a:t>Furthermore, nuclear medical centers were initially launched in public hospitals in Lahore, Islamabad, Peshawar, Multan, and Quetta, and then expanded nationally to include remote places such as Gilgit in the northern areas. </a:t>
            </a:r>
          </a:p>
          <a:p>
            <a:pPr algn="just">
              <a:lnSpc>
                <a:spcPct val="150000"/>
              </a:lnSpc>
              <a:buFont typeface="Wingdings" panose="05000000000000000000" pitchFamily="2" charset="2"/>
              <a:buChar char="§"/>
            </a:pPr>
            <a:r>
              <a:rPr lang="en-US" sz="2400" dirty="0"/>
              <a:t>The establishment of the Centre for Space and Upper Atmosphere Research (SUPARCO) was set up at Karachi in 1961, indicating the spillover effects of the scientific interest and zeal unleashed by the nuclear field.</a:t>
            </a:r>
          </a:p>
          <a:p>
            <a:pPr algn="just">
              <a:lnSpc>
                <a:spcPct val="150000"/>
              </a:lnSpc>
              <a:buFont typeface="Wingdings" panose="05000000000000000000" pitchFamily="2" charset="2"/>
              <a:buChar char="§"/>
            </a:pPr>
            <a:r>
              <a:rPr lang="en-US" sz="2400" dirty="0"/>
              <a:t>Establishment of PINSTECH as the center of R&amp;D for nuclear studies( Now PIEAS)</a:t>
            </a:r>
          </a:p>
          <a:p>
            <a:pPr algn="just">
              <a:lnSpc>
                <a:spcPct val="150000"/>
              </a:lnSpc>
              <a:buFont typeface="Wingdings" panose="05000000000000000000" pitchFamily="2" charset="2"/>
              <a:buChar char="§"/>
            </a:pPr>
            <a:r>
              <a:rPr lang="en-US" sz="2400" dirty="0"/>
              <a:t>Establishment of first Nuclear Reactor KANUPP IN 1971, first in the Islamic world.</a:t>
            </a:r>
          </a:p>
          <a:p>
            <a:endParaRPr lang="en-US" dirty="0"/>
          </a:p>
        </p:txBody>
      </p:sp>
    </p:spTree>
    <p:extLst>
      <p:ext uri="{BB962C8B-B14F-4D97-AF65-F5344CB8AC3E}">
        <p14:creationId xmlns:p14="http://schemas.microsoft.com/office/powerpoint/2010/main" val="746827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B500C-0357-4AC6-B482-021F56E9A9BE}"/>
              </a:ext>
            </a:extLst>
          </p:cNvPr>
          <p:cNvSpPr>
            <a:spLocks noGrp="1"/>
          </p:cNvSpPr>
          <p:nvPr>
            <p:ph type="title"/>
          </p:nvPr>
        </p:nvSpPr>
        <p:spPr/>
        <p:txBody>
          <a:bodyPr/>
          <a:lstStyle/>
          <a:p>
            <a:r>
              <a:rPr lang="en-US" dirty="0"/>
              <a:t>KANUUP- 1972</a:t>
            </a:r>
          </a:p>
        </p:txBody>
      </p:sp>
      <p:sp>
        <p:nvSpPr>
          <p:cNvPr id="3" name="Content Placeholder 2">
            <a:extLst>
              <a:ext uri="{FF2B5EF4-FFF2-40B4-BE49-F238E27FC236}">
                <a16:creationId xmlns:a16="http://schemas.microsoft.com/office/drawing/2014/main" id="{D62DED37-0B24-4A3B-9A39-7A451B188D65}"/>
              </a:ext>
            </a:extLst>
          </p:cNvPr>
          <p:cNvSpPr>
            <a:spLocks noGrp="1"/>
          </p:cNvSpPr>
          <p:nvPr>
            <p:ph idx="1"/>
          </p:nvPr>
        </p:nvSpPr>
        <p:spPr>
          <a:xfrm>
            <a:off x="765908" y="2052918"/>
            <a:ext cx="10793046" cy="4195481"/>
          </a:xfrm>
        </p:spPr>
        <p:txBody>
          <a:bodyPr>
            <a:normAutofit/>
          </a:bodyPr>
          <a:lstStyle/>
          <a:p>
            <a:pPr algn="just">
              <a:lnSpc>
                <a:spcPct val="150000"/>
              </a:lnSpc>
            </a:pPr>
            <a:r>
              <a:rPr lang="en-US" sz="2400" dirty="0"/>
              <a:t>“The most menacing problem in the sub-continent is that of poverty and misery of its peoples. Atomic energy should </a:t>
            </a:r>
            <a:r>
              <a:rPr lang="en-US" sz="2400" b="1" dirty="0"/>
              <a:t>become a symbol of </a:t>
            </a:r>
            <a:r>
              <a:rPr lang="en-US" sz="2400" b="1" i="1" dirty="0"/>
              <a:t>hope </a:t>
            </a:r>
            <a:r>
              <a:rPr lang="en-US" sz="2400" b="1" dirty="0"/>
              <a:t>rather than </a:t>
            </a:r>
            <a:r>
              <a:rPr lang="en-US" sz="2400" b="1" i="1" dirty="0"/>
              <a:t>fear</a:t>
            </a:r>
            <a:r>
              <a:rPr lang="en-US" sz="2400" dirty="0"/>
              <a:t>. For this reason, we should welcome if this entire sub-continent by the agreement of the countries concerned could be declared to be a Nuclear Weapon Free Zone and the introduction of nuclear weapons be banned the same way as the Latin American countries have done.”</a:t>
            </a:r>
          </a:p>
          <a:p>
            <a:pPr algn="just">
              <a:lnSpc>
                <a:spcPct val="150000"/>
              </a:lnSpc>
            </a:pPr>
            <a:r>
              <a:rPr lang="en-US" sz="2400" dirty="0"/>
              <a:t>ZAB at the time inauguration of KANUUP in 1972</a:t>
            </a:r>
          </a:p>
        </p:txBody>
      </p:sp>
    </p:spTree>
    <p:extLst>
      <p:ext uri="{BB962C8B-B14F-4D97-AF65-F5344CB8AC3E}">
        <p14:creationId xmlns:p14="http://schemas.microsoft.com/office/powerpoint/2010/main" val="3343150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51DF9-8573-4658-B20A-A77ED75ED17C}"/>
              </a:ext>
            </a:extLst>
          </p:cNvPr>
          <p:cNvSpPr>
            <a:spLocks noGrp="1"/>
          </p:cNvSpPr>
          <p:nvPr>
            <p:ph type="title"/>
          </p:nvPr>
        </p:nvSpPr>
        <p:spPr>
          <a:xfrm>
            <a:off x="810234" y="186994"/>
            <a:ext cx="9404723" cy="1360451"/>
          </a:xfrm>
        </p:spPr>
        <p:txBody>
          <a:bodyPr/>
          <a:lstStyle/>
          <a:p>
            <a:r>
              <a:rPr lang="en-US" dirty="0"/>
              <a:t>Journey from civil nuclear power to military nuclear power</a:t>
            </a:r>
          </a:p>
        </p:txBody>
      </p:sp>
      <p:sp>
        <p:nvSpPr>
          <p:cNvPr id="3" name="Content Placeholder 2">
            <a:extLst>
              <a:ext uri="{FF2B5EF4-FFF2-40B4-BE49-F238E27FC236}">
                <a16:creationId xmlns:a16="http://schemas.microsoft.com/office/drawing/2014/main" id="{C3CF507B-F02C-40E5-B834-1A7B56643D22}"/>
              </a:ext>
            </a:extLst>
          </p:cNvPr>
          <p:cNvSpPr>
            <a:spLocks noGrp="1"/>
          </p:cNvSpPr>
          <p:nvPr>
            <p:ph idx="1"/>
          </p:nvPr>
        </p:nvSpPr>
        <p:spPr>
          <a:xfrm>
            <a:off x="375138" y="1617786"/>
            <a:ext cx="11387016" cy="5080000"/>
          </a:xfrm>
        </p:spPr>
        <p:txBody>
          <a:bodyPr>
            <a:normAutofit/>
          </a:bodyPr>
          <a:lstStyle/>
          <a:p>
            <a:pPr algn="just"/>
            <a:r>
              <a:rPr lang="en-US" dirty="0"/>
              <a:t>“</a:t>
            </a:r>
            <a:r>
              <a:rPr lang="en-US" b="1" dirty="0"/>
              <a:t>We are now moving into a nuclear age</a:t>
            </a:r>
            <a:r>
              <a:rPr lang="en-US" dirty="0"/>
              <a:t>. India is going to develop nuclear weapons. . . . Pakistan should make progress in nuclear technology . . . . This is the last chance for us . . . because the nonproliferation treaty [is] in discussion . . . and after that we don’t know—the situation will be unpredictable.” ZAB</a:t>
            </a:r>
          </a:p>
          <a:p>
            <a:pPr algn="just"/>
            <a:r>
              <a:rPr lang="en-US" dirty="0"/>
              <a:t>The nuclear enthusiast camp built its case around five arguments. </a:t>
            </a:r>
            <a:r>
              <a:rPr lang="en-US" b="1" dirty="0"/>
              <a:t>First, the Chinese nuclear bomb test had changed the security paradigm of South Asia</a:t>
            </a:r>
            <a:r>
              <a:rPr lang="en-US" dirty="0"/>
              <a:t>. With nuclear facilities outside of IAEA monitors and safeguards, India was surely pursuing a weapons capability. </a:t>
            </a:r>
          </a:p>
          <a:p>
            <a:pPr algn="just"/>
            <a:r>
              <a:rPr lang="en-US" b="1" dirty="0"/>
              <a:t>Second,</a:t>
            </a:r>
            <a:r>
              <a:rPr lang="en-US" dirty="0"/>
              <a:t> because of the disappointing outcome of the U.S.-Pakistan alliance, big powers could no longer be relied upon for national security. </a:t>
            </a:r>
          </a:p>
          <a:p>
            <a:pPr algn="just"/>
            <a:r>
              <a:rPr lang="en-US" b="1" dirty="0"/>
              <a:t>Third, the </a:t>
            </a:r>
            <a:r>
              <a:rPr lang="en-US" dirty="0"/>
              <a:t>NPT debate had already commenced, and sooner or later severe restrictions on nuclear trade would be enforced. </a:t>
            </a:r>
          </a:p>
          <a:p>
            <a:pPr algn="just"/>
            <a:r>
              <a:rPr lang="en-US" b="1" dirty="0"/>
              <a:t>Fourth, the asymmetry in conventional weaponry </a:t>
            </a:r>
            <a:r>
              <a:rPr lang="en-US" dirty="0"/>
              <a:t>between India and Pakistan was already widening, and, with India’s nuclear ambitions, the gap would be unreachable. </a:t>
            </a:r>
          </a:p>
          <a:p>
            <a:pPr algn="just"/>
            <a:r>
              <a:rPr lang="en-US" b="1" dirty="0"/>
              <a:t>Fifth,</a:t>
            </a:r>
            <a:r>
              <a:rPr lang="en-US" dirty="0"/>
              <a:t> a nuclear weapons program would necessitate </a:t>
            </a:r>
            <a:r>
              <a:rPr lang="en-US" b="1" dirty="0"/>
              <a:t>an expansion of Pakistan’s scientific infrastructure </a:t>
            </a:r>
            <a:r>
              <a:rPr lang="en-US" dirty="0"/>
              <a:t>and human capital, becoming a pillar of support for Pakistan’s high-technology goals</a:t>
            </a:r>
          </a:p>
        </p:txBody>
      </p:sp>
    </p:spTree>
    <p:extLst>
      <p:ext uri="{BB962C8B-B14F-4D97-AF65-F5344CB8AC3E}">
        <p14:creationId xmlns:p14="http://schemas.microsoft.com/office/powerpoint/2010/main" val="1576169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FA6DB-98CA-45E5-8CFD-7E4EB142C0F5}"/>
              </a:ext>
            </a:extLst>
          </p:cNvPr>
          <p:cNvSpPr>
            <a:spLocks noGrp="1"/>
          </p:cNvSpPr>
          <p:nvPr>
            <p:ph type="title"/>
          </p:nvPr>
        </p:nvSpPr>
        <p:spPr/>
        <p:txBody>
          <a:bodyPr/>
          <a:lstStyle/>
          <a:p>
            <a:r>
              <a:rPr lang="en-US" dirty="0"/>
              <a:t>Possible Implications of being Nuclear</a:t>
            </a:r>
          </a:p>
        </p:txBody>
      </p:sp>
      <p:sp>
        <p:nvSpPr>
          <p:cNvPr id="3" name="Content Placeholder 2">
            <a:extLst>
              <a:ext uri="{FF2B5EF4-FFF2-40B4-BE49-F238E27FC236}">
                <a16:creationId xmlns:a16="http://schemas.microsoft.com/office/drawing/2014/main" id="{E366DDA3-4F13-418D-9841-BFBFAA1D8E56}"/>
              </a:ext>
            </a:extLst>
          </p:cNvPr>
          <p:cNvSpPr>
            <a:spLocks noGrp="1"/>
          </p:cNvSpPr>
          <p:nvPr>
            <p:ph idx="1"/>
          </p:nvPr>
        </p:nvSpPr>
        <p:spPr>
          <a:xfrm>
            <a:off x="898769" y="1594338"/>
            <a:ext cx="10441353" cy="4654061"/>
          </a:xfrm>
        </p:spPr>
        <p:txBody>
          <a:bodyPr>
            <a:noAutofit/>
          </a:bodyPr>
          <a:lstStyle/>
          <a:p>
            <a:pPr algn="just">
              <a:lnSpc>
                <a:spcPct val="150000"/>
              </a:lnSpc>
              <a:buFont typeface="Wingdings" panose="05000000000000000000" pitchFamily="2" charset="2"/>
              <a:buChar char="§"/>
            </a:pPr>
            <a:r>
              <a:rPr lang="en-US" sz="2400" dirty="0"/>
              <a:t>Weak Alliance with the US</a:t>
            </a:r>
          </a:p>
          <a:p>
            <a:pPr algn="just">
              <a:lnSpc>
                <a:spcPct val="150000"/>
              </a:lnSpc>
              <a:buFont typeface="Wingdings" panose="05000000000000000000" pitchFamily="2" charset="2"/>
              <a:buChar char="§"/>
            </a:pPr>
            <a:r>
              <a:rPr lang="en-US" sz="2400" dirty="0"/>
              <a:t>Pak’s dependence on IMF and World Bank</a:t>
            </a:r>
          </a:p>
          <a:p>
            <a:pPr algn="just">
              <a:lnSpc>
                <a:spcPct val="150000"/>
              </a:lnSpc>
              <a:buFont typeface="Wingdings" panose="05000000000000000000" pitchFamily="2" charset="2"/>
              <a:buChar char="§"/>
            </a:pPr>
            <a:r>
              <a:rPr lang="en-US" sz="2400" dirty="0"/>
              <a:t>Conventional military modernization could hamper </a:t>
            </a:r>
          </a:p>
          <a:p>
            <a:pPr algn="just">
              <a:lnSpc>
                <a:spcPct val="150000"/>
              </a:lnSpc>
              <a:buFont typeface="Wingdings" panose="05000000000000000000" pitchFamily="2" charset="2"/>
              <a:buChar char="§"/>
            </a:pPr>
            <a:r>
              <a:rPr lang="en-US" sz="2400" dirty="0"/>
              <a:t>Atoms for Peace initiative is under the IAEA established safeguards</a:t>
            </a:r>
          </a:p>
          <a:p>
            <a:pPr algn="just">
              <a:lnSpc>
                <a:spcPct val="150000"/>
              </a:lnSpc>
              <a:buFont typeface="Wingdings" panose="05000000000000000000" pitchFamily="2" charset="2"/>
              <a:buChar char="§"/>
            </a:pPr>
            <a:r>
              <a:rPr lang="en-US" sz="2400" dirty="0"/>
              <a:t>Nuclear Arms race is a luxury of the big powers who can afford it</a:t>
            </a:r>
          </a:p>
          <a:p>
            <a:pPr algn="just">
              <a:lnSpc>
                <a:spcPct val="100000"/>
              </a:lnSpc>
              <a:buFont typeface="Wingdings" panose="05000000000000000000" pitchFamily="2" charset="2"/>
              <a:buChar char="§"/>
            </a:pPr>
            <a:r>
              <a:rPr lang="en-US" sz="2400" dirty="0"/>
              <a:t>For small developing countries like Pakistan, nuclear energy technology was associated with poverty alleviation and development, rather than military improvement</a:t>
            </a:r>
          </a:p>
        </p:txBody>
      </p:sp>
    </p:spTree>
    <p:extLst>
      <p:ext uri="{BB962C8B-B14F-4D97-AF65-F5344CB8AC3E}">
        <p14:creationId xmlns:p14="http://schemas.microsoft.com/office/powerpoint/2010/main" val="3617806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a:bodyPr>
          <a:lstStyle/>
          <a:p>
            <a:pPr algn="just">
              <a:lnSpc>
                <a:spcPct val="250000"/>
              </a:lnSpc>
            </a:pPr>
            <a:r>
              <a:rPr lang="en-US" sz="3600" dirty="0"/>
              <a:t>‘If India went nuclear we [</a:t>
            </a:r>
            <a:r>
              <a:rPr lang="en-US" sz="3600" dirty="0" smtClean="0"/>
              <a:t>Pakistan] would </a:t>
            </a:r>
            <a:r>
              <a:rPr lang="en-US" sz="3600" dirty="0"/>
              <a:t>buy a [nuclear] weapon off the shelf somewhere</a:t>
            </a:r>
            <a:r>
              <a:rPr lang="en-US" sz="3600" dirty="0" smtClean="0"/>
              <a:t>.’</a:t>
            </a:r>
            <a:r>
              <a:rPr lang="en-US" sz="3600" dirty="0"/>
              <a:t> </a:t>
            </a:r>
            <a:r>
              <a:rPr lang="en-US" sz="3600" dirty="0" smtClean="0"/>
              <a:t>President </a:t>
            </a:r>
            <a:r>
              <a:rPr lang="en-US" sz="3600" dirty="0" err="1" smtClean="0"/>
              <a:t>Ayub</a:t>
            </a:r>
            <a:r>
              <a:rPr lang="en-US" sz="3600" dirty="0" smtClean="0"/>
              <a:t> </a:t>
            </a:r>
            <a:endParaRPr lang="en-US" sz="3600" dirty="0"/>
          </a:p>
        </p:txBody>
      </p:sp>
    </p:spTree>
    <p:extLst>
      <p:ext uri="{BB962C8B-B14F-4D97-AF65-F5344CB8AC3E}">
        <p14:creationId xmlns:p14="http://schemas.microsoft.com/office/powerpoint/2010/main" val="4041847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 of the lecture</a:t>
            </a:r>
          </a:p>
        </p:txBody>
      </p:sp>
      <p:sp>
        <p:nvSpPr>
          <p:cNvPr id="3" name="Content Placeholder 2"/>
          <p:cNvSpPr>
            <a:spLocks noGrp="1"/>
          </p:cNvSpPr>
          <p:nvPr>
            <p:ph idx="1"/>
          </p:nvPr>
        </p:nvSpPr>
        <p:spPr>
          <a:xfrm>
            <a:off x="1103312" y="2102338"/>
            <a:ext cx="10533796" cy="4146061"/>
          </a:xfrm>
        </p:spPr>
        <p:txBody>
          <a:bodyPr>
            <a:normAutofit/>
          </a:bodyPr>
          <a:lstStyle/>
          <a:p>
            <a:pPr>
              <a:buFont typeface="Wingdings" panose="05000000000000000000" pitchFamily="2" charset="2"/>
              <a:buChar char="§"/>
            </a:pPr>
            <a:r>
              <a:rPr lang="en-US" sz="2400" dirty="0"/>
              <a:t>Pak Nuclear Quest- From Civil Nuclear Technology to Nuclear</a:t>
            </a:r>
          </a:p>
          <a:p>
            <a:pPr>
              <a:buFont typeface="Wingdings" panose="05000000000000000000" pitchFamily="2" charset="2"/>
              <a:buChar char="§"/>
            </a:pPr>
            <a:r>
              <a:rPr lang="en-US" sz="2400" dirty="0"/>
              <a:t>Implications and Intl Pressure on Pak after becoming Nuclear</a:t>
            </a:r>
          </a:p>
          <a:p>
            <a:pPr>
              <a:buFont typeface="Wingdings" panose="05000000000000000000" pitchFamily="2" charset="2"/>
              <a:buChar char="§"/>
            </a:pPr>
            <a:r>
              <a:rPr lang="en-US" sz="2400" dirty="0"/>
              <a:t>Pak Nuclear Doctrine</a:t>
            </a:r>
          </a:p>
          <a:p>
            <a:pPr>
              <a:buFont typeface="Wingdings" panose="05000000000000000000" pitchFamily="2" charset="2"/>
              <a:buChar char="§"/>
            </a:pPr>
            <a:r>
              <a:rPr lang="en-US" sz="2400" dirty="0"/>
              <a:t>Pak Nuclear Policy</a:t>
            </a:r>
          </a:p>
          <a:p>
            <a:pPr>
              <a:buFont typeface="Wingdings" panose="05000000000000000000" pitchFamily="2" charset="2"/>
              <a:buChar char="§"/>
            </a:pPr>
            <a:r>
              <a:rPr lang="en-US" sz="2400" dirty="0"/>
              <a:t>India Nuclear Doctrine</a:t>
            </a:r>
          </a:p>
          <a:p>
            <a:pPr>
              <a:buFont typeface="Wingdings" panose="05000000000000000000" pitchFamily="2" charset="2"/>
              <a:buChar char="§"/>
            </a:pPr>
            <a:r>
              <a:rPr lang="en-US" sz="2400" dirty="0"/>
              <a:t>Pak Command and Control System</a:t>
            </a:r>
          </a:p>
          <a:p>
            <a:pPr>
              <a:buFont typeface="Wingdings" panose="05000000000000000000" pitchFamily="2" charset="2"/>
              <a:buChar char="§"/>
            </a:pPr>
            <a:r>
              <a:rPr lang="en-US" sz="2400" dirty="0"/>
              <a:t>India –US Nuclear Civil Cooperation 2006</a:t>
            </a:r>
          </a:p>
          <a:p>
            <a:pPr>
              <a:buFont typeface="Wingdings" panose="05000000000000000000" pitchFamily="2" charset="2"/>
              <a:buChar char="§"/>
            </a:pPr>
            <a:r>
              <a:rPr lang="en-US" sz="2400" dirty="0"/>
              <a:t>Nuclear Weapons as Deterrence</a:t>
            </a:r>
          </a:p>
        </p:txBody>
      </p:sp>
    </p:spTree>
    <p:extLst>
      <p:ext uri="{BB962C8B-B14F-4D97-AF65-F5344CB8AC3E}">
        <p14:creationId xmlns:p14="http://schemas.microsoft.com/office/powerpoint/2010/main" val="2541782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CA13A-2189-4495-95E7-82A31B47CA47}"/>
              </a:ext>
            </a:extLst>
          </p:cNvPr>
          <p:cNvSpPr>
            <a:spLocks noGrp="1"/>
          </p:cNvSpPr>
          <p:nvPr>
            <p:ph type="title"/>
          </p:nvPr>
        </p:nvSpPr>
        <p:spPr/>
        <p:txBody>
          <a:bodyPr>
            <a:normAutofit fontScale="90000"/>
          </a:bodyPr>
          <a:lstStyle/>
          <a:p>
            <a:r>
              <a:rPr lang="en-US" dirty="0"/>
              <a:t>How NPT has created problems for Pak’s plans of acquisition of Nuclear technology</a:t>
            </a:r>
          </a:p>
        </p:txBody>
      </p:sp>
      <p:sp>
        <p:nvSpPr>
          <p:cNvPr id="3" name="Content Placeholder 2">
            <a:extLst>
              <a:ext uri="{FF2B5EF4-FFF2-40B4-BE49-F238E27FC236}">
                <a16:creationId xmlns:a16="http://schemas.microsoft.com/office/drawing/2014/main" id="{9074BD7C-4A5F-449C-9E5A-8714FE264961}"/>
              </a:ext>
            </a:extLst>
          </p:cNvPr>
          <p:cNvSpPr>
            <a:spLocks noGrp="1"/>
          </p:cNvSpPr>
          <p:nvPr>
            <p:ph idx="1"/>
          </p:nvPr>
        </p:nvSpPr>
        <p:spPr>
          <a:xfrm>
            <a:off x="1103311" y="2052918"/>
            <a:ext cx="10182103" cy="4195481"/>
          </a:xfrm>
        </p:spPr>
        <p:txBody>
          <a:bodyPr>
            <a:normAutofit/>
          </a:bodyPr>
          <a:lstStyle/>
          <a:p>
            <a:pPr algn="just">
              <a:buFont typeface="Wingdings" panose="05000000000000000000" pitchFamily="2" charset="2"/>
              <a:buChar char="§"/>
            </a:pPr>
            <a:r>
              <a:rPr lang="en-US" sz="2500" dirty="0"/>
              <a:t>In 1970 the NPT was enforced, and a nascent international nonproliferation regime—comprising the NPT, IAEA safeguards, and export control agreements—had begun taking shape. </a:t>
            </a:r>
          </a:p>
          <a:p>
            <a:pPr algn="just">
              <a:buFont typeface="Wingdings" panose="05000000000000000000" pitchFamily="2" charset="2"/>
              <a:buChar char="§"/>
            </a:pPr>
            <a:r>
              <a:rPr lang="en-US" sz="2500" dirty="0"/>
              <a:t>The international community was greatly concerned about the misuse of nuclear technologies and thus, any country seeking them would need to sign the NPT and abide by stringent IAEA safeguards. </a:t>
            </a:r>
          </a:p>
          <a:p>
            <a:pPr algn="just">
              <a:buFont typeface="Wingdings" panose="05000000000000000000" pitchFamily="2" charset="2"/>
              <a:buChar char="§"/>
            </a:pPr>
            <a:r>
              <a:rPr lang="en-US" sz="2500" dirty="0"/>
              <a:t>By 1975, the industrialized countries, led by the United States, had set up the LSG (later known as the Nuclear Suppliers Group), which prevented the transfer and export of all nuclear materials, technology, and facilities to those countries that had not signed on to the new nonproliferation standards.</a:t>
            </a:r>
          </a:p>
          <a:p>
            <a:endParaRPr lang="en-US" dirty="0"/>
          </a:p>
        </p:txBody>
      </p:sp>
    </p:spTree>
    <p:extLst>
      <p:ext uri="{BB962C8B-B14F-4D97-AF65-F5344CB8AC3E}">
        <p14:creationId xmlns:p14="http://schemas.microsoft.com/office/powerpoint/2010/main" val="1703488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4BDF3-2C5B-40DC-9BD1-F0174DD1B0A5}"/>
              </a:ext>
            </a:extLst>
          </p:cNvPr>
          <p:cNvSpPr>
            <a:spLocks noGrp="1"/>
          </p:cNvSpPr>
          <p:nvPr>
            <p:ph type="title"/>
          </p:nvPr>
        </p:nvSpPr>
        <p:spPr/>
        <p:txBody>
          <a:bodyPr/>
          <a:lstStyle/>
          <a:p>
            <a:r>
              <a:rPr lang="en-US" dirty="0"/>
              <a:t>India “peaceful atomic explosion”</a:t>
            </a:r>
          </a:p>
        </p:txBody>
      </p:sp>
      <p:sp>
        <p:nvSpPr>
          <p:cNvPr id="3" name="Content Placeholder 2">
            <a:extLst>
              <a:ext uri="{FF2B5EF4-FFF2-40B4-BE49-F238E27FC236}">
                <a16:creationId xmlns:a16="http://schemas.microsoft.com/office/drawing/2014/main" id="{D742BB04-BAA0-4F64-86FE-A4972FAB5FDC}"/>
              </a:ext>
            </a:extLst>
          </p:cNvPr>
          <p:cNvSpPr>
            <a:spLocks noGrp="1"/>
          </p:cNvSpPr>
          <p:nvPr>
            <p:ph idx="1"/>
          </p:nvPr>
        </p:nvSpPr>
        <p:spPr/>
        <p:txBody>
          <a:bodyPr>
            <a:normAutofit fontScale="92500"/>
          </a:bodyPr>
          <a:lstStyle/>
          <a:p>
            <a:pPr algn="just">
              <a:lnSpc>
                <a:spcPct val="150000"/>
              </a:lnSpc>
            </a:pPr>
            <a:r>
              <a:rPr lang="en-US" sz="2400" dirty="0"/>
              <a:t>After so called peaceful atomic explosion in 18</a:t>
            </a:r>
            <a:r>
              <a:rPr lang="en-US" sz="2400" baseline="30000" dirty="0"/>
              <a:t>th</a:t>
            </a:r>
            <a:r>
              <a:rPr lang="en-US" sz="2400" dirty="0"/>
              <a:t> May, 1974 , Three days later, on May 21, 1974, Indira Gandhi wrote a letter to Bhutto:</a:t>
            </a:r>
          </a:p>
          <a:p>
            <a:pPr algn="just">
              <a:lnSpc>
                <a:spcPct val="150000"/>
              </a:lnSpc>
            </a:pPr>
            <a:r>
              <a:rPr lang="en-US" sz="2400" dirty="0"/>
              <a:t>“We remain fully committed of our traditional policy of developing nuclear energy entirely for peaceful purposes. The recent underground nuclear experiment conducted by our scientists in no way alters this policy. There are no political or foreign policy implications of this test. We remain committed to settle all our differences with Pakistan peacefully through bilateral negotiations in accordance with the </a:t>
            </a:r>
            <a:r>
              <a:rPr lang="en-US" sz="2400" dirty="0" err="1"/>
              <a:t>Simla</a:t>
            </a:r>
            <a:r>
              <a:rPr lang="en-US" sz="2400" dirty="0"/>
              <a:t> Agreement.”</a:t>
            </a:r>
          </a:p>
          <a:p>
            <a:endParaRPr lang="en-US" dirty="0"/>
          </a:p>
        </p:txBody>
      </p:sp>
    </p:spTree>
    <p:extLst>
      <p:ext uri="{BB962C8B-B14F-4D97-AF65-F5344CB8AC3E}">
        <p14:creationId xmlns:p14="http://schemas.microsoft.com/office/powerpoint/2010/main" val="916576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Pak’s resolve of not accepting Indian hegemony</a:t>
            </a:r>
          </a:p>
        </p:txBody>
      </p:sp>
      <p:sp>
        <p:nvSpPr>
          <p:cNvPr id="3" name="Content Placeholder 2"/>
          <p:cNvSpPr>
            <a:spLocks noGrp="1"/>
          </p:cNvSpPr>
          <p:nvPr>
            <p:ph idx="1"/>
          </p:nvPr>
        </p:nvSpPr>
        <p:spPr>
          <a:xfrm>
            <a:off x="840658" y="2052918"/>
            <a:ext cx="10710480" cy="4195481"/>
          </a:xfrm>
        </p:spPr>
        <p:txBody>
          <a:bodyPr>
            <a:normAutofit/>
          </a:bodyPr>
          <a:lstStyle/>
          <a:p>
            <a:pPr algn="just">
              <a:buFont typeface="Wingdings" panose="05000000000000000000" pitchFamily="2" charset="2"/>
              <a:buChar char="§"/>
            </a:pPr>
            <a:r>
              <a:rPr lang="en-US" sz="2800" dirty="0"/>
              <a:t>The arrival of Dr. AQ khan considerably advanced Pak’s nuclear efforts</a:t>
            </a:r>
          </a:p>
          <a:p>
            <a:pPr algn="just">
              <a:buFont typeface="Wingdings" panose="05000000000000000000" pitchFamily="2" charset="2"/>
              <a:buChar char="§"/>
            </a:pPr>
            <a:r>
              <a:rPr lang="en-US" sz="2800" dirty="0"/>
              <a:t>Dr. Khan is a German trained metallurgist who brought with him knowledge of gas centrifuge technologies</a:t>
            </a:r>
          </a:p>
          <a:p>
            <a:pPr algn="just">
              <a:buFont typeface="Wingdings" panose="05000000000000000000" pitchFamily="2" charset="2"/>
              <a:buChar char="§"/>
            </a:pPr>
            <a:r>
              <a:rPr lang="en-US" sz="2800" dirty="0"/>
              <a:t>In </a:t>
            </a:r>
            <a:r>
              <a:rPr lang="en-US" sz="2800" dirty="0" smtClean="0"/>
              <a:t>1985</a:t>
            </a:r>
            <a:r>
              <a:rPr lang="en-US" sz="2800" dirty="0"/>
              <a:t>, Pak crossed the threshold of weapons grade uranium production , and by 1986 it is thought to have produced enough fissile material for a nuclear weapon</a:t>
            </a:r>
          </a:p>
          <a:p>
            <a:pPr algn="just">
              <a:buFont typeface="Wingdings" panose="05000000000000000000" pitchFamily="2" charset="2"/>
              <a:buChar char="§"/>
            </a:pPr>
            <a:r>
              <a:rPr lang="en-US" sz="2800" dirty="0"/>
              <a:t>Pak Continued advancing its uranium enrichment program and according to sources, the nation acquired the ability to carry out nuclear explosion in 1987</a:t>
            </a:r>
          </a:p>
        </p:txBody>
      </p:sp>
    </p:spTree>
    <p:extLst>
      <p:ext uri="{BB962C8B-B14F-4D97-AF65-F5344CB8AC3E}">
        <p14:creationId xmlns:p14="http://schemas.microsoft.com/office/powerpoint/2010/main" val="2452630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1CA59-19FA-40E9-B3EC-9E77A502AF3D}"/>
              </a:ext>
            </a:extLst>
          </p:cNvPr>
          <p:cNvSpPr>
            <a:spLocks noGrp="1"/>
          </p:cNvSpPr>
          <p:nvPr>
            <p:ph type="title"/>
          </p:nvPr>
        </p:nvSpPr>
        <p:spPr/>
        <p:txBody>
          <a:bodyPr/>
          <a:lstStyle/>
          <a:p>
            <a:r>
              <a:rPr lang="en-US" dirty="0"/>
              <a:t>Pak redoubled its effort in following the suit</a:t>
            </a:r>
          </a:p>
        </p:txBody>
      </p:sp>
      <p:sp>
        <p:nvSpPr>
          <p:cNvPr id="3" name="Content Placeholder 2">
            <a:extLst>
              <a:ext uri="{FF2B5EF4-FFF2-40B4-BE49-F238E27FC236}">
                <a16:creationId xmlns:a16="http://schemas.microsoft.com/office/drawing/2014/main" id="{E1B54FD7-4B47-499A-8695-5C7C547C91AF}"/>
              </a:ext>
            </a:extLst>
          </p:cNvPr>
          <p:cNvSpPr>
            <a:spLocks noGrp="1"/>
          </p:cNvSpPr>
          <p:nvPr>
            <p:ph idx="1"/>
          </p:nvPr>
        </p:nvSpPr>
        <p:spPr/>
        <p:txBody>
          <a:bodyPr>
            <a:normAutofit/>
          </a:bodyPr>
          <a:lstStyle/>
          <a:p>
            <a:pPr algn="just">
              <a:lnSpc>
                <a:spcPct val="150000"/>
              </a:lnSpc>
            </a:pPr>
            <a:r>
              <a:rPr lang="en-US" sz="3200" dirty="0"/>
              <a:t>A. Q. Khan boasted of Pakistan’s success in uranium enrichment: “A country which could not make sewing needles, good bicycles or even ordinary durable </a:t>
            </a:r>
            <a:r>
              <a:rPr lang="en-US" sz="3200" dirty="0" err="1"/>
              <a:t>metalled</a:t>
            </a:r>
            <a:r>
              <a:rPr lang="en-US" sz="3200" dirty="0"/>
              <a:t> roads was embarking on one of the latest and most difficult technologies.”</a:t>
            </a:r>
          </a:p>
        </p:txBody>
      </p:sp>
    </p:spTree>
    <p:extLst>
      <p:ext uri="{BB962C8B-B14F-4D97-AF65-F5344CB8AC3E}">
        <p14:creationId xmlns:p14="http://schemas.microsoft.com/office/powerpoint/2010/main" val="60140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00031-D41C-4376-BA22-1A29CE8D5296}"/>
              </a:ext>
            </a:extLst>
          </p:cNvPr>
          <p:cNvSpPr>
            <a:spLocks noGrp="1"/>
          </p:cNvSpPr>
          <p:nvPr>
            <p:ph type="title"/>
          </p:nvPr>
        </p:nvSpPr>
        <p:spPr/>
        <p:txBody>
          <a:bodyPr/>
          <a:lstStyle/>
          <a:p>
            <a:r>
              <a:rPr lang="en-US" dirty="0"/>
              <a:t>THE US EFFORTS TO STOP PAK FROM GOING NUCLEAR</a:t>
            </a:r>
          </a:p>
        </p:txBody>
      </p:sp>
      <p:sp>
        <p:nvSpPr>
          <p:cNvPr id="3" name="Content Placeholder 2">
            <a:extLst>
              <a:ext uri="{FF2B5EF4-FFF2-40B4-BE49-F238E27FC236}">
                <a16:creationId xmlns:a16="http://schemas.microsoft.com/office/drawing/2014/main" id="{28391FB3-D9CC-44AA-9498-8C50A2170FEC}"/>
              </a:ext>
            </a:extLst>
          </p:cNvPr>
          <p:cNvSpPr>
            <a:spLocks noGrp="1"/>
          </p:cNvSpPr>
          <p:nvPr>
            <p:ph idx="1"/>
          </p:nvPr>
        </p:nvSpPr>
        <p:spPr/>
        <p:txBody>
          <a:bodyPr>
            <a:normAutofit lnSpcReduction="10000"/>
          </a:bodyPr>
          <a:lstStyle/>
          <a:p>
            <a:pPr algn="just">
              <a:lnSpc>
                <a:spcPct val="150000"/>
              </a:lnSpc>
              <a:buFont typeface="Wingdings" panose="05000000000000000000" pitchFamily="2" charset="2"/>
              <a:buChar char="§"/>
            </a:pPr>
            <a:r>
              <a:rPr lang="en-US" sz="2400" dirty="0"/>
              <a:t>At an official dinner in the city of Lahore, Kissinger and Bhutto engaged in nuclear banter in the midst of toasts. Raising his glass, Bhutto declared, </a:t>
            </a:r>
            <a:r>
              <a:rPr lang="en-US" sz="2400" b="1" dirty="0"/>
              <a:t>“[Lahore] is our reprocessing center and we cannot in any way curb the reprocessing center of Pakistan.</a:t>
            </a:r>
            <a:r>
              <a:rPr lang="en-US" sz="2400" dirty="0"/>
              <a:t>” When Kissinger’s turn for the toast came, he replied,</a:t>
            </a:r>
          </a:p>
          <a:p>
            <a:pPr algn="just">
              <a:lnSpc>
                <a:spcPct val="150000"/>
              </a:lnSpc>
              <a:buFont typeface="Wingdings" panose="05000000000000000000" pitchFamily="2" charset="2"/>
              <a:buChar char="§"/>
            </a:pPr>
            <a:r>
              <a:rPr lang="en-US" sz="2400" b="1" dirty="0"/>
              <a:t>“All government must constantly ‘reprocess’ themselves and decide what is worth reprocessing</a:t>
            </a:r>
          </a:p>
          <a:p>
            <a:endParaRPr lang="en-US" dirty="0"/>
          </a:p>
        </p:txBody>
      </p:sp>
    </p:spTree>
    <p:extLst>
      <p:ext uri="{BB962C8B-B14F-4D97-AF65-F5344CB8AC3E}">
        <p14:creationId xmlns:p14="http://schemas.microsoft.com/office/powerpoint/2010/main" val="2235717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US efforts in stopping Pak from going Nuclear</a:t>
            </a:r>
          </a:p>
        </p:txBody>
      </p:sp>
      <p:sp>
        <p:nvSpPr>
          <p:cNvPr id="3" name="Content Placeholder 2"/>
          <p:cNvSpPr>
            <a:spLocks noGrp="1"/>
          </p:cNvSpPr>
          <p:nvPr>
            <p:ph idx="1"/>
          </p:nvPr>
        </p:nvSpPr>
        <p:spPr>
          <a:xfrm>
            <a:off x="1103312" y="1836616"/>
            <a:ext cx="10385303" cy="4411784"/>
          </a:xfrm>
        </p:spPr>
        <p:txBody>
          <a:bodyPr>
            <a:normAutofit fontScale="92500"/>
          </a:bodyPr>
          <a:lstStyle/>
          <a:p>
            <a:pPr algn="just">
              <a:lnSpc>
                <a:spcPct val="150000"/>
              </a:lnSpc>
            </a:pPr>
            <a:r>
              <a:rPr lang="en-US" sz="2400" dirty="0"/>
              <a:t>In 1981 , President Reagan took office wit</a:t>
            </a:r>
            <a:r>
              <a:rPr lang="en-US" sz="2400" b="1" dirty="0"/>
              <a:t>h two clear objectives:</a:t>
            </a:r>
          </a:p>
          <a:p>
            <a:pPr algn="just">
              <a:lnSpc>
                <a:spcPct val="150000"/>
              </a:lnSpc>
            </a:pPr>
            <a:r>
              <a:rPr lang="en-US" sz="2400" dirty="0"/>
              <a:t> </a:t>
            </a:r>
            <a:r>
              <a:rPr lang="en-US" sz="2400" b="1" dirty="0"/>
              <a:t>roll back the Soviets from Afghanistan </a:t>
            </a:r>
            <a:r>
              <a:rPr lang="en-US" sz="2400" dirty="0"/>
              <a:t>and: </a:t>
            </a:r>
            <a:r>
              <a:rPr lang="en-US" sz="2400" b="1" dirty="0"/>
              <a:t>slow down Pakistan’s nuclear program</a:t>
            </a:r>
            <a:r>
              <a:rPr lang="en-US" sz="2400" dirty="0"/>
              <a:t>.</a:t>
            </a:r>
          </a:p>
          <a:p>
            <a:pPr algn="just">
              <a:lnSpc>
                <a:spcPct val="150000"/>
              </a:lnSpc>
            </a:pPr>
            <a:r>
              <a:rPr lang="en-US" sz="2400" dirty="0"/>
              <a:t> President Zia was offered $3.2 billion in U.S. aid for six years (1982-87), and in response An arrangement was agreed upon, built on four pillars:</a:t>
            </a:r>
          </a:p>
          <a:p>
            <a:pPr algn="just">
              <a:lnSpc>
                <a:spcPct val="150000"/>
              </a:lnSpc>
            </a:pPr>
            <a:r>
              <a:rPr lang="en-US" sz="2400" dirty="0"/>
              <a:t> </a:t>
            </a:r>
            <a:r>
              <a:rPr lang="en-US" sz="2400" dirty="0" err="1"/>
              <a:t>i</a:t>
            </a:r>
            <a:r>
              <a:rPr lang="en-US" sz="2400" dirty="0"/>
              <a:t>. U.S. security assurances, (ii) Pakistani sovereignty,</a:t>
            </a:r>
          </a:p>
          <a:p>
            <a:pPr algn="just">
              <a:lnSpc>
                <a:spcPct val="150000"/>
              </a:lnSpc>
            </a:pPr>
            <a:r>
              <a:rPr lang="en-US" sz="2400" dirty="0"/>
              <a:t> (iii) covert intelligence cooperation, and (iv) Pakistan’s assurances of the peaceful use of nuclear technology.</a:t>
            </a:r>
          </a:p>
        </p:txBody>
      </p:sp>
    </p:spTree>
    <p:extLst>
      <p:ext uri="{BB962C8B-B14F-4D97-AF65-F5344CB8AC3E}">
        <p14:creationId xmlns:p14="http://schemas.microsoft.com/office/powerpoint/2010/main" val="2876650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MTCR AND PRESSURE ON PAK</a:t>
            </a:r>
            <a:endParaRPr lang="en-US" dirty="0"/>
          </a:p>
        </p:txBody>
      </p:sp>
      <p:sp>
        <p:nvSpPr>
          <p:cNvPr id="3" name="Content Placeholder 2"/>
          <p:cNvSpPr>
            <a:spLocks noGrp="1"/>
          </p:cNvSpPr>
          <p:nvPr>
            <p:ph idx="1"/>
          </p:nvPr>
        </p:nvSpPr>
        <p:spPr>
          <a:xfrm>
            <a:off x="646111" y="1474840"/>
            <a:ext cx="11076965" cy="4773560"/>
          </a:xfrm>
        </p:spPr>
        <p:txBody>
          <a:bodyPr>
            <a:normAutofit/>
          </a:bodyPr>
          <a:lstStyle/>
          <a:p>
            <a:pPr algn="just">
              <a:lnSpc>
                <a:spcPct val="150000"/>
              </a:lnSpc>
              <a:buFont typeface="Wingdings" panose="05000000000000000000" pitchFamily="2" charset="2"/>
              <a:buChar char="§"/>
            </a:pPr>
            <a:r>
              <a:rPr lang="en-US" sz="2400" dirty="0"/>
              <a:t>Industrialized Western nations banded together in 1987 to form yet another supplier control cartel—the Missile Technology Control Regime (MTCR)—which created new requirements for missile technology trade. </a:t>
            </a:r>
          </a:p>
          <a:p>
            <a:pPr algn="just">
              <a:lnSpc>
                <a:spcPct val="150000"/>
              </a:lnSpc>
              <a:buFont typeface="Wingdings" panose="05000000000000000000" pitchFamily="2" charset="2"/>
              <a:buChar char="§"/>
            </a:pPr>
            <a:r>
              <a:rPr lang="en-US" sz="2400" dirty="0"/>
              <a:t>When Pakistan attempted to respond to India’s series of missile-flight tests in 1988 and 1989, the West provided the same advice to Islamabad that it had regarding the nuclear program: India’s acquisitions should be ignored and Pakistan should take up the moral high ground and adhere to nonproliferation norms.</a:t>
            </a:r>
          </a:p>
        </p:txBody>
      </p:sp>
    </p:spTree>
    <p:extLst>
      <p:ext uri="{BB962C8B-B14F-4D97-AF65-F5344CB8AC3E}">
        <p14:creationId xmlns:p14="http://schemas.microsoft.com/office/powerpoint/2010/main" val="3169342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66366"/>
          </a:xfrm>
        </p:spPr>
        <p:txBody>
          <a:bodyPr/>
          <a:lstStyle/>
          <a:p>
            <a:r>
              <a:rPr lang="en-US" sz="3600" dirty="0"/>
              <a:t>THE US PRESSURE ON PAK FOR RATIFYING CTBT: Pak stance on CTBT</a:t>
            </a:r>
          </a:p>
        </p:txBody>
      </p:sp>
      <p:sp>
        <p:nvSpPr>
          <p:cNvPr id="3" name="Content Placeholder 2"/>
          <p:cNvSpPr>
            <a:spLocks noGrp="1"/>
          </p:cNvSpPr>
          <p:nvPr>
            <p:ph idx="1"/>
          </p:nvPr>
        </p:nvSpPr>
        <p:spPr>
          <a:xfrm>
            <a:off x="646110" y="1755058"/>
            <a:ext cx="10529889" cy="4903650"/>
          </a:xfrm>
        </p:spPr>
        <p:txBody>
          <a:bodyPr>
            <a:normAutofit/>
          </a:bodyPr>
          <a:lstStyle/>
          <a:p>
            <a:pPr marL="0" indent="0">
              <a:buNone/>
            </a:pPr>
            <a:r>
              <a:rPr lang="en-US" dirty="0"/>
              <a:t> PM BENAZIR BHUTTO IN 1989  announced Pakistan’s policies on the issue: </a:t>
            </a:r>
          </a:p>
          <a:p>
            <a:pPr marL="514350" indent="-514350">
              <a:buFont typeface="+mj-lt"/>
              <a:buAutoNum type="romanLcPeriod"/>
            </a:pPr>
            <a:r>
              <a:rPr lang="en-US" sz="2400" dirty="0"/>
              <a:t> Pakistan would not sign the CTBT unless India signed it first, </a:t>
            </a:r>
          </a:p>
          <a:p>
            <a:pPr marL="514350" indent="-514350">
              <a:buFont typeface="+mj-lt"/>
              <a:buAutoNum type="romanLcPeriod"/>
            </a:pPr>
            <a:r>
              <a:rPr lang="en-US" sz="2400" dirty="0"/>
              <a:t> Pakistan reserved the right to conduct nuclear tests should its national security demand it,</a:t>
            </a:r>
          </a:p>
          <a:p>
            <a:pPr marL="514350" indent="-514350">
              <a:buFont typeface="+mj-lt"/>
              <a:buAutoNum type="romanLcPeriod"/>
            </a:pPr>
            <a:r>
              <a:rPr lang="en-US" sz="2400" dirty="0"/>
              <a:t> Pakistan would vote in favor of CTBT’s passage to the United Nations,</a:t>
            </a:r>
          </a:p>
          <a:p>
            <a:pPr marL="514350" indent="-514350">
              <a:buFont typeface="+mj-lt"/>
              <a:buAutoNum type="romanLcPeriod"/>
            </a:pPr>
            <a:r>
              <a:rPr lang="en-US" sz="2400" dirty="0"/>
              <a:t> despite not signing the treaty, Pakistan would adhere to the letter and spirit of the treaty, and </a:t>
            </a:r>
          </a:p>
          <a:p>
            <a:pPr marL="514350" indent="-514350">
              <a:buFont typeface="+mj-lt"/>
              <a:buAutoNum type="romanLcPeriod"/>
            </a:pPr>
            <a:r>
              <a:rPr lang="en-US" sz="2400" dirty="0"/>
              <a:t>Pakistan would willingly participate in the CTBT monitoring system and allow its seismic station to be part of the CTB verification network.</a:t>
            </a:r>
          </a:p>
        </p:txBody>
      </p:sp>
    </p:spTree>
    <p:extLst>
      <p:ext uri="{BB962C8B-B14F-4D97-AF65-F5344CB8AC3E}">
        <p14:creationId xmlns:p14="http://schemas.microsoft.com/office/powerpoint/2010/main" val="4233439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Pak’s in a catch 22 situation in response to Indian explosion of 1998</a:t>
            </a:r>
          </a:p>
        </p:txBody>
      </p:sp>
      <p:sp>
        <p:nvSpPr>
          <p:cNvPr id="3" name="Content Placeholder 2"/>
          <p:cNvSpPr>
            <a:spLocks noGrp="1"/>
          </p:cNvSpPr>
          <p:nvPr>
            <p:ph idx="1"/>
          </p:nvPr>
        </p:nvSpPr>
        <p:spPr>
          <a:xfrm>
            <a:off x="1040789" y="1920057"/>
            <a:ext cx="9814780" cy="4574528"/>
          </a:xfrm>
        </p:spPr>
        <p:txBody>
          <a:bodyPr>
            <a:normAutofit lnSpcReduction="10000"/>
          </a:bodyPr>
          <a:lstStyle/>
          <a:p>
            <a:pPr algn="just">
              <a:lnSpc>
                <a:spcPct val="150000"/>
              </a:lnSpc>
              <a:buFont typeface="Wingdings" panose="05000000000000000000" pitchFamily="2" charset="2"/>
              <a:buChar char="§"/>
            </a:pPr>
            <a:r>
              <a:rPr lang="en-US" sz="2400" dirty="0"/>
              <a:t>Pakistani decision-makers were caught in a catch-22. If Islamabad responded in kind to the test, it would join India in the proverbial “dog house” and would be the target of sanctions. This would cripple Pakistan’s already weak economy, which in turn would further weaken its conventional defenses, leaving it vulnerable to coercion and exploitation. </a:t>
            </a:r>
          </a:p>
          <a:p>
            <a:pPr algn="just">
              <a:lnSpc>
                <a:spcPct val="150000"/>
              </a:lnSpc>
              <a:buFont typeface="Wingdings" panose="05000000000000000000" pitchFamily="2" charset="2"/>
              <a:buChar char="§"/>
            </a:pPr>
            <a:r>
              <a:rPr lang="en-US" sz="2400" dirty="0"/>
              <a:t>On the other hand, if Pakistan did not respond to the test, the credibility of its nuclear deterrent would be undermined and could encourage India to take aggressive action in Kashmir and Pakistan.</a:t>
            </a:r>
          </a:p>
        </p:txBody>
      </p:sp>
    </p:spTree>
    <p:extLst>
      <p:ext uri="{BB962C8B-B14F-4D97-AF65-F5344CB8AC3E}">
        <p14:creationId xmlns:p14="http://schemas.microsoft.com/office/powerpoint/2010/main" val="163251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Settled the score and restored strategic balance with India</a:t>
            </a:r>
          </a:p>
        </p:txBody>
      </p:sp>
      <p:sp>
        <p:nvSpPr>
          <p:cNvPr id="3" name="Content Placeholder 2"/>
          <p:cNvSpPr>
            <a:spLocks noGrp="1"/>
          </p:cNvSpPr>
          <p:nvPr>
            <p:ph idx="1"/>
          </p:nvPr>
        </p:nvSpPr>
        <p:spPr/>
        <p:txBody>
          <a:bodyPr>
            <a:normAutofit/>
          </a:bodyPr>
          <a:lstStyle/>
          <a:p>
            <a:pPr algn="just">
              <a:lnSpc>
                <a:spcPct val="150000"/>
              </a:lnSpc>
            </a:pPr>
            <a:r>
              <a:rPr lang="en-US" sz="3200" dirty="0"/>
              <a:t>Pak detonated 6 atomic devices on 28</a:t>
            </a:r>
            <a:r>
              <a:rPr lang="en-US" sz="3200" baseline="30000" dirty="0"/>
              <a:t>th</a:t>
            </a:r>
            <a:r>
              <a:rPr lang="en-US" sz="3200" dirty="0"/>
              <a:t> and 30</a:t>
            </a:r>
            <a:r>
              <a:rPr lang="en-US" sz="3200" baseline="30000" dirty="0"/>
              <a:t>th</a:t>
            </a:r>
            <a:r>
              <a:rPr lang="en-US" sz="3200" dirty="0"/>
              <a:t> May, 1998 and declared itself first Islamic country to become </a:t>
            </a:r>
            <a:r>
              <a:rPr lang="en-US" sz="3200" dirty="0" smtClean="0"/>
              <a:t>Nuclear.</a:t>
            </a:r>
          </a:p>
          <a:p>
            <a:pPr algn="just">
              <a:lnSpc>
                <a:spcPct val="150000"/>
              </a:lnSpc>
            </a:pPr>
            <a:r>
              <a:rPr lang="en-US" sz="3200" dirty="0" smtClean="0"/>
              <a:t>‘To </a:t>
            </a:r>
            <a:r>
              <a:rPr lang="en-US" sz="3200" dirty="0"/>
              <a:t>restore strategic balance to South Asia, Pakistan was obliged to </a:t>
            </a:r>
            <a:r>
              <a:rPr lang="en-US" sz="3200" dirty="0" smtClean="0"/>
              <a:t>respond to </a:t>
            </a:r>
            <a:r>
              <a:rPr lang="en-US" sz="3200" dirty="0"/>
              <a:t>India’s May 1998 nuclear blasts</a:t>
            </a:r>
            <a:r>
              <a:rPr lang="en-US" sz="3200" dirty="0" smtClean="0"/>
              <a:t>’. Foreign Secretary </a:t>
            </a:r>
            <a:r>
              <a:rPr lang="en-US" sz="3200" dirty="0" err="1" smtClean="0"/>
              <a:t>Shamshad</a:t>
            </a:r>
            <a:r>
              <a:rPr lang="en-US" sz="3200" dirty="0" smtClean="0"/>
              <a:t> Ahmad</a:t>
            </a:r>
            <a:endParaRPr lang="en-US" sz="3200" dirty="0"/>
          </a:p>
        </p:txBody>
      </p:sp>
    </p:spTree>
    <p:extLst>
      <p:ext uri="{BB962C8B-B14F-4D97-AF65-F5344CB8AC3E}">
        <p14:creationId xmlns:p14="http://schemas.microsoft.com/office/powerpoint/2010/main" val="447295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CE04-68D7-4473-82B3-7F073B1AF0EE}"/>
              </a:ext>
            </a:extLst>
          </p:cNvPr>
          <p:cNvSpPr>
            <a:spLocks noGrp="1"/>
          </p:cNvSpPr>
          <p:nvPr>
            <p:ph type="title"/>
          </p:nvPr>
        </p:nvSpPr>
        <p:spPr>
          <a:xfrm>
            <a:off x="747711" y="241702"/>
            <a:ext cx="9670197" cy="985313"/>
          </a:xfrm>
        </p:spPr>
        <p:txBody>
          <a:bodyPr/>
          <a:lstStyle/>
          <a:p>
            <a:r>
              <a:rPr lang="en-US" dirty="0"/>
              <a:t>What led Pak to become nuclear?</a:t>
            </a:r>
          </a:p>
        </p:txBody>
      </p:sp>
      <p:sp>
        <p:nvSpPr>
          <p:cNvPr id="3" name="Content Placeholder 2">
            <a:extLst>
              <a:ext uri="{FF2B5EF4-FFF2-40B4-BE49-F238E27FC236}">
                <a16:creationId xmlns:a16="http://schemas.microsoft.com/office/drawing/2014/main" id="{59BC7E65-ABA5-4AE3-95F8-366C3C30F162}"/>
              </a:ext>
            </a:extLst>
          </p:cNvPr>
          <p:cNvSpPr>
            <a:spLocks noGrp="1"/>
          </p:cNvSpPr>
          <p:nvPr>
            <p:ph idx="1"/>
          </p:nvPr>
        </p:nvSpPr>
        <p:spPr>
          <a:xfrm>
            <a:off x="528881" y="1758462"/>
            <a:ext cx="11061333" cy="4783014"/>
          </a:xfrm>
        </p:spPr>
        <p:txBody>
          <a:bodyPr>
            <a:noAutofit/>
          </a:bodyPr>
          <a:lstStyle/>
          <a:p>
            <a:pPr algn="just">
              <a:lnSpc>
                <a:spcPct val="150000"/>
              </a:lnSpc>
              <a:buFont typeface="Wingdings" panose="05000000000000000000" pitchFamily="2" charset="2"/>
              <a:buChar char="§"/>
            </a:pPr>
            <a:r>
              <a:rPr lang="en-US" sz="2800" dirty="0"/>
              <a:t>Pak a poor country recovering from catastrophic wars and national dismemberment—and struggling with national identity crises—devoted its limited state resources in acquiring such potentially destructive technology.</a:t>
            </a:r>
          </a:p>
          <a:p>
            <a:pPr algn="just">
              <a:lnSpc>
                <a:spcPct val="150000"/>
              </a:lnSpc>
              <a:buFont typeface="Wingdings" panose="05000000000000000000" pitchFamily="2" charset="2"/>
              <a:buChar char="§"/>
            </a:pPr>
            <a:r>
              <a:rPr lang="en-US" sz="2800" dirty="0"/>
              <a:t>They were unwilling to allow India’s strategic developments to go unanswered, and the more assiduously the program was opposed by India and the West, the more precious it became.</a:t>
            </a:r>
          </a:p>
        </p:txBody>
      </p:sp>
    </p:spTree>
    <p:extLst>
      <p:ext uri="{BB962C8B-B14F-4D97-AF65-F5344CB8AC3E}">
        <p14:creationId xmlns:p14="http://schemas.microsoft.com/office/powerpoint/2010/main" val="1152060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Aftermaths of the nuclear explosion</a:t>
            </a:r>
          </a:p>
        </p:txBody>
      </p:sp>
      <p:sp>
        <p:nvSpPr>
          <p:cNvPr id="3" name="Content Placeholder 2"/>
          <p:cNvSpPr>
            <a:spLocks noGrp="1"/>
          </p:cNvSpPr>
          <p:nvPr>
            <p:ph idx="1"/>
          </p:nvPr>
        </p:nvSpPr>
        <p:spPr>
          <a:xfrm>
            <a:off x="677372" y="1641231"/>
            <a:ext cx="10881582" cy="4513384"/>
          </a:xfrm>
        </p:spPr>
        <p:txBody>
          <a:bodyPr>
            <a:noAutofit/>
          </a:bodyPr>
          <a:lstStyle/>
          <a:p>
            <a:pPr algn="just">
              <a:buFont typeface="Wingdings" panose="05000000000000000000" pitchFamily="2" charset="2"/>
              <a:buChar char="§"/>
            </a:pPr>
            <a:r>
              <a:rPr lang="en-US" sz="2400" dirty="0"/>
              <a:t>Economically crippled , Multiple Sanctions</a:t>
            </a:r>
          </a:p>
          <a:p>
            <a:pPr algn="just">
              <a:buFont typeface="Wingdings" panose="05000000000000000000" pitchFamily="2" charset="2"/>
              <a:buChar char="§"/>
            </a:pPr>
            <a:r>
              <a:rPr lang="en-US" sz="2400" dirty="0"/>
              <a:t>Foreign exchange reserves dried up , reached to the alarming level of 600 million US dollars</a:t>
            </a:r>
          </a:p>
          <a:p>
            <a:pPr algn="just">
              <a:buFont typeface="Wingdings" panose="05000000000000000000" pitchFamily="2" charset="2"/>
              <a:buChar char="§"/>
            </a:pPr>
            <a:r>
              <a:rPr lang="en-US" sz="2400" b="1" dirty="0"/>
              <a:t>Foreign debt touched  30 billion dollars</a:t>
            </a:r>
          </a:p>
          <a:p>
            <a:pPr algn="just">
              <a:buFont typeface="Wingdings" panose="05000000000000000000" pitchFamily="2" charset="2"/>
              <a:buChar char="§"/>
            </a:pPr>
            <a:r>
              <a:rPr lang="en-US" sz="2400" dirty="0"/>
              <a:t>National emergency was proclaimed </a:t>
            </a:r>
            <a:r>
              <a:rPr lang="en-US" sz="2400" b="1" dirty="0"/>
              <a:t>under Article 232 of the constitution</a:t>
            </a:r>
            <a:r>
              <a:rPr lang="en-US" sz="2400" dirty="0"/>
              <a:t>, allowing</a:t>
            </a:r>
          </a:p>
          <a:p>
            <a:pPr algn="just">
              <a:buFont typeface="Wingdings" panose="05000000000000000000" pitchFamily="2" charset="2"/>
              <a:buChar char="§"/>
            </a:pPr>
            <a:r>
              <a:rPr lang="en-US" sz="2400" dirty="0"/>
              <a:t>The government to freeze Pakistani citizens’ foreign currency accounts (FCAs), which totaled some $7 billion, and convert them into local currency.</a:t>
            </a:r>
          </a:p>
          <a:p>
            <a:pPr algn="just">
              <a:buFont typeface="Wingdings" panose="05000000000000000000" pitchFamily="2" charset="2"/>
              <a:buChar char="§"/>
            </a:pPr>
            <a:r>
              <a:rPr lang="en-US" sz="2400" dirty="0"/>
              <a:t>Another $4 billion of FCAs belonging to nonresident Pakistanis was brought under severe restrictions.</a:t>
            </a:r>
          </a:p>
          <a:p>
            <a:pPr algn="just">
              <a:buFont typeface="Wingdings" panose="05000000000000000000" pitchFamily="2" charset="2"/>
              <a:buChar char="§"/>
            </a:pPr>
            <a:r>
              <a:rPr lang="en-US" sz="2400" dirty="0"/>
              <a:t>The elites were spared while the rest of the population was made to “eat grass.”</a:t>
            </a:r>
          </a:p>
        </p:txBody>
      </p:sp>
    </p:spTree>
    <p:extLst>
      <p:ext uri="{BB962C8B-B14F-4D97-AF65-F5344CB8AC3E}">
        <p14:creationId xmlns:p14="http://schemas.microsoft.com/office/powerpoint/2010/main" val="3178044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14974"/>
          </a:xfrm>
        </p:spPr>
        <p:txBody>
          <a:bodyPr/>
          <a:lstStyle/>
          <a:p>
            <a:r>
              <a:rPr lang="en-US" dirty="0"/>
              <a:t>Reaction of the US and the Intl world</a:t>
            </a:r>
          </a:p>
        </p:txBody>
      </p:sp>
      <p:sp>
        <p:nvSpPr>
          <p:cNvPr id="3" name="Content Placeholder 2"/>
          <p:cNvSpPr>
            <a:spLocks noGrp="1"/>
          </p:cNvSpPr>
          <p:nvPr>
            <p:ph idx="1"/>
          </p:nvPr>
        </p:nvSpPr>
        <p:spPr>
          <a:xfrm>
            <a:off x="797169" y="1906954"/>
            <a:ext cx="10542953" cy="5009661"/>
          </a:xfrm>
        </p:spPr>
        <p:txBody>
          <a:bodyPr>
            <a:normAutofit/>
          </a:bodyPr>
          <a:lstStyle/>
          <a:p>
            <a:pPr>
              <a:lnSpc>
                <a:spcPct val="150000"/>
              </a:lnSpc>
              <a:buFont typeface="Wingdings" panose="05000000000000000000" pitchFamily="2" charset="2"/>
              <a:buChar char="§"/>
            </a:pPr>
            <a:r>
              <a:rPr lang="en-US" sz="2800" dirty="0"/>
              <a:t>President Clinton held a press conference in the Rose Garden and described the situation as a “</a:t>
            </a:r>
            <a:r>
              <a:rPr lang="en-US" sz="2800" b="1" dirty="0"/>
              <a:t>self-defeating, wasteful, and dangerous” event that would make people “poorer and less </a:t>
            </a:r>
            <a:r>
              <a:rPr lang="en-US" sz="2800" b="1" dirty="0" smtClean="0"/>
              <a:t>secure</a:t>
            </a:r>
            <a:r>
              <a:rPr lang="en-US" sz="2800" dirty="0" smtClean="0"/>
              <a:t>.</a:t>
            </a:r>
          </a:p>
          <a:p>
            <a:pPr>
              <a:lnSpc>
                <a:spcPct val="150000"/>
              </a:lnSpc>
            </a:pPr>
            <a:r>
              <a:rPr lang="en-US" sz="2800" dirty="0"/>
              <a:t>‘Pakistan lost a priceless opportunity </a:t>
            </a:r>
            <a:r>
              <a:rPr lang="en-US" sz="2800" dirty="0" smtClean="0"/>
              <a:t>to improve </a:t>
            </a:r>
            <a:r>
              <a:rPr lang="en-US" sz="2800" dirty="0"/>
              <a:t>its political standing in the eyes of the world’.</a:t>
            </a:r>
          </a:p>
        </p:txBody>
      </p:sp>
    </p:spTree>
    <p:extLst>
      <p:ext uri="{BB962C8B-B14F-4D97-AF65-F5344CB8AC3E}">
        <p14:creationId xmlns:p14="http://schemas.microsoft.com/office/powerpoint/2010/main" val="16571179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13374"/>
          </a:xfrm>
        </p:spPr>
        <p:txBody>
          <a:bodyPr/>
          <a:lstStyle/>
          <a:p>
            <a:r>
              <a:rPr lang="en-US" dirty="0"/>
              <a:t>Reaction of the US and the Intl world</a:t>
            </a:r>
          </a:p>
        </p:txBody>
      </p:sp>
      <p:sp>
        <p:nvSpPr>
          <p:cNvPr id="3" name="Content Placeholder 2"/>
          <p:cNvSpPr>
            <a:spLocks noGrp="1"/>
          </p:cNvSpPr>
          <p:nvPr>
            <p:ph idx="1"/>
          </p:nvPr>
        </p:nvSpPr>
        <p:spPr>
          <a:xfrm>
            <a:off x="711200" y="1398954"/>
            <a:ext cx="10824308" cy="5291015"/>
          </a:xfrm>
        </p:spPr>
        <p:txBody>
          <a:bodyPr>
            <a:normAutofit/>
          </a:bodyPr>
          <a:lstStyle/>
          <a:p>
            <a:pPr algn="just"/>
            <a:r>
              <a:rPr lang="en-US" sz="2200" dirty="0"/>
              <a:t>Each foreign minister from the five permanent members of the UN Security Council (UNSC) followed suit and made their own denunciations on June 4, 1998 , in Geneva. Two days later, Resolution 1172 (1998 ) was passed condemning both India’s and Pakistan’s nuclear tests and outlining numerous provisions for the two countries:</a:t>
            </a:r>
          </a:p>
          <a:p>
            <a:pPr marL="514350" indent="-514350" algn="just">
              <a:buFont typeface="+mj-lt"/>
              <a:buAutoNum type="romanLcPeriod"/>
            </a:pPr>
            <a:r>
              <a:rPr lang="en-US" sz="2200" dirty="0"/>
              <a:t>	refrain from any further nuclear testing, </a:t>
            </a:r>
          </a:p>
          <a:p>
            <a:pPr marL="514350" indent="-514350" algn="just">
              <a:buFont typeface="+mj-lt"/>
              <a:buAutoNum type="romanLcPeriod"/>
            </a:pPr>
            <a:r>
              <a:rPr lang="en-US" sz="2200" dirty="0"/>
              <a:t>	cease nuclear weapon development, </a:t>
            </a:r>
          </a:p>
          <a:p>
            <a:pPr marL="514350" indent="-514350" algn="just">
              <a:buFont typeface="+mj-lt"/>
              <a:buAutoNum type="romanLcPeriod"/>
            </a:pPr>
            <a:r>
              <a:rPr lang="en-US" sz="2200" dirty="0"/>
              <a:t>	cease production of fissile material,</a:t>
            </a:r>
          </a:p>
          <a:p>
            <a:pPr marL="514350" indent="-514350" algn="just">
              <a:buFont typeface="+mj-lt"/>
              <a:buAutoNum type="romanLcPeriod"/>
            </a:pPr>
            <a:r>
              <a:rPr lang="en-US" sz="2200" dirty="0"/>
              <a:t>	refrain from making weapons and from deploying them,</a:t>
            </a:r>
          </a:p>
          <a:p>
            <a:pPr marL="514350" indent="-514350" algn="just">
              <a:buFont typeface="+mj-lt"/>
              <a:buAutoNum type="romanLcPeriod"/>
            </a:pPr>
            <a:r>
              <a:rPr lang="en-US" sz="2200" dirty="0"/>
              <a:t>	cease development of ballistic missiles, and</a:t>
            </a:r>
          </a:p>
          <a:p>
            <a:pPr marL="514350" indent="-514350" algn="just">
              <a:buFont typeface="+mj-lt"/>
              <a:buAutoNum type="romanLcPeriod"/>
            </a:pPr>
            <a:r>
              <a:rPr lang="en-US" sz="2200" dirty="0"/>
              <a:t>	prevent the export of equipment, materials, and technology.</a:t>
            </a:r>
          </a:p>
          <a:p>
            <a:pPr marL="514350" indent="-514350" algn="just">
              <a:buFont typeface="+mj-lt"/>
              <a:buAutoNum type="romanLcPeriod"/>
            </a:pPr>
            <a:r>
              <a:rPr lang="en-US" sz="2200" dirty="0"/>
              <a:t>More important, it urged India and Pakistan to resume dialogue on all outstanding issues, including Kashmir.</a:t>
            </a:r>
          </a:p>
        </p:txBody>
      </p:sp>
    </p:spTree>
    <p:extLst>
      <p:ext uri="{BB962C8B-B14F-4D97-AF65-F5344CB8AC3E}">
        <p14:creationId xmlns:p14="http://schemas.microsoft.com/office/powerpoint/2010/main" val="5844093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Lahore Declaration: A new chapter in Pak-India relationship</a:t>
            </a:r>
          </a:p>
        </p:txBody>
      </p:sp>
      <p:sp>
        <p:nvSpPr>
          <p:cNvPr id="3" name="Content Placeholder 2"/>
          <p:cNvSpPr>
            <a:spLocks noGrp="1"/>
          </p:cNvSpPr>
          <p:nvPr>
            <p:ph idx="1"/>
          </p:nvPr>
        </p:nvSpPr>
        <p:spPr>
          <a:xfrm>
            <a:off x="812800" y="2052918"/>
            <a:ext cx="10894646" cy="4195481"/>
          </a:xfrm>
        </p:spPr>
        <p:txBody>
          <a:bodyPr>
            <a:noAutofit/>
          </a:bodyPr>
          <a:lstStyle/>
          <a:p>
            <a:pPr algn="just"/>
            <a:r>
              <a:rPr lang="en-US" sz="2400" dirty="0"/>
              <a:t>Prime Minister Vajpayee visited </a:t>
            </a:r>
            <a:r>
              <a:rPr lang="en-US" sz="2400" dirty="0" err="1"/>
              <a:t>Minar</a:t>
            </a:r>
            <a:r>
              <a:rPr lang="en-US" sz="2400" dirty="0"/>
              <a:t>-e-Pakistan (the national monument) in February 1999, and recorded in the guestbook that a strong and prosperous Pakistan was in India’s interest.</a:t>
            </a:r>
          </a:p>
          <a:p>
            <a:pPr algn="just"/>
            <a:r>
              <a:rPr lang="en-US" sz="2400" dirty="0"/>
              <a:t>The same day, the two prime ministers signed what was called the Lahore Declaration, in which they shared a vision for peace and stability with three major commitments:</a:t>
            </a:r>
          </a:p>
          <a:p>
            <a:pPr algn="just"/>
            <a:r>
              <a:rPr lang="en-US" sz="2400" dirty="0"/>
              <a:t> (1) identify efforts to resolve all issues, </a:t>
            </a:r>
            <a:r>
              <a:rPr lang="en-US" sz="2400" b="1" dirty="0"/>
              <a:t>including Kashmir; </a:t>
            </a:r>
          </a:p>
          <a:p>
            <a:pPr algn="just"/>
            <a:r>
              <a:rPr lang="en-US" sz="2400" dirty="0"/>
              <a:t>(2) identify a composite and integrated </a:t>
            </a:r>
            <a:r>
              <a:rPr lang="en-US" sz="2400" b="1" dirty="0"/>
              <a:t>dialogue process</a:t>
            </a:r>
            <a:r>
              <a:rPr lang="en-US" sz="2400" dirty="0"/>
              <a:t>; and</a:t>
            </a:r>
          </a:p>
          <a:p>
            <a:pPr algn="just"/>
            <a:r>
              <a:rPr lang="en-US" sz="2400" dirty="0"/>
              <a:t> (3) take immediate steps for reducing the risks of </a:t>
            </a:r>
            <a:r>
              <a:rPr lang="en-US" sz="2400" b="1" dirty="0"/>
              <a:t>unauthorized use of nuclear weapons</a:t>
            </a:r>
            <a:r>
              <a:rPr lang="en-US" sz="2400" dirty="0"/>
              <a:t>. </a:t>
            </a:r>
          </a:p>
        </p:txBody>
      </p:sp>
    </p:spTree>
    <p:extLst>
      <p:ext uri="{BB962C8B-B14F-4D97-AF65-F5344CB8AC3E}">
        <p14:creationId xmlns:p14="http://schemas.microsoft.com/office/powerpoint/2010/main" val="25670191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0BF16-9676-416B-873B-85C700FC2D7B}"/>
              </a:ext>
            </a:extLst>
          </p:cNvPr>
          <p:cNvSpPr>
            <a:spLocks noGrp="1"/>
          </p:cNvSpPr>
          <p:nvPr>
            <p:ph type="title"/>
          </p:nvPr>
        </p:nvSpPr>
        <p:spPr>
          <a:xfrm>
            <a:off x="1097280" y="286604"/>
            <a:ext cx="10058400" cy="1245212"/>
          </a:xfrm>
        </p:spPr>
        <p:txBody>
          <a:bodyPr/>
          <a:lstStyle/>
          <a:p>
            <a:r>
              <a:rPr lang="en-US" dirty="0"/>
              <a:t>Strategic beliefs of Pak</a:t>
            </a:r>
          </a:p>
        </p:txBody>
      </p:sp>
      <p:sp>
        <p:nvSpPr>
          <p:cNvPr id="3" name="Content Placeholder 2">
            <a:extLst>
              <a:ext uri="{FF2B5EF4-FFF2-40B4-BE49-F238E27FC236}">
                <a16:creationId xmlns:a16="http://schemas.microsoft.com/office/drawing/2014/main" id="{B894A16B-FA8E-4ABB-97B8-A6696C572B36}"/>
              </a:ext>
            </a:extLst>
          </p:cNvPr>
          <p:cNvSpPr>
            <a:spLocks noGrp="1"/>
          </p:cNvSpPr>
          <p:nvPr>
            <p:ph idx="1"/>
          </p:nvPr>
        </p:nvSpPr>
        <p:spPr>
          <a:xfrm>
            <a:off x="875323" y="1649046"/>
            <a:ext cx="10511692" cy="4599354"/>
          </a:xfrm>
        </p:spPr>
        <p:txBody>
          <a:bodyPr>
            <a:normAutofit fontScale="92500" lnSpcReduction="10000"/>
          </a:bodyPr>
          <a:lstStyle/>
          <a:p>
            <a:pPr algn="just">
              <a:lnSpc>
                <a:spcPct val="160000"/>
              </a:lnSpc>
              <a:buFont typeface="Wingdings" panose="05000000000000000000" pitchFamily="2" charset="2"/>
              <a:buChar char="§"/>
            </a:pPr>
            <a:r>
              <a:rPr lang="en-US" sz="2400" dirty="0"/>
              <a:t>First, </a:t>
            </a:r>
            <a:r>
              <a:rPr lang="en-US" sz="2400" b="1" dirty="0"/>
              <a:t>nuclear weapons are the only guarantee of Pakistan’s national survival</a:t>
            </a:r>
            <a:r>
              <a:rPr lang="en-US" sz="2400" dirty="0"/>
              <a:t> in the face of both an inveterately hostile India that cannot be deterred conventionally and unreliable external allies that fail to deliver in extremis.</a:t>
            </a:r>
          </a:p>
          <a:p>
            <a:pPr algn="just">
              <a:lnSpc>
                <a:spcPct val="160000"/>
              </a:lnSpc>
              <a:buFont typeface="Wingdings" panose="05000000000000000000" pitchFamily="2" charset="2"/>
              <a:buChar char="§"/>
            </a:pPr>
            <a:r>
              <a:rPr lang="en-US" sz="2400" dirty="0"/>
              <a:t>Second, </a:t>
            </a:r>
            <a:r>
              <a:rPr lang="en-US" sz="2400" b="1" dirty="0"/>
              <a:t>Pakistan’s nuclear program is unfairly singled out </a:t>
            </a:r>
            <a:r>
              <a:rPr lang="en-US" sz="2400" dirty="0"/>
              <a:t>for international opposition because of its Muslim population. This feeling of victimization is accentuated by a belief that India consistently “gets away with” violating global nonproliferation norms.</a:t>
            </a:r>
          </a:p>
          <a:p>
            <a:pPr algn="just">
              <a:lnSpc>
                <a:spcPct val="160000"/>
              </a:lnSpc>
              <a:buFont typeface="Wingdings" panose="05000000000000000000" pitchFamily="2" charset="2"/>
              <a:buChar char="§"/>
            </a:pPr>
            <a:r>
              <a:rPr lang="en-US" sz="2400" dirty="0"/>
              <a:t>Third is the belief that </a:t>
            </a:r>
            <a:r>
              <a:rPr lang="en-US" sz="2400" b="1" dirty="0"/>
              <a:t>India, Israel, or the United States might use military force to stop Pakistan’s nuclear program</a:t>
            </a:r>
            <a:r>
              <a:rPr lang="en-US" dirty="0"/>
              <a:t>. </a:t>
            </a:r>
          </a:p>
        </p:txBody>
      </p:sp>
    </p:spTree>
    <p:extLst>
      <p:ext uri="{BB962C8B-B14F-4D97-AF65-F5344CB8AC3E}">
        <p14:creationId xmlns:p14="http://schemas.microsoft.com/office/powerpoint/2010/main" val="2474430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36104" cy="1036869"/>
          </a:xfrm>
        </p:spPr>
        <p:txBody>
          <a:bodyPr/>
          <a:lstStyle/>
          <a:p>
            <a:r>
              <a:rPr lang="en-US" sz="3600" dirty="0"/>
              <a:t>DEFINING NUCLEAR DOCTRINE AND COMMAND SYSTEM </a:t>
            </a:r>
          </a:p>
        </p:txBody>
      </p:sp>
      <p:sp>
        <p:nvSpPr>
          <p:cNvPr id="3" name="Content Placeholder 2"/>
          <p:cNvSpPr>
            <a:spLocks noGrp="1"/>
          </p:cNvSpPr>
          <p:nvPr>
            <p:ph idx="1"/>
          </p:nvPr>
        </p:nvSpPr>
        <p:spPr>
          <a:xfrm>
            <a:off x="439634" y="1814052"/>
            <a:ext cx="11041166" cy="4758812"/>
          </a:xfrm>
        </p:spPr>
        <p:txBody>
          <a:bodyPr>
            <a:normAutofit/>
          </a:bodyPr>
          <a:lstStyle/>
          <a:p>
            <a:pPr algn="just">
              <a:buFont typeface="Wingdings" panose="05000000000000000000" pitchFamily="2" charset="2"/>
              <a:buChar char="§"/>
            </a:pPr>
            <a:r>
              <a:rPr lang="en-US" sz="2400" dirty="0"/>
              <a:t>When a state possesses a nuclear arsenal, it has to address and elaborate on two issues to efficiently employ and manage its nuclear weapons.</a:t>
            </a:r>
          </a:p>
          <a:p>
            <a:pPr algn="just">
              <a:buFont typeface="Wingdings" panose="05000000000000000000" pitchFamily="2" charset="2"/>
              <a:buChar char="§"/>
            </a:pPr>
            <a:r>
              <a:rPr lang="en-US" sz="2400" dirty="0"/>
              <a:t> Firstly, it needs to </a:t>
            </a:r>
            <a:r>
              <a:rPr lang="en-US" sz="2400" b="1" dirty="0"/>
              <a:t>develop a doctrine </a:t>
            </a:r>
            <a:r>
              <a:rPr lang="en-US" sz="2400" dirty="0"/>
              <a:t>that plans how, under what circumstances, and for what purposes such weapons will be used.</a:t>
            </a:r>
          </a:p>
          <a:p>
            <a:pPr algn="just">
              <a:buFont typeface="Wingdings" panose="05000000000000000000" pitchFamily="2" charset="2"/>
              <a:buChar char="§"/>
            </a:pPr>
            <a:r>
              <a:rPr lang="en-US" sz="2700" dirty="0"/>
              <a:t>Secondly, it needs to put in place a </a:t>
            </a:r>
            <a:r>
              <a:rPr lang="en-US" sz="2700" b="1" dirty="0"/>
              <a:t>command and control system </a:t>
            </a:r>
            <a:r>
              <a:rPr lang="en-US" sz="2700" dirty="0"/>
              <a:t>which ensures that nuclear weapons are only used according to the plans elaborated in the nuclear use doctrine, and not in different circumstances or for other purposes. If properly developed, doctrine and command and control system serve the deterrent interest of a state and at the same time help to avoid inadvertent, unauthorized, or accidental use of nuclear weapons.</a:t>
            </a:r>
          </a:p>
        </p:txBody>
      </p:sp>
    </p:spTree>
    <p:extLst>
      <p:ext uri="{BB962C8B-B14F-4D97-AF65-F5344CB8AC3E}">
        <p14:creationId xmlns:p14="http://schemas.microsoft.com/office/powerpoint/2010/main" val="1298872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11774"/>
          </a:xfrm>
        </p:spPr>
        <p:txBody>
          <a:bodyPr>
            <a:normAutofit fontScale="90000"/>
          </a:bodyPr>
          <a:lstStyle/>
          <a:p>
            <a:r>
              <a:rPr lang="en-US" dirty="0"/>
              <a:t>Pak Nuclear Doctrine</a:t>
            </a:r>
          </a:p>
        </p:txBody>
      </p:sp>
      <p:sp>
        <p:nvSpPr>
          <p:cNvPr id="3" name="Content Placeholder 2"/>
          <p:cNvSpPr>
            <a:spLocks noGrp="1"/>
          </p:cNvSpPr>
          <p:nvPr>
            <p:ph idx="1"/>
          </p:nvPr>
        </p:nvSpPr>
        <p:spPr>
          <a:xfrm>
            <a:off x="422031" y="1680308"/>
            <a:ext cx="11285415" cy="5404338"/>
          </a:xfrm>
        </p:spPr>
        <p:txBody>
          <a:bodyPr>
            <a:normAutofit/>
          </a:bodyPr>
          <a:lstStyle/>
          <a:p>
            <a:pPr algn="just">
              <a:lnSpc>
                <a:spcPct val="110000"/>
              </a:lnSpc>
            </a:pPr>
            <a:r>
              <a:rPr lang="en-US" dirty="0"/>
              <a:t>Since Pak tested its nuclear devices, </a:t>
            </a:r>
            <a:r>
              <a:rPr lang="en-US" b="1" dirty="0"/>
              <a:t>it has not formally declared an official nuclear use doctrine</a:t>
            </a:r>
            <a:r>
              <a:rPr lang="en-US" dirty="0"/>
              <a:t>. However some of the features that has been picked from the policy makers of the country are following:-</a:t>
            </a:r>
          </a:p>
          <a:p>
            <a:pPr marL="514350" indent="-514350" algn="just">
              <a:lnSpc>
                <a:spcPct val="100000"/>
              </a:lnSpc>
              <a:buFont typeface="+mj-lt"/>
              <a:buAutoNum type="romanLcPeriod"/>
            </a:pPr>
            <a:r>
              <a:rPr lang="en-US" dirty="0"/>
              <a:t> </a:t>
            </a:r>
            <a:r>
              <a:rPr lang="en-US" sz="2200" b="1" dirty="0"/>
              <a:t>Credible minimum deterrence; </a:t>
            </a:r>
          </a:p>
          <a:p>
            <a:pPr marL="514350" indent="-514350" algn="just">
              <a:lnSpc>
                <a:spcPct val="100000"/>
              </a:lnSpc>
              <a:buFont typeface="+mj-lt"/>
              <a:buAutoNum type="romanLcPeriod"/>
            </a:pPr>
            <a:r>
              <a:rPr lang="en-US" sz="2200" dirty="0"/>
              <a:t> no static limits on the numbers of nuclear weapons or delivery systems which would vary in response to Indian capabilities; </a:t>
            </a:r>
          </a:p>
          <a:p>
            <a:pPr marL="514350" indent="-514350" algn="just">
              <a:lnSpc>
                <a:spcPct val="100000"/>
              </a:lnSpc>
              <a:buFont typeface="+mj-lt"/>
              <a:buAutoNum type="romanLcPeriod"/>
            </a:pPr>
            <a:r>
              <a:rPr lang="en-US" sz="2200" dirty="0"/>
              <a:t> no pursuit of parity with India; </a:t>
            </a:r>
          </a:p>
          <a:p>
            <a:pPr marL="514350" indent="-514350" algn="just">
              <a:lnSpc>
                <a:spcPct val="100000"/>
              </a:lnSpc>
              <a:buFont typeface="+mj-lt"/>
              <a:buAutoNum type="romanLcPeriod"/>
            </a:pPr>
            <a:r>
              <a:rPr lang="en-US" sz="2200" dirty="0"/>
              <a:t> </a:t>
            </a:r>
            <a:r>
              <a:rPr lang="en-US" sz="2200" b="1" dirty="0"/>
              <a:t>deterrence would be India specific</a:t>
            </a:r>
            <a:r>
              <a:rPr lang="en-US" sz="2200" dirty="0"/>
              <a:t>; </a:t>
            </a:r>
          </a:p>
          <a:p>
            <a:pPr marL="514350" indent="-514350" algn="just">
              <a:lnSpc>
                <a:spcPct val="100000"/>
              </a:lnSpc>
              <a:buFont typeface="+mj-lt"/>
              <a:buAutoNum type="romanLcPeriod"/>
            </a:pPr>
            <a:r>
              <a:rPr lang="en-US" sz="2200" dirty="0"/>
              <a:t> the purpose of the nuclear capability would be to deter war – whether conventional or nuclear; </a:t>
            </a:r>
          </a:p>
          <a:p>
            <a:pPr marL="514350" indent="-514350" algn="just">
              <a:lnSpc>
                <a:spcPct val="100000"/>
              </a:lnSpc>
              <a:buFont typeface="+mj-lt"/>
              <a:buAutoNum type="romanLcPeriod"/>
            </a:pPr>
            <a:r>
              <a:rPr lang="en-US" sz="2200" dirty="0"/>
              <a:t> given Indian advantage in conventional weapons, the option of first use of nuclear weapons for deterrence would be retained</a:t>
            </a:r>
            <a:r>
              <a:rPr lang="en-US" dirty="0"/>
              <a:t>;</a:t>
            </a:r>
          </a:p>
        </p:txBody>
      </p:sp>
    </p:spTree>
    <p:extLst>
      <p:ext uri="{BB962C8B-B14F-4D97-AF65-F5344CB8AC3E}">
        <p14:creationId xmlns:p14="http://schemas.microsoft.com/office/powerpoint/2010/main" val="8016268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3632" y="1474460"/>
            <a:ext cx="11114737" cy="5770401"/>
          </a:xfrm>
        </p:spPr>
        <p:txBody>
          <a:bodyPr>
            <a:normAutofit/>
          </a:bodyPr>
          <a:lstStyle/>
          <a:p>
            <a:pPr marL="0" indent="0" algn="just">
              <a:lnSpc>
                <a:spcPct val="150000"/>
              </a:lnSpc>
              <a:buNone/>
            </a:pPr>
            <a:r>
              <a:rPr lang="en-US" sz="2100" dirty="0"/>
              <a:t>vii) adequate stockpile of weapons and delivery systems would be required to </a:t>
            </a:r>
            <a:r>
              <a:rPr lang="en-US" sz="2100" b="1" dirty="0"/>
              <a:t>ensure first and second strike capabilities; </a:t>
            </a:r>
          </a:p>
          <a:p>
            <a:pPr marL="0" indent="0" algn="just">
              <a:lnSpc>
                <a:spcPct val="150000"/>
              </a:lnSpc>
              <a:buNone/>
            </a:pPr>
            <a:r>
              <a:rPr lang="en-US" sz="2100" dirty="0"/>
              <a:t>viii) maintain effective conventional forces for deterrence at the lower rungs of the escalation ladder; </a:t>
            </a:r>
          </a:p>
          <a:p>
            <a:pPr marL="0" indent="0" algn="just">
              <a:lnSpc>
                <a:spcPct val="150000"/>
              </a:lnSpc>
              <a:buNone/>
            </a:pPr>
            <a:r>
              <a:rPr lang="en-US" sz="2100" dirty="0"/>
              <a:t>ix) effective Command and Control together with measures for the safety and security of the strategic assets (against sabotage, conventional or terrorist attacks, or a nuclear strike);</a:t>
            </a:r>
          </a:p>
          <a:p>
            <a:pPr marL="0" indent="0" algn="just">
              <a:lnSpc>
                <a:spcPct val="150000"/>
              </a:lnSpc>
              <a:buNone/>
            </a:pPr>
            <a:r>
              <a:rPr lang="en-US" sz="2100" dirty="0"/>
              <a:t>x) exercise </a:t>
            </a:r>
            <a:r>
              <a:rPr lang="en-US" sz="2100" b="1" dirty="0"/>
              <a:t>restraint and responsibility by maintaining a unilateral moratorium </a:t>
            </a:r>
            <a:r>
              <a:rPr lang="en-US" sz="2100" dirty="0"/>
              <a:t>on nuclear testing unless India conducts tests, support arms control regimes and engage in negotiations but not accept discriminatory measures or those that would undermine Pakistan’s credible deterrence, and strengthen controls on exports of nuclear technology or materials. </a:t>
            </a:r>
          </a:p>
        </p:txBody>
      </p:sp>
    </p:spTree>
    <p:extLst>
      <p:ext uri="{BB962C8B-B14F-4D97-AF65-F5344CB8AC3E}">
        <p14:creationId xmlns:p14="http://schemas.microsoft.com/office/powerpoint/2010/main" val="28594479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268659"/>
          </a:xfrm>
        </p:spPr>
        <p:txBody>
          <a:bodyPr/>
          <a:lstStyle/>
          <a:p>
            <a:r>
              <a:rPr lang="en-US" dirty="0"/>
              <a:t>Pak Nuclear Doctrine</a:t>
            </a:r>
          </a:p>
        </p:txBody>
      </p:sp>
      <p:sp>
        <p:nvSpPr>
          <p:cNvPr id="3" name="Content Placeholder 2"/>
          <p:cNvSpPr>
            <a:spLocks noGrp="1"/>
          </p:cNvSpPr>
          <p:nvPr>
            <p:ph idx="1"/>
          </p:nvPr>
        </p:nvSpPr>
        <p:spPr>
          <a:xfrm>
            <a:off x="648677" y="1555262"/>
            <a:ext cx="10847753" cy="4876800"/>
          </a:xfrm>
        </p:spPr>
        <p:txBody>
          <a:bodyPr>
            <a:normAutofit/>
          </a:bodyPr>
          <a:lstStyle/>
          <a:p>
            <a:pPr algn="just"/>
            <a:endParaRPr lang="en-US" dirty="0" smtClean="0"/>
          </a:p>
          <a:p>
            <a:pPr algn="just"/>
            <a:r>
              <a:rPr lang="en-US" dirty="0" smtClean="0"/>
              <a:t>“</a:t>
            </a:r>
            <a:r>
              <a:rPr lang="en-US" dirty="0"/>
              <a:t>Pakistani nuclear weapons would be used only if the very existence of Pakistan as a state is at stake. . . . Nuclear weapons are aimed solely at India.” Gen </a:t>
            </a:r>
            <a:r>
              <a:rPr lang="en-US" dirty="0" err="1"/>
              <a:t>khalid</a:t>
            </a:r>
            <a:r>
              <a:rPr lang="en-US" dirty="0"/>
              <a:t> </a:t>
            </a:r>
            <a:r>
              <a:rPr lang="en-US" dirty="0" err="1"/>
              <a:t>Kidwai</a:t>
            </a:r>
            <a:r>
              <a:rPr lang="en-US" dirty="0"/>
              <a:t> (DG SPD)  explained that in case that deterrence fails, they will be used if:</a:t>
            </a:r>
          </a:p>
          <a:p>
            <a:pPr algn="just">
              <a:buFont typeface="Wingdings" panose="05000000000000000000" pitchFamily="2" charset="2"/>
              <a:buChar char="§"/>
            </a:pPr>
            <a:r>
              <a:rPr lang="en-US" dirty="0"/>
              <a:t>A. India attacks Pakistan and conquers a large part of its territory </a:t>
            </a:r>
            <a:r>
              <a:rPr lang="en-US" b="1" dirty="0"/>
              <a:t>(space threshold)</a:t>
            </a:r>
          </a:p>
          <a:p>
            <a:pPr algn="just">
              <a:buFont typeface="Wingdings" panose="05000000000000000000" pitchFamily="2" charset="2"/>
              <a:buChar char="§"/>
            </a:pPr>
            <a:r>
              <a:rPr lang="en-US" dirty="0"/>
              <a:t>B. India destroys a large part either of Pakistani land or air forces </a:t>
            </a:r>
            <a:r>
              <a:rPr lang="en-US" b="1" dirty="0"/>
              <a:t>(military thresholds</a:t>
            </a:r>
            <a:r>
              <a:rPr lang="en-US" dirty="0"/>
              <a:t>)</a:t>
            </a:r>
          </a:p>
          <a:p>
            <a:pPr algn="just">
              <a:buFont typeface="Wingdings" panose="05000000000000000000" pitchFamily="2" charset="2"/>
              <a:buChar char="§"/>
            </a:pPr>
            <a:r>
              <a:rPr lang="en-US" dirty="0"/>
              <a:t>C. India engages in economic strangling of Pakistan </a:t>
            </a:r>
            <a:r>
              <a:rPr lang="en-US" b="1" dirty="0"/>
              <a:t>(economic strangling)</a:t>
            </a:r>
          </a:p>
          <a:p>
            <a:pPr algn="just">
              <a:buFont typeface="Wingdings" panose="05000000000000000000" pitchFamily="2" charset="2"/>
              <a:buChar char="§"/>
            </a:pPr>
            <a:r>
              <a:rPr lang="en-US" dirty="0"/>
              <a:t>D. India pushes Pakistan into political destabilization or creates a largescale internal subversion in Pakistan </a:t>
            </a:r>
            <a:r>
              <a:rPr lang="en-US" b="1" dirty="0"/>
              <a:t>(domestic destabilization).</a:t>
            </a:r>
          </a:p>
          <a:p>
            <a:pPr algn="just"/>
            <a:r>
              <a:rPr lang="en-US" dirty="0"/>
              <a:t>These are the factors that will govern the decision-making of the National Command Authority (NCA). However, it clarifies Pakistan’s approach to deter India’s conventional and nuclear threat, and to dissuade India from making nonmilitary threats to Pakistan’s territorial integrity.</a:t>
            </a:r>
          </a:p>
        </p:txBody>
      </p:sp>
    </p:spTree>
    <p:extLst>
      <p:ext uri="{BB962C8B-B14F-4D97-AF65-F5344CB8AC3E}">
        <p14:creationId xmlns:p14="http://schemas.microsoft.com/office/powerpoint/2010/main" val="11634698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India’s Nuclear Doctrine</a:t>
            </a:r>
          </a:p>
        </p:txBody>
      </p:sp>
      <p:sp>
        <p:nvSpPr>
          <p:cNvPr id="3" name="Content Placeholder 2"/>
          <p:cNvSpPr>
            <a:spLocks noGrp="1"/>
          </p:cNvSpPr>
          <p:nvPr>
            <p:ph idx="1"/>
          </p:nvPr>
        </p:nvSpPr>
        <p:spPr>
          <a:xfrm>
            <a:off x="645130" y="1797538"/>
            <a:ext cx="11070132" cy="4450861"/>
          </a:xfrm>
        </p:spPr>
        <p:txBody>
          <a:bodyPr>
            <a:noAutofit/>
          </a:bodyPr>
          <a:lstStyle/>
          <a:p>
            <a:pPr marL="0" indent="0" algn="just">
              <a:buNone/>
            </a:pPr>
            <a:r>
              <a:rPr lang="en-US" sz="2500" dirty="0"/>
              <a:t>     The doctrine elaborated that:</a:t>
            </a:r>
          </a:p>
          <a:p>
            <a:pPr algn="just"/>
            <a:r>
              <a:rPr lang="en-US" sz="2500" dirty="0"/>
              <a:t> </a:t>
            </a:r>
            <a:r>
              <a:rPr lang="en-US" sz="2500" dirty="0" err="1"/>
              <a:t>i</a:t>
            </a:r>
            <a:r>
              <a:rPr lang="en-US" sz="2500" dirty="0"/>
              <a:t>) India shall pursue credible minimum deterrence for “</a:t>
            </a:r>
            <a:r>
              <a:rPr lang="en-US" sz="2500" b="1" dirty="0"/>
              <a:t>retaliation only</a:t>
            </a:r>
            <a:r>
              <a:rPr lang="en-US" sz="2500" dirty="0"/>
              <a:t>”;</a:t>
            </a:r>
          </a:p>
          <a:p>
            <a:pPr algn="just"/>
            <a:r>
              <a:rPr lang="en-US" sz="2500" dirty="0"/>
              <a:t> ii) this would be a </a:t>
            </a:r>
            <a:r>
              <a:rPr lang="en-US" sz="2500" b="1" dirty="0"/>
              <a:t>‘dynamic concept</a:t>
            </a:r>
            <a:r>
              <a:rPr lang="en-US" sz="2500" dirty="0"/>
              <a:t>’ related to the ‘strategic environment, technological imperatives and the needs of national security’; </a:t>
            </a:r>
          </a:p>
          <a:p>
            <a:pPr algn="just"/>
            <a:r>
              <a:rPr lang="en-US" sz="2500" dirty="0"/>
              <a:t>iii) the actual size, components, deployment and employment of nuclear forces will be decided in the light of these factors; </a:t>
            </a:r>
          </a:p>
          <a:p>
            <a:pPr algn="just"/>
            <a:r>
              <a:rPr lang="en-US" sz="2500" dirty="0"/>
              <a:t>iv) any nuclear attack on India and its forces </a:t>
            </a:r>
            <a:r>
              <a:rPr lang="en-US" sz="2500" b="1" dirty="0"/>
              <a:t>shall result in punitive retaliation </a:t>
            </a:r>
            <a:r>
              <a:rPr lang="en-US" sz="2500" dirty="0"/>
              <a:t>with nuclear weapons to inflict damage unacceptable to the aggressor; </a:t>
            </a:r>
          </a:p>
          <a:p>
            <a:pPr algn="just"/>
            <a:r>
              <a:rPr lang="en-US" sz="2500" dirty="0"/>
              <a:t>v) India would follow a policy of </a:t>
            </a:r>
            <a:r>
              <a:rPr lang="en-US" sz="2500" b="1" dirty="0"/>
              <a:t>no first use of nuclear weapons </a:t>
            </a:r>
            <a:r>
              <a:rPr lang="en-US" sz="2500" dirty="0"/>
              <a:t>but will respond with punitive retaliation should deterrence fail; </a:t>
            </a:r>
          </a:p>
        </p:txBody>
      </p:sp>
    </p:spTree>
    <p:extLst>
      <p:ext uri="{BB962C8B-B14F-4D97-AF65-F5344CB8AC3E}">
        <p14:creationId xmlns:p14="http://schemas.microsoft.com/office/powerpoint/2010/main" val="1374461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1D1B6-4DA6-4FE7-A78E-D1926486E3ED}"/>
              </a:ext>
            </a:extLst>
          </p:cNvPr>
          <p:cNvSpPr>
            <a:spLocks noGrp="1"/>
          </p:cNvSpPr>
          <p:nvPr>
            <p:ph type="title"/>
          </p:nvPr>
        </p:nvSpPr>
        <p:spPr>
          <a:xfrm>
            <a:off x="679938" y="278787"/>
            <a:ext cx="10475742" cy="1450757"/>
          </a:xfrm>
        </p:spPr>
        <p:txBody>
          <a:bodyPr/>
          <a:lstStyle/>
          <a:p>
            <a:r>
              <a:rPr lang="en-US" dirty="0"/>
              <a:t>Eating Grass?</a:t>
            </a:r>
          </a:p>
        </p:txBody>
      </p:sp>
      <p:sp>
        <p:nvSpPr>
          <p:cNvPr id="3" name="Content Placeholder 2">
            <a:extLst>
              <a:ext uri="{FF2B5EF4-FFF2-40B4-BE49-F238E27FC236}">
                <a16:creationId xmlns:a16="http://schemas.microsoft.com/office/drawing/2014/main" id="{D00660C4-B2E0-4470-A3FB-ED8F73266B68}"/>
              </a:ext>
            </a:extLst>
          </p:cNvPr>
          <p:cNvSpPr>
            <a:spLocks noGrp="1"/>
          </p:cNvSpPr>
          <p:nvPr>
            <p:ph idx="1"/>
          </p:nvPr>
        </p:nvSpPr>
        <p:spPr>
          <a:xfrm>
            <a:off x="492370" y="2055446"/>
            <a:ext cx="10777416" cy="4634523"/>
          </a:xfrm>
        </p:spPr>
        <p:txBody>
          <a:bodyPr>
            <a:normAutofit/>
          </a:bodyPr>
          <a:lstStyle/>
          <a:p>
            <a:pPr algn="just">
              <a:buFont typeface="Wingdings" panose="05000000000000000000" pitchFamily="2" charset="2"/>
              <a:buChar char="§"/>
            </a:pPr>
            <a:r>
              <a:rPr lang="en-US" sz="2600" dirty="0"/>
              <a:t>“If India makes an atom bomb, then even if we have to feed on grass and leaves—or even if we have to starve—we shall also produce an atom bomb as we would be left with no other alternative. The </a:t>
            </a:r>
            <a:r>
              <a:rPr lang="en-US" sz="2600" b="1" dirty="0"/>
              <a:t>answer to an atom bomb can only be an atom bomb</a:t>
            </a:r>
            <a:r>
              <a:rPr lang="en-US" sz="2600" dirty="0"/>
              <a:t>. </a:t>
            </a:r>
            <a:r>
              <a:rPr lang="en-US" sz="2200" dirty="0"/>
              <a:t>(ZAB giving interview to English newspaper in 1965)</a:t>
            </a:r>
          </a:p>
          <a:p>
            <a:pPr algn="just">
              <a:buFont typeface="Wingdings" panose="05000000000000000000" pitchFamily="2" charset="2"/>
              <a:buChar char="§"/>
            </a:pPr>
            <a:endParaRPr lang="en-US" sz="2600" dirty="0"/>
          </a:p>
          <a:p>
            <a:pPr algn="just">
              <a:buFont typeface="Wingdings" panose="05000000000000000000" pitchFamily="2" charset="2"/>
              <a:buChar char="§"/>
            </a:pPr>
            <a:r>
              <a:rPr lang="en-US" sz="2600" dirty="0"/>
              <a:t>The last major war in 1971 resulted in humiliating military defeat and dismemberment of Pakistan, which simply reinforced its belief that its adversaries were determined to destroy the very existence of the new state. This perception united the nation state into a </a:t>
            </a:r>
            <a:r>
              <a:rPr lang="en-US" sz="2600" b="1" dirty="0"/>
              <a:t>“never again” </a:t>
            </a:r>
            <a:r>
              <a:rPr lang="en-US" sz="2600" dirty="0"/>
              <a:t>mind-set that found comfort in the acquisition of a nuclear capability</a:t>
            </a: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82730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2168" y="976923"/>
            <a:ext cx="10884940" cy="5512367"/>
          </a:xfrm>
        </p:spPr>
        <p:txBody>
          <a:bodyPr>
            <a:noAutofit/>
          </a:bodyPr>
          <a:lstStyle/>
          <a:p>
            <a:pPr algn="just"/>
            <a:r>
              <a:rPr lang="en-US" sz="2200" dirty="0"/>
              <a:t>vi) India would maintain sufficient, survivable and </a:t>
            </a:r>
            <a:r>
              <a:rPr lang="en-US" sz="2200" b="1" dirty="0"/>
              <a:t>operationally prepared nuclear forces</a:t>
            </a:r>
            <a:r>
              <a:rPr lang="en-US" sz="2200" dirty="0"/>
              <a:t>, a robust Command and Control system and effective intelligence and early warning capabilities; </a:t>
            </a:r>
          </a:p>
          <a:p>
            <a:pPr algn="just"/>
            <a:r>
              <a:rPr lang="en-US" sz="2200" dirty="0"/>
              <a:t>vii) Highly </a:t>
            </a:r>
            <a:r>
              <a:rPr lang="en-US" sz="2200" b="1" dirty="0"/>
              <a:t>effective conventional military capabilities</a:t>
            </a:r>
            <a:r>
              <a:rPr lang="en-US" sz="2200" dirty="0"/>
              <a:t> should be maintained to raise the threshold of outbreak both of conventional military conflicts as well as that of threat or use of nuclear weapons;</a:t>
            </a:r>
          </a:p>
          <a:p>
            <a:pPr algn="just"/>
            <a:r>
              <a:rPr lang="en-US" sz="2200" dirty="0"/>
              <a:t> viii) Indian nuclear forces will be </a:t>
            </a:r>
            <a:r>
              <a:rPr lang="en-US" sz="2200" b="1" dirty="0"/>
              <a:t>based on a triad of aircraft, mobile land based missiles and sea-based assets; </a:t>
            </a:r>
          </a:p>
          <a:p>
            <a:pPr algn="just"/>
            <a:r>
              <a:rPr lang="en-US" sz="2200" dirty="0"/>
              <a:t>ix) Assured capability to retaliate effectively even in case of significant degradation by hostile strikes (</a:t>
            </a:r>
            <a:r>
              <a:rPr lang="en-US" sz="2200" b="1" dirty="0"/>
              <a:t>second strike capability);</a:t>
            </a:r>
          </a:p>
          <a:p>
            <a:pPr algn="just"/>
            <a:r>
              <a:rPr lang="en-US" sz="2200" dirty="0"/>
              <a:t> x) Space based and other assets </a:t>
            </a:r>
            <a:r>
              <a:rPr lang="en-US" sz="2200" b="1" dirty="0"/>
              <a:t>shall be created </a:t>
            </a:r>
            <a:r>
              <a:rPr lang="en-US" sz="2200" dirty="0"/>
              <a:t>to provide early warning, communications, damage/detonation assessment; and</a:t>
            </a:r>
          </a:p>
          <a:p>
            <a:pPr algn="just"/>
            <a:r>
              <a:rPr lang="en-US" sz="2200" dirty="0"/>
              <a:t> xi) Global, verifiable and non-discriminatory nuclear disarmament is a national security objective. </a:t>
            </a:r>
          </a:p>
        </p:txBody>
      </p:sp>
    </p:spTree>
    <p:extLst>
      <p:ext uri="{BB962C8B-B14F-4D97-AF65-F5344CB8AC3E}">
        <p14:creationId xmlns:p14="http://schemas.microsoft.com/office/powerpoint/2010/main" val="10848700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85705"/>
          </a:xfrm>
        </p:spPr>
        <p:txBody>
          <a:bodyPr/>
          <a:lstStyle/>
          <a:p>
            <a:r>
              <a:rPr lang="en-US" dirty="0"/>
              <a:t>Pak Nuclear Policy</a:t>
            </a:r>
          </a:p>
        </p:txBody>
      </p:sp>
      <p:sp>
        <p:nvSpPr>
          <p:cNvPr id="3" name="Content Placeholder 2"/>
          <p:cNvSpPr>
            <a:spLocks noGrp="1"/>
          </p:cNvSpPr>
          <p:nvPr>
            <p:ph idx="1"/>
          </p:nvPr>
        </p:nvSpPr>
        <p:spPr>
          <a:xfrm>
            <a:off x="648678" y="1172308"/>
            <a:ext cx="10847754" cy="5076091"/>
          </a:xfrm>
        </p:spPr>
        <p:txBody>
          <a:bodyPr>
            <a:noAutofit/>
          </a:bodyPr>
          <a:lstStyle/>
          <a:p>
            <a:pPr algn="just">
              <a:lnSpc>
                <a:spcPct val="150000"/>
              </a:lnSpc>
              <a:buFont typeface="Wingdings" panose="05000000000000000000" pitchFamily="2" charset="2"/>
              <a:buChar char="§"/>
            </a:pPr>
            <a:r>
              <a:rPr lang="en-US" sz="2200" dirty="0"/>
              <a:t>“</a:t>
            </a:r>
            <a:r>
              <a:rPr lang="en-US" sz="2200" b="1" dirty="0"/>
              <a:t>Restraint and Responsibility” </a:t>
            </a:r>
            <a:r>
              <a:rPr lang="en-US" sz="2200" dirty="0"/>
              <a:t>as the twin pillars of Pakistan’s national nuclear policy, in addition to the strengthening of nonproliferation measures.</a:t>
            </a:r>
          </a:p>
          <a:p>
            <a:pPr algn="just">
              <a:lnSpc>
                <a:spcPct val="150000"/>
              </a:lnSpc>
              <a:buFont typeface="Wingdings" panose="05000000000000000000" pitchFamily="2" charset="2"/>
              <a:buChar char="§"/>
            </a:pPr>
            <a:r>
              <a:rPr lang="en-US" sz="2200" dirty="0"/>
              <a:t>Pakistan has always been alive to international non-proliferation concerns. Last year, we were compelled to respond to India’s nuclear tests in order to restore strategic balance in the interest of our national security and regional peace and stability. In the new nuclear environment in South Asia, we believe that both Pakistan and India have to exercise utmost restraint and responsibility. We owe it to the world. </a:t>
            </a:r>
            <a:r>
              <a:rPr lang="en-US" sz="2200" b="1" dirty="0"/>
              <a:t>I wish to reassure the world community that while preserving its vital security interests, Pakistan will continue to pursue a policy of nuclear and </a:t>
            </a:r>
            <a:r>
              <a:rPr lang="en-US" sz="2200" dirty="0"/>
              <a:t>missile restraint and sensitivity to global non-proliferation and disarmament objectives- </a:t>
            </a:r>
            <a:r>
              <a:rPr lang="en-US" sz="2200" b="1" dirty="0"/>
              <a:t>President Pervez </a:t>
            </a:r>
            <a:r>
              <a:rPr lang="en-US" sz="2200" b="1" dirty="0" err="1"/>
              <a:t>Musharaf</a:t>
            </a:r>
            <a:r>
              <a:rPr lang="en-US" sz="2200" b="1" dirty="0"/>
              <a:t> in his speech delivered on 17 Oct, 1999</a:t>
            </a:r>
            <a:r>
              <a:rPr lang="en-US" sz="2200" dirty="0"/>
              <a:t>.</a:t>
            </a:r>
          </a:p>
        </p:txBody>
      </p:sp>
    </p:spTree>
    <p:extLst>
      <p:ext uri="{BB962C8B-B14F-4D97-AF65-F5344CB8AC3E}">
        <p14:creationId xmlns:p14="http://schemas.microsoft.com/office/powerpoint/2010/main" val="1514109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Pak stance on Nuclear weapons use</a:t>
            </a:r>
          </a:p>
        </p:txBody>
      </p:sp>
      <p:sp>
        <p:nvSpPr>
          <p:cNvPr id="3" name="Content Placeholder 2"/>
          <p:cNvSpPr>
            <a:spLocks noGrp="1"/>
          </p:cNvSpPr>
          <p:nvPr>
            <p:ph idx="1"/>
          </p:nvPr>
        </p:nvSpPr>
        <p:spPr>
          <a:xfrm>
            <a:off x="820615" y="2052918"/>
            <a:ext cx="10199077" cy="4195481"/>
          </a:xfrm>
        </p:spPr>
        <p:txBody>
          <a:bodyPr>
            <a:normAutofit/>
          </a:bodyPr>
          <a:lstStyle/>
          <a:p>
            <a:pPr algn="just">
              <a:lnSpc>
                <a:spcPct val="150000"/>
              </a:lnSpc>
            </a:pPr>
            <a:r>
              <a:rPr lang="en-US" sz="2400" dirty="0"/>
              <a:t>President Musharraf while stating out Pak stance , </a:t>
            </a:r>
            <a:r>
              <a:rPr lang="en-US" sz="2400" b="1" dirty="0"/>
              <a:t>“Nuclear weapons are the last resort. </a:t>
            </a:r>
            <a:r>
              <a:rPr lang="en-US" sz="2400" dirty="0"/>
              <a:t>I am optimistic and confident that we can defend ourselves with conventional means, even though the Indians are buying up the most modern weapons in a frenzy. </a:t>
            </a:r>
            <a:r>
              <a:rPr lang="en-US" sz="2400" b="1" dirty="0"/>
              <a:t>Nuclear weapons could be used if Pakistan is threatened with extinction</a:t>
            </a:r>
            <a:r>
              <a:rPr lang="en-US" sz="2400" dirty="0"/>
              <a:t>, then the pressure of our countrymen would be so big that this option too, would have to be considered. In a crisis, nuclear weapons also have to be part of the calculation”</a:t>
            </a:r>
          </a:p>
        </p:txBody>
      </p:sp>
    </p:spTree>
    <p:extLst>
      <p:ext uri="{BB962C8B-B14F-4D97-AF65-F5344CB8AC3E}">
        <p14:creationId xmlns:p14="http://schemas.microsoft.com/office/powerpoint/2010/main" val="38875356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Pak’s Strategic Deterrence</a:t>
            </a:r>
            <a:endParaRPr lang="en-US" dirty="0"/>
          </a:p>
        </p:txBody>
      </p:sp>
      <p:sp>
        <p:nvSpPr>
          <p:cNvPr id="3" name="Content Placeholder 2"/>
          <p:cNvSpPr>
            <a:spLocks noGrp="1"/>
          </p:cNvSpPr>
          <p:nvPr>
            <p:ph idx="1"/>
          </p:nvPr>
        </p:nvSpPr>
        <p:spPr>
          <a:xfrm>
            <a:off x="1097280" y="1845734"/>
            <a:ext cx="10058400" cy="4476912"/>
          </a:xfrm>
        </p:spPr>
        <p:txBody>
          <a:bodyPr>
            <a:noAutofit/>
          </a:bodyPr>
          <a:lstStyle/>
          <a:p>
            <a:pPr algn="just"/>
            <a:r>
              <a:rPr lang="en-US" sz="2400" dirty="0" smtClean="0"/>
              <a:t>(1) An effective conventional fighting force </a:t>
            </a:r>
            <a:r>
              <a:rPr lang="en-US" sz="2400" dirty="0"/>
              <a:t>and the demonstrated resolve to employ it against a wide range of conventional and sub-conventional threats; </a:t>
            </a:r>
            <a:endParaRPr lang="en-US" sz="2400" dirty="0" smtClean="0"/>
          </a:p>
          <a:p>
            <a:pPr algn="just"/>
            <a:r>
              <a:rPr lang="en-US" sz="2400" dirty="0" smtClean="0"/>
              <a:t>(</a:t>
            </a:r>
            <a:r>
              <a:rPr lang="en-US" sz="2400" dirty="0"/>
              <a:t>2) a minimum nuclear deterrence doctrine and force posture</a:t>
            </a:r>
            <a:r>
              <a:rPr lang="en-US" sz="2400" dirty="0" smtClean="0"/>
              <a:t>; (lately full spectrum deterrence )</a:t>
            </a:r>
          </a:p>
          <a:p>
            <a:pPr algn="just"/>
            <a:r>
              <a:rPr lang="en-US" sz="2400" dirty="0" smtClean="0"/>
              <a:t> </a:t>
            </a:r>
            <a:r>
              <a:rPr lang="en-US" sz="2400" dirty="0"/>
              <a:t>(3) an adequate stockpile of nuclear weapons and delivery systems to provide for an assured second strike; </a:t>
            </a:r>
            <a:endParaRPr lang="en-US" sz="2400" dirty="0" smtClean="0"/>
          </a:p>
          <a:p>
            <a:pPr algn="just"/>
            <a:r>
              <a:rPr lang="en-US" sz="2400" dirty="0" smtClean="0"/>
              <a:t>(</a:t>
            </a:r>
            <a:r>
              <a:rPr lang="en-US" sz="2400" dirty="0"/>
              <a:t>4) a survivable strategic force capable of withstanding sabotage, conventional military attacks, and at least one enemy nuclear strike; </a:t>
            </a:r>
            <a:r>
              <a:rPr lang="en-US" sz="2400" dirty="0" smtClean="0"/>
              <a:t>and</a:t>
            </a:r>
          </a:p>
          <a:p>
            <a:pPr algn="just"/>
            <a:r>
              <a:rPr lang="en-US" sz="2400" dirty="0" smtClean="0"/>
              <a:t> </a:t>
            </a:r>
            <a:r>
              <a:rPr lang="en-US" sz="2400" dirty="0"/>
              <a:t>(5) a robust strategic </a:t>
            </a:r>
            <a:r>
              <a:rPr lang="en-US" sz="2400" b="1" dirty="0"/>
              <a:t>command and control apparatus </a:t>
            </a:r>
            <a:r>
              <a:rPr lang="en-US" sz="2400" dirty="0"/>
              <a:t>designed to ensure tight negative use control during peacetime and prompt operational readiness (positive control) at times of crisis and war. </a:t>
            </a:r>
          </a:p>
        </p:txBody>
      </p:sp>
    </p:spTree>
    <p:extLst>
      <p:ext uri="{BB962C8B-B14F-4D97-AF65-F5344CB8AC3E}">
        <p14:creationId xmlns:p14="http://schemas.microsoft.com/office/powerpoint/2010/main" val="1360623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8"/>
            <a:r>
              <a:rPr lang="en-US" sz="7200" dirty="0" smtClean="0"/>
              <a:t>COMMAND AND CONTROL (C2) SYSTEM</a:t>
            </a:r>
            <a:endParaRPr lang="en-US" sz="7200" dirty="0"/>
          </a:p>
        </p:txBody>
      </p:sp>
    </p:spTree>
    <p:extLst>
      <p:ext uri="{BB962C8B-B14F-4D97-AF65-F5344CB8AC3E}">
        <p14:creationId xmlns:p14="http://schemas.microsoft.com/office/powerpoint/2010/main" val="6225886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COMMAND STRUCTURE</a:t>
            </a:r>
            <a:endParaRPr lang="en-US" dirty="0"/>
          </a:p>
        </p:txBody>
      </p:sp>
      <p:sp>
        <p:nvSpPr>
          <p:cNvPr id="3" name="Content Placeholder 2"/>
          <p:cNvSpPr>
            <a:spLocks noGrp="1"/>
          </p:cNvSpPr>
          <p:nvPr>
            <p:ph idx="1"/>
          </p:nvPr>
        </p:nvSpPr>
        <p:spPr>
          <a:xfrm>
            <a:off x="789354" y="1845734"/>
            <a:ext cx="10366326" cy="4023360"/>
          </a:xfrm>
        </p:spPr>
        <p:txBody>
          <a:bodyPr>
            <a:noAutofit/>
          </a:bodyPr>
          <a:lstStyle/>
          <a:p>
            <a:r>
              <a:rPr lang="en-US" sz="3200" dirty="0"/>
              <a:t>Pakistan’s </a:t>
            </a:r>
            <a:r>
              <a:rPr lang="en-US" sz="3200" dirty="0" smtClean="0"/>
              <a:t>Command and Control System </a:t>
            </a:r>
            <a:r>
              <a:rPr lang="en-US" sz="3200" dirty="0"/>
              <a:t>is structurally grouped into </a:t>
            </a:r>
            <a:r>
              <a:rPr lang="en-US" sz="3200" dirty="0" smtClean="0"/>
              <a:t>three constituents</a:t>
            </a:r>
            <a:r>
              <a:rPr lang="en-US" sz="3200" dirty="0"/>
              <a:t>: </a:t>
            </a:r>
            <a:endParaRPr lang="en-US" sz="3200" dirty="0" smtClean="0"/>
          </a:p>
          <a:p>
            <a:r>
              <a:rPr lang="en-US" sz="3200" dirty="0" smtClean="0"/>
              <a:t>1- National Command Authority NCA</a:t>
            </a:r>
          </a:p>
          <a:p>
            <a:endParaRPr lang="en-US" sz="3200" dirty="0"/>
          </a:p>
          <a:p>
            <a:r>
              <a:rPr lang="en-US" sz="3200" dirty="0" smtClean="0"/>
              <a:t>2-Strategic Plan Division SPD, </a:t>
            </a:r>
            <a:r>
              <a:rPr lang="en-US" sz="3200" dirty="0"/>
              <a:t>and </a:t>
            </a:r>
            <a:endParaRPr lang="en-US" sz="3200" dirty="0" smtClean="0"/>
          </a:p>
          <a:p>
            <a:endParaRPr lang="en-US" sz="3200" dirty="0"/>
          </a:p>
          <a:p>
            <a:r>
              <a:rPr lang="en-US" sz="3200" dirty="0" smtClean="0"/>
              <a:t>3- the </a:t>
            </a:r>
            <a:r>
              <a:rPr lang="en-US" sz="3200" dirty="0"/>
              <a:t>Strategic Force Commands (SFCs). </a:t>
            </a:r>
            <a:endParaRPr lang="en-US" sz="3200" dirty="0" smtClean="0"/>
          </a:p>
        </p:txBody>
      </p:sp>
    </p:spTree>
    <p:extLst>
      <p:ext uri="{BB962C8B-B14F-4D97-AF65-F5344CB8AC3E}">
        <p14:creationId xmlns:p14="http://schemas.microsoft.com/office/powerpoint/2010/main" val="16925273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COMMAND CENTER</a:t>
            </a:r>
          </a:p>
        </p:txBody>
      </p:sp>
      <p:sp>
        <p:nvSpPr>
          <p:cNvPr id="3" name="Content Placeholder 2"/>
          <p:cNvSpPr>
            <a:spLocks noGrp="1"/>
          </p:cNvSpPr>
          <p:nvPr>
            <p:ph idx="1"/>
          </p:nvPr>
        </p:nvSpPr>
        <p:spPr>
          <a:xfrm>
            <a:off x="646110" y="1737360"/>
            <a:ext cx="10951921" cy="4363555"/>
          </a:xfrm>
        </p:spPr>
        <p:txBody>
          <a:bodyPr>
            <a:noAutofit/>
          </a:bodyPr>
          <a:lstStyle/>
          <a:p>
            <a:pPr algn="just">
              <a:lnSpc>
                <a:spcPct val="200000"/>
              </a:lnSpc>
              <a:buFont typeface="Wingdings" panose="05000000000000000000" pitchFamily="2" charset="2"/>
              <a:buChar char="§"/>
            </a:pPr>
            <a:r>
              <a:rPr lang="en-US" sz="2500" dirty="0"/>
              <a:t>The NCA is comprised of the highest level of decision makers and is the apex body in the country. NCA is the highest decision-making body that </a:t>
            </a:r>
            <a:r>
              <a:rPr lang="en-US" sz="2500" b="1" dirty="0"/>
              <a:t>formulates policy and controls the development and employment of strategic weapon systems </a:t>
            </a:r>
            <a:r>
              <a:rPr lang="en-US" sz="2500" dirty="0"/>
              <a:t>and exercises ultimate control over the use of nuclear and conventional assets of the country.</a:t>
            </a:r>
          </a:p>
          <a:p>
            <a:pPr algn="just">
              <a:lnSpc>
                <a:spcPct val="150000"/>
              </a:lnSpc>
              <a:buFont typeface="Wingdings" panose="05000000000000000000" pitchFamily="2" charset="2"/>
              <a:buChar char="§"/>
            </a:pPr>
            <a:endParaRPr lang="en-US" sz="2300" dirty="0"/>
          </a:p>
        </p:txBody>
      </p:sp>
    </p:spTree>
    <p:extLst>
      <p:ext uri="{BB962C8B-B14F-4D97-AF65-F5344CB8AC3E}">
        <p14:creationId xmlns:p14="http://schemas.microsoft.com/office/powerpoint/2010/main" val="29112456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NCA</a:t>
            </a:r>
            <a:endParaRPr lang="en-US" dirty="0"/>
          </a:p>
        </p:txBody>
      </p:sp>
      <p:sp>
        <p:nvSpPr>
          <p:cNvPr id="3" name="Content Placeholder 2"/>
          <p:cNvSpPr>
            <a:spLocks noGrp="1"/>
          </p:cNvSpPr>
          <p:nvPr>
            <p:ph idx="1"/>
          </p:nvPr>
        </p:nvSpPr>
        <p:spPr>
          <a:xfrm>
            <a:off x="1097280" y="1853549"/>
            <a:ext cx="10058400" cy="4023360"/>
          </a:xfrm>
        </p:spPr>
        <p:txBody>
          <a:bodyPr>
            <a:normAutofit/>
          </a:bodyPr>
          <a:lstStyle/>
          <a:p>
            <a:pPr algn="just">
              <a:lnSpc>
                <a:spcPct val="200000"/>
              </a:lnSpc>
              <a:buFont typeface="Wingdings" panose="05000000000000000000" pitchFamily="2" charset="2"/>
              <a:buChar char="§"/>
            </a:pPr>
            <a:r>
              <a:rPr lang="en-US" sz="2400" dirty="0"/>
              <a:t>With Prime Minister of Pakistan being its Chairperson, the NCA </a:t>
            </a:r>
            <a:r>
              <a:rPr lang="en-US" sz="2400" b="1" dirty="0"/>
              <a:t>maintains and enhances the control and operational effectiveness of Pakistan’s Nuclear weapon </a:t>
            </a:r>
            <a:r>
              <a:rPr lang="en-US" sz="2400" dirty="0"/>
              <a:t>stockpiles and serves as a policy institute to work to reduce the danger from weapons of mass destruction in Pakistan</a:t>
            </a:r>
            <a:r>
              <a:rPr lang="en-US" sz="2400" dirty="0" smtClean="0"/>
              <a:t>. </a:t>
            </a:r>
            <a:r>
              <a:rPr lang="en-US" sz="2400" dirty="0"/>
              <a:t>It included </a:t>
            </a:r>
            <a:r>
              <a:rPr lang="en-US" sz="2400" dirty="0" smtClean="0"/>
              <a:t>Ministers </a:t>
            </a:r>
            <a:r>
              <a:rPr lang="en-US" sz="2400" dirty="0"/>
              <a:t>of Foreign Affairs, </a:t>
            </a:r>
            <a:r>
              <a:rPr lang="en-US" sz="2400" dirty="0" smtClean="0"/>
              <a:t>Defense, </a:t>
            </a:r>
            <a:r>
              <a:rPr lang="en-US" sz="2400" dirty="0"/>
              <a:t>Finance and Interior as well as the four Service Chiefs </a:t>
            </a:r>
            <a:r>
              <a:rPr lang="en-US" sz="2400" dirty="0" smtClean="0"/>
              <a:t>.</a:t>
            </a:r>
          </a:p>
        </p:txBody>
      </p:sp>
    </p:spTree>
    <p:extLst>
      <p:ext uri="{BB962C8B-B14F-4D97-AF65-F5344CB8AC3E}">
        <p14:creationId xmlns:p14="http://schemas.microsoft.com/office/powerpoint/2010/main" val="17928148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112351"/>
          </a:xfrm>
        </p:spPr>
        <p:txBody>
          <a:bodyPr/>
          <a:lstStyle/>
          <a:p>
            <a:r>
              <a:rPr lang="en-US" dirty="0"/>
              <a:t>NCA</a:t>
            </a:r>
          </a:p>
        </p:txBody>
      </p:sp>
      <p:sp>
        <p:nvSpPr>
          <p:cNvPr id="3" name="Content Placeholder 2"/>
          <p:cNvSpPr>
            <a:spLocks noGrp="1"/>
          </p:cNvSpPr>
          <p:nvPr>
            <p:ph idx="1"/>
          </p:nvPr>
        </p:nvSpPr>
        <p:spPr>
          <a:xfrm>
            <a:off x="646111" y="1766277"/>
            <a:ext cx="10998812" cy="4482122"/>
          </a:xfrm>
        </p:spPr>
        <p:txBody>
          <a:bodyPr>
            <a:normAutofit/>
          </a:bodyPr>
          <a:lstStyle/>
          <a:p>
            <a:pPr algn="just">
              <a:lnSpc>
                <a:spcPct val="150000"/>
              </a:lnSpc>
              <a:buFont typeface="Wingdings" panose="05000000000000000000" pitchFamily="2" charset="2"/>
              <a:buChar char="§"/>
            </a:pPr>
            <a:r>
              <a:rPr lang="en-US" sz="2200" dirty="0"/>
              <a:t>For its routine operations, the NCA is placed under the control of the Chairman Joint Chiefs of Staff Committee. </a:t>
            </a:r>
          </a:p>
          <a:p>
            <a:pPr algn="just">
              <a:lnSpc>
                <a:spcPct val="150000"/>
              </a:lnSpc>
              <a:buFont typeface="Wingdings" panose="05000000000000000000" pitchFamily="2" charset="2"/>
              <a:buChar char="§"/>
            </a:pPr>
            <a:r>
              <a:rPr lang="en-US" sz="2200" dirty="0"/>
              <a:t>The </a:t>
            </a:r>
            <a:r>
              <a:rPr lang="en-US" sz="2200" b="1" dirty="0"/>
              <a:t>NCA retains the final authority on all nuclear decisions</a:t>
            </a:r>
            <a:r>
              <a:rPr lang="en-US" sz="2200" dirty="0"/>
              <a:t>, including the use of nuclear weapons. As such no single individual can operate a weapon system, nor issue the command for weapons use.</a:t>
            </a:r>
          </a:p>
          <a:p>
            <a:pPr algn="just">
              <a:lnSpc>
                <a:spcPct val="150000"/>
              </a:lnSpc>
              <a:buFont typeface="Wingdings" panose="05000000000000000000" pitchFamily="2" charset="2"/>
              <a:buChar char="§"/>
            </a:pPr>
            <a:r>
              <a:rPr lang="en-US" sz="2200" dirty="0"/>
              <a:t> Operationally, Pakistan’s nuclear weapons are not kept on </a:t>
            </a:r>
            <a:r>
              <a:rPr lang="en-US" sz="2200" b="1" dirty="0"/>
              <a:t>hair-trigger alert</a:t>
            </a:r>
            <a:r>
              <a:rPr lang="en-US" sz="2200" dirty="0"/>
              <a:t>, but, through an elaborate systems of alert statuses, these can be readied to meet any contingency rapidly. This </a:t>
            </a:r>
            <a:r>
              <a:rPr lang="en-US" sz="2200" b="1" dirty="0"/>
              <a:t>prevents the risk of capture, accidents or unauthorised use</a:t>
            </a:r>
            <a:r>
              <a:rPr lang="en-US" b="1" dirty="0"/>
              <a:t>. </a:t>
            </a:r>
          </a:p>
        </p:txBody>
      </p:sp>
    </p:spTree>
    <p:extLst>
      <p:ext uri="{BB962C8B-B14F-4D97-AF65-F5344CB8AC3E}">
        <p14:creationId xmlns:p14="http://schemas.microsoft.com/office/powerpoint/2010/main" val="40597948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NCA works?</a:t>
            </a:r>
          </a:p>
        </p:txBody>
      </p:sp>
      <p:sp>
        <p:nvSpPr>
          <p:cNvPr id="3" name="Content Placeholder 2"/>
          <p:cNvSpPr>
            <a:spLocks noGrp="1"/>
          </p:cNvSpPr>
          <p:nvPr>
            <p:ph idx="1"/>
          </p:nvPr>
        </p:nvSpPr>
        <p:spPr>
          <a:xfrm>
            <a:off x="1103311" y="1649046"/>
            <a:ext cx="10182103" cy="4834132"/>
          </a:xfrm>
        </p:spPr>
        <p:txBody>
          <a:bodyPr>
            <a:normAutofit/>
          </a:bodyPr>
          <a:lstStyle/>
          <a:p>
            <a:pPr algn="just">
              <a:lnSpc>
                <a:spcPct val="150000"/>
              </a:lnSpc>
              <a:buFont typeface="Wingdings" panose="05000000000000000000" pitchFamily="2" charset="2"/>
              <a:buChar char="§"/>
            </a:pPr>
            <a:r>
              <a:rPr lang="en-US" sz="2200" dirty="0"/>
              <a:t>Nuclear force planning would be integrated with conventional war plans at the joint planning level within SPD, but the </a:t>
            </a:r>
            <a:r>
              <a:rPr lang="en-US" sz="2200" dirty="0" smtClean="0"/>
              <a:t>President</a:t>
            </a:r>
            <a:r>
              <a:rPr lang="en-US" sz="2200" dirty="0"/>
              <a:t>, </a:t>
            </a:r>
            <a:r>
              <a:rPr lang="en-US" sz="2200" dirty="0" smtClean="0"/>
              <a:t>Prime </a:t>
            </a:r>
            <a:r>
              <a:rPr lang="en-US" sz="2200" dirty="0"/>
              <a:t>M</a:t>
            </a:r>
            <a:r>
              <a:rPr lang="en-US" sz="2200" dirty="0" smtClean="0"/>
              <a:t>inister</a:t>
            </a:r>
            <a:r>
              <a:rPr lang="en-US" sz="2200" dirty="0"/>
              <a:t>, cabinet ministers, and the four service chiefs would decide on </a:t>
            </a:r>
            <a:r>
              <a:rPr lang="en-US" sz="2200" b="1" dirty="0"/>
              <a:t>actual nuclear weapons use.  </a:t>
            </a:r>
          </a:p>
          <a:p>
            <a:pPr algn="just">
              <a:lnSpc>
                <a:spcPct val="150000"/>
              </a:lnSpc>
              <a:buFont typeface="Wingdings" panose="05000000000000000000" pitchFamily="2" charset="2"/>
              <a:buChar char="§"/>
            </a:pPr>
            <a:r>
              <a:rPr lang="en-US" sz="2200" dirty="0"/>
              <a:t>The NCA is made up of top civilian and military officials and is the center of all decisions related to nuclear policy, procurement, planning, and use.</a:t>
            </a:r>
          </a:p>
          <a:p>
            <a:pPr algn="just">
              <a:lnSpc>
                <a:spcPct val="150000"/>
              </a:lnSpc>
              <a:buFont typeface="Wingdings" panose="05000000000000000000" pitchFamily="2" charset="2"/>
              <a:buChar char="§"/>
            </a:pPr>
            <a:r>
              <a:rPr lang="en-US" sz="2200" dirty="0"/>
              <a:t> Until 2010, the </a:t>
            </a:r>
            <a:r>
              <a:rPr lang="en-US" sz="2200" dirty="0" smtClean="0"/>
              <a:t>President </a:t>
            </a:r>
            <a:r>
              <a:rPr lang="en-US" sz="2200" dirty="0"/>
              <a:t>chaired the NCA with the </a:t>
            </a:r>
            <a:r>
              <a:rPr lang="en-US" sz="2200" dirty="0" smtClean="0"/>
              <a:t>Prime </a:t>
            </a:r>
            <a:r>
              <a:rPr lang="en-US" sz="2200" dirty="0"/>
              <a:t>M</a:t>
            </a:r>
            <a:r>
              <a:rPr lang="en-US" sz="2200" dirty="0" smtClean="0"/>
              <a:t>inister </a:t>
            </a:r>
            <a:r>
              <a:rPr lang="en-US" sz="2200" dirty="0"/>
              <a:t>acting as vice chairman. Following the 18 </a:t>
            </a:r>
            <a:r>
              <a:rPr lang="en-US" sz="2200" dirty="0" err="1"/>
              <a:t>th</a:t>
            </a:r>
            <a:r>
              <a:rPr lang="en-US" sz="2200" dirty="0"/>
              <a:t> amendment to the Constitution, the president handed over the responsibility to the prime minister. </a:t>
            </a:r>
          </a:p>
        </p:txBody>
      </p:sp>
    </p:spTree>
    <p:extLst>
      <p:ext uri="{BB962C8B-B14F-4D97-AF65-F5344CB8AC3E}">
        <p14:creationId xmlns:p14="http://schemas.microsoft.com/office/powerpoint/2010/main" val="1150173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BF646-14E6-4F85-A13F-A5EA2F2FB9F6}"/>
              </a:ext>
            </a:extLst>
          </p:cNvPr>
          <p:cNvSpPr>
            <a:spLocks noGrp="1"/>
          </p:cNvSpPr>
          <p:nvPr>
            <p:ph type="title"/>
          </p:nvPr>
        </p:nvSpPr>
        <p:spPr/>
        <p:txBody>
          <a:bodyPr/>
          <a:lstStyle/>
          <a:p>
            <a:r>
              <a:rPr lang="en-US" dirty="0"/>
              <a:t>Option of starting war was never there (1965 Indo-Pak war)</a:t>
            </a:r>
          </a:p>
        </p:txBody>
      </p:sp>
      <p:sp>
        <p:nvSpPr>
          <p:cNvPr id="3" name="Content Placeholder 2">
            <a:extLst>
              <a:ext uri="{FF2B5EF4-FFF2-40B4-BE49-F238E27FC236}">
                <a16:creationId xmlns:a16="http://schemas.microsoft.com/office/drawing/2014/main" id="{8A9775DA-1B82-473B-8F2C-6708651729B5}"/>
              </a:ext>
            </a:extLst>
          </p:cNvPr>
          <p:cNvSpPr>
            <a:spLocks noGrp="1"/>
          </p:cNvSpPr>
          <p:nvPr>
            <p:ph idx="1"/>
          </p:nvPr>
        </p:nvSpPr>
        <p:spPr>
          <a:xfrm>
            <a:off x="1103311" y="2052918"/>
            <a:ext cx="10690103" cy="4195481"/>
          </a:xfrm>
        </p:spPr>
        <p:txBody>
          <a:bodyPr/>
          <a:lstStyle/>
          <a:p>
            <a:r>
              <a:rPr lang="en-US" sz="2400" dirty="0"/>
              <a:t>Premier </a:t>
            </a:r>
            <a:r>
              <a:rPr lang="en-US" sz="2400" dirty="0" smtClean="0"/>
              <a:t>Zhou </a:t>
            </a:r>
            <a:r>
              <a:rPr lang="en-US" sz="2400" dirty="0" err="1"/>
              <a:t>En-lai</a:t>
            </a:r>
            <a:r>
              <a:rPr lang="en-US" sz="2400" dirty="0"/>
              <a:t> in earlier 60’s had advised the Pakistani government </a:t>
            </a:r>
          </a:p>
          <a:p>
            <a:pPr algn="just">
              <a:lnSpc>
                <a:spcPct val="150000"/>
              </a:lnSpc>
              <a:buFont typeface="Wingdings" panose="05000000000000000000" pitchFamily="2" charset="2"/>
              <a:buChar char="§"/>
            </a:pPr>
            <a:r>
              <a:rPr lang="en-US" sz="2800" dirty="0"/>
              <a:t>“ To go slow, not to push India hard, and avoid a fight over Kashmir “for at least 20-30 years, until you have developed your economy and consolidated your national power.” </a:t>
            </a:r>
            <a:r>
              <a:rPr lang="en-US" sz="2800" dirty="0" smtClean="0"/>
              <a:t>Zhou </a:t>
            </a:r>
            <a:r>
              <a:rPr lang="en-US" sz="2800" dirty="0"/>
              <a:t>advised that </a:t>
            </a:r>
            <a:r>
              <a:rPr lang="en-US" sz="2800" b="1" dirty="0"/>
              <a:t>Pakistan’s greatest assets were its natural and human resources</a:t>
            </a:r>
            <a:r>
              <a:rPr lang="en-US" sz="2800" dirty="0"/>
              <a:t>, and that by fighting a war it would lose its collective strength and allow Indian domination.”</a:t>
            </a:r>
          </a:p>
        </p:txBody>
      </p:sp>
    </p:spTree>
    <p:extLst>
      <p:ext uri="{BB962C8B-B14F-4D97-AF65-F5344CB8AC3E}">
        <p14:creationId xmlns:p14="http://schemas.microsoft.com/office/powerpoint/2010/main" val="29158056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27405"/>
          </a:xfrm>
        </p:spPr>
        <p:txBody>
          <a:bodyPr/>
          <a:lstStyle/>
          <a:p>
            <a:r>
              <a:rPr lang="en-US" dirty="0"/>
              <a:t>How NCA works?</a:t>
            </a:r>
          </a:p>
        </p:txBody>
      </p:sp>
      <p:sp>
        <p:nvSpPr>
          <p:cNvPr id="3" name="Content Placeholder 2"/>
          <p:cNvSpPr>
            <a:spLocks noGrp="1"/>
          </p:cNvSpPr>
          <p:nvPr>
            <p:ph idx="1"/>
          </p:nvPr>
        </p:nvSpPr>
        <p:spPr>
          <a:xfrm>
            <a:off x="646111" y="1617785"/>
            <a:ext cx="11217643" cy="4435229"/>
          </a:xfrm>
        </p:spPr>
        <p:txBody>
          <a:bodyPr>
            <a:noAutofit/>
          </a:bodyPr>
          <a:lstStyle/>
          <a:p>
            <a:pPr algn="just">
              <a:lnSpc>
                <a:spcPct val="150000"/>
              </a:lnSpc>
              <a:buFont typeface="Wingdings" panose="05000000000000000000" pitchFamily="2" charset="2"/>
              <a:buChar char="§"/>
            </a:pPr>
            <a:r>
              <a:rPr lang="en-US" sz="2200" dirty="0"/>
              <a:t>The NCA now consists of the </a:t>
            </a:r>
            <a:r>
              <a:rPr lang="en-US" sz="2200" b="1" dirty="0"/>
              <a:t>Employment Control Committee (ECC) </a:t>
            </a:r>
            <a:r>
              <a:rPr lang="en-US" sz="2200" dirty="0"/>
              <a:t>and the Development Control Committee (DCC), both chaired by the </a:t>
            </a:r>
            <a:r>
              <a:rPr lang="en-US" sz="2200" dirty="0" smtClean="0"/>
              <a:t>Prime </a:t>
            </a:r>
            <a:r>
              <a:rPr lang="en-US" sz="2200" dirty="0"/>
              <a:t>M</a:t>
            </a:r>
            <a:r>
              <a:rPr lang="en-US" sz="2200" dirty="0" smtClean="0"/>
              <a:t>inister</a:t>
            </a:r>
            <a:r>
              <a:rPr lang="en-US" sz="2200" dirty="0"/>
              <a:t>. The foreign minister is deputy chairman of the ECC, </a:t>
            </a:r>
            <a:r>
              <a:rPr lang="en-US" sz="2200" b="1" dirty="0"/>
              <a:t>the body that defines nuclear strategy</a:t>
            </a:r>
            <a:r>
              <a:rPr lang="en-US" sz="2200" dirty="0"/>
              <a:t>, including the deployment and employment of strategic forces, and decides on nuclear use. The committee includes the main </a:t>
            </a:r>
            <a:r>
              <a:rPr lang="en-US" sz="2200" dirty="0" smtClean="0"/>
              <a:t>Cabinet </a:t>
            </a:r>
            <a:r>
              <a:rPr lang="en-US" sz="2200" dirty="0"/>
              <a:t>M</a:t>
            </a:r>
            <a:r>
              <a:rPr lang="en-US" sz="2200" dirty="0" smtClean="0"/>
              <a:t>inisters </a:t>
            </a:r>
            <a:r>
              <a:rPr lang="en-US" sz="2200" dirty="0"/>
              <a:t>as well as the </a:t>
            </a:r>
            <a:r>
              <a:rPr lang="en-US" sz="2200" dirty="0" smtClean="0"/>
              <a:t>Military </a:t>
            </a:r>
            <a:r>
              <a:rPr lang="en-US" sz="2200" dirty="0"/>
              <a:t>C</a:t>
            </a:r>
            <a:r>
              <a:rPr lang="en-US" sz="2200" dirty="0" smtClean="0"/>
              <a:t>hiefs</a:t>
            </a:r>
            <a:r>
              <a:rPr lang="en-US" sz="2200" dirty="0"/>
              <a:t>. </a:t>
            </a:r>
          </a:p>
          <a:p>
            <a:pPr algn="just">
              <a:lnSpc>
                <a:spcPct val="150000"/>
              </a:lnSpc>
              <a:buFont typeface="Wingdings" panose="05000000000000000000" pitchFamily="2" charset="2"/>
              <a:buChar char="§"/>
            </a:pPr>
            <a:r>
              <a:rPr lang="en-US" sz="2200" dirty="0"/>
              <a:t>The </a:t>
            </a:r>
            <a:r>
              <a:rPr lang="en-US" sz="2200" dirty="0" smtClean="0"/>
              <a:t>ECC </a:t>
            </a:r>
            <a:r>
              <a:rPr lang="en-US" sz="2200" dirty="0"/>
              <a:t>reviews presentations </a:t>
            </a:r>
            <a:r>
              <a:rPr lang="en-US" sz="2200" b="1" dirty="0"/>
              <a:t>on strategic threat perceptions</a:t>
            </a:r>
            <a:r>
              <a:rPr lang="en-US" sz="2200" dirty="0"/>
              <a:t>, monitors the progress of weapons development, and decides on responses to emerging threats. It also establishes guidelines for effective command-and-control practices to safeguard against the accidental or unauthorized use of nuclear weapons.</a:t>
            </a:r>
          </a:p>
        </p:txBody>
      </p:sp>
    </p:spTree>
    <p:extLst>
      <p:ext uri="{BB962C8B-B14F-4D97-AF65-F5344CB8AC3E}">
        <p14:creationId xmlns:p14="http://schemas.microsoft.com/office/powerpoint/2010/main" val="41443387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DCC</a:t>
            </a:r>
            <a:endParaRPr lang="en-US" dirty="0"/>
          </a:p>
        </p:txBody>
      </p:sp>
      <p:sp>
        <p:nvSpPr>
          <p:cNvPr id="3" name="Content Placeholder 2"/>
          <p:cNvSpPr>
            <a:spLocks noGrp="1"/>
          </p:cNvSpPr>
          <p:nvPr>
            <p:ph idx="1"/>
          </p:nvPr>
        </p:nvSpPr>
        <p:spPr/>
        <p:txBody>
          <a:bodyPr>
            <a:noAutofit/>
          </a:bodyPr>
          <a:lstStyle/>
          <a:p>
            <a:pPr algn="just">
              <a:lnSpc>
                <a:spcPct val="200000"/>
              </a:lnSpc>
            </a:pPr>
            <a:r>
              <a:rPr lang="en-US" sz="2400" dirty="0"/>
              <a:t>The primary role of DCC is to </a:t>
            </a:r>
            <a:r>
              <a:rPr lang="en-US" sz="2400" b="1" dirty="0"/>
              <a:t>implement the policy decisions of the ECC</a:t>
            </a:r>
            <a:r>
              <a:rPr lang="en-US" sz="2400" dirty="0"/>
              <a:t>. It is responsible for preparing development strategy for approval of ECC and for oversight and development of nuclear weapons program. In peacetime, DCC functions under the CJCSC (deputy chair of DCC) and is primarily responsible for systematic development of the nuclear weapons delivery means and the NC3 systems.</a:t>
            </a:r>
          </a:p>
        </p:txBody>
      </p:sp>
    </p:spTree>
    <p:extLst>
      <p:ext uri="{BB962C8B-B14F-4D97-AF65-F5344CB8AC3E}">
        <p14:creationId xmlns:p14="http://schemas.microsoft.com/office/powerpoint/2010/main" val="32241974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SPD</a:t>
            </a:r>
            <a:endParaRPr lang="en-US" dirty="0"/>
          </a:p>
        </p:txBody>
      </p:sp>
      <p:sp>
        <p:nvSpPr>
          <p:cNvPr id="3" name="Content Placeholder 2"/>
          <p:cNvSpPr>
            <a:spLocks noGrp="1"/>
          </p:cNvSpPr>
          <p:nvPr>
            <p:ph idx="1"/>
          </p:nvPr>
        </p:nvSpPr>
        <p:spPr>
          <a:xfrm>
            <a:off x="648677" y="1845734"/>
            <a:ext cx="11285415" cy="4023360"/>
          </a:xfrm>
        </p:spPr>
        <p:txBody>
          <a:bodyPr>
            <a:noAutofit/>
          </a:bodyPr>
          <a:lstStyle/>
          <a:p>
            <a:pPr algn="just">
              <a:lnSpc>
                <a:spcPct val="150000"/>
              </a:lnSpc>
              <a:buFont typeface="Wingdings" panose="05000000000000000000" pitchFamily="2" charset="2"/>
              <a:buChar char="§"/>
            </a:pPr>
            <a:r>
              <a:rPr lang="en-US" sz="2600" dirty="0" smtClean="0"/>
              <a:t>The </a:t>
            </a:r>
            <a:r>
              <a:rPr lang="en-US" sz="2600" dirty="0"/>
              <a:t>second constituent—SPD—is at the center of </a:t>
            </a:r>
            <a:r>
              <a:rPr lang="en-US" sz="2600" b="1" dirty="0"/>
              <a:t>“all things nuclear</a:t>
            </a:r>
            <a:r>
              <a:rPr lang="en-US" sz="2600" dirty="0"/>
              <a:t>” and as the Secretariat of NCA, is entrusted with the task of developing and managing nuclear capability. SPD is a unique organization that is incomparable to any other nuclear-armed state. </a:t>
            </a:r>
            <a:r>
              <a:rPr lang="en-US" sz="2600" b="1" dirty="0"/>
              <a:t>From operational planning</a:t>
            </a:r>
            <a:r>
              <a:rPr lang="en-US" sz="2600" dirty="0"/>
              <a:t>, weapon development, storage, budgets, arms control, diplomacy, and policies related to civilian applications for energy, agriculture, and medicine, etc., </a:t>
            </a:r>
            <a:r>
              <a:rPr lang="en-US" sz="2600" b="1" dirty="0"/>
              <a:t>all are directed and controlled by SPD</a:t>
            </a:r>
            <a:r>
              <a:rPr lang="en-US" sz="2600" dirty="0"/>
              <a:t>. Headed by three-star General from the </a:t>
            </a:r>
            <a:r>
              <a:rPr lang="en-US" sz="2600" dirty="0" smtClean="0"/>
              <a:t>Army</a:t>
            </a:r>
          </a:p>
        </p:txBody>
      </p:sp>
    </p:spTree>
    <p:extLst>
      <p:ext uri="{BB962C8B-B14F-4D97-AF65-F5344CB8AC3E}">
        <p14:creationId xmlns:p14="http://schemas.microsoft.com/office/powerpoint/2010/main" val="7635526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601785" y="1845733"/>
            <a:ext cx="10949353" cy="4312789"/>
          </a:xfrm>
        </p:spPr>
        <p:txBody>
          <a:bodyPr>
            <a:noAutofit/>
          </a:bodyPr>
          <a:lstStyle/>
          <a:p>
            <a:pPr algn="just">
              <a:lnSpc>
                <a:spcPct val="200000"/>
              </a:lnSpc>
              <a:buFont typeface="Wingdings" panose="05000000000000000000" pitchFamily="2" charset="2"/>
              <a:buChar char="§"/>
            </a:pPr>
            <a:r>
              <a:rPr lang="en-US" sz="2200" dirty="0"/>
              <a:t>SPD functions under the CJSC and is responsible </a:t>
            </a:r>
            <a:r>
              <a:rPr lang="en-US" sz="2200" b="1" dirty="0"/>
              <a:t>for nuclear policy, strategy and doctrines</a:t>
            </a:r>
            <a:r>
              <a:rPr lang="en-US" sz="2200" dirty="0"/>
              <a:t>. It formulates force development strategy </a:t>
            </a:r>
            <a:r>
              <a:rPr lang="en-US" sz="2200" b="1" dirty="0"/>
              <a:t>for the tri-services strategic forces</a:t>
            </a:r>
            <a:r>
              <a:rPr lang="en-US" sz="2200" dirty="0"/>
              <a:t>, operational planning at the joint services level, and controls movements and deployments of all nuclear forces. SPD implements NCA’s employment decisions for nuclear use through its NC3 systems</a:t>
            </a:r>
            <a:r>
              <a:rPr lang="en-US" sz="2200" dirty="0" smtClean="0"/>
              <a:t>.</a:t>
            </a:r>
          </a:p>
          <a:p>
            <a:pPr algn="just">
              <a:lnSpc>
                <a:spcPct val="200000"/>
              </a:lnSpc>
              <a:buFont typeface="Wingdings" panose="05000000000000000000" pitchFamily="2" charset="2"/>
              <a:buChar char="§"/>
            </a:pPr>
            <a:r>
              <a:rPr lang="en-US" sz="2200" dirty="0"/>
              <a:t>This division is responsible for the </a:t>
            </a:r>
            <a:r>
              <a:rPr lang="en-US" sz="2200" b="1" dirty="0"/>
              <a:t>internal and external security of all sensitive </a:t>
            </a:r>
            <a:r>
              <a:rPr lang="en-US" sz="2200" dirty="0"/>
              <a:t>nuclear installations, sites, and assets. </a:t>
            </a:r>
          </a:p>
        </p:txBody>
      </p:sp>
    </p:spTree>
    <p:extLst>
      <p:ext uri="{BB962C8B-B14F-4D97-AF65-F5344CB8AC3E}">
        <p14:creationId xmlns:p14="http://schemas.microsoft.com/office/powerpoint/2010/main" val="4555771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600" dirty="0"/>
              <a:t>The SPD has developed a nuclear doctrine of sorts. Export control regulations have been augmented and safety and security procedures have been reviewed and strengthened. Overall, the SPD has done well in checking nuclear proliferation and ensuring the safety and security of Pakistan’s nuclear weapons and facilities. </a:t>
            </a:r>
          </a:p>
        </p:txBody>
      </p:sp>
    </p:spTree>
    <p:extLst>
      <p:ext uri="{BB962C8B-B14F-4D97-AF65-F5344CB8AC3E}">
        <p14:creationId xmlns:p14="http://schemas.microsoft.com/office/powerpoint/2010/main" val="19352426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93128"/>
          </a:xfrm>
        </p:spPr>
        <p:txBody>
          <a:bodyPr>
            <a:normAutofit fontScale="90000"/>
          </a:bodyPr>
          <a:lstStyle/>
          <a:p>
            <a:r>
              <a:rPr lang="en-US" dirty="0"/>
              <a:t>NCA umbrella to all other organizations</a:t>
            </a:r>
          </a:p>
        </p:txBody>
      </p:sp>
      <p:sp>
        <p:nvSpPr>
          <p:cNvPr id="3" name="Content Placeholder 2"/>
          <p:cNvSpPr>
            <a:spLocks noGrp="1"/>
          </p:cNvSpPr>
          <p:nvPr>
            <p:ph idx="1"/>
          </p:nvPr>
        </p:nvSpPr>
        <p:spPr>
          <a:xfrm>
            <a:off x="884903" y="1732001"/>
            <a:ext cx="9940413" cy="4522838"/>
          </a:xfrm>
        </p:spPr>
        <p:txBody>
          <a:bodyPr>
            <a:normAutofit/>
          </a:bodyPr>
          <a:lstStyle/>
          <a:p>
            <a:pPr algn="just">
              <a:lnSpc>
                <a:spcPct val="150000"/>
              </a:lnSpc>
            </a:pPr>
            <a:r>
              <a:rPr lang="en-US" sz="2400" dirty="0"/>
              <a:t>With the setting up of the NCA and the SPD as its administrative and implementation body, all nuclear and other strategic entities such as the PAEC, KRL, National Engineering and Scientific Commission (NESCOM) Space and Upper Atmosphere Research Commission (SUPARCO) and Pakistan </a:t>
            </a:r>
            <a:r>
              <a:rPr lang="en-US" sz="2400" dirty="0" smtClean="0"/>
              <a:t>Nuclear </a:t>
            </a:r>
            <a:r>
              <a:rPr lang="en-US" sz="2400" dirty="0"/>
              <a:t>Regulatory Authority (PNRA) as well as the organizations for nuclear safety and security </a:t>
            </a:r>
            <a:r>
              <a:rPr lang="en-US" sz="2400" b="1" dirty="0"/>
              <a:t>have been brought under the direct control of the SPD</a:t>
            </a:r>
            <a:r>
              <a:rPr lang="en-US" sz="2400" dirty="0"/>
              <a:t>. In the field of nuclear diplomacy, the Arms Control and Disarmament Authority (ACDA) of the SPD works in close cooperation with the Foreign Office. </a:t>
            </a:r>
          </a:p>
        </p:txBody>
      </p:sp>
    </p:spTree>
    <p:extLst>
      <p:ext uri="{BB962C8B-B14F-4D97-AF65-F5344CB8AC3E}">
        <p14:creationId xmlns:p14="http://schemas.microsoft.com/office/powerpoint/2010/main" val="14175849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839992" cy="992624"/>
          </a:xfrm>
        </p:spPr>
        <p:txBody>
          <a:bodyPr/>
          <a:lstStyle/>
          <a:p>
            <a:r>
              <a:rPr lang="en-US" dirty="0"/>
              <a:t>NCA AND SPD</a:t>
            </a:r>
          </a:p>
        </p:txBody>
      </p:sp>
      <p:sp>
        <p:nvSpPr>
          <p:cNvPr id="3" name="Content Placeholder 2"/>
          <p:cNvSpPr>
            <a:spLocks noGrp="1"/>
          </p:cNvSpPr>
          <p:nvPr>
            <p:ph idx="1"/>
          </p:nvPr>
        </p:nvSpPr>
        <p:spPr/>
        <p:txBody>
          <a:bodyPr>
            <a:noAutofit/>
          </a:bodyPr>
          <a:lstStyle/>
          <a:p>
            <a:pPr algn="just">
              <a:lnSpc>
                <a:spcPct val="200000"/>
              </a:lnSpc>
              <a:buFont typeface="Wingdings" panose="05000000000000000000" pitchFamily="2" charset="2"/>
              <a:buChar char="§"/>
            </a:pPr>
            <a:r>
              <a:rPr lang="en-US" sz="2400" dirty="0"/>
              <a:t>Over the coming years, the NCA and the SPD would grow as the basic framework for </a:t>
            </a:r>
            <a:r>
              <a:rPr lang="en-US" sz="2400" b="1" dirty="0"/>
              <a:t>Pakistan’s Command and Control</a:t>
            </a:r>
            <a:r>
              <a:rPr lang="en-US" sz="2400" dirty="0"/>
              <a:t> as well for the safety and security of </a:t>
            </a:r>
            <a:r>
              <a:rPr lang="en-US" sz="2400" b="1" dirty="0"/>
              <a:t>Pakistan’s strategic assets. </a:t>
            </a:r>
            <a:r>
              <a:rPr lang="en-US" sz="2400" dirty="0"/>
              <a:t>Their role would also be of fundamental  importance for the conduct of Pakistan’s nuclear diplomacy in conjunction with the Ministry of Foreign Affairs.</a:t>
            </a:r>
          </a:p>
        </p:txBody>
      </p:sp>
    </p:spTree>
    <p:extLst>
      <p:ext uri="{BB962C8B-B14F-4D97-AF65-F5344CB8AC3E}">
        <p14:creationId xmlns:p14="http://schemas.microsoft.com/office/powerpoint/2010/main" val="1788778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SFCs (Strategic Force Command)</a:t>
            </a:r>
            <a:endParaRPr lang="en-US" dirty="0"/>
          </a:p>
        </p:txBody>
      </p:sp>
      <p:sp>
        <p:nvSpPr>
          <p:cNvPr id="3" name="Content Placeholder 2"/>
          <p:cNvSpPr>
            <a:spLocks noGrp="1"/>
          </p:cNvSpPr>
          <p:nvPr>
            <p:ph idx="1"/>
          </p:nvPr>
        </p:nvSpPr>
        <p:spPr>
          <a:xfrm>
            <a:off x="876104" y="1845734"/>
            <a:ext cx="10500751" cy="4430020"/>
          </a:xfrm>
        </p:spPr>
        <p:txBody>
          <a:bodyPr>
            <a:normAutofit fontScale="92500" lnSpcReduction="10000"/>
          </a:bodyPr>
          <a:lstStyle/>
          <a:p>
            <a:pPr algn="just">
              <a:lnSpc>
                <a:spcPct val="150000"/>
              </a:lnSpc>
              <a:buFont typeface="Wingdings" panose="05000000000000000000" pitchFamily="2" charset="2"/>
              <a:buChar char="§"/>
            </a:pPr>
            <a:r>
              <a:rPr lang="en-US" sz="2600" dirty="0"/>
              <a:t>The third constituent is comprised of SFCs from the three services. Each service—Army, Navy, and Air Force—have dedicated SFCs and each service does training, technical management, and administrative control in peacetime. The strategic planning and operational control of these forces, however, lies with the CJCSC. SPD coordinates with all three services and integrates the planning at the </a:t>
            </a:r>
            <a:r>
              <a:rPr lang="en-US" sz="2600" dirty="0" smtClean="0"/>
              <a:t>JSHQ</a:t>
            </a:r>
          </a:p>
          <a:p>
            <a:pPr algn="just">
              <a:lnSpc>
                <a:spcPct val="150000"/>
              </a:lnSpc>
              <a:buFont typeface="Wingdings" panose="05000000000000000000" pitchFamily="2" charset="2"/>
              <a:buChar char="§"/>
            </a:pPr>
            <a:r>
              <a:rPr lang="en-US" sz="2600" dirty="0"/>
              <a:t>The individual services retain technical assistance, training, and administrative control of their nuclear weapon’s delivery systems. Nonetheless, the operational control for nuclear weapons remains with the NCA. </a:t>
            </a:r>
          </a:p>
        </p:txBody>
      </p:sp>
    </p:spTree>
    <p:extLst>
      <p:ext uri="{BB962C8B-B14F-4D97-AF65-F5344CB8AC3E}">
        <p14:creationId xmlns:p14="http://schemas.microsoft.com/office/powerpoint/2010/main" val="26428820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pPr algn="just">
              <a:lnSpc>
                <a:spcPct val="150000"/>
              </a:lnSpc>
            </a:pPr>
            <a:r>
              <a:rPr lang="en-US" sz="2800" dirty="0"/>
              <a:t>The Army Strategic Force Command is responsible for ballistic and cruise missiles while the Air Force Strategic Command operates the aircraft capable of delivering nuclear warheads. The Naval Strategic Force Command was formally established on May 19, 2012 and </a:t>
            </a:r>
            <a:r>
              <a:rPr lang="en-US" sz="2800" dirty="0" smtClean="0"/>
              <a:t>developed to an extent sea-based </a:t>
            </a:r>
            <a:r>
              <a:rPr lang="en-US" sz="2800" dirty="0"/>
              <a:t>nuclear deterrent </a:t>
            </a:r>
            <a:r>
              <a:rPr lang="en-US" sz="2800" dirty="0" smtClean="0"/>
              <a:t>, </a:t>
            </a:r>
            <a:r>
              <a:rPr lang="en-US" sz="2800" dirty="0"/>
              <a:t>which </a:t>
            </a:r>
            <a:r>
              <a:rPr lang="en-US" sz="2800" dirty="0" smtClean="0"/>
              <a:t> </a:t>
            </a:r>
            <a:r>
              <a:rPr lang="en-US" sz="2800" dirty="0"/>
              <a:t>guarantee the nation’s second strike capability.</a:t>
            </a:r>
          </a:p>
        </p:txBody>
      </p:sp>
    </p:spTree>
    <p:extLst>
      <p:ext uri="{BB962C8B-B14F-4D97-AF65-F5344CB8AC3E}">
        <p14:creationId xmlns:p14="http://schemas.microsoft.com/office/powerpoint/2010/main" val="1377434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obligations regarding Nuclear Security</a:t>
            </a:r>
          </a:p>
        </p:txBody>
      </p:sp>
      <p:sp>
        <p:nvSpPr>
          <p:cNvPr id="3" name="Content Placeholder 2"/>
          <p:cNvSpPr>
            <a:spLocks noGrp="1"/>
          </p:cNvSpPr>
          <p:nvPr>
            <p:ph idx="1"/>
          </p:nvPr>
        </p:nvSpPr>
        <p:spPr>
          <a:xfrm>
            <a:off x="811162" y="2052918"/>
            <a:ext cx="10279626" cy="4195481"/>
          </a:xfrm>
        </p:spPr>
        <p:txBody>
          <a:bodyPr>
            <a:noAutofit/>
          </a:bodyPr>
          <a:lstStyle/>
          <a:p>
            <a:pPr algn="just">
              <a:lnSpc>
                <a:spcPct val="150000"/>
              </a:lnSpc>
              <a:buFont typeface="Wingdings" panose="05000000000000000000" pitchFamily="2" charset="2"/>
              <a:buChar char="§"/>
            </a:pPr>
            <a:r>
              <a:rPr lang="en-US" sz="2400" dirty="0"/>
              <a:t>The adoption of UN Security Council resolution 1373 in 2001 which required all countries to adopt national counter-terrorism laws, and imposed legally binding obligations on all states to adopt “appropriate and effective” measures </a:t>
            </a:r>
            <a:r>
              <a:rPr lang="en-US" sz="2400" b="1" dirty="0"/>
              <a:t>to prevent the proliferation of WMD to non-state actors.</a:t>
            </a:r>
            <a:r>
              <a:rPr lang="en-US" sz="2400" dirty="0"/>
              <a:t> </a:t>
            </a:r>
          </a:p>
          <a:p>
            <a:pPr algn="just">
              <a:lnSpc>
                <a:spcPct val="150000"/>
              </a:lnSpc>
              <a:buFont typeface="Wingdings" panose="05000000000000000000" pitchFamily="2" charset="2"/>
              <a:buChar char="§"/>
            </a:pPr>
            <a:r>
              <a:rPr lang="en-US" sz="2400" dirty="0"/>
              <a:t>This was followed up by the adoption of resolution 1540 by the Security Council under Chapter VII of the UN Charter, which made the resolution legally binding and enforceable on all member states. </a:t>
            </a:r>
          </a:p>
        </p:txBody>
      </p:sp>
    </p:spTree>
    <p:extLst>
      <p:ext uri="{BB962C8B-B14F-4D97-AF65-F5344CB8AC3E}">
        <p14:creationId xmlns:p14="http://schemas.microsoft.com/office/powerpoint/2010/main" val="2293095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D7F3B-CC90-43B0-A0B7-1EC1A1E73EF7}"/>
              </a:ext>
            </a:extLst>
          </p:cNvPr>
          <p:cNvSpPr>
            <a:spLocks noGrp="1"/>
          </p:cNvSpPr>
          <p:nvPr>
            <p:ph type="title"/>
          </p:nvPr>
        </p:nvSpPr>
        <p:spPr/>
        <p:txBody>
          <a:bodyPr/>
          <a:lstStyle/>
          <a:p>
            <a:r>
              <a:rPr lang="en-US" dirty="0"/>
              <a:t>Pak’s reliance on the US and China for its security</a:t>
            </a:r>
          </a:p>
        </p:txBody>
      </p:sp>
      <p:sp>
        <p:nvSpPr>
          <p:cNvPr id="3" name="Content Placeholder 2">
            <a:extLst>
              <a:ext uri="{FF2B5EF4-FFF2-40B4-BE49-F238E27FC236}">
                <a16:creationId xmlns:a16="http://schemas.microsoft.com/office/drawing/2014/main" id="{57EF7D94-7DC5-4310-91E3-F768A48F83D7}"/>
              </a:ext>
            </a:extLst>
          </p:cNvPr>
          <p:cNvSpPr>
            <a:spLocks noGrp="1"/>
          </p:cNvSpPr>
          <p:nvPr>
            <p:ph idx="1"/>
          </p:nvPr>
        </p:nvSpPr>
        <p:spPr>
          <a:xfrm>
            <a:off x="646111" y="2052918"/>
            <a:ext cx="11131674" cy="4195481"/>
          </a:xfrm>
        </p:spPr>
        <p:txBody>
          <a:bodyPr>
            <a:normAutofit/>
          </a:bodyPr>
          <a:lstStyle/>
          <a:p>
            <a:pPr algn="just">
              <a:lnSpc>
                <a:spcPct val="150000"/>
              </a:lnSpc>
              <a:buFont typeface="Wingdings" panose="05000000000000000000" pitchFamily="2" charset="2"/>
              <a:buChar char="§"/>
            </a:pPr>
            <a:r>
              <a:rPr lang="en-US" sz="2800" dirty="0"/>
              <a:t>While Pakistan entered into an alliance with the United States primarily </a:t>
            </a:r>
            <a:r>
              <a:rPr lang="en-US" sz="2800" b="1" dirty="0"/>
              <a:t>to answer the Indian threat,</a:t>
            </a:r>
            <a:r>
              <a:rPr lang="en-US" sz="2800" dirty="0"/>
              <a:t> the United States viewed the alliance solely through the prism of superpower competition and had little interest in Pakistan’s fears about India. Similarly, Pakistan’s all-weather friendship with China translated into little material support for Pakistan when it counted most, in either the 1965 or 1971 or wars.</a:t>
            </a:r>
          </a:p>
          <a:p>
            <a:pPr marL="0" indent="0">
              <a:buNone/>
            </a:pPr>
            <a:endParaRPr lang="en-US" dirty="0"/>
          </a:p>
        </p:txBody>
      </p:sp>
    </p:spTree>
    <p:extLst>
      <p:ext uri="{BB962C8B-B14F-4D97-AF65-F5344CB8AC3E}">
        <p14:creationId xmlns:p14="http://schemas.microsoft.com/office/powerpoint/2010/main" val="34163220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363" y="621034"/>
            <a:ext cx="10312068" cy="758668"/>
          </a:xfrm>
        </p:spPr>
        <p:txBody>
          <a:bodyPr>
            <a:normAutofit/>
          </a:bodyPr>
          <a:lstStyle/>
          <a:p>
            <a:r>
              <a:rPr lang="en-US" dirty="0"/>
              <a:t>International Obligations: </a:t>
            </a:r>
            <a:r>
              <a:rPr lang="en-US" sz="3600" dirty="0"/>
              <a:t>UN Resolution 1540</a:t>
            </a:r>
          </a:p>
        </p:txBody>
      </p:sp>
      <p:sp>
        <p:nvSpPr>
          <p:cNvPr id="3" name="Content Placeholder 2"/>
          <p:cNvSpPr>
            <a:spLocks noGrp="1"/>
          </p:cNvSpPr>
          <p:nvPr>
            <p:ph idx="1"/>
          </p:nvPr>
        </p:nvSpPr>
        <p:spPr>
          <a:xfrm>
            <a:off x="410639" y="1742832"/>
            <a:ext cx="11304623" cy="4606790"/>
          </a:xfrm>
        </p:spPr>
        <p:txBody>
          <a:bodyPr>
            <a:noAutofit/>
          </a:bodyPr>
          <a:lstStyle/>
          <a:p>
            <a:pPr algn="just">
              <a:buFont typeface="Wingdings" panose="05000000000000000000" pitchFamily="2" charset="2"/>
              <a:buChar char="§"/>
            </a:pPr>
            <a:r>
              <a:rPr lang="en-US" sz="2400" b="1" dirty="0"/>
              <a:t>1540 remains one of the most forceful decisions of the UN. </a:t>
            </a:r>
          </a:p>
          <a:p>
            <a:pPr algn="just">
              <a:buFont typeface="Wingdings" panose="05000000000000000000" pitchFamily="2" charset="2"/>
              <a:buChar char="§"/>
            </a:pPr>
            <a:r>
              <a:rPr lang="en-US" sz="2400" dirty="0"/>
              <a:t>Adopted in April 2004 by a unanimous vote, it establishes that </a:t>
            </a:r>
            <a:r>
              <a:rPr lang="en-US" sz="2400" b="1" dirty="0"/>
              <a:t>proliferation and possession of Weapons of Mass Destruction (WMD) </a:t>
            </a:r>
            <a:r>
              <a:rPr lang="en-US" sz="2400" dirty="0"/>
              <a:t>by non-state actors is a “threat to international peace and security”. </a:t>
            </a:r>
            <a:r>
              <a:rPr lang="en-US" sz="2400" dirty="0" smtClean="0"/>
              <a:t> It </a:t>
            </a:r>
            <a:r>
              <a:rPr lang="en-US" sz="2400" dirty="0"/>
              <a:t>requires states to </a:t>
            </a:r>
          </a:p>
          <a:p>
            <a:pPr marL="0" indent="0" algn="just">
              <a:buNone/>
            </a:pPr>
            <a:r>
              <a:rPr lang="en-US" sz="2400" dirty="0"/>
              <a:t>	</a:t>
            </a:r>
            <a:r>
              <a:rPr lang="en-US" sz="2400" dirty="0" err="1"/>
              <a:t>i</a:t>
            </a:r>
            <a:r>
              <a:rPr lang="en-US" sz="2400" dirty="0"/>
              <a:t>) prohibit </a:t>
            </a:r>
            <a:r>
              <a:rPr lang="en-US" sz="2400" b="1" dirty="0"/>
              <a:t>providing any form of support to non-state actors </a:t>
            </a:r>
            <a:r>
              <a:rPr lang="en-US" sz="2400" dirty="0"/>
              <a:t>seeking to acquire WMD, related material or their means of delivery;</a:t>
            </a:r>
          </a:p>
          <a:p>
            <a:pPr marL="0" indent="0" algn="just">
              <a:buNone/>
            </a:pPr>
            <a:r>
              <a:rPr lang="en-US" sz="2400" dirty="0"/>
              <a:t>	ii) </a:t>
            </a:r>
            <a:r>
              <a:rPr lang="en-US" sz="2400" b="1" dirty="0"/>
              <a:t>adopt and enforce laws criminalizing</a:t>
            </a:r>
            <a:r>
              <a:rPr lang="en-US" sz="2400" dirty="0"/>
              <a:t> the possession and acquisition of such materials by non-state actors as well as to assist or finance their acquisition; and </a:t>
            </a:r>
          </a:p>
          <a:p>
            <a:pPr marL="0" indent="0" algn="just">
              <a:buNone/>
            </a:pPr>
            <a:r>
              <a:rPr lang="en-US" sz="2400" dirty="0"/>
              <a:t>	iii) adopt and enforce domestic controls over nuclear, chemical and biological weapon, their means of delivery, and related materials,</a:t>
            </a:r>
            <a:r>
              <a:rPr lang="en-US" sz="2400" b="1" dirty="0"/>
              <a:t> in order to prevent their proliferation</a:t>
            </a:r>
            <a:r>
              <a:rPr lang="en-US" sz="2400" dirty="0"/>
              <a:t>. </a:t>
            </a:r>
          </a:p>
        </p:txBody>
      </p:sp>
    </p:spTree>
    <p:extLst>
      <p:ext uri="{BB962C8B-B14F-4D97-AF65-F5344CB8AC3E}">
        <p14:creationId xmlns:p14="http://schemas.microsoft.com/office/powerpoint/2010/main" val="20587443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Pak’s effort in establishing a</a:t>
            </a:r>
            <a:r>
              <a:rPr lang="en-US" b="1" dirty="0"/>
              <a:t> strong nuclear framework</a:t>
            </a:r>
          </a:p>
        </p:txBody>
      </p:sp>
      <p:sp>
        <p:nvSpPr>
          <p:cNvPr id="3" name="Content Placeholder 2"/>
          <p:cNvSpPr>
            <a:spLocks noGrp="1"/>
          </p:cNvSpPr>
          <p:nvPr>
            <p:ph idx="1"/>
          </p:nvPr>
        </p:nvSpPr>
        <p:spPr>
          <a:xfrm>
            <a:off x="1103312" y="2052918"/>
            <a:ext cx="10143026" cy="4195481"/>
          </a:xfrm>
        </p:spPr>
        <p:txBody>
          <a:bodyPr/>
          <a:lstStyle/>
          <a:p>
            <a:pPr algn="just">
              <a:lnSpc>
                <a:spcPct val="150000"/>
              </a:lnSpc>
            </a:pPr>
            <a:r>
              <a:rPr lang="en-US" sz="2800" dirty="0"/>
              <a:t>Incorporating non-proliferation norms and working in conjunction with the IAEA, Pakistan ensured that its nuclear security regime is based on </a:t>
            </a:r>
            <a:r>
              <a:rPr lang="en-US" sz="2800" b="1" dirty="0"/>
              <a:t>the three pillars of a legislative and regulatory framework</a:t>
            </a:r>
            <a:r>
              <a:rPr lang="en-US" sz="2800" dirty="0"/>
              <a:t>; setting up of </a:t>
            </a:r>
            <a:r>
              <a:rPr lang="en-US" sz="2800" b="1" dirty="0"/>
              <a:t>implementing institution</a:t>
            </a:r>
            <a:r>
              <a:rPr lang="en-US" sz="2800" dirty="0"/>
              <a:t>s and organizations; and enforcement systems and measures.</a:t>
            </a:r>
          </a:p>
          <a:p>
            <a:endParaRPr lang="en-US" dirty="0"/>
          </a:p>
        </p:txBody>
      </p:sp>
    </p:spTree>
    <p:extLst>
      <p:ext uri="{BB962C8B-B14F-4D97-AF65-F5344CB8AC3E}">
        <p14:creationId xmlns:p14="http://schemas.microsoft.com/office/powerpoint/2010/main" val="31915272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command Authority Ordinance 2007</a:t>
            </a:r>
            <a:endParaRPr lang="en-US" dirty="0"/>
          </a:p>
        </p:txBody>
      </p:sp>
      <p:sp>
        <p:nvSpPr>
          <p:cNvPr id="3" name="Content Placeholder 2"/>
          <p:cNvSpPr>
            <a:spLocks noGrp="1"/>
          </p:cNvSpPr>
          <p:nvPr>
            <p:ph idx="1"/>
          </p:nvPr>
        </p:nvSpPr>
        <p:spPr>
          <a:xfrm>
            <a:off x="601785" y="1853550"/>
            <a:ext cx="10761784" cy="4023360"/>
          </a:xfrm>
        </p:spPr>
        <p:txBody>
          <a:bodyPr>
            <a:normAutofit/>
          </a:bodyPr>
          <a:lstStyle/>
          <a:p>
            <a:pPr algn="just"/>
            <a:r>
              <a:rPr lang="en-US" sz="2400" dirty="0"/>
              <a:t>Key elements of the NCA 2007 were </a:t>
            </a:r>
            <a:endParaRPr lang="en-US" sz="2400" dirty="0" smtClean="0"/>
          </a:p>
          <a:p>
            <a:pPr algn="just"/>
            <a:r>
              <a:rPr lang="en-US" sz="2400" dirty="0" smtClean="0"/>
              <a:t>(</a:t>
            </a:r>
            <a:r>
              <a:rPr lang="en-US" sz="2400" dirty="0"/>
              <a:t>1) All powers and functions of the authority were vested in the Chairman NCA (President of Pakistan at the time) who may “delegate all or any of these powers and functions to Director General Strategic Plans Division or such person as he may deem appropriate”; </a:t>
            </a:r>
            <a:endParaRPr lang="en-US" sz="2400" dirty="0" smtClean="0"/>
          </a:p>
          <a:p>
            <a:pPr algn="just"/>
            <a:r>
              <a:rPr lang="en-US" sz="2400" dirty="0" smtClean="0"/>
              <a:t>(</a:t>
            </a:r>
            <a:r>
              <a:rPr lang="en-US" sz="2400" dirty="0"/>
              <a:t>2) NCA shall have powers “exercise complete command and control over all nuclear and space related technologies, systems and matters”; and </a:t>
            </a:r>
            <a:endParaRPr lang="en-US" sz="2400" dirty="0" smtClean="0"/>
          </a:p>
          <a:p>
            <a:pPr algn="just"/>
            <a:r>
              <a:rPr lang="en-US" sz="2400" dirty="0" smtClean="0"/>
              <a:t>(</a:t>
            </a:r>
            <a:r>
              <a:rPr lang="en-US" sz="2400" dirty="0"/>
              <a:t>3) NCA shall supervise, manage and coordinate the administration, management, control and audit of budget, programs, and project of strategic organizations (PAEC, KRL, SUPARCO, and NESCOM</a:t>
            </a:r>
            <a:r>
              <a:rPr lang="en-US" sz="2400" dirty="0" smtClean="0"/>
              <a:t>).</a:t>
            </a:r>
          </a:p>
          <a:p>
            <a:pPr algn="just"/>
            <a:endParaRPr lang="en-US" dirty="0"/>
          </a:p>
        </p:txBody>
      </p:sp>
    </p:spTree>
    <p:extLst>
      <p:ext uri="{BB962C8B-B14F-4D97-AF65-F5344CB8AC3E}">
        <p14:creationId xmlns:p14="http://schemas.microsoft.com/office/powerpoint/2010/main" val="3824093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NCA ACT 2010</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200000"/>
              </a:lnSpc>
            </a:pPr>
            <a:r>
              <a:rPr lang="en-US" sz="2400" dirty="0" smtClean="0"/>
              <a:t>The “NCA Ordinance 2007” with amendments were legislated as “National Command Authority Act, 2010.By virtue of the legislation, JSHQ /SPD became the </a:t>
            </a:r>
            <a:r>
              <a:rPr lang="en-US" sz="2400" b="1" dirty="0" smtClean="0"/>
              <a:t>de jure and de facto authority on “all things nuclear”</a:t>
            </a:r>
            <a:r>
              <a:rPr lang="en-US" sz="2400" dirty="0" smtClean="0"/>
              <a:t>—including both the military and civil aspects of nuclear programs.  JSHQ/SPD is an exclusive organization; no other national security body has a dedicated secretariat comparable to SPD in functioning with authority, budgeting, and legal powers</a:t>
            </a:r>
            <a:endParaRPr lang="en-US" sz="2400" dirty="0"/>
          </a:p>
        </p:txBody>
      </p:sp>
    </p:spTree>
    <p:extLst>
      <p:ext uri="{BB962C8B-B14F-4D97-AF65-F5344CB8AC3E}">
        <p14:creationId xmlns:p14="http://schemas.microsoft.com/office/powerpoint/2010/main" val="32607584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62523" y="54708"/>
            <a:ext cx="12254523" cy="6861907"/>
          </a:xfrm>
          <a:prstGeom prst="rect">
            <a:avLst/>
          </a:prstGeom>
        </p:spPr>
      </p:pic>
    </p:spTree>
    <p:extLst>
      <p:ext uri="{BB962C8B-B14F-4D97-AF65-F5344CB8AC3E}">
        <p14:creationId xmlns:p14="http://schemas.microsoft.com/office/powerpoint/2010/main" val="172874677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Civilians control is almost minimal???</a:t>
            </a:r>
            <a:endParaRPr lang="en-US" dirty="0"/>
          </a:p>
        </p:txBody>
      </p:sp>
      <p:sp>
        <p:nvSpPr>
          <p:cNvPr id="3" name="Content Placeholder 2"/>
          <p:cNvSpPr>
            <a:spLocks noGrp="1"/>
          </p:cNvSpPr>
          <p:nvPr>
            <p:ph idx="1"/>
          </p:nvPr>
        </p:nvSpPr>
        <p:spPr>
          <a:xfrm>
            <a:off x="679939" y="1845733"/>
            <a:ext cx="11043138" cy="4359681"/>
          </a:xfrm>
        </p:spPr>
        <p:txBody>
          <a:bodyPr>
            <a:noAutofit/>
          </a:bodyPr>
          <a:lstStyle/>
          <a:p>
            <a:pPr algn="just"/>
            <a:r>
              <a:rPr lang="en-US" sz="2100" dirty="0" smtClean="0"/>
              <a:t>Future considerations?</a:t>
            </a:r>
          </a:p>
          <a:p>
            <a:pPr algn="just"/>
            <a:r>
              <a:rPr lang="en-US" sz="2100" dirty="0"/>
              <a:t>Democratic traditions warrant that all nuclear weapon management and use must remain in control of civilian leaders through peace, crisis, and war. </a:t>
            </a:r>
            <a:endParaRPr lang="en-US" sz="2100" dirty="0" smtClean="0"/>
          </a:p>
          <a:p>
            <a:pPr algn="just"/>
            <a:r>
              <a:rPr lang="en-US" sz="2100" dirty="0"/>
              <a:t>The most significant weakness of Pakistan’s C2 system was exposed on May 2, 2011 when U.S. forces covertly eliminated Osama Bin Laden deep inside Pakistani </a:t>
            </a:r>
            <a:r>
              <a:rPr lang="en-US" sz="2100" dirty="0" smtClean="0"/>
              <a:t>territory.</a:t>
            </a:r>
          </a:p>
          <a:p>
            <a:pPr algn="just"/>
            <a:r>
              <a:rPr lang="en-US" sz="2100" dirty="0" smtClean="0"/>
              <a:t>This </a:t>
            </a:r>
            <a:r>
              <a:rPr lang="en-US" sz="2100" dirty="0"/>
              <a:t>incident indicated that Pakistan’s airspace</a:t>
            </a:r>
            <a:r>
              <a:rPr lang="en-US" sz="2100" b="1" dirty="0"/>
              <a:t>, command, control, communications, computers, intelligence, information, surveillance, and reconnaissance (C4I2SR) systems </a:t>
            </a:r>
            <a:r>
              <a:rPr lang="en-US" sz="2100" dirty="0"/>
              <a:t>were vulnerable to high-tech, territorial intrusion. A nuclear state should never find itself in such a vulnerable </a:t>
            </a:r>
            <a:r>
              <a:rPr lang="en-US" sz="2100" dirty="0" smtClean="0"/>
              <a:t>situation. </a:t>
            </a:r>
            <a:r>
              <a:rPr lang="en-US" sz="2100" dirty="0"/>
              <a:t>The May 2011 failure underscores Pakistan’s troubled learning curve with C2 and its </a:t>
            </a:r>
            <a:r>
              <a:rPr lang="en-US" sz="2100" b="1" dirty="0"/>
              <a:t>tendency to focus on arsenal maturation over other problem areas</a:t>
            </a:r>
            <a:r>
              <a:rPr lang="en-US" sz="2100" dirty="0"/>
              <a:t>. In the coming decade, Pakistani command system must redress the weakness of Pakistani airspace C4I2SR system. </a:t>
            </a:r>
            <a:endParaRPr lang="en-US" sz="2100" dirty="0" smtClean="0"/>
          </a:p>
          <a:p>
            <a:pPr algn="just"/>
            <a:r>
              <a:rPr lang="en-US" sz="2100" dirty="0"/>
              <a:t>Recently developed </a:t>
            </a:r>
            <a:r>
              <a:rPr lang="en-US" sz="2100" b="1" dirty="0"/>
              <a:t>TNW systems like the </a:t>
            </a:r>
            <a:r>
              <a:rPr lang="en-US" sz="2100" b="1" i="1" dirty="0"/>
              <a:t>Nasr</a:t>
            </a:r>
            <a:r>
              <a:rPr lang="en-US" sz="2100" i="1" dirty="0"/>
              <a:t> </a:t>
            </a:r>
            <a:r>
              <a:rPr lang="en-US" sz="2100" dirty="0"/>
              <a:t>have the potential to merge conventional and nuclear conflict. </a:t>
            </a:r>
          </a:p>
        </p:txBody>
      </p:sp>
    </p:spTree>
    <p:extLst>
      <p:ext uri="{BB962C8B-B14F-4D97-AF65-F5344CB8AC3E}">
        <p14:creationId xmlns:p14="http://schemas.microsoft.com/office/powerpoint/2010/main" val="20245398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Civilians in decision making?</a:t>
            </a:r>
            <a:endParaRPr lang="en-US" dirty="0"/>
          </a:p>
        </p:txBody>
      </p:sp>
      <p:sp>
        <p:nvSpPr>
          <p:cNvPr id="3" name="Content Placeholder 2"/>
          <p:cNvSpPr>
            <a:spLocks noGrp="1"/>
          </p:cNvSpPr>
          <p:nvPr>
            <p:ph idx="1"/>
          </p:nvPr>
        </p:nvSpPr>
        <p:spPr>
          <a:xfrm>
            <a:off x="515815" y="1845734"/>
            <a:ext cx="11332308" cy="4351866"/>
          </a:xfrm>
        </p:spPr>
        <p:txBody>
          <a:bodyPr>
            <a:noAutofit/>
          </a:bodyPr>
          <a:lstStyle/>
          <a:p>
            <a:pPr algn="just"/>
            <a:r>
              <a:rPr lang="en-US" sz="2400" dirty="0"/>
              <a:t>There is a risk that the tremendous civilian technology potential of these organizations in </a:t>
            </a:r>
            <a:r>
              <a:rPr lang="en-US" sz="2400" b="1" dirty="0"/>
              <a:t>space, communications, metallurgy, nuclear power generation, agriculture, and medical sectors </a:t>
            </a:r>
            <a:r>
              <a:rPr lang="en-US" sz="2400" dirty="0"/>
              <a:t>might not be fully actualized under this </a:t>
            </a:r>
            <a:r>
              <a:rPr lang="en-US" sz="2400" dirty="0" smtClean="0"/>
              <a:t>arrangement. </a:t>
            </a:r>
            <a:r>
              <a:rPr lang="en-US" sz="2400" dirty="0"/>
              <a:t>The military’s handling of these matters prioritizes nuclear weapons and delivery systems over civilian uses of nuclear technology </a:t>
            </a:r>
            <a:endParaRPr lang="en-US" sz="2400" dirty="0" smtClean="0"/>
          </a:p>
          <a:p>
            <a:pPr algn="just"/>
            <a:r>
              <a:rPr lang="en-US" sz="2400" b="1" dirty="0" smtClean="0"/>
              <a:t>Georges Clemenceau (Former Minister of War of France)</a:t>
            </a:r>
            <a:r>
              <a:rPr lang="en-US" sz="2400" dirty="0" smtClean="0"/>
              <a:t> </a:t>
            </a:r>
            <a:r>
              <a:rPr lang="en-US" sz="2400" dirty="0"/>
              <a:t>say that </a:t>
            </a:r>
            <a:r>
              <a:rPr lang="en-US" sz="2400" i="1" dirty="0"/>
              <a:t>war was too important a business to be left to the generals</a:t>
            </a:r>
            <a:r>
              <a:rPr lang="en-US" sz="2400" dirty="0"/>
              <a:t>. When to start a war and when to call it off is basically the job of the people’s representatives, and not of the military, whose perception of war is technical and misses the larger picture that a statesman can grasp. </a:t>
            </a:r>
            <a:endParaRPr lang="en-US" sz="2400" dirty="0" smtClean="0"/>
          </a:p>
          <a:p>
            <a:pPr algn="just"/>
            <a:r>
              <a:rPr lang="en-US" sz="2400" dirty="0" smtClean="0"/>
              <a:t>It </a:t>
            </a:r>
            <a:r>
              <a:rPr lang="en-US" sz="2400" dirty="0"/>
              <a:t>is not a coincidence that both the wars that Pakistan fought - in 1965 and 1971- took place when a military ruler was at the helm. Even </a:t>
            </a:r>
            <a:r>
              <a:rPr lang="en-US" sz="2400" dirty="0" err="1"/>
              <a:t>Kargil</a:t>
            </a:r>
            <a:r>
              <a:rPr lang="en-US" sz="2400" dirty="0"/>
              <a:t> was basically the generals’ brainchild--notwithstanding President Musharraf’s claim that “everyone was on board.</a:t>
            </a:r>
          </a:p>
        </p:txBody>
      </p:sp>
    </p:spTree>
    <p:extLst>
      <p:ext uri="{BB962C8B-B14F-4D97-AF65-F5344CB8AC3E}">
        <p14:creationId xmlns:p14="http://schemas.microsoft.com/office/powerpoint/2010/main" val="4172429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Building Satellite and Robust Communications Capability </a:t>
            </a:r>
            <a:endParaRPr lang="en-US" dirty="0"/>
          </a:p>
        </p:txBody>
      </p:sp>
      <p:sp>
        <p:nvSpPr>
          <p:cNvPr id="3" name="Content Placeholder 2"/>
          <p:cNvSpPr>
            <a:spLocks noGrp="1"/>
          </p:cNvSpPr>
          <p:nvPr>
            <p:ph idx="1"/>
          </p:nvPr>
        </p:nvSpPr>
        <p:spPr>
          <a:xfrm>
            <a:off x="656492" y="1845734"/>
            <a:ext cx="10925908" cy="4023360"/>
          </a:xfrm>
        </p:spPr>
        <p:txBody>
          <a:bodyPr>
            <a:noAutofit/>
          </a:bodyPr>
          <a:lstStyle/>
          <a:p>
            <a:pPr algn="just">
              <a:buFont typeface="Wingdings" panose="05000000000000000000" pitchFamily="2" charset="2"/>
              <a:buChar char="§"/>
            </a:pPr>
            <a:r>
              <a:rPr lang="en-US" sz="2200" dirty="0" smtClean="0"/>
              <a:t>Presently</a:t>
            </a:r>
            <a:r>
              <a:rPr lang="en-US" sz="2200" dirty="0"/>
              <a:t>, Pakistan focuses more on nuclear weapons production and the use of traditional early warning methods. However, more attention must also be paid to space-based communication assets. </a:t>
            </a:r>
            <a:endParaRPr lang="en-US" sz="2200" dirty="0" smtClean="0"/>
          </a:p>
          <a:p>
            <a:pPr algn="just">
              <a:buFont typeface="Wingdings" panose="05000000000000000000" pitchFamily="2" charset="2"/>
              <a:buChar char="§"/>
            </a:pPr>
            <a:r>
              <a:rPr lang="en-US" sz="2200" dirty="0" smtClean="0"/>
              <a:t>SUPARCO </a:t>
            </a:r>
            <a:r>
              <a:rPr lang="en-US" sz="2200" dirty="0"/>
              <a:t>has suffered from financial trouble and neglect. Revitalization, restructuring, reorientation, and modernization of SUPARCO are critical issues</a:t>
            </a:r>
            <a:r>
              <a:rPr lang="en-US" sz="2200" dirty="0" smtClean="0"/>
              <a:t>.</a:t>
            </a:r>
          </a:p>
          <a:p>
            <a:pPr algn="just">
              <a:buFont typeface="Wingdings" panose="05000000000000000000" pitchFamily="2" charset="2"/>
              <a:buChar char="§"/>
            </a:pPr>
            <a:r>
              <a:rPr lang="en-US" sz="2200" dirty="0" smtClean="0"/>
              <a:t> </a:t>
            </a:r>
            <a:r>
              <a:rPr lang="en-US" sz="2200" dirty="0"/>
              <a:t>Pakistan will need to catch up with the world‘s space leaders and make up for lost time. At present, Pakistan controls only two satellites—the Badr-1 digital communication satellite and the PAKSAT-1 telecommunication one. </a:t>
            </a:r>
            <a:endParaRPr lang="en-US" sz="2200" dirty="0" smtClean="0"/>
          </a:p>
          <a:p>
            <a:pPr algn="just">
              <a:buFont typeface="Wingdings" panose="05000000000000000000" pitchFamily="2" charset="2"/>
              <a:buChar char="§"/>
            </a:pPr>
            <a:r>
              <a:rPr lang="en-US" sz="2200" dirty="0" smtClean="0"/>
              <a:t>These </a:t>
            </a:r>
            <a:r>
              <a:rPr lang="en-US" sz="2200" dirty="0"/>
              <a:t>capabilities are too feeble to ensure robust communications for Pakistan’s nuclear C2. The NCA should build adequate space-based satellite reconnaissance and communication capabilities in near future in order to adapt to an environment where its current C2 assets remain vulnerable </a:t>
            </a:r>
          </a:p>
        </p:txBody>
      </p:sp>
    </p:spTree>
    <p:extLst>
      <p:ext uri="{BB962C8B-B14F-4D97-AF65-F5344CB8AC3E}">
        <p14:creationId xmlns:p14="http://schemas.microsoft.com/office/powerpoint/2010/main" val="8380167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world has perceived Pak’s efforts</a:t>
            </a:r>
          </a:p>
        </p:txBody>
      </p:sp>
      <p:sp>
        <p:nvSpPr>
          <p:cNvPr id="3" name="Content Placeholder 2"/>
          <p:cNvSpPr>
            <a:spLocks noGrp="1"/>
          </p:cNvSpPr>
          <p:nvPr>
            <p:ph idx="1"/>
          </p:nvPr>
        </p:nvSpPr>
        <p:spPr>
          <a:xfrm>
            <a:off x="646111" y="1737360"/>
            <a:ext cx="10873766" cy="4511040"/>
          </a:xfrm>
        </p:spPr>
        <p:txBody>
          <a:bodyPr>
            <a:normAutofit lnSpcReduction="10000"/>
          </a:bodyPr>
          <a:lstStyle/>
          <a:p>
            <a:pPr algn="just">
              <a:lnSpc>
                <a:spcPct val="150000"/>
              </a:lnSpc>
              <a:buFont typeface="Wingdings" panose="05000000000000000000" pitchFamily="2" charset="2"/>
              <a:buChar char="§"/>
            </a:pPr>
            <a:r>
              <a:rPr lang="en-US" sz="2400" dirty="0"/>
              <a:t>Pakistan’s counter-terrorism cooperation with the US and its achievements in counter-proliferation, including measures for nuclear safety and security, were not sufficient to overcome the stigma resulting from </a:t>
            </a:r>
            <a:r>
              <a:rPr lang="en-US" sz="2400" b="1" dirty="0"/>
              <a:t>Pakistan’s past links with the Taliban and the fallout from the Khan nuclear network</a:t>
            </a:r>
          </a:p>
          <a:p>
            <a:pPr algn="just">
              <a:lnSpc>
                <a:spcPct val="150000"/>
              </a:lnSpc>
              <a:buFont typeface="Wingdings" panose="05000000000000000000" pitchFamily="2" charset="2"/>
              <a:buChar char="§"/>
            </a:pPr>
            <a:r>
              <a:rPr lang="en-US" sz="2400" dirty="0"/>
              <a:t>Pakistan continues to remain under a cloud of suspicion in the West even after nearly 20 years. According to then-Pakistan’s Ambassador to the UN, </a:t>
            </a:r>
            <a:r>
              <a:rPr lang="en-US" sz="2400" dirty="0" err="1"/>
              <a:t>Munir</a:t>
            </a:r>
            <a:r>
              <a:rPr lang="en-US" sz="2400" dirty="0"/>
              <a:t> </a:t>
            </a:r>
            <a:r>
              <a:rPr lang="en-US" sz="2400" dirty="0" err="1"/>
              <a:t>Akram</a:t>
            </a:r>
            <a:r>
              <a:rPr lang="en-US" sz="2400" dirty="0"/>
              <a:t>, “Pakistan’s image has suffered an irreparable loss” and “</a:t>
            </a:r>
            <a:r>
              <a:rPr lang="en-US" sz="2400" b="1" dirty="0"/>
              <a:t>is considered to be grossly irresponsible</a:t>
            </a:r>
            <a:r>
              <a:rPr lang="en-US" sz="2400" dirty="0"/>
              <a:t>.’</a:t>
            </a:r>
          </a:p>
        </p:txBody>
      </p:sp>
    </p:spTree>
    <p:extLst>
      <p:ext uri="{BB962C8B-B14F-4D97-AF65-F5344CB8AC3E}">
        <p14:creationId xmlns:p14="http://schemas.microsoft.com/office/powerpoint/2010/main" val="85915093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550172"/>
          </a:xfrm>
        </p:spPr>
        <p:txBody>
          <a:bodyPr>
            <a:normAutofit fontScale="90000"/>
          </a:bodyPr>
          <a:lstStyle/>
          <a:p>
            <a:r>
              <a:rPr lang="en-US" dirty="0"/>
              <a:t>Questions on the safety standards of Nukes</a:t>
            </a:r>
          </a:p>
        </p:txBody>
      </p:sp>
      <p:sp>
        <p:nvSpPr>
          <p:cNvPr id="3" name="Content Placeholder 2"/>
          <p:cNvSpPr>
            <a:spLocks noGrp="1"/>
          </p:cNvSpPr>
          <p:nvPr>
            <p:ph idx="1"/>
          </p:nvPr>
        </p:nvSpPr>
        <p:spPr>
          <a:xfrm>
            <a:off x="645129" y="1992923"/>
            <a:ext cx="10319855" cy="4255476"/>
          </a:xfrm>
        </p:spPr>
        <p:txBody>
          <a:bodyPr>
            <a:noAutofit/>
          </a:bodyPr>
          <a:lstStyle/>
          <a:p>
            <a:pPr algn="just">
              <a:lnSpc>
                <a:spcPct val="200000"/>
              </a:lnSpc>
            </a:pPr>
            <a:r>
              <a:rPr lang="en-US" sz="2400" dirty="0"/>
              <a:t>Former SPD official Brigadier Naeem </a:t>
            </a:r>
            <a:r>
              <a:rPr lang="en-US" sz="2400" dirty="0" err="1"/>
              <a:t>Salik</a:t>
            </a:r>
            <a:r>
              <a:rPr lang="en-US" sz="2400" dirty="0"/>
              <a:t>, writes that “No other country in the world has </a:t>
            </a:r>
            <a:r>
              <a:rPr lang="en-US" sz="2400" b="1" dirty="0"/>
              <a:t>had to endure the kind of cynicism, doubts and concerns about the safety and security of its nuclear assets</a:t>
            </a:r>
            <a:r>
              <a:rPr lang="en-US" sz="2400" dirty="0"/>
              <a:t> and no other country has had to perpetually strive to explain the viability of its safety and security systems and its commitment to ensure the maintenance of internationally recognised standards than Pakistan.’</a:t>
            </a:r>
          </a:p>
        </p:txBody>
      </p:sp>
    </p:spTree>
    <p:extLst>
      <p:ext uri="{BB962C8B-B14F-4D97-AF65-F5344CB8AC3E}">
        <p14:creationId xmlns:p14="http://schemas.microsoft.com/office/powerpoint/2010/main" val="1045706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8D2D5-74F4-4DDB-90F0-E3F845778E1F}"/>
              </a:ext>
            </a:extLst>
          </p:cNvPr>
          <p:cNvSpPr>
            <a:spLocks noGrp="1"/>
          </p:cNvSpPr>
          <p:nvPr>
            <p:ph type="title"/>
          </p:nvPr>
        </p:nvSpPr>
        <p:spPr>
          <a:xfrm>
            <a:off x="1036210" y="75589"/>
            <a:ext cx="10342990" cy="1221766"/>
          </a:xfrm>
        </p:spPr>
        <p:txBody>
          <a:bodyPr/>
          <a:lstStyle/>
          <a:p>
            <a:r>
              <a:rPr lang="en-US" dirty="0"/>
              <a:t>Why do states pursue nuclear </a:t>
            </a:r>
            <a:r>
              <a:rPr lang="en-US" dirty="0" smtClean="0"/>
              <a:t>weapons?</a:t>
            </a:r>
            <a:endParaRPr lang="en-US" dirty="0"/>
          </a:p>
        </p:txBody>
      </p:sp>
      <p:sp>
        <p:nvSpPr>
          <p:cNvPr id="3" name="Content Placeholder 2">
            <a:extLst>
              <a:ext uri="{FF2B5EF4-FFF2-40B4-BE49-F238E27FC236}">
                <a16:creationId xmlns:a16="http://schemas.microsoft.com/office/drawing/2014/main" id="{556506DC-3AEF-4615-BC50-89F0C36A3239}"/>
              </a:ext>
            </a:extLst>
          </p:cNvPr>
          <p:cNvSpPr>
            <a:spLocks noGrp="1"/>
          </p:cNvSpPr>
          <p:nvPr>
            <p:ph idx="1"/>
          </p:nvPr>
        </p:nvSpPr>
        <p:spPr>
          <a:xfrm>
            <a:off x="562709" y="1703754"/>
            <a:ext cx="11027506" cy="4970584"/>
          </a:xfrm>
        </p:spPr>
        <p:txBody>
          <a:bodyPr>
            <a:noAutofit/>
          </a:bodyPr>
          <a:lstStyle/>
          <a:p>
            <a:pPr algn="just"/>
            <a:r>
              <a:rPr lang="en-US" sz="2400" dirty="0"/>
              <a:t>The </a:t>
            </a:r>
            <a:r>
              <a:rPr lang="en-US" sz="2400" b="1" dirty="0"/>
              <a:t>realists (neorealists) </a:t>
            </a:r>
            <a:r>
              <a:rPr lang="en-US" sz="2400" dirty="0"/>
              <a:t>would suggest that states are concerned primarily with maximizing security.</a:t>
            </a:r>
          </a:p>
          <a:p>
            <a:pPr algn="just"/>
            <a:r>
              <a:rPr lang="en-US" sz="2400" dirty="0"/>
              <a:t>When faced with external threats and an </a:t>
            </a:r>
            <a:r>
              <a:rPr lang="en-US" sz="2400" b="1" dirty="0"/>
              <a:t>unfavorable distribution </a:t>
            </a:r>
            <a:r>
              <a:rPr lang="en-US" sz="2400" dirty="0"/>
              <a:t>of political, economic, and military capabilities with its adversaries, government officials have </a:t>
            </a:r>
            <a:r>
              <a:rPr lang="en-US" sz="2400" b="1" dirty="0"/>
              <a:t>two fundamental options. </a:t>
            </a:r>
            <a:r>
              <a:rPr lang="en-US" sz="2400" dirty="0"/>
              <a:t>They can either </a:t>
            </a:r>
            <a:r>
              <a:rPr lang="en-US" sz="2400" b="1" dirty="0"/>
              <a:t>bandwagon</a:t>
            </a:r>
            <a:r>
              <a:rPr lang="en-US" sz="2400" dirty="0"/>
              <a:t>, by accepting the dominance of the stronger state and relying on it for continued safety, </a:t>
            </a:r>
            <a:r>
              <a:rPr lang="en-US" sz="2400" b="1" dirty="0"/>
              <a:t>or seek to “balance”</a:t>
            </a:r>
            <a:r>
              <a:rPr lang="en-US" sz="2400" dirty="0"/>
              <a:t> against the power asymmetry and security challenge posed by the adversary. </a:t>
            </a:r>
          </a:p>
          <a:p>
            <a:pPr algn="just"/>
            <a:r>
              <a:rPr lang="en-US" sz="2400" dirty="0"/>
              <a:t>The </a:t>
            </a:r>
            <a:r>
              <a:rPr lang="en-US" sz="2400" b="1" dirty="0"/>
              <a:t>option to bandwagon </a:t>
            </a:r>
            <a:r>
              <a:rPr lang="en-US" sz="2400" dirty="0"/>
              <a:t>frequently requires the weaker state to compromise its national sovereignty. </a:t>
            </a:r>
          </a:p>
          <a:p>
            <a:pPr algn="just"/>
            <a:r>
              <a:rPr lang="en-US" sz="2400" dirty="0"/>
              <a:t>The second option can be achieved through </a:t>
            </a:r>
            <a:r>
              <a:rPr lang="en-US" sz="2400" b="1" dirty="0"/>
              <a:t>the pursuit of alliances </a:t>
            </a:r>
            <a:r>
              <a:rPr lang="en-US" sz="2400" dirty="0"/>
              <a:t>(external balancing) or </a:t>
            </a:r>
            <a:r>
              <a:rPr lang="en-US" sz="2400" b="1" dirty="0"/>
              <a:t>through the development of military capabilities </a:t>
            </a:r>
            <a:r>
              <a:rPr lang="en-US" sz="2400" dirty="0"/>
              <a:t>(internal balancing).</a:t>
            </a:r>
          </a:p>
        </p:txBody>
      </p:sp>
    </p:spTree>
    <p:extLst>
      <p:ext uri="{BB962C8B-B14F-4D97-AF65-F5344CB8AC3E}">
        <p14:creationId xmlns:p14="http://schemas.microsoft.com/office/powerpoint/2010/main" val="22841311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627" y="337535"/>
            <a:ext cx="9404723" cy="700265"/>
          </a:xfrm>
        </p:spPr>
        <p:txBody>
          <a:bodyPr>
            <a:normAutofit fontScale="90000"/>
          </a:bodyPr>
          <a:lstStyle/>
          <a:p>
            <a:r>
              <a:rPr lang="en-US" dirty="0"/>
              <a:t>How world has perceived Pak’s efforts</a:t>
            </a:r>
          </a:p>
        </p:txBody>
      </p:sp>
      <p:sp>
        <p:nvSpPr>
          <p:cNvPr id="3" name="Content Placeholder 2"/>
          <p:cNvSpPr>
            <a:spLocks noGrp="1"/>
          </p:cNvSpPr>
          <p:nvPr>
            <p:ph idx="1"/>
          </p:nvPr>
        </p:nvSpPr>
        <p:spPr>
          <a:xfrm>
            <a:off x="395388" y="1037800"/>
            <a:ext cx="11171381" cy="5482665"/>
          </a:xfrm>
        </p:spPr>
        <p:txBody>
          <a:bodyPr>
            <a:noAutofit/>
          </a:bodyPr>
          <a:lstStyle/>
          <a:p>
            <a:pPr algn="just">
              <a:lnSpc>
                <a:spcPct val="150000"/>
              </a:lnSpc>
              <a:buFont typeface="Wingdings" panose="05000000000000000000" pitchFamily="2" charset="2"/>
              <a:buChar char="§"/>
            </a:pPr>
            <a:r>
              <a:rPr lang="en-US" sz="2400" dirty="0"/>
              <a:t>Due to its past association with the Afghan Taliban and militant groups operating in Kashmir, Pakistan was considered </a:t>
            </a:r>
            <a:r>
              <a:rPr lang="en-US" sz="2400" b="1" dirty="0"/>
              <a:t>the “epicenter” of terrorism </a:t>
            </a:r>
            <a:r>
              <a:rPr lang="en-US" sz="2400" dirty="0"/>
              <a:t>even though it had no links with al-Qaida. This was compounded by the allegations of contacts between Pakistani retired nuclear scientists and the al-Qaida leadership as well as the discovery of the A Q Khan nuclear proliferation network.</a:t>
            </a:r>
          </a:p>
          <a:p>
            <a:pPr algn="just">
              <a:lnSpc>
                <a:spcPct val="150000"/>
              </a:lnSpc>
              <a:buFont typeface="Wingdings" panose="05000000000000000000" pitchFamily="2" charset="2"/>
              <a:buChar char="§"/>
            </a:pPr>
            <a:r>
              <a:rPr lang="en-US" sz="2400" dirty="0"/>
              <a:t>For both reasons, Pakistan became a victim of US-led policies of nuclear discrimination once again </a:t>
            </a:r>
            <a:r>
              <a:rPr lang="en-US" sz="2400" b="1" dirty="0"/>
              <a:t>whereas India gained recognition as a ‘responsible’ nuclear-weapon state</a:t>
            </a:r>
            <a:r>
              <a:rPr lang="en-US" sz="2400" dirty="0"/>
              <a:t>. The resulting destabilization of the strategic equilibrium in South Asia became the defining challenge for Pakistan’s security and nuclear policy in the decades ahead.</a:t>
            </a:r>
          </a:p>
        </p:txBody>
      </p:sp>
    </p:spTree>
    <p:extLst>
      <p:ext uri="{BB962C8B-B14F-4D97-AF65-F5344CB8AC3E}">
        <p14:creationId xmlns:p14="http://schemas.microsoft.com/office/powerpoint/2010/main" val="97171413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322882"/>
            <a:ext cx="9404723" cy="904134"/>
          </a:xfrm>
        </p:spPr>
        <p:txBody>
          <a:bodyPr/>
          <a:lstStyle/>
          <a:p>
            <a:r>
              <a:rPr lang="en-US" dirty="0"/>
              <a:t>Kargil :Stark lessons for the country</a:t>
            </a:r>
          </a:p>
        </p:txBody>
      </p:sp>
      <p:sp>
        <p:nvSpPr>
          <p:cNvPr id="3" name="Content Placeholder 2"/>
          <p:cNvSpPr>
            <a:spLocks noGrp="1"/>
          </p:cNvSpPr>
          <p:nvPr>
            <p:ph idx="1"/>
          </p:nvPr>
        </p:nvSpPr>
        <p:spPr>
          <a:xfrm>
            <a:off x="427704" y="1227016"/>
            <a:ext cx="11014020" cy="5308102"/>
          </a:xfrm>
        </p:spPr>
        <p:txBody>
          <a:bodyPr>
            <a:noAutofit/>
          </a:bodyPr>
          <a:lstStyle/>
          <a:p>
            <a:pPr algn="just">
              <a:lnSpc>
                <a:spcPct val="150000"/>
              </a:lnSpc>
              <a:buFont typeface="Wingdings" panose="05000000000000000000" pitchFamily="2" charset="2"/>
              <a:buChar char="§"/>
            </a:pPr>
            <a:r>
              <a:rPr lang="en-US" sz="2100" dirty="0"/>
              <a:t>The nuclear lessons for Pakistan from the Kargil crisis were in a sense contradictory. On the one hand</a:t>
            </a:r>
            <a:r>
              <a:rPr lang="en-US" sz="2100" b="1" dirty="0"/>
              <a:t>, nuclear deterrence prevailed and prevented India from initiating a full-scale war to use its conventional weapons advantage over Pakistan</a:t>
            </a:r>
            <a:r>
              <a:rPr lang="en-US" sz="2100" dirty="0"/>
              <a:t>. But, on the other hand, the crisis exposed Pakistan to the criticism that it had not behaved as a </a:t>
            </a:r>
            <a:r>
              <a:rPr lang="en-US" sz="2100" b="1" dirty="0"/>
              <a:t>‘responsible’ nuclear weapon state</a:t>
            </a:r>
            <a:r>
              <a:rPr lang="en-US" sz="2100" dirty="0"/>
              <a:t>, a charge that would continue to be made by the US and its allies as well as India.</a:t>
            </a:r>
          </a:p>
          <a:p>
            <a:pPr algn="just">
              <a:lnSpc>
                <a:spcPct val="150000"/>
              </a:lnSpc>
              <a:buFont typeface="Wingdings" panose="05000000000000000000" pitchFamily="2" charset="2"/>
              <a:buChar char="§"/>
            </a:pPr>
            <a:r>
              <a:rPr lang="en-US" sz="2100" dirty="0"/>
              <a:t> Kargil also demonstrated that since Pakistan’s planners of the Kargil operation </a:t>
            </a:r>
            <a:r>
              <a:rPr lang="en-US" sz="2100" b="1" dirty="0"/>
              <a:t>had not factored in the nuclear dimension</a:t>
            </a:r>
            <a:r>
              <a:rPr lang="en-US" sz="2100" dirty="0"/>
              <a:t>, and viewed the operation in purely conventional terms, they had not till then fully appreciated the strategic implications that had been brought about by the possession of nuclear weapons. According to Feroz Hasan, “</a:t>
            </a:r>
            <a:r>
              <a:rPr lang="en-US" sz="2100" b="1" dirty="0"/>
              <a:t>it was their limited understanding of the meaning of the nuclear revolution that made the Kargil planners act as if nothing had changed. </a:t>
            </a:r>
          </a:p>
        </p:txBody>
      </p:sp>
    </p:spTree>
    <p:extLst>
      <p:ext uri="{BB962C8B-B14F-4D97-AF65-F5344CB8AC3E}">
        <p14:creationId xmlns:p14="http://schemas.microsoft.com/office/powerpoint/2010/main" val="399185167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safe is Pak’s Nuclear weapons?</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
            </a:pPr>
            <a:r>
              <a:rPr lang="en-US" sz="2400" b="1" dirty="0"/>
              <a:t>Pakistan one of the most dangerous nations in the world” as the country has “nuclear weapons without any cohesion”.</a:t>
            </a:r>
          </a:p>
          <a:p>
            <a:pPr marL="0" indent="0" algn="just">
              <a:buNone/>
            </a:pPr>
            <a:r>
              <a:rPr lang="en-US" sz="2400" b="1" dirty="0"/>
              <a:t>                                                            Joe Biden</a:t>
            </a:r>
          </a:p>
          <a:p>
            <a:pPr algn="just">
              <a:buFont typeface="Wingdings" panose="05000000000000000000" pitchFamily="2" charset="2"/>
              <a:buChar char="§"/>
            </a:pPr>
            <a:r>
              <a:rPr lang="en-US" sz="2400" dirty="0"/>
              <a:t>In January 2008, the head of the International Atomic Energy Agency (IAEA), Mohammad ElBaradei, said: </a:t>
            </a:r>
            <a:r>
              <a:rPr lang="en-US" sz="2400" b="1" dirty="0"/>
              <a:t>“I fear that chaos, or an extremist regime, could take root in that country, which has 30 to 40 warheads.”</a:t>
            </a:r>
          </a:p>
          <a:p>
            <a:pPr algn="just">
              <a:buFont typeface="Wingdings" panose="05000000000000000000" pitchFamily="2" charset="2"/>
              <a:buChar char="§"/>
            </a:pPr>
            <a:r>
              <a:rPr lang="en-US" sz="2400" dirty="0"/>
              <a:t>He also expressed the fear that </a:t>
            </a:r>
            <a:r>
              <a:rPr lang="en-US" sz="2400" b="1" dirty="0"/>
              <a:t>“nuclear weapons could fall into the hands of extremist groups in Pakistan or Afghanistan</a:t>
            </a:r>
            <a:r>
              <a:rPr lang="en-US" sz="2400" dirty="0"/>
              <a:t>.” </a:t>
            </a:r>
          </a:p>
          <a:p>
            <a:pPr marL="0" indent="0">
              <a:buNone/>
            </a:pPr>
            <a:endParaRPr lang="en-US" sz="2400" dirty="0"/>
          </a:p>
        </p:txBody>
      </p:sp>
    </p:spTree>
    <p:extLst>
      <p:ext uri="{BB962C8B-B14F-4D97-AF65-F5344CB8AC3E}">
        <p14:creationId xmlns:p14="http://schemas.microsoft.com/office/powerpoint/2010/main" val="175565288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4636"/>
          </a:xfrm>
        </p:spPr>
        <p:txBody>
          <a:bodyPr/>
          <a:lstStyle/>
          <a:p>
            <a:r>
              <a:rPr lang="en-US" dirty="0"/>
              <a:t>How safe is Pak’s Nuclear weapons?</a:t>
            </a:r>
          </a:p>
        </p:txBody>
      </p:sp>
      <p:sp>
        <p:nvSpPr>
          <p:cNvPr id="3" name="Content Placeholder 2"/>
          <p:cNvSpPr>
            <a:spLocks noGrp="1"/>
          </p:cNvSpPr>
          <p:nvPr>
            <p:ph idx="1"/>
          </p:nvPr>
        </p:nvSpPr>
        <p:spPr>
          <a:xfrm>
            <a:off x="422031" y="1938215"/>
            <a:ext cx="10886831" cy="4775200"/>
          </a:xfrm>
        </p:spPr>
        <p:txBody>
          <a:bodyPr>
            <a:normAutofit/>
          </a:bodyPr>
          <a:lstStyle/>
          <a:p>
            <a:pPr algn="just"/>
            <a:r>
              <a:rPr lang="en-US" dirty="0" smtClean="0"/>
              <a:t>Admiral Michael </a:t>
            </a:r>
            <a:r>
              <a:rPr lang="en-US" dirty="0"/>
              <a:t>Mullen </a:t>
            </a:r>
            <a:r>
              <a:rPr lang="en-US" dirty="0" smtClean="0"/>
              <a:t>on Pak’s Nukes declared his stance on </a:t>
            </a:r>
            <a:r>
              <a:rPr lang="en-US" dirty="0"/>
              <a:t>September 22, 2008:</a:t>
            </a:r>
          </a:p>
          <a:p>
            <a:pPr algn="just">
              <a:lnSpc>
                <a:spcPct val="150000"/>
              </a:lnSpc>
            </a:pPr>
            <a:r>
              <a:rPr lang="en-US" sz="2400" dirty="0"/>
              <a:t>To the best of my ability to understand it—and that is with some </a:t>
            </a:r>
            <a:r>
              <a:rPr lang="en-US" sz="2400" b="1" dirty="0" smtClean="0"/>
              <a:t>ability—the weapons </a:t>
            </a:r>
            <a:r>
              <a:rPr lang="en-US" sz="2400" b="1" dirty="0"/>
              <a:t>there are secure.</a:t>
            </a:r>
            <a:r>
              <a:rPr lang="en-US" sz="2400" dirty="0"/>
              <a:t> And that even in the change of government, the </a:t>
            </a:r>
            <a:r>
              <a:rPr lang="en-US" sz="2400" dirty="0" smtClean="0"/>
              <a:t>control of </a:t>
            </a:r>
            <a:r>
              <a:rPr lang="en-US" sz="2400" dirty="0"/>
              <a:t>those weapons haven’t changed. That said, they are their weapons. They are </a:t>
            </a:r>
            <a:r>
              <a:rPr lang="en-US" sz="2400" dirty="0" smtClean="0"/>
              <a:t>not my </a:t>
            </a:r>
            <a:r>
              <a:rPr lang="en-US" sz="2400" dirty="0"/>
              <a:t>weapons. And there are limits to what I know. Certainly at a worst-case </a:t>
            </a:r>
            <a:r>
              <a:rPr lang="en-US" sz="2400" dirty="0" smtClean="0"/>
              <a:t>scenario with </a:t>
            </a:r>
            <a:r>
              <a:rPr lang="en-US" sz="2400" dirty="0"/>
              <a:t>respect to Pakistan</a:t>
            </a:r>
            <a:r>
              <a:rPr lang="en-US" sz="2400" b="1" dirty="0"/>
              <a:t>, I worry a great deal about those weapons </a:t>
            </a:r>
            <a:r>
              <a:rPr lang="en-US" sz="2400" b="1" dirty="0" smtClean="0"/>
              <a:t>falling into </a:t>
            </a:r>
            <a:r>
              <a:rPr lang="en-US" sz="2400" b="1" dirty="0"/>
              <a:t>the hands of terrorists </a:t>
            </a:r>
            <a:r>
              <a:rPr lang="en-US" sz="2400" dirty="0"/>
              <a:t>and either being proliferated or potentially used. </a:t>
            </a:r>
            <a:r>
              <a:rPr lang="en-US" sz="2400" dirty="0" smtClean="0"/>
              <a:t>And so</a:t>
            </a:r>
            <a:r>
              <a:rPr lang="en-US" sz="2400" dirty="0"/>
              <a:t>, control of those, stability, stable control of those weapons is a key concern.</a:t>
            </a:r>
          </a:p>
        </p:txBody>
      </p:sp>
    </p:spTree>
    <p:extLst>
      <p:ext uri="{BB962C8B-B14F-4D97-AF65-F5344CB8AC3E}">
        <p14:creationId xmlns:p14="http://schemas.microsoft.com/office/powerpoint/2010/main" val="333347531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FROM NON- STATE ACTORS</a:t>
            </a:r>
            <a:endParaRPr lang="en-US" dirty="0"/>
          </a:p>
        </p:txBody>
      </p:sp>
      <p:sp>
        <p:nvSpPr>
          <p:cNvPr id="3" name="Content Placeholder 2"/>
          <p:cNvSpPr>
            <a:spLocks noGrp="1"/>
          </p:cNvSpPr>
          <p:nvPr>
            <p:ph idx="1"/>
          </p:nvPr>
        </p:nvSpPr>
        <p:spPr>
          <a:xfrm>
            <a:off x="468923" y="1845734"/>
            <a:ext cx="10761785" cy="4422204"/>
          </a:xfrm>
        </p:spPr>
        <p:txBody>
          <a:bodyPr>
            <a:normAutofit fontScale="92500" lnSpcReduction="10000"/>
          </a:bodyPr>
          <a:lstStyle/>
          <a:p>
            <a:pPr algn="just">
              <a:buFont typeface="Wingdings" panose="05000000000000000000" pitchFamily="2" charset="2"/>
              <a:buChar char="§"/>
            </a:pPr>
            <a:r>
              <a:rPr lang="en-US" dirty="0"/>
              <a:t>T</a:t>
            </a:r>
            <a:r>
              <a:rPr lang="en-US" dirty="0" smtClean="0"/>
              <a:t>he </a:t>
            </a:r>
            <a:r>
              <a:rPr lang="en-US" dirty="0"/>
              <a:t>presence of armed, motivated, foreign and national, religious terrorist organizations on Pakistani soil </a:t>
            </a:r>
            <a:r>
              <a:rPr lang="en-US" dirty="0" smtClean="0"/>
              <a:t>as well as on Afghan soil that </a:t>
            </a:r>
            <a:r>
              <a:rPr lang="en-US" dirty="0"/>
              <a:t>are as anti-West or anti-India as anti-Pakistani, and are known to desire acquisition of WMD. </a:t>
            </a:r>
            <a:endParaRPr lang="en-US" dirty="0" smtClean="0"/>
          </a:p>
          <a:p>
            <a:pPr algn="just">
              <a:buFont typeface="Wingdings" panose="05000000000000000000" pitchFamily="2" charset="2"/>
              <a:buChar char="§"/>
            </a:pPr>
            <a:r>
              <a:rPr lang="en-US" dirty="0"/>
              <a:t>T</a:t>
            </a:r>
            <a:r>
              <a:rPr lang="en-US" dirty="0" smtClean="0"/>
              <a:t>he </a:t>
            </a:r>
            <a:r>
              <a:rPr lang="en-US" dirty="0"/>
              <a:t>presence of Islamist sympathizers within the Pakistani military, intelligence and scientific organizations who constitute a threat from inside that could lead to leakage of nuclear material, technology or know-how to jihadi </a:t>
            </a:r>
            <a:r>
              <a:rPr lang="en-US" dirty="0" smtClean="0"/>
              <a:t>outfits.</a:t>
            </a:r>
          </a:p>
          <a:p>
            <a:pPr algn="just">
              <a:buFont typeface="Wingdings" panose="05000000000000000000" pitchFamily="2" charset="2"/>
              <a:buChar char="§"/>
            </a:pPr>
            <a:r>
              <a:rPr lang="en-US" dirty="0"/>
              <a:t>The first and more probable is that of radioactive nuclear material (highly enriched uranium or plutonium, both of which Pakistan has) being acquired by a terrorist organization, and used along with conventional explosives to build a radiological </a:t>
            </a:r>
            <a:r>
              <a:rPr lang="en-US" b="1" dirty="0"/>
              <a:t>dispersal device or dirty </a:t>
            </a:r>
            <a:r>
              <a:rPr lang="en-US" b="1" dirty="0" smtClean="0"/>
              <a:t>bomb.</a:t>
            </a:r>
          </a:p>
          <a:p>
            <a:pPr algn="just">
              <a:buFont typeface="Wingdings" panose="05000000000000000000" pitchFamily="2" charset="2"/>
              <a:buChar char="§"/>
            </a:pPr>
            <a:r>
              <a:rPr lang="en-US" b="1" dirty="0"/>
              <a:t>T</a:t>
            </a:r>
            <a:r>
              <a:rPr lang="en-US" dirty="0"/>
              <a:t>he second, and more difficult exercise, is the acquisition and use of a </a:t>
            </a:r>
            <a:r>
              <a:rPr lang="en-US" b="1" dirty="0"/>
              <a:t>full-fledged nuclear weapon by a non-state actor. </a:t>
            </a:r>
            <a:r>
              <a:rPr lang="en-US" dirty="0"/>
              <a:t>This appears less probable for three reasons - one, because fissile cores and other components are physically separated in Pakistan, making deliverable nuclear weapons unavailable; two, nuclear weapons need a delivery system, which may not be available unless the terrorist outfit manages to get that as well; and three, Pakistan claims to have some sort of locking mechanisms or safety devices on nuclear weapons to obviate chances of </a:t>
            </a:r>
            <a:r>
              <a:rPr lang="en-US" dirty="0" smtClean="0"/>
              <a:t>unauthorized </a:t>
            </a:r>
            <a:r>
              <a:rPr lang="en-US" dirty="0"/>
              <a:t>use.</a:t>
            </a:r>
          </a:p>
        </p:txBody>
      </p:sp>
    </p:spTree>
    <p:extLst>
      <p:ext uri="{BB962C8B-B14F-4D97-AF65-F5344CB8AC3E}">
        <p14:creationId xmlns:p14="http://schemas.microsoft.com/office/powerpoint/2010/main" val="19204757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C8C42-EE8D-4C6C-A0E7-14B52E6F933D}"/>
              </a:ext>
            </a:extLst>
          </p:cNvPr>
          <p:cNvSpPr>
            <a:spLocks noGrp="1"/>
          </p:cNvSpPr>
          <p:nvPr>
            <p:ph type="title"/>
          </p:nvPr>
        </p:nvSpPr>
        <p:spPr/>
        <p:txBody>
          <a:bodyPr/>
          <a:lstStyle/>
          <a:p>
            <a:r>
              <a:rPr lang="en-US" dirty="0"/>
              <a:t>WHAT IS DETERRENCE?</a:t>
            </a:r>
          </a:p>
        </p:txBody>
      </p:sp>
      <p:sp>
        <p:nvSpPr>
          <p:cNvPr id="3" name="Content Placeholder 2">
            <a:extLst>
              <a:ext uri="{FF2B5EF4-FFF2-40B4-BE49-F238E27FC236}">
                <a16:creationId xmlns:a16="http://schemas.microsoft.com/office/drawing/2014/main" id="{36140AD6-5EA0-4DFC-8FE3-A361AD5254D7}"/>
              </a:ext>
            </a:extLst>
          </p:cNvPr>
          <p:cNvSpPr>
            <a:spLocks noGrp="1"/>
          </p:cNvSpPr>
          <p:nvPr>
            <p:ph idx="1"/>
          </p:nvPr>
        </p:nvSpPr>
        <p:spPr>
          <a:xfrm>
            <a:off x="953478" y="1737360"/>
            <a:ext cx="10063568" cy="4667922"/>
          </a:xfrm>
        </p:spPr>
        <p:txBody>
          <a:bodyPr>
            <a:normAutofit/>
          </a:bodyPr>
          <a:lstStyle/>
          <a:p>
            <a:pPr algn="just">
              <a:buFont typeface="Wingdings" panose="05000000000000000000" pitchFamily="2" charset="2"/>
              <a:buChar char="§"/>
            </a:pPr>
            <a:r>
              <a:rPr lang="en-US" sz="2400" dirty="0"/>
              <a:t>In the final years of the Cold War, the United States developed an intercontinental ballistic missile capable of launching ten nuclear warheads over seven thousand miles with pinpoint accuracy. The weapon’s name</a:t>
            </a:r>
            <a:r>
              <a:rPr lang="en-US" sz="2400" b="1" dirty="0"/>
              <a:t>: Peacekeeper.</a:t>
            </a:r>
          </a:p>
          <a:p>
            <a:pPr algn="just">
              <a:buFont typeface="Wingdings" panose="05000000000000000000" pitchFamily="2" charset="2"/>
              <a:buChar char="§"/>
            </a:pPr>
            <a:r>
              <a:rPr lang="en-US" sz="2400" dirty="0"/>
              <a:t>The United States believed that the missile’s potential for immense destruction would convince the country’s rivals—namely, the Soviet Union—to avoid aggression. </a:t>
            </a:r>
            <a:r>
              <a:rPr lang="en-US" sz="2400" b="1" dirty="0"/>
              <a:t>That tactic is known as Deterrence.</a:t>
            </a:r>
          </a:p>
          <a:p>
            <a:pPr algn="just">
              <a:buFont typeface="Wingdings" panose="05000000000000000000" pitchFamily="2" charset="2"/>
              <a:buChar char="§"/>
            </a:pPr>
            <a:r>
              <a:rPr lang="en-US" sz="2400" dirty="0"/>
              <a:t>In foreign policy, </a:t>
            </a:r>
            <a:r>
              <a:rPr lang="en-US" sz="2400" b="1" dirty="0"/>
              <a:t>deterrence serves a similar purpose</a:t>
            </a:r>
            <a:r>
              <a:rPr lang="en-US" sz="2400" dirty="0"/>
              <a:t>: maintaining peace by persuading enemies that any attack will be met with a significant response.</a:t>
            </a:r>
          </a:p>
          <a:p>
            <a:pPr algn="just">
              <a:buFont typeface="Wingdings" panose="05000000000000000000" pitchFamily="2" charset="2"/>
              <a:buChar char="§"/>
            </a:pPr>
            <a:r>
              <a:rPr lang="en-US" sz="2400" dirty="0"/>
              <a:t>During the Cold War, nuclear weapons served as the ultimate deterrent as both the United States and the Soviet Union built enough bombs to annihilate the other.</a:t>
            </a:r>
          </a:p>
        </p:txBody>
      </p:sp>
    </p:spTree>
    <p:extLst>
      <p:ext uri="{BB962C8B-B14F-4D97-AF65-F5344CB8AC3E}">
        <p14:creationId xmlns:p14="http://schemas.microsoft.com/office/powerpoint/2010/main" val="26653196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Civil Nuclear Deal-India-US</a:t>
            </a:r>
          </a:p>
        </p:txBody>
      </p:sp>
      <p:sp>
        <p:nvSpPr>
          <p:cNvPr id="3" name="Content Placeholder 2"/>
          <p:cNvSpPr>
            <a:spLocks noGrp="1"/>
          </p:cNvSpPr>
          <p:nvPr>
            <p:ph idx="1"/>
          </p:nvPr>
        </p:nvSpPr>
        <p:spPr>
          <a:xfrm>
            <a:off x="882086" y="1633415"/>
            <a:ext cx="10061217" cy="4590404"/>
          </a:xfrm>
        </p:spPr>
        <p:txBody>
          <a:bodyPr>
            <a:noAutofit/>
          </a:bodyPr>
          <a:lstStyle/>
          <a:p>
            <a:pPr algn="just">
              <a:lnSpc>
                <a:spcPct val="150000"/>
              </a:lnSpc>
              <a:buFont typeface="Wingdings" panose="05000000000000000000" pitchFamily="2" charset="2"/>
              <a:buChar char="§"/>
            </a:pPr>
            <a:r>
              <a:rPr lang="en-US" sz="2400" dirty="0"/>
              <a:t>When Prime Minister Singh visited Washington in July 2005, President Bush made this bold proposition: after 30 years, the United States was prepared to offer India </a:t>
            </a:r>
            <a:r>
              <a:rPr lang="en-US" sz="2400" b="1" dirty="0"/>
              <a:t>the benefits of full civil nuclear energy cooperation</a:t>
            </a:r>
            <a:r>
              <a:rPr lang="en-US" sz="2400" dirty="0"/>
              <a:t>. We would not assist India's nuclear weapons program, but we would help </a:t>
            </a:r>
            <a:r>
              <a:rPr lang="en-US" sz="2400" b="1" dirty="0"/>
              <a:t>India construct new power plants and would provide it with the latest in nuclear fuel and technology to run them</a:t>
            </a:r>
            <a:r>
              <a:rPr lang="en-US" sz="2400" dirty="0"/>
              <a:t>. In New Delhi in March 2006, President Bush and Prime Minister Singh announced the realization of this vision through the U.S.-India Civil Nuclear Cooperation Initiative.</a:t>
            </a:r>
          </a:p>
        </p:txBody>
      </p:sp>
    </p:spTree>
    <p:extLst>
      <p:ext uri="{BB962C8B-B14F-4D97-AF65-F5344CB8AC3E}">
        <p14:creationId xmlns:p14="http://schemas.microsoft.com/office/powerpoint/2010/main" val="296347135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56650"/>
          </a:xfrm>
        </p:spPr>
        <p:txBody>
          <a:bodyPr>
            <a:normAutofit fontScale="90000"/>
          </a:bodyPr>
          <a:lstStyle/>
          <a:p>
            <a:r>
              <a:rPr lang="en-US" dirty="0"/>
              <a:t>Civil Nuclear Deal of the US with India</a:t>
            </a:r>
          </a:p>
        </p:txBody>
      </p:sp>
      <p:sp>
        <p:nvSpPr>
          <p:cNvPr id="3" name="Content Placeholder 2"/>
          <p:cNvSpPr>
            <a:spLocks noGrp="1"/>
          </p:cNvSpPr>
          <p:nvPr>
            <p:ph idx="1"/>
          </p:nvPr>
        </p:nvSpPr>
        <p:spPr>
          <a:xfrm>
            <a:off x="516194" y="1758462"/>
            <a:ext cx="10840064" cy="4878312"/>
          </a:xfrm>
        </p:spPr>
        <p:txBody>
          <a:bodyPr>
            <a:normAutofit/>
          </a:bodyPr>
          <a:lstStyle/>
          <a:p>
            <a:pPr algn="just">
              <a:lnSpc>
                <a:spcPct val="150000"/>
              </a:lnSpc>
              <a:buFont typeface="Wingdings" panose="05000000000000000000" pitchFamily="2" charset="2"/>
              <a:buChar char="§"/>
            </a:pPr>
            <a:r>
              <a:rPr lang="en-US" sz="2500" dirty="0"/>
              <a:t>Bush expressed his appreciation for </a:t>
            </a:r>
            <a:r>
              <a:rPr lang="en-US" sz="2500" b="1" dirty="0"/>
              <a:t>“India’s strong commitment to preventing WMD proliferation</a:t>
            </a:r>
            <a:r>
              <a:rPr lang="en-US" sz="2500" dirty="0"/>
              <a:t>” and stated that “as a responsible state with advanced nuclear technology, India should acquire the same benefits and advantages as other such states.’’ </a:t>
            </a:r>
          </a:p>
          <a:p>
            <a:pPr algn="just">
              <a:lnSpc>
                <a:spcPct val="150000"/>
              </a:lnSpc>
              <a:buFont typeface="Wingdings" panose="05000000000000000000" pitchFamily="2" charset="2"/>
              <a:buChar char="§"/>
            </a:pPr>
            <a:r>
              <a:rPr lang="en-US" sz="2500" dirty="0"/>
              <a:t>The US Congress adjusted US laws and policies  to engage in civilian nuclear cooperation with India and to “work with friends and allies to adjust international regimes to enable full civil nuclear energy cooperation and trade with India.’’ </a:t>
            </a:r>
          </a:p>
        </p:txBody>
      </p:sp>
    </p:spTree>
    <p:extLst>
      <p:ext uri="{BB962C8B-B14F-4D97-AF65-F5344CB8AC3E}">
        <p14:creationId xmlns:p14="http://schemas.microsoft.com/office/powerpoint/2010/main" val="391084750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10751"/>
          </a:xfrm>
        </p:spPr>
        <p:txBody>
          <a:bodyPr/>
          <a:lstStyle/>
          <a:p>
            <a:r>
              <a:rPr lang="en-US" dirty="0"/>
              <a:t>Civil Nuclear deal</a:t>
            </a:r>
          </a:p>
        </p:txBody>
      </p:sp>
      <p:sp>
        <p:nvSpPr>
          <p:cNvPr id="3" name="Content Placeholder 2"/>
          <p:cNvSpPr>
            <a:spLocks noGrp="1"/>
          </p:cNvSpPr>
          <p:nvPr>
            <p:ph idx="1"/>
          </p:nvPr>
        </p:nvSpPr>
        <p:spPr>
          <a:xfrm>
            <a:off x="486697" y="1238865"/>
            <a:ext cx="11150411" cy="5338915"/>
          </a:xfrm>
        </p:spPr>
        <p:txBody>
          <a:bodyPr>
            <a:normAutofit fontScale="92500" lnSpcReduction="10000"/>
          </a:bodyPr>
          <a:lstStyle/>
          <a:p>
            <a:pPr marL="0" indent="0">
              <a:lnSpc>
                <a:spcPct val="100000"/>
              </a:lnSpc>
              <a:buNone/>
            </a:pPr>
            <a:r>
              <a:rPr lang="en-US" dirty="0"/>
              <a:t>   </a:t>
            </a:r>
            <a:r>
              <a:rPr lang="en-US" sz="2200" dirty="0"/>
              <a:t>Reciprocal measures India has to take in realizing the deal:- </a:t>
            </a:r>
          </a:p>
          <a:p>
            <a:pPr marL="514350" indent="-514350" algn="just">
              <a:lnSpc>
                <a:spcPct val="100000"/>
              </a:lnSpc>
              <a:buFont typeface="+mj-lt"/>
              <a:buAutoNum type="romanLcPeriod"/>
            </a:pPr>
            <a:r>
              <a:rPr lang="en-US" sz="2200" dirty="0"/>
              <a:t>This would include </a:t>
            </a:r>
            <a:r>
              <a:rPr lang="en-US" sz="2200" b="1" dirty="0"/>
              <a:t>separating civilian and military nuclear facilities and program</a:t>
            </a:r>
            <a:r>
              <a:rPr lang="en-US" sz="2200" dirty="0"/>
              <a:t>mes in a phased manner; </a:t>
            </a:r>
          </a:p>
          <a:p>
            <a:pPr marL="514350" indent="-514350" algn="just">
              <a:lnSpc>
                <a:spcPct val="100000"/>
              </a:lnSpc>
              <a:buFont typeface="+mj-lt"/>
              <a:buAutoNum type="romanLcPeriod"/>
            </a:pPr>
            <a:r>
              <a:rPr lang="en-US" sz="2200" dirty="0"/>
              <a:t>filing a declaration </a:t>
            </a:r>
            <a:r>
              <a:rPr lang="en-US" sz="2200" b="1" dirty="0"/>
              <a:t>regarding its civilian facilities with the IAEA; </a:t>
            </a:r>
          </a:p>
          <a:p>
            <a:pPr marL="514350" indent="-514350" algn="just">
              <a:lnSpc>
                <a:spcPct val="100000"/>
              </a:lnSpc>
              <a:buFont typeface="+mj-lt"/>
              <a:buAutoNum type="romanLcPeriod"/>
            </a:pPr>
            <a:r>
              <a:rPr lang="en-US" sz="2200" dirty="0"/>
              <a:t>placing its civilian nuclear facilities under IAEA safeguards; </a:t>
            </a:r>
          </a:p>
          <a:p>
            <a:pPr marL="514350" indent="-514350" algn="just">
              <a:lnSpc>
                <a:spcPct val="100000"/>
              </a:lnSpc>
              <a:buFont typeface="+mj-lt"/>
              <a:buAutoNum type="romanLcPeriod"/>
            </a:pPr>
            <a:r>
              <a:rPr lang="en-US" sz="2200" dirty="0"/>
              <a:t>signing and adhering to an Additional Protocol with the IAEA regarding its civilian nuclear facilities; </a:t>
            </a:r>
          </a:p>
          <a:p>
            <a:pPr marL="514350" indent="-514350" algn="just">
              <a:lnSpc>
                <a:spcPct val="100000"/>
              </a:lnSpc>
              <a:buFont typeface="+mj-lt"/>
              <a:buAutoNum type="romanLcPeriod"/>
            </a:pPr>
            <a:r>
              <a:rPr lang="en-US" sz="2200" dirty="0"/>
              <a:t>continuing India’s unilateral </a:t>
            </a:r>
            <a:r>
              <a:rPr lang="en-US" sz="2200" b="1" dirty="0"/>
              <a:t>moratorium on nuclear testing; </a:t>
            </a:r>
          </a:p>
          <a:p>
            <a:pPr marL="514350" indent="-514350" algn="just">
              <a:lnSpc>
                <a:spcPct val="100000"/>
              </a:lnSpc>
              <a:buFont typeface="+mj-lt"/>
              <a:buAutoNum type="romanLcPeriod"/>
            </a:pPr>
            <a:r>
              <a:rPr lang="en-US" sz="2200" dirty="0"/>
              <a:t>joining the US for the conclusion of the a multilateral </a:t>
            </a:r>
            <a:r>
              <a:rPr lang="en-US" sz="2200" b="1" dirty="0"/>
              <a:t>Fissile Material Cut-off Treaty</a:t>
            </a:r>
            <a:r>
              <a:rPr lang="en-US" sz="2200" dirty="0"/>
              <a:t>; </a:t>
            </a:r>
          </a:p>
          <a:p>
            <a:pPr marL="514350" indent="-514350" algn="just">
              <a:lnSpc>
                <a:spcPct val="100000"/>
              </a:lnSpc>
              <a:buFont typeface="+mj-lt"/>
              <a:buAutoNum type="romanLcPeriod"/>
            </a:pPr>
            <a:r>
              <a:rPr lang="en-US" sz="2200" dirty="0"/>
              <a:t>secure nuclear materials and technology through adopting comprehensive export control legislation; refraining from the transfer of </a:t>
            </a:r>
            <a:r>
              <a:rPr lang="en-US" sz="2200" b="1" dirty="0"/>
              <a:t>enrichment and reprocessing technologies </a:t>
            </a:r>
            <a:r>
              <a:rPr lang="en-US" sz="2200" dirty="0"/>
              <a:t>to states that do not have them; </a:t>
            </a:r>
          </a:p>
          <a:p>
            <a:pPr marL="514350" indent="-514350" algn="just">
              <a:lnSpc>
                <a:spcPct val="100000"/>
              </a:lnSpc>
              <a:buFont typeface="+mj-lt"/>
              <a:buAutoNum type="romanLcPeriod"/>
            </a:pPr>
            <a:r>
              <a:rPr lang="en-US" sz="2200" dirty="0"/>
              <a:t>and </a:t>
            </a:r>
            <a:r>
              <a:rPr lang="en-US" sz="2200" b="1" dirty="0"/>
              <a:t>harmonizing its laws and policies </a:t>
            </a:r>
            <a:r>
              <a:rPr lang="en-US" sz="2200" dirty="0"/>
              <a:t>in accordance with NSG and Missile Technology Control Regime (MTCR) guidelines.</a:t>
            </a:r>
          </a:p>
        </p:txBody>
      </p:sp>
    </p:spTree>
    <p:extLst>
      <p:ext uri="{BB962C8B-B14F-4D97-AF65-F5344CB8AC3E}">
        <p14:creationId xmlns:p14="http://schemas.microsoft.com/office/powerpoint/2010/main" val="71328702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78788"/>
            <a:ext cx="10058400" cy="1450757"/>
          </a:xfrm>
        </p:spPr>
        <p:txBody>
          <a:bodyPr/>
          <a:lstStyle/>
          <a:p>
            <a:r>
              <a:rPr lang="en-US" dirty="0"/>
              <a:t>Civil Nuclear Deal</a:t>
            </a:r>
          </a:p>
        </p:txBody>
      </p:sp>
      <p:sp>
        <p:nvSpPr>
          <p:cNvPr id="3" name="Content Placeholder 2"/>
          <p:cNvSpPr>
            <a:spLocks noGrp="1"/>
          </p:cNvSpPr>
          <p:nvPr>
            <p:ph idx="1"/>
          </p:nvPr>
        </p:nvSpPr>
        <p:spPr>
          <a:xfrm>
            <a:off x="646111" y="1737360"/>
            <a:ext cx="11076965" cy="4796174"/>
          </a:xfrm>
        </p:spPr>
        <p:txBody>
          <a:bodyPr>
            <a:noAutofit/>
          </a:bodyPr>
          <a:lstStyle/>
          <a:p>
            <a:pPr algn="just">
              <a:lnSpc>
                <a:spcPct val="150000"/>
              </a:lnSpc>
              <a:buFont typeface="Wingdings" panose="05000000000000000000" pitchFamily="2" charset="2"/>
              <a:buChar char="§"/>
            </a:pPr>
            <a:r>
              <a:rPr lang="en-US" sz="2300" dirty="0"/>
              <a:t>The commitments under this agreement, to be in force for 40 years and renewable for 10-year periods thereafter, are “mutual and reciprocal.’’</a:t>
            </a:r>
          </a:p>
          <a:p>
            <a:pPr algn="just">
              <a:lnSpc>
                <a:spcPct val="150000"/>
              </a:lnSpc>
              <a:buFont typeface="Wingdings" panose="05000000000000000000" pitchFamily="2" charset="2"/>
              <a:buChar char="§"/>
            </a:pPr>
            <a:r>
              <a:rPr lang="en-US" sz="2300" dirty="0"/>
              <a:t>Such language of the agreement virtually provided India the same status as the US as a nuclear weapon state. This concession to India was based on the justification expressed by then-Secretary of </a:t>
            </a:r>
            <a:r>
              <a:rPr lang="en-US" sz="2300" b="1" dirty="0"/>
              <a:t>State Condoleezza Rice</a:t>
            </a:r>
            <a:r>
              <a:rPr lang="en-US" sz="2300" dirty="0"/>
              <a:t> that India “</a:t>
            </a:r>
            <a:r>
              <a:rPr lang="en-US" sz="2300" b="1" dirty="0"/>
              <a:t>has a 30- year record of responsible nuclear behavior on proliferation matters</a:t>
            </a:r>
            <a:r>
              <a:rPr lang="en-US" sz="2300" dirty="0"/>
              <a:t>”  and by Under Secretary of State Nicholas Burns that “despite India’s outsider nuclear status, it had been a largely responsible steward of its nuclear materials and had played by the rules of a system to which it did not belong</a:t>
            </a:r>
          </a:p>
        </p:txBody>
      </p:sp>
    </p:spTree>
    <p:extLst>
      <p:ext uri="{BB962C8B-B14F-4D97-AF65-F5344CB8AC3E}">
        <p14:creationId xmlns:p14="http://schemas.microsoft.com/office/powerpoint/2010/main" val="2025545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CF6C8-0132-4394-B080-7B59109A3F08}"/>
              </a:ext>
            </a:extLst>
          </p:cNvPr>
          <p:cNvSpPr>
            <a:spLocks noGrp="1"/>
          </p:cNvSpPr>
          <p:nvPr>
            <p:ph type="title"/>
          </p:nvPr>
        </p:nvSpPr>
        <p:spPr>
          <a:xfrm>
            <a:off x="630481" y="335487"/>
            <a:ext cx="9404723" cy="649251"/>
          </a:xfrm>
        </p:spPr>
        <p:txBody>
          <a:bodyPr>
            <a:normAutofit fontScale="90000"/>
          </a:bodyPr>
          <a:lstStyle/>
          <a:p>
            <a:r>
              <a:rPr lang="en-US" dirty="0"/>
              <a:t>Contd…</a:t>
            </a:r>
          </a:p>
        </p:txBody>
      </p:sp>
      <p:sp>
        <p:nvSpPr>
          <p:cNvPr id="3" name="Content Placeholder 2">
            <a:extLst>
              <a:ext uri="{FF2B5EF4-FFF2-40B4-BE49-F238E27FC236}">
                <a16:creationId xmlns:a16="http://schemas.microsoft.com/office/drawing/2014/main" id="{78219A2A-135D-430F-A247-F3EFCC577504}"/>
              </a:ext>
            </a:extLst>
          </p:cNvPr>
          <p:cNvSpPr>
            <a:spLocks noGrp="1"/>
          </p:cNvSpPr>
          <p:nvPr>
            <p:ph idx="1"/>
          </p:nvPr>
        </p:nvSpPr>
        <p:spPr>
          <a:xfrm>
            <a:off x="922215" y="1547446"/>
            <a:ext cx="10933723" cy="4986216"/>
          </a:xfrm>
        </p:spPr>
        <p:txBody>
          <a:bodyPr>
            <a:normAutofit fontScale="77500" lnSpcReduction="20000"/>
          </a:bodyPr>
          <a:lstStyle/>
          <a:p>
            <a:pPr algn="just">
              <a:lnSpc>
                <a:spcPct val="150000"/>
              </a:lnSpc>
              <a:buFont typeface="Wingdings" panose="05000000000000000000" pitchFamily="2" charset="2"/>
              <a:buChar char="§"/>
            </a:pPr>
            <a:r>
              <a:rPr lang="en-US" sz="3000" dirty="0"/>
              <a:t>According to Kenneth Waltz and Stephen Walt, </a:t>
            </a:r>
            <a:r>
              <a:rPr lang="en-US" sz="3000" b="1" dirty="0"/>
              <a:t>states usually choose to balance </a:t>
            </a:r>
            <a:r>
              <a:rPr lang="en-US" sz="3000" dirty="0"/>
              <a:t>against the most serious foreign threats to their security; rarely do they bandwagon—that is, accommodate or appease the powers making these threats.</a:t>
            </a:r>
          </a:p>
          <a:p>
            <a:pPr marL="571500" indent="-571500" algn="just">
              <a:lnSpc>
                <a:spcPct val="150000"/>
              </a:lnSpc>
              <a:buFont typeface="+mj-lt"/>
              <a:buAutoNum type="romanUcPeriod"/>
            </a:pPr>
            <a:r>
              <a:rPr lang="en-US" sz="3000" b="1" dirty="0"/>
              <a:t> Either states start making alliances to deter any foreign aggression</a:t>
            </a:r>
          </a:p>
          <a:p>
            <a:pPr marL="571500" indent="-571500" algn="just">
              <a:lnSpc>
                <a:spcPct val="150000"/>
              </a:lnSpc>
              <a:buFont typeface="+mj-lt"/>
              <a:buAutoNum type="romanUcPeriod"/>
            </a:pPr>
            <a:r>
              <a:rPr lang="en-US" sz="3000" b="1" dirty="0"/>
              <a:t>Or to start developing Capabilities to deter any foreign threat</a:t>
            </a:r>
          </a:p>
          <a:p>
            <a:pPr algn="just">
              <a:lnSpc>
                <a:spcPct val="150000"/>
              </a:lnSpc>
              <a:buFont typeface="Wingdings" panose="05000000000000000000" pitchFamily="2" charset="2"/>
              <a:buChar char="§"/>
            </a:pPr>
            <a:r>
              <a:rPr lang="en-US" sz="3000" dirty="0"/>
              <a:t>States will choose to build nuclear bombs if the pursuit of other time-honored policies—such as strengthening their conventional military capabilities, acquiring different weapons of mass destruction, or aligning with foreign powers—are either not available or insufficient to provide the security for the state.</a:t>
            </a:r>
          </a:p>
          <a:p>
            <a:endParaRPr lang="en-US" dirty="0"/>
          </a:p>
        </p:txBody>
      </p:sp>
    </p:spTree>
    <p:extLst>
      <p:ext uri="{BB962C8B-B14F-4D97-AF65-F5344CB8AC3E}">
        <p14:creationId xmlns:p14="http://schemas.microsoft.com/office/powerpoint/2010/main" val="323045114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458" y="231192"/>
            <a:ext cx="9404723" cy="700265"/>
          </a:xfrm>
        </p:spPr>
        <p:txBody>
          <a:bodyPr>
            <a:normAutofit fontScale="90000"/>
          </a:bodyPr>
          <a:lstStyle/>
          <a:p>
            <a:r>
              <a:rPr lang="en-US" dirty="0" smtClean="0"/>
              <a:t>How India benefitted from this deal?</a:t>
            </a:r>
            <a:endParaRPr lang="en-US" dirty="0"/>
          </a:p>
        </p:txBody>
      </p:sp>
      <p:sp>
        <p:nvSpPr>
          <p:cNvPr id="3" name="Content Placeholder 2"/>
          <p:cNvSpPr>
            <a:spLocks noGrp="1"/>
          </p:cNvSpPr>
          <p:nvPr>
            <p:ph idx="1"/>
          </p:nvPr>
        </p:nvSpPr>
        <p:spPr>
          <a:xfrm>
            <a:off x="469427" y="1290963"/>
            <a:ext cx="11162431" cy="5695351"/>
          </a:xfrm>
        </p:spPr>
        <p:txBody>
          <a:bodyPr>
            <a:noAutofit/>
          </a:bodyPr>
          <a:lstStyle/>
          <a:p>
            <a:pPr algn="just"/>
            <a:r>
              <a:rPr lang="en-US" sz="2300" dirty="0"/>
              <a:t>This deal enables India to get benefits extended to NSG group:-</a:t>
            </a:r>
          </a:p>
          <a:p>
            <a:pPr algn="just"/>
            <a:r>
              <a:rPr lang="en-US" sz="2300" dirty="0" err="1"/>
              <a:t>i</a:t>
            </a:r>
            <a:r>
              <a:rPr lang="en-US" sz="2300" dirty="0"/>
              <a:t>) advanced nuclear energy research and development; </a:t>
            </a:r>
          </a:p>
          <a:p>
            <a:pPr algn="just"/>
            <a:r>
              <a:rPr lang="en-US" sz="2300" dirty="0"/>
              <a:t>ii) nuclear safety measures;</a:t>
            </a:r>
          </a:p>
          <a:p>
            <a:pPr algn="just"/>
            <a:r>
              <a:rPr lang="en-US" sz="2300" dirty="0"/>
              <a:t> iii) visits of scientists and exchanges for collaborative research;</a:t>
            </a:r>
          </a:p>
          <a:p>
            <a:pPr algn="just"/>
            <a:r>
              <a:rPr lang="en-US" sz="2300" dirty="0"/>
              <a:t> iv) full civilian nuclear cooperation activities covering nuclear reactors and all aspects of the associated nuclear fuel cycle, including technology transfer on an industrial or commercial scale; </a:t>
            </a:r>
          </a:p>
          <a:p>
            <a:pPr algn="just"/>
            <a:r>
              <a:rPr lang="en-US" sz="2300" dirty="0"/>
              <a:t>v) development of a strategic reserve of nuclear fuel to guard against any disruption of supply;</a:t>
            </a:r>
          </a:p>
          <a:p>
            <a:pPr algn="just"/>
            <a:r>
              <a:rPr lang="en-US" sz="2300" dirty="0"/>
              <a:t> vi) advanced research and development in nuclear science; and </a:t>
            </a:r>
          </a:p>
          <a:p>
            <a:pPr algn="just"/>
            <a:r>
              <a:rPr lang="en-US" sz="2300" dirty="0"/>
              <a:t>vii) controlled thermonuclear fusion in multilateral projects such as the International Thermonuclear Experimental Reactor (ITER), an international nuclear fusion research and engineering project.</a:t>
            </a:r>
          </a:p>
        </p:txBody>
      </p:sp>
    </p:spTree>
    <p:extLst>
      <p:ext uri="{BB962C8B-B14F-4D97-AF65-F5344CB8AC3E}">
        <p14:creationId xmlns:p14="http://schemas.microsoft.com/office/powerpoint/2010/main" val="291461726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87246"/>
            <a:ext cx="9404723" cy="1140108"/>
          </a:xfrm>
        </p:spPr>
        <p:txBody>
          <a:bodyPr/>
          <a:lstStyle/>
          <a:p>
            <a:r>
              <a:rPr lang="en-US" dirty="0"/>
              <a:t>India obtained Nuclear legitimacy </a:t>
            </a:r>
          </a:p>
        </p:txBody>
      </p:sp>
      <p:sp>
        <p:nvSpPr>
          <p:cNvPr id="3" name="Content Placeholder 2"/>
          <p:cNvSpPr>
            <a:spLocks noGrp="1"/>
          </p:cNvSpPr>
          <p:nvPr>
            <p:ph idx="1"/>
          </p:nvPr>
        </p:nvSpPr>
        <p:spPr>
          <a:xfrm>
            <a:off x="383458" y="1406769"/>
            <a:ext cx="11449034" cy="4611077"/>
          </a:xfrm>
        </p:spPr>
        <p:txBody>
          <a:bodyPr>
            <a:noAutofit/>
          </a:bodyPr>
          <a:lstStyle/>
          <a:p>
            <a:pPr algn="just">
              <a:lnSpc>
                <a:spcPct val="150000"/>
              </a:lnSpc>
              <a:buFont typeface="Wingdings" panose="05000000000000000000" pitchFamily="2" charset="2"/>
              <a:buChar char="§"/>
            </a:pPr>
            <a:r>
              <a:rPr lang="en-US" sz="2700" dirty="0"/>
              <a:t>For India, the agreement marked the successful culmination of its efforts to be recognized as a </a:t>
            </a:r>
            <a:r>
              <a:rPr lang="en-US" sz="2700" b="1" dirty="0"/>
              <a:t>‘responsible’ and ‘mainstream’ nuclear weapon state </a:t>
            </a:r>
            <a:r>
              <a:rPr lang="en-US" sz="2700" dirty="0"/>
              <a:t>if not one of the five recognized nuclear weapon states under the NPT.</a:t>
            </a:r>
          </a:p>
          <a:p>
            <a:pPr algn="just">
              <a:lnSpc>
                <a:spcPct val="150000"/>
              </a:lnSpc>
              <a:buFont typeface="Wingdings" panose="05000000000000000000" pitchFamily="2" charset="2"/>
              <a:buChar char="§"/>
            </a:pPr>
            <a:r>
              <a:rPr lang="en-US" sz="2700" dirty="0"/>
              <a:t>Former President Jimmy Carter stated that the deal “is one more step in opening a Pandora’s box of nuclear proliferation.’’ He added that “India should…..pledge to cap its stockpile of nuclear bomb ingredients” but instead the agreement “would allow (India) enough fissile material for as many as 50 weapons a year</a:t>
            </a:r>
          </a:p>
        </p:txBody>
      </p:sp>
    </p:spTree>
    <p:extLst>
      <p:ext uri="{BB962C8B-B14F-4D97-AF65-F5344CB8AC3E}">
        <p14:creationId xmlns:p14="http://schemas.microsoft.com/office/powerpoint/2010/main" val="195263792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Pak’s stance on India US Nuclear deal</a:t>
            </a:r>
          </a:p>
        </p:txBody>
      </p:sp>
      <p:sp>
        <p:nvSpPr>
          <p:cNvPr id="3" name="Content Placeholder 2"/>
          <p:cNvSpPr>
            <a:spLocks noGrp="1"/>
          </p:cNvSpPr>
          <p:nvPr>
            <p:ph idx="1"/>
          </p:nvPr>
        </p:nvSpPr>
        <p:spPr>
          <a:xfrm>
            <a:off x="530941" y="1860062"/>
            <a:ext cx="11067089" cy="4388337"/>
          </a:xfrm>
        </p:spPr>
        <p:txBody>
          <a:bodyPr>
            <a:normAutofit/>
          </a:bodyPr>
          <a:lstStyle/>
          <a:p>
            <a:pPr algn="just">
              <a:lnSpc>
                <a:spcPct val="150000"/>
              </a:lnSpc>
            </a:pPr>
            <a:r>
              <a:rPr lang="en-US" sz="2400" dirty="0"/>
              <a:t>“The grant of a waiver as a special case will have serious implications for the security environment in South Asia as well as for the international non-proliferation efforts.’’ It argued that the “objective of strategic stability in South Asia and the global non-proliferation regime would have been better served if the United States had c</a:t>
            </a:r>
            <a:r>
              <a:rPr lang="en-US" sz="2400" b="1" dirty="0"/>
              <a:t>onsidered a package approach for Pakistan and India</a:t>
            </a:r>
            <a:r>
              <a:rPr lang="en-US" sz="2400" dirty="0"/>
              <a:t>……with a view to preventing a nuclear arms race in the region and promoting restraints while ensuring that the legitimate needs of both countries for civilian nuclear power generation are met.’’ </a:t>
            </a:r>
          </a:p>
        </p:txBody>
      </p:sp>
    </p:spTree>
    <p:extLst>
      <p:ext uri="{BB962C8B-B14F-4D97-AF65-F5344CB8AC3E}">
        <p14:creationId xmlns:p14="http://schemas.microsoft.com/office/powerpoint/2010/main" val="2209355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p>
        </p:txBody>
      </p:sp>
      <p:sp>
        <p:nvSpPr>
          <p:cNvPr id="3" name="Content Placeholder 2"/>
          <p:cNvSpPr>
            <a:spLocks noGrp="1"/>
          </p:cNvSpPr>
          <p:nvPr>
            <p:ph idx="1"/>
          </p:nvPr>
        </p:nvSpPr>
        <p:spPr>
          <a:xfrm>
            <a:off x="646112" y="1737360"/>
            <a:ext cx="10577412" cy="4511039"/>
          </a:xfrm>
        </p:spPr>
        <p:txBody>
          <a:bodyPr>
            <a:normAutofit/>
          </a:bodyPr>
          <a:lstStyle/>
          <a:p>
            <a:pPr algn="just">
              <a:lnSpc>
                <a:spcPct val="150000"/>
              </a:lnSpc>
            </a:pPr>
            <a:r>
              <a:rPr lang="en-US" sz="2400" dirty="0"/>
              <a:t>From Pakistan’s perspective, the Indo-US agreement posed several challenges. The most significant was that the </a:t>
            </a:r>
            <a:r>
              <a:rPr lang="en-US" sz="2400" b="1" dirty="0"/>
              <a:t>deal would enable India to import nuclear fuel for its civilian reactors while using its indigenous fissile material for the production of nuclear weapons.</a:t>
            </a:r>
            <a:r>
              <a:rPr lang="en-US" sz="2400" dirty="0"/>
              <a:t> This would enhance India’s ability to increase the production of nuclear weapons, up to 50 weapons per year if it wanted to do so. The agreement also made it possible for India to clandestinely divert imported nuclear fuel for civilian use towards weapons purposes, as it had already done in the past since the safeguards agreement could always be violated</a:t>
            </a:r>
          </a:p>
        </p:txBody>
      </p:sp>
    </p:spTree>
    <p:extLst>
      <p:ext uri="{BB962C8B-B14F-4D97-AF65-F5344CB8AC3E}">
        <p14:creationId xmlns:p14="http://schemas.microsoft.com/office/powerpoint/2010/main" val="107127489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Nuclear threat in South Asia</a:t>
            </a:r>
          </a:p>
        </p:txBody>
      </p:sp>
      <p:sp>
        <p:nvSpPr>
          <p:cNvPr id="3" name="Content Placeholder 2"/>
          <p:cNvSpPr>
            <a:spLocks noGrp="1"/>
          </p:cNvSpPr>
          <p:nvPr>
            <p:ph idx="1"/>
          </p:nvPr>
        </p:nvSpPr>
        <p:spPr>
          <a:xfrm>
            <a:off x="676591" y="1586523"/>
            <a:ext cx="10899778" cy="4583723"/>
          </a:xfrm>
        </p:spPr>
        <p:txBody>
          <a:bodyPr>
            <a:noAutofit/>
          </a:bodyPr>
          <a:lstStyle/>
          <a:p>
            <a:pPr algn="just">
              <a:lnSpc>
                <a:spcPct val="150000"/>
              </a:lnSpc>
            </a:pPr>
            <a:r>
              <a:rPr lang="en-US" sz="2200" dirty="0"/>
              <a:t>In an interview , Musharraf said</a:t>
            </a:r>
            <a:r>
              <a:rPr lang="en-US" sz="2200" dirty="0" smtClean="0"/>
              <a:t>,</a:t>
            </a:r>
          </a:p>
          <a:p>
            <a:pPr algn="just">
              <a:lnSpc>
                <a:spcPct val="150000"/>
              </a:lnSpc>
              <a:buFont typeface="Wingdings" panose="05000000000000000000" pitchFamily="2" charset="2"/>
              <a:buChar char="§"/>
            </a:pPr>
            <a:r>
              <a:rPr lang="en-US" sz="2200" dirty="0" smtClean="0"/>
              <a:t>“</a:t>
            </a:r>
            <a:r>
              <a:rPr lang="en-US" sz="2200" dirty="0"/>
              <a:t>The possession of nuclear weapons by any state obviously implies that they will be used under some circumstances</a:t>
            </a:r>
            <a:r>
              <a:rPr lang="en-US" sz="2200" b="1" dirty="0"/>
              <a:t>. However, our larger policy is de-</a:t>
            </a:r>
            <a:r>
              <a:rPr lang="en-US" sz="2200" b="1" dirty="0" err="1"/>
              <a:t>nuclearization</a:t>
            </a:r>
            <a:r>
              <a:rPr lang="en-US" sz="2200" b="1" dirty="0"/>
              <a:t> of South Asia. </a:t>
            </a:r>
            <a:r>
              <a:rPr lang="en-US" sz="2200" dirty="0"/>
              <a:t>Never in the history of Pakistan has a nuclear arsenal ever been deployed, never even the missiles . . . deployed.”</a:t>
            </a:r>
          </a:p>
          <a:p>
            <a:pPr algn="just">
              <a:lnSpc>
                <a:spcPct val="150000"/>
              </a:lnSpc>
              <a:buFont typeface="Wingdings" panose="05000000000000000000" pitchFamily="2" charset="2"/>
              <a:buChar char="§"/>
            </a:pPr>
            <a:r>
              <a:rPr lang="en-US" sz="2200" dirty="0"/>
              <a:t> By far this statement was the most categorical on non-deployment of nuclear weapons, especially given that the crisis was at its peak and all foreigners were evacuating the area. Several Indian analysts also acknowledged that India and Pakistan adhered to nuclear discipline in all military crises. </a:t>
            </a:r>
          </a:p>
        </p:txBody>
      </p:sp>
    </p:spTree>
    <p:extLst>
      <p:ext uri="{BB962C8B-B14F-4D97-AF65-F5344CB8AC3E}">
        <p14:creationId xmlns:p14="http://schemas.microsoft.com/office/powerpoint/2010/main" val="18551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117" y="0"/>
            <a:ext cx="9404723" cy="1400530"/>
          </a:xfrm>
        </p:spPr>
        <p:txBody>
          <a:bodyPr/>
          <a:lstStyle/>
          <a:p>
            <a:r>
              <a:rPr lang="en-US" dirty="0"/>
              <a:t>Nuclear threat in South Asia</a:t>
            </a:r>
          </a:p>
        </p:txBody>
      </p:sp>
      <p:sp>
        <p:nvSpPr>
          <p:cNvPr id="3" name="Content Placeholder 2"/>
          <p:cNvSpPr>
            <a:spLocks noGrp="1"/>
          </p:cNvSpPr>
          <p:nvPr>
            <p:ph idx="1"/>
          </p:nvPr>
        </p:nvSpPr>
        <p:spPr>
          <a:xfrm>
            <a:off x="587116" y="1461477"/>
            <a:ext cx="10823346" cy="5160548"/>
          </a:xfrm>
        </p:spPr>
        <p:txBody>
          <a:bodyPr>
            <a:noAutofit/>
          </a:bodyPr>
          <a:lstStyle/>
          <a:p>
            <a:pPr algn="just">
              <a:lnSpc>
                <a:spcPct val="150000"/>
              </a:lnSpc>
              <a:buFont typeface="Wingdings" panose="05000000000000000000" pitchFamily="2" charset="2"/>
              <a:buChar char="§"/>
            </a:pPr>
            <a:r>
              <a:rPr lang="en-US" sz="2400" dirty="0"/>
              <a:t>Former Lieutenant-General R. Raghavan, a respected Indian scholar on strategic affairs wrote, “Though numerous concerns have been expressed through the word of the Western media, the security and safety standards in India and Pakistan have remained relatively high. In South Asia, </a:t>
            </a:r>
            <a:r>
              <a:rPr lang="en-US" sz="2400" b="1" dirty="0"/>
              <a:t>nuclear weapons have never been put into formal deployments or put into alert status, despite a series of crises.”</a:t>
            </a:r>
          </a:p>
          <a:p>
            <a:pPr algn="just">
              <a:lnSpc>
                <a:spcPct val="150000"/>
              </a:lnSpc>
              <a:buFont typeface="Wingdings" panose="05000000000000000000" pitchFamily="2" charset="2"/>
              <a:buChar char="§"/>
            </a:pPr>
            <a:r>
              <a:rPr lang="en-US" sz="2400" dirty="0"/>
              <a:t>Indian Defense Minister Fernandez repeatedly dismissed fears of nuclear war. On June 3 2002, he stated, “I don’t agree with the idea that India and Pakistan are so imprudent and excitable that they </a:t>
            </a:r>
            <a:r>
              <a:rPr lang="en-US" sz="2400" b="1" dirty="0"/>
              <a:t>will forget what nuclear weapons can do.”</a:t>
            </a:r>
          </a:p>
        </p:txBody>
      </p:sp>
    </p:spTree>
    <p:extLst>
      <p:ext uri="{BB962C8B-B14F-4D97-AF65-F5344CB8AC3E}">
        <p14:creationId xmlns:p14="http://schemas.microsoft.com/office/powerpoint/2010/main" val="69028346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0D3A-1B70-4D48-ADB7-73EA15C199B7}"/>
              </a:ext>
            </a:extLst>
          </p:cNvPr>
          <p:cNvSpPr>
            <a:spLocks noGrp="1"/>
          </p:cNvSpPr>
          <p:nvPr>
            <p:ph type="title"/>
          </p:nvPr>
        </p:nvSpPr>
        <p:spPr/>
        <p:txBody>
          <a:bodyPr/>
          <a:lstStyle/>
          <a:p>
            <a:r>
              <a:rPr lang="en-US" dirty="0"/>
              <a:t>Was Nuclear acquisition answer to all the possible threats?</a:t>
            </a:r>
          </a:p>
        </p:txBody>
      </p:sp>
      <p:sp>
        <p:nvSpPr>
          <p:cNvPr id="3" name="Content Placeholder 2">
            <a:extLst>
              <a:ext uri="{FF2B5EF4-FFF2-40B4-BE49-F238E27FC236}">
                <a16:creationId xmlns:a16="http://schemas.microsoft.com/office/drawing/2014/main" id="{7B300B26-F9FE-4FDC-BEB7-25F060CF8DE6}"/>
              </a:ext>
            </a:extLst>
          </p:cNvPr>
          <p:cNvSpPr>
            <a:spLocks noGrp="1"/>
          </p:cNvSpPr>
          <p:nvPr>
            <p:ph idx="1"/>
          </p:nvPr>
        </p:nvSpPr>
        <p:spPr>
          <a:xfrm>
            <a:off x="1103312" y="2052918"/>
            <a:ext cx="10174288" cy="4195481"/>
          </a:xfrm>
        </p:spPr>
        <p:txBody>
          <a:bodyPr>
            <a:normAutofit/>
          </a:bodyPr>
          <a:lstStyle/>
          <a:p>
            <a:pPr algn="just">
              <a:buFont typeface="Wingdings" panose="05000000000000000000" pitchFamily="2" charset="2"/>
              <a:buChar char="§"/>
            </a:pPr>
            <a:r>
              <a:rPr lang="en-US" sz="2500" dirty="0"/>
              <a:t>National dismemberment in 1971 were due to —external aggression and internal instability.</a:t>
            </a:r>
          </a:p>
          <a:p>
            <a:pPr algn="just">
              <a:buFont typeface="Wingdings" panose="05000000000000000000" pitchFamily="2" charset="2"/>
              <a:buChar char="§"/>
            </a:pPr>
            <a:r>
              <a:rPr lang="en-US" sz="2500" dirty="0"/>
              <a:t> The development of a nuclear capability and robust command system might partially address one-half of the equation—that is, deterrence against external threat from India. </a:t>
            </a:r>
          </a:p>
          <a:p>
            <a:pPr algn="just">
              <a:buFont typeface="Wingdings" panose="05000000000000000000" pitchFamily="2" charset="2"/>
              <a:buChar char="§"/>
            </a:pPr>
            <a:r>
              <a:rPr lang="en-US" sz="2500" dirty="0"/>
              <a:t>But Pakistan has so far failed to address the other more dangerous half that threatens national survivability—domestic dissension and internal conflict. It was Pakistan’s inability to develop a viable political system that failed to bring harmony and nationalism to a religiously homogeneous but ethnically and linguistically diverse people.</a:t>
            </a:r>
          </a:p>
          <a:p>
            <a:pPr marL="0" indent="0">
              <a:buNone/>
            </a:pPr>
            <a:endParaRPr lang="en-US" dirty="0"/>
          </a:p>
        </p:txBody>
      </p:sp>
    </p:spTree>
    <p:extLst>
      <p:ext uri="{BB962C8B-B14F-4D97-AF65-F5344CB8AC3E}">
        <p14:creationId xmlns:p14="http://schemas.microsoft.com/office/powerpoint/2010/main" val="270498473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Threat within?</a:t>
            </a:r>
          </a:p>
        </p:txBody>
      </p:sp>
      <p:sp>
        <p:nvSpPr>
          <p:cNvPr id="3" name="Content Placeholder 2"/>
          <p:cNvSpPr>
            <a:spLocks noGrp="1"/>
          </p:cNvSpPr>
          <p:nvPr>
            <p:ph idx="1"/>
          </p:nvPr>
        </p:nvSpPr>
        <p:spPr>
          <a:xfrm>
            <a:off x="1103312" y="1609968"/>
            <a:ext cx="10354042" cy="4638431"/>
          </a:xfrm>
        </p:spPr>
        <p:txBody>
          <a:bodyPr>
            <a:normAutofit fontScale="92500" lnSpcReduction="20000"/>
          </a:bodyPr>
          <a:lstStyle/>
          <a:p>
            <a:pPr algn="just">
              <a:lnSpc>
                <a:spcPct val="150000"/>
              </a:lnSpc>
              <a:buFont typeface="Wingdings" panose="05000000000000000000" pitchFamily="2" charset="2"/>
              <a:buChar char="§"/>
            </a:pPr>
            <a:r>
              <a:rPr lang="en-US" sz="2400" dirty="0">
                <a:latin typeface="Minion-Regular"/>
              </a:rPr>
              <a:t>Nevertheless, Pakistan’s biggest challenge to its deterrent has nothing to do with fissile material stocks, delivery means, or an ambiguous nuclear doctrine, but rather rests on future internal threats. </a:t>
            </a:r>
          </a:p>
          <a:p>
            <a:pPr algn="just">
              <a:lnSpc>
                <a:spcPct val="150000"/>
              </a:lnSpc>
              <a:buFont typeface="Wingdings" panose="05000000000000000000" pitchFamily="2" charset="2"/>
              <a:buChar char="§"/>
            </a:pPr>
            <a:r>
              <a:rPr lang="en-US" sz="2400" dirty="0">
                <a:latin typeface="Minion-Regular"/>
              </a:rPr>
              <a:t>Strategic Plans Division (SPD) emphasized that </a:t>
            </a:r>
            <a:r>
              <a:rPr lang="en-US" sz="2400" b="1" i="1" dirty="0">
                <a:latin typeface="Minion-Regular"/>
              </a:rPr>
              <a:t>“Pakistan has no external threat it cannot meet. It is the ability of internal cohesion and control over sectarian divide that will remain the biggest challenge.” </a:t>
            </a:r>
          </a:p>
          <a:p>
            <a:pPr algn="just">
              <a:lnSpc>
                <a:spcPct val="150000"/>
              </a:lnSpc>
              <a:buFont typeface="Wingdings" panose="05000000000000000000" pitchFamily="2" charset="2"/>
              <a:buChar char="§"/>
            </a:pPr>
            <a:r>
              <a:rPr lang="en-US" sz="2400" dirty="0">
                <a:latin typeface="Minion-Regular"/>
              </a:rPr>
              <a:t>For Pakistan to maintain a strategic balance and avoid increased conflict with India, it must uphold social cohesion, government stability, and sustained economic growth.</a:t>
            </a:r>
            <a:endParaRPr lang="en-US" sz="2400" dirty="0"/>
          </a:p>
          <a:p>
            <a:endParaRPr lang="en-US" dirty="0"/>
          </a:p>
        </p:txBody>
      </p:sp>
    </p:spTree>
    <p:extLst>
      <p:ext uri="{BB962C8B-B14F-4D97-AF65-F5344CB8AC3E}">
        <p14:creationId xmlns:p14="http://schemas.microsoft.com/office/powerpoint/2010/main" val="24788060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lessons we can get from India and China?</a:t>
            </a:r>
            <a:endParaRPr lang="en-US" dirty="0"/>
          </a:p>
        </p:txBody>
      </p:sp>
      <p:sp>
        <p:nvSpPr>
          <p:cNvPr id="3" name="Content Placeholder 2"/>
          <p:cNvSpPr>
            <a:spLocks noGrp="1"/>
          </p:cNvSpPr>
          <p:nvPr>
            <p:ph idx="1"/>
          </p:nvPr>
        </p:nvSpPr>
        <p:spPr>
          <a:xfrm>
            <a:off x="906585" y="1845734"/>
            <a:ext cx="10480429" cy="4023360"/>
          </a:xfrm>
        </p:spPr>
        <p:txBody>
          <a:bodyPr>
            <a:noAutofit/>
          </a:bodyPr>
          <a:lstStyle/>
          <a:p>
            <a:pPr algn="just">
              <a:lnSpc>
                <a:spcPct val="100000"/>
              </a:lnSpc>
              <a:buFont typeface="Wingdings" panose="05000000000000000000" pitchFamily="2" charset="2"/>
              <a:buChar char="§"/>
            </a:pPr>
            <a:r>
              <a:rPr lang="en-US" sz="2400" dirty="0"/>
              <a:t>Pakistan’s over-reliance on nuclear weapons – increasing the production of fissile material, developing tactical nuclear weapons, and blockading FMCT negotiations – to compete with India causes concerns in the international community. </a:t>
            </a:r>
            <a:endParaRPr lang="en-US" sz="2400" dirty="0" smtClean="0"/>
          </a:p>
          <a:p>
            <a:pPr algn="just">
              <a:lnSpc>
                <a:spcPct val="100000"/>
              </a:lnSpc>
              <a:buFont typeface="Wingdings" panose="05000000000000000000" pitchFamily="2" charset="2"/>
              <a:buChar char="§"/>
            </a:pPr>
            <a:r>
              <a:rPr lang="en-US" sz="2400" dirty="0" smtClean="0"/>
              <a:t>Strategic </a:t>
            </a:r>
            <a:r>
              <a:rPr lang="en-US" sz="2400" dirty="0"/>
              <a:t>stability is not achieved by developing a large number of nuclear weapons; it relies on normalizing relations and improving trade relations to minimize the incentive to initiate a </a:t>
            </a:r>
            <a:r>
              <a:rPr lang="en-US" sz="2400" dirty="0" smtClean="0"/>
              <a:t>conflict.</a:t>
            </a:r>
          </a:p>
          <a:p>
            <a:pPr algn="just">
              <a:lnSpc>
                <a:spcPct val="100000"/>
              </a:lnSpc>
              <a:buFont typeface="Wingdings" panose="05000000000000000000" pitchFamily="2" charset="2"/>
              <a:buChar char="§"/>
            </a:pPr>
            <a:r>
              <a:rPr lang="en-US" sz="2400" dirty="0" smtClean="0"/>
              <a:t>Despite </a:t>
            </a:r>
            <a:r>
              <a:rPr lang="en-US" sz="2400" dirty="0"/>
              <a:t>the fact that the India-U.S. nuclear deal was meant to counterbalance China, Beijing did not adopt provocative measures but opted to improve relations with India in order to counter Washington’s growing influence in South Asia. China is also ready to take advantage of India’s NSG exemption by benefiting from the Indian nuclear market</a:t>
            </a:r>
            <a:r>
              <a:rPr lang="en-US" sz="2200" dirty="0"/>
              <a:t>.</a:t>
            </a:r>
          </a:p>
        </p:txBody>
      </p:sp>
    </p:spTree>
    <p:extLst>
      <p:ext uri="{BB962C8B-B14F-4D97-AF65-F5344CB8AC3E}">
        <p14:creationId xmlns:p14="http://schemas.microsoft.com/office/powerpoint/2010/main" val="414340206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625231" y="1845734"/>
            <a:ext cx="10824307" cy="4281528"/>
          </a:xfrm>
        </p:spPr>
        <p:txBody>
          <a:bodyPr>
            <a:normAutofit fontScale="85000" lnSpcReduction="20000"/>
          </a:bodyPr>
          <a:lstStyle/>
          <a:p>
            <a:pPr algn="just">
              <a:lnSpc>
                <a:spcPct val="150000"/>
              </a:lnSpc>
            </a:pPr>
            <a:r>
              <a:rPr lang="en-US" sz="2400" dirty="0"/>
              <a:t>During the </a:t>
            </a:r>
            <a:r>
              <a:rPr lang="en-US" sz="2400" u="sng" dirty="0"/>
              <a:t>state visit</a:t>
            </a:r>
            <a:r>
              <a:rPr lang="en-US" sz="2400" dirty="0"/>
              <a:t> of Chinese President Xi Jinping to India in September 2014, India and China agreed to begin talks on civil nuclear energy. India also has a major interest in ensuring that the changing contours of the Indo-U.S. partnership do not disrupt the balance of power between India and China. </a:t>
            </a:r>
            <a:endParaRPr lang="en-US" sz="2400" dirty="0" smtClean="0"/>
          </a:p>
          <a:p>
            <a:pPr algn="just">
              <a:lnSpc>
                <a:spcPct val="150000"/>
              </a:lnSpc>
            </a:pPr>
            <a:r>
              <a:rPr lang="en-US" sz="2400" dirty="0" smtClean="0"/>
              <a:t>Pakistan </a:t>
            </a:r>
            <a:r>
              <a:rPr lang="en-US" sz="2400" dirty="0"/>
              <a:t>should learn from the way China is engaging the United States and how India is engaging China, by focusing on economic growth and increasing trade relations in order to minimize the political temperature. </a:t>
            </a:r>
            <a:endParaRPr lang="en-US" sz="2400" dirty="0" smtClean="0"/>
          </a:p>
          <a:p>
            <a:pPr algn="just">
              <a:lnSpc>
                <a:spcPct val="150000"/>
              </a:lnSpc>
            </a:pPr>
            <a:r>
              <a:rPr lang="en-US" sz="2400" dirty="0" smtClean="0"/>
              <a:t>This </a:t>
            </a:r>
            <a:r>
              <a:rPr lang="en-US" sz="2400" dirty="0"/>
              <a:t>responsible behavior would create a soft image of Pakistan at the international level. By following this path, Islamabad would not have to insist on civilian nuclear cooperation; the international community itself would offer that deal to Pakistan</a:t>
            </a:r>
            <a:r>
              <a:rPr lang="en-US" dirty="0"/>
              <a:t>.</a:t>
            </a:r>
          </a:p>
        </p:txBody>
      </p:sp>
    </p:spTree>
    <p:extLst>
      <p:ext uri="{BB962C8B-B14F-4D97-AF65-F5344CB8AC3E}">
        <p14:creationId xmlns:p14="http://schemas.microsoft.com/office/powerpoint/2010/main" val="3248441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NUCLEAR WEAPONS ON GLOBAL POLITICS</a:t>
            </a:r>
            <a:endParaRPr lang="en-US" dirty="0"/>
          </a:p>
        </p:txBody>
      </p:sp>
      <p:sp>
        <p:nvSpPr>
          <p:cNvPr id="3" name="Content Placeholder 2"/>
          <p:cNvSpPr>
            <a:spLocks noGrp="1"/>
          </p:cNvSpPr>
          <p:nvPr>
            <p:ph idx="1"/>
          </p:nvPr>
        </p:nvSpPr>
        <p:spPr>
          <a:xfrm>
            <a:off x="1097280" y="1853549"/>
            <a:ext cx="10058400" cy="4023360"/>
          </a:xfrm>
        </p:spPr>
        <p:txBody>
          <a:bodyPr>
            <a:noAutofit/>
          </a:bodyPr>
          <a:lstStyle/>
          <a:p>
            <a:pPr algn="just">
              <a:lnSpc>
                <a:spcPct val="200000"/>
              </a:lnSpc>
              <a:buFont typeface="Wingdings" panose="05000000000000000000" pitchFamily="2" charset="2"/>
              <a:buChar char="§"/>
            </a:pPr>
            <a:r>
              <a:rPr lang="en-US" sz="2600" b="1" dirty="0"/>
              <a:t>Without nuclear weapons</a:t>
            </a:r>
            <a:r>
              <a:rPr lang="en-US" sz="2600" dirty="0"/>
              <a:t>, “others don’t think what we say carries weight.” – </a:t>
            </a:r>
            <a:r>
              <a:rPr lang="en-US" sz="2600" b="1" dirty="0"/>
              <a:t>Mao Zedong.</a:t>
            </a:r>
          </a:p>
          <a:p>
            <a:pPr algn="just">
              <a:lnSpc>
                <a:spcPct val="200000"/>
              </a:lnSpc>
              <a:buFont typeface="Wingdings" panose="05000000000000000000" pitchFamily="2" charset="2"/>
              <a:buChar char="§"/>
            </a:pPr>
            <a:r>
              <a:rPr lang="en-US" sz="2600" dirty="0"/>
              <a:t> “Atomic weapons give a State possessing them in adequate numbers a deterrent power against attack from a much stronger State. </a:t>
            </a:r>
            <a:r>
              <a:rPr lang="en-US" sz="2600" b="1" dirty="0"/>
              <a:t>Indian scientist </a:t>
            </a:r>
            <a:r>
              <a:rPr lang="en-US" sz="2600" b="1" dirty="0" err="1"/>
              <a:t>Homi</a:t>
            </a:r>
            <a:r>
              <a:rPr lang="en-US" sz="2600" b="1" dirty="0"/>
              <a:t> </a:t>
            </a:r>
            <a:r>
              <a:rPr lang="en-US" sz="2600" b="1" dirty="0" err="1"/>
              <a:t>Bhabha</a:t>
            </a:r>
            <a:endParaRPr lang="en-US" sz="2600" b="1" dirty="0"/>
          </a:p>
        </p:txBody>
      </p:sp>
    </p:spTree>
    <p:extLst>
      <p:ext uri="{BB962C8B-B14F-4D97-AF65-F5344CB8AC3E}">
        <p14:creationId xmlns:p14="http://schemas.microsoft.com/office/powerpoint/2010/main" val="15298649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021889" cy="805559"/>
          </a:xfrm>
        </p:spPr>
        <p:txBody>
          <a:bodyPr/>
          <a:lstStyle/>
          <a:p>
            <a:r>
              <a:rPr lang="en-US" dirty="0"/>
              <a:t>Nuclear Deterrence works in cohesion </a:t>
            </a:r>
          </a:p>
        </p:txBody>
      </p:sp>
      <p:sp>
        <p:nvSpPr>
          <p:cNvPr id="3" name="Content Placeholder 2"/>
          <p:cNvSpPr>
            <a:spLocks noGrp="1"/>
          </p:cNvSpPr>
          <p:nvPr>
            <p:ph idx="1"/>
          </p:nvPr>
        </p:nvSpPr>
        <p:spPr>
          <a:xfrm>
            <a:off x="646112" y="1789722"/>
            <a:ext cx="11248904" cy="5068277"/>
          </a:xfrm>
        </p:spPr>
        <p:txBody>
          <a:bodyPr>
            <a:noAutofit/>
          </a:bodyPr>
          <a:lstStyle/>
          <a:p>
            <a:pPr algn="just"/>
            <a:r>
              <a:rPr lang="en-US" sz="2500" dirty="0"/>
              <a:t>The Pakistanis see </a:t>
            </a:r>
            <a:r>
              <a:rPr lang="en-US" sz="2500" b="1" dirty="0"/>
              <a:t>no role for nuclear weapons other than to deter India from waging a conventional war. </a:t>
            </a:r>
            <a:r>
              <a:rPr lang="en-US" sz="2500" dirty="0"/>
              <a:t>This was the original purpose for the program, and it stands to this day—notwithstanding the fact that Pakistan is vulnerable to an Indian attack because it is internally weak and divided. This situation poses a paradox because nuclear deterrence can work effectively only if other vulnerabilities and weaknesses do not exist. </a:t>
            </a:r>
            <a:r>
              <a:rPr lang="en-US" sz="2500" b="1" dirty="0"/>
              <a:t>Vulnerabilities are tempting and challenge the credibility of deterrence</a:t>
            </a:r>
            <a:r>
              <a:rPr lang="en-US" sz="2500" dirty="0"/>
              <a:t>. </a:t>
            </a:r>
          </a:p>
          <a:p>
            <a:pPr algn="just"/>
            <a:r>
              <a:rPr lang="en-US" sz="2500" dirty="0"/>
              <a:t>Should India wage a limited war and succeed in terminating it on its terms, deterrence will have failed from the Pakistani perspective, to enhance its credibility, it is forced to risk the use of nuclear weapons simply to stop India in its tracks. However, the bottom line is </a:t>
            </a:r>
            <a:r>
              <a:rPr lang="en-US" sz="2500" b="1" dirty="0"/>
              <a:t>that nuclear weapons alone cannot constitute an effective national security if other elements of national power remain dangerously weak</a:t>
            </a:r>
            <a:r>
              <a:rPr lang="en-US" sz="2400" dirty="0"/>
              <a:t>.</a:t>
            </a:r>
          </a:p>
        </p:txBody>
      </p:sp>
    </p:spTree>
    <p:extLst>
      <p:ext uri="{BB962C8B-B14F-4D97-AF65-F5344CB8AC3E}">
        <p14:creationId xmlns:p14="http://schemas.microsoft.com/office/powerpoint/2010/main" val="115741049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8CB8-1408-437E-AEAA-2D6E701BC786}"/>
              </a:ext>
            </a:extLst>
          </p:cNvPr>
          <p:cNvSpPr>
            <a:spLocks noGrp="1"/>
          </p:cNvSpPr>
          <p:nvPr>
            <p:ph type="title"/>
          </p:nvPr>
        </p:nvSpPr>
        <p:spPr/>
        <p:txBody>
          <a:bodyPr/>
          <a:lstStyle/>
          <a:p>
            <a:r>
              <a:rPr lang="en-US" dirty="0"/>
              <a:t>CSS QUSTIONS RELATED TO THE TOPIC</a:t>
            </a:r>
          </a:p>
        </p:txBody>
      </p:sp>
      <p:sp>
        <p:nvSpPr>
          <p:cNvPr id="3" name="Content Placeholder 2">
            <a:extLst>
              <a:ext uri="{FF2B5EF4-FFF2-40B4-BE49-F238E27FC236}">
                <a16:creationId xmlns:a16="http://schemas.microsoft.com/office/drawing/2014/main" id="{D38A301C-6F20-4051-9958-C4579D4CE1AF}"/>
              </a:ext>
            </a:extLst>
          </p:cNvPr>
          <p:cNvSpPr>
            <a:spLocks noGrp="1"/>
          </p:cNvSpPr>
          <p:nvPr>
            <p:ph idx="1"/>
          </p:nvPr>
        </p:nvSpPr>
        <p:spPr>
          <a:xfrm>
            <a:off x="1103312" y="1985108"/>
            <a:ext cx="10179204" cy="4563176"/>
          </a:xfrm>
        </p:spPr>
        <p:txBody>
          <a:bodyPr>
            <a:normAutofit/>
          </a:bodyPr>
          <a:lstStyle/>
          <a:p>
            <a:pPr algn="just"/>
            <a:r>
              <a:rPr lang="en-US" dirty="0"/>
              <a:t>Discuss the development of “Nuclear Non-Proliferation Treaty” (NPT), define its main features and explain its status in present world. IR-1 2019</a:t>
            </a:r>
          </a:p>
          <a:p>
            <a:pPr algn="just"/>
            <a:r>
              <a:rPr lang="en-US" dirty="0"/>
              <a:t>What benefits India might have gained by joining Missile Technology Control Regime (MTCR)? Highlight possible impacts it may have upon strategic stability in South Asia. IR 2019</a:t>
            </a:r>
          </a:p>
          <a:p>
            <a:pPr algn="just"/>
            <a:r>
              <a:rPr lang="en-US" dirty="0"/>
              <a:t>How do the nature and possible prospects of US-Russia strategic nuclear deterrence change with the enforcement of New START treaty of 2021? What could be the treaty’s implications on Pakistan`s nuclear </a:t>
            </a:r>
            <a:r>
              <a:rPr lang="en-US" dirty="0" err="1"/>
              <a:t>programme</a:t>
            </a:r>
            <a:r>
              <a:rPr lang="en-US" dirty="0"/>
              <a:t>, keeping in view its defense policy?</a:t>
            </a:r>
          </a:p>
          <a:p>
            <a:pPr algn="just"/>
            <a:r>
              <a:rPr lang="en-US" dirty="0"/>
              <a:t>How do the nature and possible prospects of US-Russia strategic nuclear deterrence change with the enforcement of New START treaty of 2021? What could be the treaty’s implications on Pakistan`s nuclear </a:t>
            </a:r>
            <a:r>
              <a:rPr lang="en-US" dirty="0" err="1"/>
              <a:t>programme</a:t>
            </a:r>
            <a:r>
              <a:rPr lang="en-US" dirty="0"/>
              <a:t>, keeping in view its defense policy?</a:t>
            </a:r>
          </a:p>
        </p:txBody>
      </p:sp>
    </p:spTree>
    <p:extLst>
      <p:ext uri="{BB962C8B-B14F-4D97-AF65-F5344CB8AC3E}">
        <p14:creationId xmlns:p14="http://schemas.microsoft.com/office/powerpoint/2010/main" val="94929405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B5F97-2D22-4F7C-BF4E-87274B926E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E7C1E7-DA8F-4C3D-9B49-C0D71025072E}"/>
              </a:ext>
            </a:extLst>
          </p:cNvPr>
          <p:cNvSpPr>
            <a:spLocks noGrp="1"/>
          </p:cNvSpPr>
          <p:nvPr>
            <p:ph idx="1"/>
          </p:nvPr>
        </p:nvSpPr>
        <p:spPr>
          <a:xfrm>
            <a:off x="646112" y="2052918"/>
            <a:ext cx="10046470" cy="4195481"/>
          </a:xfrm>
        </p:spPr>
        <p:txBody>
          <a:bodyPr/>
          <a:lstStyle/>
          <a:p>
            <a:pPr algn="just"/>
            <a:r>
              <a:rPr lang="en-US" sz="2400" dirty="0"/>
              <a:t>Discuss the significance of IAEA. Critically evaluate its role in nuclear nonproliferation. </a:t>
            </a:r>
            <a:r>
              <a:rPr lang="en-US" sz="2400" dirty="0" err="1"/>
              <a:t>Ir</a:t>
            </a:r>
            <a:r>
              <a:rPr lang="en-US" sz="2400" dirty="0"/>
              <a:t> 2023</a:t>
            </a:r>
          </a:p>
          <a:p>
            <a:pPr algn="just"/>
            <a:r>
              <a:rPr lang="en-US" sz="2400" dirty="0" smtClean="0"/>
              <a:t>Discuss </a:t>
            </a:r>
            <a:r>
              <a:rPr lang="en-US" sz="2400" dirty="0"/>
              <a:t>“Nuclear Factor” as one of the major determinants of International politics with reference to USA, India and Pakistan. IR-2017</a:t>
            </a:r>
          </a:p>
          <a:p>
            <a:endParaRPr lang="en-US" dirty="0"/>
          </a:p>
        </p:txBody>
      </p:sp>
    </p:spTree>
    <p:extLst>
      <p:ext uri="{BB962C8B-B14F-4D97-AF65-F5344CB8AC3E}">
        <p14:creationId xmlns:p14="http://schemas.microsoft.com/office/powerpoint/2010/main" val="52077496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774092"/>
            <a:ext cx="8946541" cy="4474307"/>
          </a:xfrm>
        </p:spPr>
        <p:txBody>
          <a:bodyPr>
            <a:normAutofit/>
          </a:bodyPr>
          <a:lstStyle/>
          <a:p>
            <a:pPr marL="0" indent="0">
              <a:buNone/>
            </a:pPr>
            <a:r>
              <a:rPr lang="en-US" sz="18800" b="1" dirty="0"/>
              <a:t>			Q&amp; A</a:t>
            </a:r>
          </a:p>
        </p:txBody>
      </p:sp>
    </p:spTree>
    <p:extLst>
      <p:ext uri="{BB962C8B-B14F-4D97-AF65-F5344CB8AC3E}">
        <p14:creationId xmlns:p14="http://schemas.microsoft.com/office/powerpoint/2010/main" val="2752996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ustom 2">
      <a:majorFont>
        <a:latin typeface="Times New Roman"/>
        <a:ea typeface=""/>
        <a:cs typeface=""/>
      </a:majorFont>
      <a:minorFont>
        <a:latin typeface="Times New Roman"/>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4143</TotalTime>
  <Words>10279</Words>
  <Application>Microsoft Office PowerPoint</Application>
  <PresentationFormat>Widescreen</PresentationFormat>
  <Paragraphs>399</Paragraphs>
  <Slides>93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93</vt:i4>
      </vt:variant>
    </vt:vector>
  </HeadingPairs>
  <TitlesOfParts>
    <vt:vector size="98" baseType="lpstr">
      <vt:lpstr>Calibri</vt:lpstr>
      <vt:lpstr>Minion-Regular</vt:lpstr>
      <vt:lpstr>Times New Roman</vt:lpstr>
      <vt:lpstr>Wingdings</vt:lpstr>
      <vt:lpstr>Retrospect</vt:lpstr>
      <vt:lpstr>Pakistan’s Nuclear Program its safety, security and Intl Concerns</vt:lpstr>
      <vt:lpstr>Content of the lecture</vt:lpstr>
      <vt:lpstr>What led Pak to become nuclear?</vt:lpstr>
      <vt:lpstr>Eating Grass?</vt:lpstr>
      <vt:lpstr>Option of starting war was never there (1965 Indo-Pak war)</vt:lpstr>
      <vt:lpstr>Pak’s reliance on the US and China for its security</vt:lpstr>
      <vt:lpstr>Why do states pursue nuclear weapons?</vt:lpstr>
      <vt:lpstr>Contd…</vt:lpstr>
      <vt:lpstr>IMPACT OF NUCLEAR WEAPONS ON GLOBAL POLITICS</vt:lpstr>
      <vt:lpstr>IMPLICATIONS OF ACQUIRING NUCLEAR CAPABILITY</vt:lpstr>
      <vt:lpstr>PowerPoint Presentation</vt:lpstr>
      <vt:lpstr>Atoms for Peace initiative led Pak to acquire civil nuclear technology</vt:lpstr>
      <vt:lpstr>Contd…</vt:lpstr>
      <vt:lpstr>ATOMS FOR PEACE SPREADING NUCLEAR AWARENESS</vt:lpstr>
      <vt:lpstr>Initial Successes of Pak in Nuclear Field</vt:lpstr>
      <vt:lpstr>KANUUP- 1972</vt:lpstr>
      <vt:lpstr>Journey from civil nuclear power to military nuclear power</vt:lpstr>
      <vt:lpstr>Possible Implications of being Nuclear</vt:lpstr>
      <vt:lpstr>Contd..</vt:lpstr>
      <vt:lpstr>How NPT has created problems for Pak’s plans of acquisition of Nuclear technology</vt:lpstr>
      <vt:lpstr>India “peaceful atomic explosion”</vt:lpstr>
      <vt:lpstr>Pak’s resolve of not accepting Indian hegemony</vt:lpstr>
      <vt:lpstr>Pak redoubled its effort in following the suit</vt:lpstr>
      <vt:lpstr>THE US EFFORTS TO STOP PAK FROM GOING NUCLEAR</vt:lpstr>
      <vt:lpstr>The US efforts in stopping Pak from going Nuclear</vt:lpstr>
      <vt:lpstr>MTCR AND PRESSURE ON PAK</vt:lpstr>
      <vt:lpstr>THE US PRESSURE ON PAK FOR RATIFYING CTBT: Pak stance on CTBT</vt:lpstr>
      <vt:lpstr>Pak’s in a catch 22 situation in response to Indian explosion of 1998</vt:lpstr>
      <vt:lpstr>Settled the score and restored strategic balance with India</vt:lpstr>
      <vt:lpstr>Aftermaths of the nuclear explosion</vt:lpstr>
      <vt:lpstr>Reaction of the US and the Intl world</vt:lpstr>
      <vt:lpstr>Reaction of the US and the Intl world</vt:lpstr>
      <vt:lpstr>Lahore Declaration: A new chapter in Pak-India relationship</vt:lpstr>
      <vt:lpstr>Strategic beliefs of Pak</vt:lpstr>
      <vt:lpstr>DEFINING NUCLEAR DOCTRINE AND COMMAND SYSTEM </vt:lpstr>
      <vt:lpstr>Pak Nuclear Doctrine</vt:lpstr>
      <vt:lpstr>PowerPoint Presentation</vt:lpstr>
      <vt:lpstr>Pak Nuclear Doctrine</vt:lpstr>
      <vt:lpstr>India’s Nuclear Doctrine</vt:lpstr>
      <vt:lpstr>PowerPoint Presentation</vt:lpstr>
      <vt:lpstr>Pak Nuclear Policy</vt:lpstr>
      <vt:lpstr>Pak stance on Nuclear weapons use</vt:lpstr>
      <vt:lpstr>Pak’s Strategic Deterrence</vt:lpstr>
      <vt:lpstr>PowerPoint Presentation</vt:lpstr>
      <vt:lpstr>NATIONAL COMMAND STRUCTURE</vt:lpstr>
      <vt:lpstr>NATIONAL COMMAND CENTER</vt:lpstr>
      <vt:lpstr>NCA</vt:lpstr>
      <vt:lpstr>NCA</vt:lpstr>
      <vt:lpstr>How NCA works?</vt:lpstr>
      <vt:lpstr>How NCA works?</vt:lpstr>
      <vt:lpstr>Role of DCC</vt:lpstr>
      <vt:lpstr>SPD</vt:lpstr>
      <vt:lpstr>Contd..</vt:lpstr>
      <vt:lpstr>Contd..</vt:lpstr>
      <vt:lpstr>NCA umbrella to all other organizations</vt:lpstr>
      <vt:lpstr>NCA AND SPD</vt:lpstr>
      <vt:lpstr>SFCs (Strategic Force Command)</vt:lpstr>
      <vt:lpstr>Contd…</vt:lpstr>
      <vt:lpstr>International obligations regarding Nuclear Security</vt:lpstr>
      <vt:lpstr>International Obligations: UN Resolution 1540</vt:lpstr>
      <vt:lpstr>Pak’s effort in establishing a strong nuclear framework</vt:lpstr>
      <vt:lpstr>National command Authority Ordinance 2007</vt:lpstr>
      <vt:lpstr>NCA ACT 2010</vt:lpstr>
      <vt:lpstr>PowerPoint Presentation</vt:lpstr>
      <vt:lpstr>Civilians control is almost minimal???</vt:lpstr>
      <vt:lpstr>Role of Civilians in decision making?</vt:lpstr>
      <vt:lpstr>Building Satellite and Robust Communications Capability </vt:lpstr>
      <vt:lpstr>How world has perceived Pak’s efforts</vt:lpstr>
      <vt:lpstr>Questions on the safety standards of Nukes</vt:lpstr>
      <vt:lpstr>How world has perceived Pak’s efforts</vt:lpstr>
      <vt:lpstr>Kargil :Stark lessons for the country</vt:lpstr>
      <vt:lpstr>How safe is Pak’s Nuclear weapons?</vt:lpstr>
      <vt:lpstr>How safe is Pak’s Nuclear weapons?</vt:lpstr>
      <vt:lpstr>THREATS FROM NON- STATE ACTORS</vt:lpstr>
      <vt:lpstr>WHAT IS DETERRENCE?</vt:lpstr>
      <vt:lpstr>Civil Nuclear Deal-India-US</vt:lpstr>
      <vt:lpstr>Civil Nuclear Deal of the US with India</vt:lpstr>
      <vt:lpstr>Civil Nuclear deal</vt:lpstr>
      <vt:lpstr>Civil Nuclear Deal</vt:lpstr>
      <vt:lpstr>How India benefitted from this deal?</vt:lpstr>
      <vt:lpstr>India obtained Nuclear legitimacy </vt:lpstr>
      <vt:lpstr>Pak’s stance on India US Nuclear deal</vt:lpstr>
      <vt:lpstr>Contd…</vt:lpstr>
      <vt:lpstr>Nuclear threat in South Asia</vt:lpstr>
      <vt:lpstr>Nuclear threat in South Asia</vt:lpstr>
      <vt:lpstr>Was Nuclear acquisition answer to all the possible threats?</vt:lpstr>
      <vt:lpstr>Threat within?</vt:lpstr>
      <vt:lpstr>What lessons we can get from India and China?</vt:lpstr>
      <vt:lpstr>Contd..</vt:lpstr>
      <vt:lpstr>Nuclear Deterrence works in cohesion </vt:lpstr>
      <vt:lpstr>CSS QUSTIONS RELATED TO THE TOPIC</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Pakistan’s Nuclear quest</dc:title>
  <dc:creator>Director PD</dc:creator>
  <cp:lastModifiedBy>Moorche</cp:lastModifiedBy>
  <cp:revision>214</cp:revision>
  <dcterms:created xsi:type="dcterms:W3CDTF">2023-09-06T08:34:58Z</dcterms:created>
  <dcterms:modified xsi:type="dcterms:W3CDTF">2023-11-19T17:09:57Z</dcterms:modified>
</cp:coreProperties>
</file>