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</p:sldMasterIdLst>
  <p:sldIdLst>
    <p:sldId id="257" r:id="rId2"/>
    <p:sldId id="281" r:id="rId3"/>
    <p:sldId id="322" r:id="rId4"/>
    <p:sldId id="282" r:id="rId5"/>
    <p:sldId id="320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7" r:id="rId19"/>
    <p:sldId id="335" r:id="rId20"/>
    <p:sldId id="336" r:id="rId21"/>
    <p:sldId id="338" r:id="rId22"/>
    <p:sldId id="339" r:id="rId23"/>
    <p:sldId id="340" r:id="rId24"/>
    <p:sldId id="341" r:id="rId25"/>
    <p:sldId id="343" r:id="rId26"/>
    <p:sldId id="345" r:id="rId27"/>
    <p:sldId id="346" r:id="rId28"/>
    <p:sldId id="347" r:id="rId29"/>
    <p:sldId id="344" r:id="rId30"/>
    <p:sldId id="348" r:id="rId31"/>
    <p:sldId id="349" r:id="rId32"/>
    <p:sldId id="35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61064A-CFA9-EF4C-BCAE-7BE79177985E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B4A23F-B70A-1344-9592-FEE8532C153F}">
      <dgm:prSet phldrT="[Text]"/>
      <dgm:spPr/>
      <dgm:t>
        <a:bodyPr/>
        <a:lstStyle/>
        <a:p>
          <a:pPr rtl="0"/>
          <a:r>
            <a:rPr lang="en-GB" dirty="0"/>
            <a:t>Feminism</a:t>
          </a:r>
        </a:p>
      </dgm:t>
    </dgm:pt>
    <dgm:pt modelId="{306C8F00-21FE-BA44-BD59-9A664BA9404B}" type="parTrans" cxnId="{6DB7B449-04FF-2B44-B505-15553F9A6997}">
      <dgm:prSet/>
      <dgm:spPr/>
      <dgm:t>
        <a:bodyPr/>
        <a:lstStyle/>
        <a:p>
          <a:endParaRPr lang="en-GB"/>
        </a:p>
      </dgm:t>
    </dgm:pt>
    <dgm:pt modelId="{926596AF-5F15-9D41-9C83-05D1F6176347}" type="sibTrans" cxnId="{6DB7B449-04FF-2B44-B505-15553F9A6997}">
      <dgm:prSet/>
      <dgm:spPr/>
      <dgm:t>
        <a:bodyPr/>
        <a:lstStyle/>
        <a:p>
          <a:endParaRPr lang="en-GB"/>
        </a:p>
      </dgm:t>
    </dgm:pt>
    <dgm:pt modelId="{C30E9743-D036-D946-AECE-720A24D0AED3}">
      <dgm:prSet phldrT="[Text]"/>
      <dgm:spPr/>
      <dgm:t>
        <a:bodyPr/>
        <a:lstStyle/>
        <a:p>
          <a:pPr rtl="0"/>
          <a:r>
            <a:rPr lang="en-GB" dirty="0"/>
            <a:t>Theory/thought/ideology</a:t>
          </a:r>
        </a:p>
      </dgm:t>
    </dgm:pt>
    <dgm:pt modelId="{A244CF7F-D71B-5844-8BA5-5686729D3359}" type="parTrans" cxnId="{28E213E7-DECE-CC46-815B-930ACF195FFB}">
      <dgm:prSet/>
      <dgm:spPr/>
      <dgm:t>
        <a:bodyPr/>
        <a:lstStyle/>
        <a:p>
          <a:endParaRPr lang="en-GB"/>
        </a:p>
      </dgm:t>
    </dgm:pt>
    <dgm:pt modelId="{E37AC489-60CE-0D40-A702-0660C7919704}" type="sibTrans" cxnId="{28E213E7-DECE-CC46-815B-930ACF195FFB}">
      <dgm:prSet/>
      <dgm:spPr/>
      <dgm:t>
        <a:bodyPr/>
        <a:lstStyle/>
        <a:p>
          <a:endParaRPr lang="en-GB"/>
        </a:p>
      </dgm:t>
    </dgm:pt>
    <dgm:pt modelId="{625592B8-A042-7E4E-8D47-487EE19EED97}">
      <dgm:prSet phldrT="[Text]"/>
      <dgm:spPr/>
      <dgm:t>
        <a:bodyPr/>
        <a:lstStyle/>
        <a:p>
          <a:pPr rtl="0"/>
          <a:r>
            <a:rPr lang="en-GB" dirty="0"/>
            <a:t>process/Movement</a:t>
          </a:r>
        </a:p>
      </dgm:t>
    </dgm:pt>
    <dgm:pt modelId="{1D24B822-2E57-0443-8B0B-0E08A659AF65}" type="parTrans" cxnId="{4FE386DC-3BA8-604B-B3D2-1D53836F9F1D}">
      <dgm:prSet/>
      <dgm:spPr/>
      <dgm:t>
        <a:bodyPr/>
        <a:lstStyle/>
        <a:p>
          <a:endParaRPr lang="en-GB"/>
        </a:p>
      </dgm:t>
    </dgm:pt>
    <dgm:pt modelId="{7600E577-8725-694B-9AF7-342E7A4A92F9}" type="sibTrans" cxnId="{4FE386DC-3BA8-604B-B3D2-1D53836F9F1D}">
      <dgm:prSet/>
      <dgm:spPr/>
      <dgm:t>
        <a:bodyPr/>
        <a:lstStyle/>
        <a:p>
          <a:endParaRPr lang="en-GB"/>
        </a:p>
      </dgm:t>
    </dgm:pt>
    <dgm:pt modelId="{3B543FE5-B063-294B-9810-CD3E0C7863D5}" type="pres">
      <dgm:prSet presAssocID="{5B61064A-CFA9-EF4C-BCAE-7BE7917798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15AD1B2-CC2F-A441-9DFA-E10A729AB568}" type="pres">
      <dgm:prSet presAssocID="{DEB4A23F-B70A-1344-9592-FEE8532C153F}" presName="hierRoot1" presStyleCnt="0"/>
      <dgm:spPr/>
    </dgm:pt>
    <dgm:pt modelId="{85727529-4D5A-584A-89BC-A6039EF71AC6}" type="pres">
      <dgm:prSet presAssocID="{DEB4A23F-B70A-1344-9592-FEE8532C153F}" presName="composite" presStyleCnt="0"/>
      <dgm:spPr/>
    </dgm:pt>
    <dgm:pt modelId="{8AC6D044-963D-DC44-9373-DE02DB5D3E0B}" type="pres">
      <dgm:prSet presAssocID="{DEB4A23F-B70A-1344-9592-FEE8532C153F}" presName="background" presStyleLbl="node0" presStyleIdx="0" presStyleCnt="1"/>
      <dgm:spPr/>
    </dgm:pt>
    <dgm:pt modelId="{F05794C5-EBC3-C846-AF5B-A9082E519CB4}" type="pres">
      <dgm:prSet presAssocID="{DEB4A23F-B70A-1344-9592-FEE8532C153F}" presName="text" presStyleLbl="fgAcc0" presStyleIdx="0" presStyleCnt="1">
        <dgm:presLayoutVars>
          <dgm:chPref val="3"/>
        </dgm:presLayoutVars>
      </dgm:prSet>
      <dgm:spPr/>
    </dgm:pt>
    <dgm:pt modelId="{B8D8746E-C04C-394A-BB6A-2A5A3E430C18}" type="pres">
      <dgm:prSet presAssocID="{DEB4A23F-B70A-1344-9592-FEE8532C153F}" presName="hierChild2" presStyleCnt="0"/>
      <dgm:spPr/>
    </dgm:pt>
    <dgm:pt modelId="{4F015878-2490-EF41-B932-5F53CE9E0EE8}" type="pres">
      <dgm:prSet presAssocID="{A244CF7F-D71B-5844-8BA5-5686729D3359}" presName="Name10" presStyleLbl="parChTrans1D2" presStyleIdx="0" presStyleCnt="2"/>
      <dgm:spPr/>
    </dgm:pt>
    <dgm:pt modelId="{E86DA755-2C0D-4542-A934-2B1A9B6752F2}" type="pres">
      <dgm:prSet presAssocID="{C30E9743-D036-D946-AECE-720A24D0AED3}" presName="hierRoot2" presStyleCnt="0"/>
      <dgm:spPr/>
    </dgm:pt>
    <dgm:pt modelId="{E563D6C2-B16C-3D45-A6B5-85470404900D}" type="pres">
      <dgm:prSet presAssocID="{C30E9743-D036-D946-AECE-720A24D0AED3}" presName="composite2" presStyleCnt="0"/>
      <dgm:spPr/>
    </dgm:pt>
    <dgm:pt modelId="{34315971-F4A5-254C-9735-7A1CE9FBF537}" type="pres">
      <dgm:prSet presAssocID="{C30E9743-D036-D946-AECE-720A24D0AED3}" presName="background2" presStyleLbl="node2" presStyleIdx="0" presStyleCnt="2"/>
      <dgm:spPr/>
    </dgm:pt>
    <dgm:pt modelId="{89EBA326-B527-8647-AF5C-4ED57A55348E}" type="pres">
      <dgm:prSet presAssocID="{C30E9743-D036-D946-AECE-720A24D0AED3}" presName="text2" presStyleLbl="fgAcc2" presStyleIdx="0" presStyleCnt="2">
        <dgm:presLayoutVars>
          <dgm:chPref val="3"/>
        </dgm:presLayoutVars>
      </dgm:prSet>
      <dgm:spPr/>
    </dgm:pt>
    <dgm:pt modelId="{CC5F62ED-D030-6A4F-8A31-942134FB3545}" type="pres">
      <dgm:prSet presAssocID="{C30E9743-D036-D946-AECE-720A24D0AED3}" presName="hierChild3" presStyleCnt="0"/>
      <dgm:spPr/>
    </dgm:pt>
    <dgm:pt modelId="{D90EAE17-BF3F-FF4A-8FD9-11AAE111B772}" type="pres">
      <dgm:prSet presAssocID="{1D24B822-2E57-0443-8B0B-0E08A659AF65}" presName="Name10" presStyleLbl="parChTrans1D2" presStyleIdx="1" presStyleCnt="2"/>
      <dgm:spPr/>
    </dgm:pt>
    <dgm:pt modelId="{8FDC5C1C-1E2D-EF46-AA28-E660DEF775B7}" type="pres">
      <dgm:prSet presAssocID="{625592B8-A042-7E4E-8D47-487EE19EED97}" presName="hierRoot2" presStyleCnt="0"/>
      <dgm:spPr/>
    </dgm:pt>
    <dgm:pt modelId="{BC6B5F4A-FD03-4143-B928-69EA8A95194C}" type="pres">
      <dgm:prSet presAssocID="{625592B8-A042-7E4E-8D47-487EE19EED97}" presName="composite2" presStyleCnt="0"/>
      <dgm:spPr/>
    </dgm:pt>
    <dgm:pt modelId="{10BBD8AF-A710-064E-9879-C38936FA3687}" type="pres">
      <dgm:prSet presAssocID="{625592B8-A042-7E4E-8D47-487EE19EED97}" presName="background2" presStyleLbl="node2" presStyleIdx="1" presStyleCnt="2"/>
      <dgm:spPr/>
    </dgm:pt>
    <dgm:pt modelId="{5DC2E42A-0CA8-3E4D-8A42-9324A517EB6C}" type="pres">
      <dgm:prSet presAssocID="{625592B8-A042-7E4E-8D47-487EE19EED97}" presName="text2" presStyleLbl="fgAcc2" presStyleIdx="1" presStyleCnt="2">
        <dgm:presLayoutVars>
          <dgm:chPref val="3"/>
        </dgm:presLayoutVars>
      </dgm:prSet>
      <dgm:spPr/>
    </dgm:pt>
    <dgm:pt modelId="{DC0E9BE0-466A-0B46-997A-8D426E8CF35A}" type="pres">
      <dgm:prSet presAssocID="{625592B8-A042-7E4E-8D47-487EE19EED97}" presName="hierChild3" presStyleCnt="0"/>
      <dgm:spPr/>
    </dgm:pt>
  </dgm:ptLst>
  <dgm:cxnLst>
    <dgm:cxn modelId="{24C38E02-3E04-2E4D-8E1E-09C27DE7AD04}" type="presOf" srcId="{625592B8-A042-7E4E-8D47-487EE19EED97}" destId="{5DC2E42A-0CA8-3E4D-8A42-9324A517EB6C}" srcOrd="0" destOrd="0" presId="urn:microsoft.com/office/officeart/2005/8/layout/hierarchy1"/>
    <dgm:cxn modelId="{5D13C722-3679-064D-B378-8CB3F15BCA05}" type="presOf" srcId="{C30E9743-D036-D946-AECE-720A24D0AED3}" destId="{89EBA326-B527-8647-AF5C-4ED57A55348E}" srcOrd="0" destOrd="0" presId="urn:microsoft.com/office/officeart/2005/8/layout/hierarchy1"/>
    <dgm:cxn modelId="{6DB7B449-04FF-2B44-B505-15553F9A6997}" srcId="{5B61064A-CFA9-EF4C-BCAE-7BE79177985E}" destId="{DEB4A23F-B70A-1344-9592-FEE8532C153F}" srcOrd="0" destOrd="0" parTransId="{306C8F00-21FE-BA44-BD59-9A664BA9404B}" sibTransId="{926596AF-5F15-9D41-9C83-05D1F6176347}"/>
    <dgm:cxn modelId="{45AC4F61-0487-FE4A-9425-3554FBEBD9DA}" type="presOf" srcId="{A244CF7F-D71B-5844-8BA5-5686729D3359}" destId="{4F015878-2490-EF41-B932-5F53CE9E0EE8}" srcOrd="0" destOrd="0" presId="urn:microsoft.com/office/officeart/2005/8/layout/hierarchy1"/>
    <dgm:cxn modelId="{6330DC6F-6790-C74B-B7DB-67D87A64972E}" type="presOf" srcId="{1D24B822-2E57-0443-8B0B-0E08A659AF65}" destId="{D90EAE17-BF3F-FF4A-8FD9-11AAE111B772}" srcOrd="0" destOrd="0" presId="urn:microsoft.com/office/officeart/2005/8/layout/hierarchy1"/>
    <dgm:cxn modelId="{A613A5C5-435A-5941-B31B-A1AF8C9C3AE6}" type="presOf" srcId="{DEB4A23F-B70A-1344-9592-FEE8532C153F}" destId="{F05794C5-EBC3-C846-AF5B-A9082E519CB4}" srcOrd="0" destOrd="0" presId="urn:microsoft.com/office/officeart/2005/8/layout/hierarchy1"/>
    <dgm:cxn modelId="{62307CD0-94F2-FE44-AB08-06CAF949EAF6}" type="presOf" srcId="{5B61064A-CFA9-EF4C-BCAE-7BE79177985E}" destId="{3B543FE5-B063-294B-9810-CD3E0C7863D5}" srcOrd="0" destOrd="0" presId="urn:microsoft.com/office/officeart/2005/8/layout/hierarchy1"/>
    <dgm:cxn modelId="{4FE386DC-3BA8-604B-B3D2-1D53836F9F1D}" srcId="{DEB4A23F-B70A-1344-9592-FEE8532C153F}" destId="{625592B8-A042-7E4E-8D47-487EE19EED97}" srcOrd="1" destOrd="0" parTransId="{1D24B822-2E57-0443-8B0B-0E08A659AF65}" sibTransId="{7600E577-8725-694B-9AF7-342E7A4A92F9}"/>
    <dgm:cxn modelId="{28E213E7-DECE-CC46-815B-930ACF195FFB}" srcId="{DEB4A23F-B70A-1344-9592-FEE8532C153F}" destId="{C30E9743-D036-D946-AECE-720A24D0AED3}" srcOrd="0" destOrd="0" parTransId="{A244CF7F-D71B-5844-8BA5-5686729D3359}" sibTransId="{E37AC489-60CE-0D40-A702-0660C7919704}"/>
    <dgm:cxn modelId="{90C173B9-6703-6F44-B96D-6E0C29DC9A66}" type="presParOf" srcId="{3B543FE5-B063-294B-9810-CD3E0C7863D5}" destId="{715AD1B2-CC2F-A441-9DFA-E10A729AB568}" srcOrd="0" destOrd="0" presId="urn:microsoft.com/office/officeart/2005/8/layout/hierarchy1"/>
    <dgm:cxn modelId="{08CD8E7E-D6B3-5946-A4E8-44942C69F35E}" type="presParOf" srcId="{715AD1B2-CC2F-A441-9DFA-E10A729AB568}" destId="{85727529-4D5A-584A-89BC-A6039EF71AC6}" srcOrd="0" destOrd="0" presId="urn:microsoft.com/office/officeart/2005/8/layout/hierarchy1"/>
    <dgm:cxn modelId="{9CC33144-2558-AF4B-BB35-552A6A74BCB9}" type="presParOf" srcId="{85727529-4D5A-584A-89BC-A6039EF71AC6}" destId="{8AC6D044-963D-DC44-9373-DE02DB5D3E0B}" srcOrd="0" destOrd="0" presId="urn:microsoft.com/office/officeart/2005/8/layout/hierarchy1"/>
    <dgm:cxn modelId="{5B10779F-80A8-7949-B354-BE87717F2201}" type="presParOf" srcId="{85727529-4D5A-584A-89BC-A6039EF71AC6}" destId="{F05794C5-EBC3-C846-AF5B-A9082E519CB4}" srcOrd="1" destOrd="0" presId="urn:microsoft.com/office/officeart/2005/8/layout/hierarchy1"/>
    <dgm:cxn modelId="{3A92AA93-517B-9B49-825F-4153ED7A5689}" type="presParOf" srcId="{715AD1B2-CC2F-A441-9DFA-E10A729AB568}" destId="{B8D8746E-C04C-394A-BB6A-2A5A3E430C18}" srcOrd="1" destOrd="0" presId="urn:microsoft.com/office/officeart/2005/8/layout/hierarchy1"/>
    <dgm:cxn modelId="{CE85985D-93FB-5249-8806-A5BDE46C7D7E}" type="presParOf" srcId="{B8D8746E-C04C-394A-BB6A-2A5A3E430C18}" destId="{4F015878-2490-EF41-B932-5F53CE9E0EE8}" srcOrd="0" destOrd="0" presId="urn:microsoft.com/office/officeart/2005/8/layout/hierarchy1"/>
    <dgm:cxn modelId="{B178DF02-867F-C84A-A7BF-8319440D5414}" type="presParOf" srcId="{B8D8746E-C04C-394A-BB6A-2A5A3E430C18}" destId="{E86DA755-2C0D-4542-A934-2B1A9B6752F2}" srcOrd="1" destOrd="0" presId="urn:microsoft.com/office/officeart/2005/8/layout/hierarchy1"/>
    <dgm:cxn modelId="{F894786D-0796-7E41-B38C-1AEC48EF5EDE}" type="presParOf" srcId="{E86DA755-2C0D-4542-A934-2B1A9B6752F2}" destId="{E563D6C2-B16C-3D45-A6B5-85470404900D}" srcOrd="0" destOrd="0" presId="urn:microsoft.com/office/officeart/2005/8/layout/hierarchy1"/>
    <dgm:cxn modelId="{33A1AF45-2625-A34E-9932-5950CC21EE81}" type="presParOf" srcId="{E563D6C2-B16C-3D45-A6B5-85470404900D}" destId="{34315971-F4A5-254C-9735-7A1CE9FBF537}" srcOrd="0" destOrd="0" presId="urn:microsoft.com/office/officeart/2005/8/layout/hierarchy1"/>
    <dgm:cxn modelId="{48853410-6C05-A544-9335-827B55C82930}" type="presParOf" srcId="{E563D6C2-B16C-3D45-A6B5-85470404900D}" destId="{89EBA326-B527-8647-AF5C-4ED57A55348E}" srcOrd="1" destOrd="0" presId="urn:microsoft.com/office/officeart/2005/8/layout/hierarchy1"/>
    <dgm:cxn modelId="{CF88E516-AF8A-0840-93E9-98A9E8B6CBDE}" type="presParOf" srcId="{E86DA755-2C0D-4542-A934-2B1A9B6752F2}" destId="{CC5F62ED-D030-6A4F-8A31-942134FB3545}" srcOrd="1" destOrd="0" presId="urn:microsoft.com/office/officeart/2005/8/layout/hierarchy1"/>
    <dgm:cxn modelId="{9CE22D5E-116D-3448-8731-204EF545D19D}" type="presParOf" srcId="{B8D8746E-C04C-394A-BB6A-2A5A3E430C18}" destId="{D90EAE17-BF3F-FF4A-8FD9-11AAE111B772}" srcOrd="2" destOrd="0" presId="urn:microsoft.com/office/officeart/2005/8/layout/hierarchy1"/>
    <dgm:cxn modelId="{7F894389-8D95-EF49-A5EB-077194C75E0D}" type="presParOf" srcId="{B8D8746E-C04C-394A-BB6A-2A5A3E430C18}" destId="{8FDC5C1C-1E2D-EF46-AA28-E660DEF775B7}" srcOrd="3" destOrd="0" presId="urn:microsoft.com/office/officeart/2005/8/layout/hierarchy1"/>
    <dgm:cxn modelId="{3AA11EA5-6FA7-F247-9C19-A16933374EAD}" type="presParOf" srcId="{8FDC5C1C-1E2D-EF46-AA28-E660DEF775B7}" destId="{BC6B5F4A-FD03-4143-B928-69EA8A95194C}" srcOrd="0" destOrd="0" presId="urn:microsoft.com/office/officeart/2005/8/layout/hierarchy1"/>
    <dgm:cxn modelId="{6A8EC932-C0E3-9E47-8301-D85BCAF33354}" type="presParOf" srcId="{BC6B5F4A-FD03-4143-B928-69EA8A95194C}" destId="{10BBD8AF-A710-064E-9879-C38936FA3687}" srcOrd="0" destOrd="0" presId="urn:microsoft.com/office/officeart/2005/8/layout/hierarchy1"/>
    <dgm:cxn modelId="{3204C8D3-70CB-CA49-B1DF-AC8C4761713B}" type="presParOf" srcId="{BC6B5F4A-FD03-4143-B928-69EA8A95194C}" destId="{5DC2E42A-0CA8-3E4D-8A42-9324A517EB6C}" srcOrd="1" destOrd="0" presId="urn:microsoft.com/office/officeart/2005/8/layout/hierarchy1"/>
    <dgm:cxn modelId="{DEAD06CB-41BD-0D4A-99AD-458401663A98}" type="presParOf" srcId="{8FDC5C1C-1E2D-EF46-AA28-E660DEF775B7}" destId="{DC0E9BE0-466A-0B46-997A-8D426E8CF35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36C6D0-6FB4-DA42-B7B9-112E549D2E25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498C86-B2C7-5F41-96FE-04E257ACD2CE}">
      <dgm:prSet phldrT="[Text]"/>
      <dgm:spPr/>
      <dgm:t>
        <a:bodyPr/>
        <a:lstStyle/>
        <a:p>
          <a:pPr rtl="0"/>
          <a:r>
            <a:rPr lang="en-GB" dirty="0"/>
            <a:t>First wave of feminism</a:t>
          </a:r>
        </a:p>
      </dgm:t>
    </dgm:pt>
    <dgm:pt modelId="{E1CD4117-806F-F546-A4AB-743AA652819A}" type="parTrans" cxnId="{6FAED2D4-DD24-DB4C-9C0D-714EAAA340AB}">
      <dgm:prSet/>
      <dgm:spPr/>
      <dgm:t>
        <a:bodyPr/>
        <a:lstStyle/>
        <a:p>
          <a:endParaRPr lang="en-GB"/>
        </a:p>
      </dgm:t>
    </dgm:pt>
    <dgm:pt modelId="{F3E302AF-7232-4B42-8BE6-8FCCCC657D1B}" type="sibTrans" cxnId="{6FAED2D4-DD24-DB4C-9C0D-714EAAA340AB}">
      <dgm:prSet/>
      <dgm:spPr/>
      <dgm:t>
        <a:bodyPr/>
        <a:lstStyle/>
        <a:p>
          <a:endParaRPr lang="en-GB"/>
        </a:p>
      </dgm:t>
    </dgm:pt>
    <dgm:pt modelId="{A5D5543E-5F6F-1E4D-90D9-5C6B527A8253}">
      <dgm:prSet phldrT="[Text]"/>
      <dgm:spPr/>
      <dgm:t>
        <a:bodyPr/>
        <a:lstStyle/>
        <a:p>
          <a:pPr rtl="0"/>
          <a:r>
            <a:rPr lang="en-GB" dirty="0"/>
            <a:t>Second wave of feminism</a:t>
          </a:r>
        </a:p>
      </dgm:t>
    </dgm:pt>
    <dgm:pt modelId="{A3128C27-FF9D-7C4C-8914-8CD87EC7F1C2}" type="parTrans" cxnId="{FED06187-FAF9-594A-B1E8-5F12179F9703}">
      <dgm:prSet/>
      <dgm:spPr/>
      <dgm:t>
        <a:bodyPr/>
        <a:lstStyle/>
        <a:p>
          <a:endParaRPr lang="en-GB"/>
        </a:p>
      </dgm:t>
    </dgm:pt>
    <dgm:pt modelId="{076BEA0B-42A7-7D46-99F5-733506AEBAA3}" type="sibTrans" cxnId="{FED06187-FAF9-594A-B1E8-5F12179F9703}">
      <dgm:prSet/>
      <dgm:spPr/>
      <dgm:t>
        <a:bodyPr/>
        <a:lstStyle/>
        <a:p>
          <a:endParaRPr lang="en-GB"/>
        </a:p>
      </dgm:t>
    </dgm:pt>
    <dgm:pt modelId="{855F620B-782A-DF43-9B07-31C03F63A918}">
      <dgm:prSet phldrT="[Text]"/>
      <dgm:spPr/>
      <dgm:t>
        <a:bodyPr/>
        <a:lstStyle/>
        <a:p>
          <a:pPr rtl="0"/>
          <a:r>
            <a:rPr lang="en-GB" dirty="0"/>
            <a:t>Third wave of feminism </a:t>
          </a:r>
        </a:p>
      </dgm:t>
    </dgm:pt>
    <dgm:pt modelId="{F30C443D-BB0A-A74E-99B4-051052F2F5ED}" type="parTrans" cxnId="{F9D3EA1F-0E3E-1B4A-BF6E-0B1A98CDDE51}">
      <dgm:prSet/>
      <dgm:spPr/>
      <dgm:t>
        <a:bodyPr/>
        <a:lstStyle/>
        <a:p>
          <a:endParaRPr lang="en-GB"/>
        </a:p>
      </dgm:t>
    </dgm:pt>
    <dgm:pt modelId="{6C4BDE88-4326-3947-BA64-8E75EEFB5ABC}" type="sibTrans" cxnId="{F9D3EA1F-0E3E-1B4A-BF6E-0B1A98CDDE51}">
      <dgm:prSet/>
      <dgm:spPr/>
      <dgm:t>
        <a:bodyPr/>
        <a:lstStyle/>
        <a:p>
          <a:endParaRPr lang="en-GB"/>
        </a:p>
      </dgm:t>
    </dgm:pt>
    <dgm:pt modelId="{8BEAC1B5-12AD-504F-B95F-53DC7525D44C}" type="pres">
      <dgm:prSet presAssocID="{BB36C6D0-6FB4-DA42-B7B9-112E549D2E25}" presName="linear" presStyleCnt="0">
        <dgm:presLayoutVars>
          <dgm:dir/>
          <dgm:animLvl val="lvl"/>
          <dgm:resizeHandles val="exact"/>
        </dgm:presLayoutVars>
      </dgm:prSet>
      <dgm:spPr/>
    </dgm:pt>
    <dgm:pt modelId="{568E2995-8053-1348-ADF3-C45E03961D69}" type="pres">
      <dgm:prSet presAssocID="{C6498C86-B2C7-5F41-96FE-04E257ACD2CE}" presName="parentLin" presStyleCnt="0"/>
      <dgm:spPr/>
    </dgm:pt>
    <dgm:pt modelId="{8AED717A-C65A-454F-A579-A4CF08CFACE6}" type="pres">
      <dgm:prSet presAssocID="{C6498C86-B2C7-5F41-96FE-04E257ACD2CE}" presName="parentLeftMargin" presStyleLbl="node1" presStyleIdx="0" presStyleCnt="3"/>
      <dgm:spPr/>
    </dgm:pt>
    <dgm:pt modelId="{6675562A-D3F9-944A-9C35-CE1703FC4908}" type="pres">
      <dgm:prSet presAssocID="{C6498C86-B2C7-5F41-96FE-04E257ACD2C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4BBD537-25F8-B942-B65D-1B75C154F895}" type="pres">
      <dgm:prSet presAssocID="{C6498C86-B2C7-5F41-96FE-04E257ACD2CE}" presName="negativeSpace" presStyleCnt="0"/>
      <dgm:spPr/>
    </dgm:pt>
    <dgm:pt modelId="{25DB068A-3341-F04B-8F48-2564925F7BC6}" type="pres">
      <dgm:prSet presAssocID="{C6498C86-B2C7-5F41-96FE-04E257ACD2CE}" presName="childText" presStyleLbl="conFgAcc1" presStyleIdx="0" presStyleCnt="3">
        <dgm:presLayoutVars>
          <dgm:bulletEnabled val="1"/>
        </dgm:presLayoutVars>
      </dgm:prSet>
      <dgm:spPr/>
    </dgm:pt>
    <dgm:pt modelId="{A189F8F4-C887-F74E-99CA-3B55615CC5F2}" type="pres">
      <dgm:prSet presAssocID="{F3E302AF-7232-4B42-8BE6-8FCCCC657D1B}" presName="spaceBetweenRectangles" presStyleCnt="0"/>
      <dgm:spPr/>
    </dgm:pt>
    <dgm:pt modelId="{D9A39CC8-B989-F44D-BDD7-B293DAB6CC3B}" type="pres">
      <dgm:prSet presAssocID="{A5D5543E-5F6F-1E4D-90D9-5C6B527A8253}" presName="parentLin" presStyleCnt="0"/>
      <dgm:spPr/>
    </dgm:pt>
    <dgm:pt modelId="{7068E7FA-B24B-8E40-A4BD-F0F144DC12C8}" type="pres">
      <dgm:prSet presAssocID="{A5D5543E-5F6F-1E4D-90D9-5C6B527A8253}" presName="parentLeftMargin" presStyleLbl="node1" presStyleIdx="0" presStyleCnt="3"/>
      <dgm:spPr/>
    </dgm:pt>
    <dgm:pt modelId="{BE3AC68E-A0D4-A345-9CD3-38ADDC896A69}" type="pres">
      <dgm:prSet presAssocID="{A5D5543E-5F6F-1E4D-90D9-5C6B527A825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3667530-7783-2F45-9D4A-2177650C8904}" type="pres">
      <dgm:prSet presAssocID="{A5D5543E-5F6F-1E4D-90D9-5C6B527A8253}" presName="negativeSpace" presStyleCnt="0"/>
      <dgm:spPr/>
    </dgm:pt>
    <dgm:pt modelId="{039A5C23-ED02-EB4F-A362-ACCA1E61E1F2}" type="pres">
      <dgm:prSet presAssocID="{A5D5543E-5F6F-1E4D-90D9-5C6B527A8253}" presName="childText" presStyleLbl="conFgAcc1" presStyleIdx="1" presStyleCnt="3">
        <dgm:presLayoutVars>
          <dgm:bulletEnabled val="1"/>
        </dgm:presLayoutVars>
      </dgm:prSet>
      <dgm:spPr/>
    </dgm:pt>
    <dgm:pt modelId="{A0F503E5-A6F6-5742-A326-69A160E53DED}" type="pres">
      <dgm:prSet presAssocID="{076BEA0B-42A7-7D46-99F5-733506AEBAA3}" presName="spaceBetweenRectangles" presStyleCnt="0"/>
      <dgm:spPr/>
    </dgm:pt>
    <dgm:pt modelId="{84516D1F-12EB-D647-AFFD-B8343A27C68D}" type="pres">
      <dgm:prSet presAssocID="{855F620B-782A-DF43-9B07-31C03F63A918}" presName="parentLin" presStyleCnt="0"/>
      <dgm:spPr/>
    </dgm:pt>
    <dgm:pt modelId="{D7BD2AF0-0591-9741-B74C-3208D8811381}" type="pres">
      <dgm:prSet presAssocID="{855F620B-782A-DF43-9B07-31C03F63A918}" presName="parentLeftMargin" presStyleLbl="node1" presStyleIdx="1" presStyleCnt="3"/>
      <dgm:spPr/>
    </dgm:pt>
    <dgm:pt modelId="{0221D54D-9243-2749-A241-861D32EE443A}" type="pres">
      <dgm:prSet presAssocID="{855F620B-782A-DF43-9B07-31C03F63A91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58E5F66-0B23-F24A-A67C-B64D4490CEF1}" type="pres">
      <dgm:prSet presAssocID="{855F620B-782A-DF43-9B07-31C03F63A918}" presName="negativeSpace" presStyleCnt="0"/>
      <dgm:spPr/>
    </dgm:pt>
    <dgm:pt modelId="{F5D3ED87-F625-3840-9293-BD7E2BEC80CE}" type="pres">
      <dgm:prSet presAssocID="{855F620B-782A-DF43-9B07-31C03F63A91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9D3EA1F-0E3E-1B4A-BF6E-0B1A98CDDE51}" srcId="{BB36C6D0-6FB4-DA42-B7B9-112E549D2E25}" destId="{855F620B-782A-DF43-9B07-31C03F63A918}" srcOrd="2" destOrd="0" parTransId="{F30C443D-BB0A-A74E-99B4-051052F2F5ED}" sibTransId="{6C4BDE88-4326-3947-BA64-8E75EEFB5ABC}"/>
    <dgm:cxn modelId="{FED06187-FAF9-594A-B1E8-5F12179F9703}" srcId="{BB36C6D0-6FB4-DA42-B7B9-112E549D2E25}" destId="{A5D5543E-5F6F-1E4D-90D9-5C6B527A8253}" srcOrd="1" destOrd="0" parTransId="{A3128C27-FF9D-7C4C-8914-8CD87EC7F1C2}" sibTransId="{076BEA0B-42A7-7D46-99F5-733506AEBAA3}"/>
    <dgm:cxn modelId="{36379787-3091-BC40-91EE-6B2FB765F8C7}" type="presOf" srcId="{BB36C6D0-6FB4-DA42-B7B9-112E549D2E25}" destId="{8BEAC1B5-12AD-504F-B95F-53DC7525D44C}" srcOrd="0" destOrd="0" presId="urn:microsoft.com/office/officeart/2005/8/layout/list1"/>
    <dgm:cxn modelId="{6BBED0A2-1065-3D41-A55A-CA0D72787E1C}" type="presOf" srcId="{C6498C86-B2C7-5F41-96FE-04E257ACD2CE}" destId="{8AED717A-C65A-454F-A579-A4CF08CFACE6}" srcOrd="0" destOrd="0" presId="urn:microsoft.com/office/officeart/2005/8/layout/list1"/>
    <dgm:cxn modelId="{D9949AAE-F649-7146-BBC6-69574AE14AD5}" type="presOf" srcId="{A5D5543E-5F6F-1E4D-90D9-5C6B527A8253}" destId="{7068E7FA-B24B-8E40-A4BD-F0F144DC12C8}" srcOrd="0" destOrd="0" presId="urn:microsoft.com/office/officeart/2005/8/layout/list1"/>
    <dgm:cxn modelId="{13729ACC-DF3A-2046-9DC7-4EAE1DF1DD34}" type="presOf" srcId="{C6498C86-B2C7-5F41-96FE-04E257ACD2CE}" destId="{6675562A-D3F9-944A-9C35-CE1703FC4908}" srcOrd="1" destOrd="0" presId="urn:microsoft.com/office/officeart/2005/8/layout/list1"/>
    <dgm:cxn modelId="{6FAED2D4-DD24-DB4C-9C0D-714EAAA340AB}" srcId="{BB36C6D0-6FB4-DA42-B7B9-112E549D2E25}" destId="{C6498C86-B2C7-5F41-96FE-04E257ACD2CE}" srcOrd="0" destOrd="0" parTransId="{E1CD4117-806F-F546-A4AB-743AA652819A}" sibTransId="{F3E302AF-7232-4B42-8BE6-8FCCCC657D1B}"/>
    <dgm:cxn modelId="{24A6D6D7-BD02-C74F-91C9-25CC782619CC}" type="presOf" srcId="{855F620B-782A-DF43-9B07-31C03F63A918}" destId="{D7BD2AF0-0591-9741-B74C-3208D8811381}" srcOrd="0" destOrd="0" presId="urn:microsoft.com/office/officeart/2005/8/layout/list1"/>
    <dgm:cxn modelId="{57DD67E6-B6A3-DF45-8860-D1135E3B34CE}" type="presOf" srcId="{855F620B-782A-DF43-9B07-31C03F63A918}" destId="{0221D54D-9243-2749-A241-861D32EE443A}" srcOrd="1" destOrd="0" presId="urn:microsoft.com/office/officeart/2005/8/layout/list1"/>
    <dgm:cxn modelId="{7FC3EDF5-A22E-AF4C-B8BD-E7F6F0DBD5FA}" type="presOf" srcId="{A5D5543E-5F6F-1E4D-90D9-5C6B527A8253}" destId="{BE3AC68E-A0D4-A345-9CD3-38ADDC896A69}" srcOrd="1" destOrd="0" presId="urn:microsoft.com/office/officeart/2005/8/layout/list1"/>
    <dgm:cxn modelId="{094B3EAB-4995-194C-8965-18C35C32F6FE}" type="presParOf" srcId="{8BEAC1B5-12AD-504F-B95F-53DC7525D44C}" destId="{568E2995-8053-1348-ADF3-C45E03961D69}" srcOrd="0" destOrd="0" presId="urn:microsoft.com/office/officeart/2005/8/layout/list1"/>
    <dgm:cxn modelId="{7E137228-30B7-D945-9E47-ED9F9F9D219C}" type="presParOf" srcId="{568E2995-8053-1348-ADF3-C45E03961D69}" destId="{8AED717A-C65A-454F-A579-A4CF08CFACE6}" srcOrd="0" destOrd="0" presId="urn:microsoft.com/office/officeart/2005/8/layout/list1"/>
    <dgm:cxn modelId="{5DD47686-1E3B-6147-B8F3-7184A297DFD5}" type="presParOf" srcId="{568E2995-8053-1348-ADF3-C45E03961D69}" destId="{6675562A-D3F9-944A-9C35-CE1703FC4908}" srcOrd="1" destOrd="0" presId="urn:microsoft.com/office/officeart/2005/8/layout/list1"/>
    <dgm:cxn modelId="{C274E300-00A4-1E4A-89EF-0C7BA60AFED4}" type="presParOf" srcId="{8BEAC1B5-12AD-504F-B95F-53DC7525D44C}" destId="{B4BBD537-25F8-B942-B65D-1B75C154F895}" srcOrd="1" destOrd="0" presId="urn:microsoft.com/office/officeart/2005/8/layout/list1"/>
    <dgm:cxn modelId="{7DC87BF3-6566-374B-9F09-A3C5CD76A038}" type="presParOf" srcId="{8BEAC1B5-12AD-504F-B95F-53DC7525D44C}" destId="{25DB068A-3341-F04B-8F48-2564925F7BC6}" srcOrd="2" destOrd="0" presId="urn:microsoft.com/office/officeart/2005/8/layout/list1"/>
    <dgm:cxn modelId="{C2816E3D-E22E-FE4D-AA92-C8389CAA3638}" type="presParOf" srcId="{8BEAC1B5-12AD-504F-B95F-53DC7525D44C}" destId="{A189F8F4-C887-F74E-99CA-3B55615CC5F2}" srcOrd="3" destOrd="0" presId="urn:microsoft.com/office/officeart/2005/8/layout/list1"/>
    <dgm:cxn modelId="{3FCEE957-4D0C-AE49-A1B5-C7486658CDDF}" type="presParOf" srcId="{8BEAC1B5-12AD-504F-B95F-53DC7525D44C}" destId="{D9A39CC8-B989-F44D-BDD7-B293DAB6CC3B}" srcOrd="4" destOrd="0" presId="urn:microsoft.com/office/officeart/2005/8/layout/list1"/>
    <dgm:cxn modelId="{1A4A170A-2E28-1847-8E0F-61B977B62516}" type="presParOf" srcId="{D9A39CC8-B989-F44D-BDD7-B293DAB6CC3B}" destId="{7068E7FA-B24B-8E40-A4BD-F0F144DC12C8}" srcOrd="0" destOrd="0" presId="urn:microsoft.com/office/officeart/2005/8/layout/list1"/>
    <dgm:cxn modelId="{5A2F4627-1C76-114B-96CD-FBD66E7646AB}" type="presParOf" srcId="{D9A39CC8-B989-F44D-BDD7-B293DAB6CC3B}" destId="{BE3AC68E-A0D4-A345-9CD3-38ADDC896A69}" srcOrd="1" destOrd="0" presId="urn:microsoft.com/office/officeart/2005/8/layout/list1"/>
    <dgm:cxn modelId="{446E3864-5485-C04C-B8AC-2A763FB75C77}" type="presParOf" srcId="{8BEAC1B5-12AD-504F-B95F-53DC7525D44C}" destId="{53667530-7783-2F45-9D4A-2177650C8904}" srcOrd="5" destOrd="0" presId="urn:microsoft.com/office/officeart/2005/8/layout/list1"/>
    <dgm:cxn modelId="{A822C7C0-EA14-A441-BF8E-C9990B7C9237}" type="presParOf" srcId="{8BEAC1B5-12AD-504F-B95F-53DC7525D44C}" destId="{039A5C23-ED02-EB4F-A362-ACCA1E61E1F2}" srcOrd="6" destOrd="0" presId="urn:microsoft.com/office/officeart/2005/8/layout/list1"/>
    <dgm:cxn modelId="{09C22D71-64AB-D643-9D45-BB80088F3033}" type="presParOf" srcId="{8BEAC1B5-12AD-504F-B95F-53DC7525D44C}" destId="{A0F503E5-A6F6-5742-A326-69A160E53DED}" srcOrd="7" destOrd="0" presId="urn:microsoft.com/office/officeart/2005/8/layout/list1"/>
    <dgm:cxn modelId="{D472DCE8-5995-9C43-B0A9-10DBFF2E690B}" type="presParOf" srcId="{8BEAC1B5-12AD-504F-B95F-53DC7525D44C}" destId="{84516D1F-12EB-D647-AFFD-B8343A27C68D}" srcOrd="8" destOrd="0" presId="urn:microsoft.com/office/officeart/2005/8/layout/list1"/>
    <dgm:cxn modelId="{4ACB0E28-DBD1-834D-A55A-ADE56B4A54AD}" type="presParOf" srcId="{84516D1F-12EB-D647-AFFD-B8343A27C68D}" destId="{D7BD2AF0-0591-9741-B74C-3208D8811381}" srcOrd="0" destOrd="0" presId="urn:microsoft.com/office/officeart/2005/8/layout/list1"/>
    <dgm:cxn modelId="{44B2199A-DA17-F74C-974A-A5DE5637B501}" type="presParOf" srcId="{84516D1F-12EB-D647-AFFD-B8343A27C68D}" destId="{0221D54D-9243-2749-A241-861D32EE443A}" srcOrd="1" destOrd="0" presId="urn:microsoft.com/office/officeart/2005/8/layout/list1"/>
    <dgm:cxn modelId="{4744527F-0BE9-8A4D-A366-59A383526B87}" type="presParOf" srcId="{8BEAC1B5-12AD-504F-B95F-53DC7525D44C}" destId="{C58E5F66-0B23-F24A-A67C-B64D4490CEF1}" srcOrd="9" destOrd="0" presId="urn:microsoft.com/office/officeart/2005/8/layout/list1"/>
    <dgm:cxn modelId="{572C09DF-0D2B-8F4D-8C92-930E0FC5BEE1}" type="presParOf" srcId="{8BEAC1B5-12AD-504F-B95F-53DC7525D44C}" destId="{F5D3ED87-F625-3840-9293-BD7E2BEC80C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EAE17-BF3F-FF4A-8FD9-11AAE111B772}">
      <dsp:nvSpPr>
        <dsp:cNvPr id="0" name=""/>
        <dsp:cNvSpPr/>
      </dsp:nvSpPr>
      <dsp:spPr>
        <a:xfrm>
          <a:off x="3697765" y="1919043"/>
          <a:ext cx="1845768" cy="878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616"/>
              </a:lnTo>
              <a:lnTo>
                <a:pt x="1845768" y="598616"/>
              </a:lnTo>
              <a:lnTo>
                <a:pt x="1845768" y="8784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015878-2490-EF41-B932-5F53CE9E0EE8}">
      <dsp:nvSpPr>
        <dsp:cNvPr id="0" name=""/>
        <dsp:cNvSpPr/>
      </dsp:nvSpPr>
      <dsp:spPr>
        <a:xfrm>
          <a:off x="1851997" y="1919043"/>
          <a:ext cx="1845768" cy="878417"/>
        </a:xfrm>
        <a:custGeom>
          <a:avLst/>
          <a:gdLst/>
          <a:ahLst/>
          <a:cxnLst/>
          <a:rect l="0" t="0" r="0" b="0"/>
          <a:pathLst>
            <a:path>
              <a:moveTo>
                <a:pt x="1845768" y="0"/>
              </a:moveTo>
              <a:lnTo>
                <a:pt x="1845768" y="598616"/>
              </a:lnTo>
              <a:lnTo>
                <a:pt x="0" y="598616"/>
              </a:lnTo>
              <a:lnTo>
                <a:pt x="0" y="8784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6D044-963D-DC44-9373-DE02DB5D3E0B}">
      <dsp:nvSpPr>
        <dsp:cNvPr id="0" name=""/>
        <dsp:cNvSpPr/>
      </dsp:nvSpPr>
      <dsp:spPr>
        <a:xfrm>
          <a:off x="2187591" y="1122"/>
          <a:ext cx="3020348" cy="19179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794C5-EBC3-C846-AF5B-A9082E519CB4}">
      <dsp:nvSpPr>
        <dsp:cNvPr id="0" name=""/>
        <dsp:cNvSpPr/>
      </dsp:nvSpPr>
      <dsp:spPr>
        <a:xfrm>
          <a:off x="2523185" y="319937"/>
          <a:ext cx="3020348" cy="19179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Feminism</a:t>
          </a:r>
        </a:p>
      </dsp:txBody>
      <dsp:txXfrm>
        <a:off x="2579359" y="376111"/>
        <a:ext cx="2908000" cy="1805573"/>
      </dsp:txXfrm>
    </dsp:sp>
    <dsp:sp modelId="{34315971-F4A5-254C-9735-7A1CE9FBF537}">
      <dsp:nvSpPr>
        <dsp:cNvPr id="0" name=""/>
        <dsp:cNvSpPr/>
      </dsp:nvSpPr>
      <dsp:spPr>
        <a:xfrm>
          <a:off x="341822" y="2797461"/>
          <a:ext cx="3020348" cy="19179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BA326-B527-8647-AF5C-4ED57A55348E}">
      <dsp:nvSpPr>
        <dsp:cNvPr id="0" name=""/>
        <dsp:cNvSpPr/>
      </dsp:nvSpPr>
      <dsp:spPr>
        <a:xfrm>
          <a:off x="677417" y="3116276"/>
          <a:ext cx="3020348" cy="19179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Theory/thought/ideology</a:t>
          </a:r>
        </a:p>
      </dsp:txBody>
      <dsp:txXfrm>
        <a:off x="733591" y="3172450"/>
        <a:ext cx="2908000" cy="1805573"/>
      </dsp:txXfrm>
    </dsp:sp>
    <dsp:sp modelId="{10BBD8AF-A710-064E-9879-C38936FA3687}">
      <dsp:nvSpPr>
        <dsp:cNvPr id="0" name=""/>
        <dsp:cNvSpPr/>
      </dsp:nvSpPr>
      <dsp:spPr>
        <a:xfrm>
          <a:off x="4033359" y="2797461"/>
          <a:ext cx="3020348" cy="19179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2E42A-0CA8-3E4D-8A42-9324A517EB6C}">
      <dsp:nvSpPr>
        <dsp:cNvPr id="0" name=""/>
        <dsp:cNvSpPr/>
      </dsp:nvSpPr>
      <dsp:spPr>
        <a:xfrm>
          <a:off x="4368953" y="3116276"/>
          <a:ext cx="3020348" cy="19179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process/Movement</a:t>
          </a:r>
        </a:p>
      </dsp:txBody>
      <dsp:txXfrm>
        <a:off x="4425127" y="3172450"/>
        <a:ext cx="2908000" cy="18055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B068A-3341-F04B-8F48-2564925F7BC6}">
      <dsp:nvSpPr>
        <dsp:cNvPr id="0" name=""/>
        <dsp:cNvSpPr/>
      </dsp:nvSpPr>
      <dsp:spPr>
        <a:xfrm>
          <a:off x="0" y="387647"/>
          <a:ext cx="6066263" cy="5795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75562A-D3F9-944A-9C35-CE1703FC4908}">
      <dsp:nvSpPr>
        <dsp:cNvPr id="0" name=""/>
        <dsp:cNvSpPr/>
      </dsp:nvSpPr>
      <dsp:spPr>
        <a:xfrm>
          <a:off x="303313" y="48167"/>
          <a:ext cx="4246384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503" tIns="0" rIns="160503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First wave of feminism</a:t>
          </a:r>
        </a:p>
      </dsp:txBody>
      <dsp:txXfrm>
        <a:off x="336457" y="81311"/>
        <a:ext cx="4180096" cy="612672"/>
      </dsp:txXfrm>
    </dsp:sp>
    <dsp:sp modelId="{039A5C23-ED02-EB4F-A362-ACCA1E61E1F2}">
      <dsp:nvSpPr>
        <dsp:cNvPr id="0" name=""/>
        <dsp:cNvSpPr/>
      </dsp:nvSpPr>
      <dsp:spPr>
        <a:xfrm>
          <a:off x="0" y="1430927"/>
          <a:ext cx="6066263" cy="5795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AC68E-A0D4-A345-9CD3-38ADDC896A69}">
      <dsp:nvSpPr>
        <dsp:cNvPr id="0" name=""/>
        <dsp:cNvSpPr/>
      </dsp:nvSpPr>
      <dsp:spPr>
        <a:xfrm>
          <a:off x="303313" y="1091447"/>
          <a:ext cx="4246384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503" tIns="0" rIns="160503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Second wave of feminism</a:t>
          </a:r>
        </a:p>
      </dsp:txBody>
      <dsp:txXfrm>
        <a:off x="336457" y="1124591"/>
        <a:ext cx="4180096" cy="612672"/>
      </dsp:txXfrm>
    </dsp:sp>
    <dsp:sp modelId="{F5D3ED87-F625-3840-9293-BD7E2BEC80CE}">
      <dsp:nvSpPr>
        <dsp:cNvPr id="0" name=""/>
        <dsp:cNvSpPr/>
      </dsp:nvSpPr>
      <dsp:spPr>
        <a:xfrm>
          <a:off x="0" y="2474207"/>
          <a:ext cx="6066263" cy="5795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21D54D-9243-2749-A241-861D32EE443A}">
      <dsp:nvSpPr>
        <dsp:cNvPr id="0" name=""/>
        <dsp:cNvSpPr/>
      </dsp:nvSpPr>
      <dsp:spPr>
        <a:xfrm>
          <a:off x="303313" y="2134727"/>
          <a:ext cx="4246384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503" tIns="0" rIns="160503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Third wave of feminism </a:t>
          </a:r>
        </a:p>
      </dsp:txBody>
      <dsp:txXfrm>
        <a:off x="336457" y="2167871"/>
        <a:ext cx="4180096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61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9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0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8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63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24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1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2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9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1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2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Feminist Movements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b="1" dirty="0"/>
              <a:t>Lecture 4</a:t>
            </a:r>
          </a:p>
          <a:p>
            <a:r>
              <a:rPr lang="en-US" sz="3500" b="1" dirty="0"/>
              <a:t>By Sadaf Qayyum</a:t>
            </a:r>
          </a:p>
        </p:txBody>
      </p:sp>
    </p:spTree>
    <p:extLst>
      <p:ext uri="{BB962C8B-B14F-4D97-AF65-F5344CB8AC3E}">
        <p14:creationId xmlns:p14="http://schemas.microsoft.com/office/powerpoint/2010/main" val="16486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7027A-6E58-FB49-23C2-604624A9F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761894"/>
            <a:ext cx="7729728" cy="3978134"/>
          </a:xfrm>
        </p:spPr>
        <p:txBody>
          <a:bodyPr/>
          <a:lstStyle/>
          <a:p>
            <a:pPr marL="0" indent="0" algn="ctr">
              <a:buNone/>
            </a:pPr>
            <a:r>
              <a:rPr lang="en-PK" sz="2800" i="1" dirty="0">
                <a:solidFill>
                  <a:srgbClr val="FF0000"/>
                </a:solidFill>
              </a:rPr>
              <a:t>“No race can neglect the enlightenment of their mothers”</a:t>
            </a:r>
          </a:p>
          <a:p>
            <a:pPr marL="0" indent="0" algn="r">
              <a:buNone/>
            </a:pPr>
            <a:r>
              <a:rPr lang="en-PK" dirty="0"/>
              <a:t>                      - Frances Harper</a:t>
            </a:r>
          </a:p>
          <a:p>
            <a:pPr marL="0" indent="0" algn="r">
              <a:buNone/>
            </a:pPr>
            <a:endParaRPr lang="en-PK" dirty="0"/>
          </a:p>
          <a:p>
            <a:pPr marL="0" indent="0" algn="ctr">
              <a:buNone/>
            </a:pPr>
            <a:r>
              <a:rPr lang="en-PK" sz="2800" i="1" dirty="0">
                <a:solidFill>
                  <a:srgbClr val="FF0000"/>
                </a:solidFill>
              </a:rPr>
              <a:t>“I would have girls regard themselves not as adjectives but as nouns”</a:t>
            </a:r>
          </a:p>
          <a:p>
            <a:pPr marL="0" indent="0" algn="r">
              <a:buNone/>
            </a:pPr>
            <a:r>
              <a:rPr lang="en-PK" dirty="0"/>
              <a:t>-Elizabeth Cady Stanton </a:t>
            </a:r>
          </a:p>
        </p:txBody>
      </p:sp>
    </p:spTree>
    <p:extLst>
      <p:ext uri="{BB962C8B-B14F-4D97-AF65-F5344CB8AC3E}">
        <p14:creationId xmlns:p14="http://schemas.microsoft.com/office/powerpoint/2010/main" val="4055020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85CFA-7363-9775-DED1-B09881BE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Second wave of feminism(1960-1980)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A3DE4-7FDB-499A-B6FB-76A8B4FA2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P</a:t>
            </a:r>
            <a:r>
              <a:rPr lang="en-PK" sz="2000" i="1" dirty="0">
                <a:solidFill>
                  <a:srgbClr val="FF0000"/>
                </a:solidFill>
              </a:rPr>
              <a:t>ersonal is political </a:t>
            </a:r>
            <a:r>
              <a:rPr lang="en-PK" b="1" i="1" dirty="0">
                <a:solidFill>
                  <a:schemeClr val="tx1"/>
                </a:solidFill>
              </a:rPr>
              <a:t>–</a:t>
            </a:r>
            <a:r>
              <a:rPr lang="en-PK" dirty="0">
                <a:solidFill>
                  <a:schemeClr val="tx1"/>
                </a:solidFill>
              </a:rPr>
              <a:t>Slogan</a:t>
            </a:r>
          </a:p>
          <a:p>
            <a:pPr marL="0" indent="0" algn="ctr">
              <a:buNone/>
            </a:pPr>
            <a:r>
              <a:rPr lang="en-PK" sz="2400" dirty="0">
                <a:solidFill>
                  <a:schemeClr val="tx1"/>
                </a:solidFill>
              </a:rPr>
              <a:t>Background</a:t>
            </a:r>
          </a:p>
          <a:p>
            <a:r>
              <a:rPr lang="en-US" sz="2000" dirty="0"/>
              <a:t>Civil rights movement during and at the end of WWII </a:t>
            </a:r>
          </a:p>
          <a:p>
            <a:r>
              <a:rPr lang="en-US" sz="2000" dirty="0"/>
              <a:t>1960s- Protests against the brutality inflicted upon colored women and Martin Luther`s movement </a:t>
            </a:r>
          </a:p>
          <a:p>
            <a:r>
              <a:rPr lang="en-PK" sz="2000" dirty="0">
                <a:solidFill>
                  <a:schemeClr val="tx1"/>
                </a:solidFill>
              </a:rPr>
              <a:t>First wave ended with a faulty assumption: employment opportunity, educational opportunity </a:t>
            </a:r>
          </a:p>
          <a:p>
            <a:r>
              <a:rPr lang="en-GB" sz="2000" dirty="0">
                <a:solidFill>
                  <a:schemeClr val="tx1"/>
                </a:solidFill>
              </a:rPr>
              <a:t>Simultaneous e</a:t>
            </a:r>
            <a:r>
              <a:rPr lang="en-PK" sz="2000" dirty="0">
                <a:solidFill>
                  <a:schemeClr val="tx1"/>
                </a:solidFill>
              </a:rPr>
              <a:t>volution of liberal and radical feminism </a:t>
            </a:r>
          </a:p>
          <a:p>
            <a:endParaRPr lang="en-PK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225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CFA85-6366-1D0C-DB4E-7F4E64AF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Key issues raised by second wave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E2CEE-09E2-C179-256A-AF8E3FC46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</a:t>
            </a:r>
            <a:r>
              <a:rPr lang="en-PK" dirty="0"/>
              <a:t>atriarchy</a:t>
            </a:r>
          </a:p>
          <a:p>
            <a:r>
              <a:rPr lang="en-GB" dirty="0"/>
              <a:t>L</a:t>
            </a:r>
            <a:r>
              <a:rPr lang="en-PK" dirty="0"/>
              <a:t>egalizing birth control and abortion</a:t>
            </a:r>
          </a:p>
          <a:p>
            <a:r>
              <a:rPr lang="en-GB" dirty="0"/>
              <a:t>D</a:t>
            </a:r>
            <a:r>
              <a:rPr lang="en-PK" dirty="0"/>
              <a:t>iscrimination and oppression </a:t>
            </a:r>
          </a:p>
          <a:p>
            <a:r>
              <a:rPr lang="en-PK" dirty="0"/>
              <a:t>Issues of domestic violence: state`s responsibility to circumvent it </a:t>
            </a:r>
          </a:p>
          <a:p>
            <a:r>
              <a:rPr lang="en-US" dirty="0"/>
              <a:t>Intersexualization (Legalizing and ensuring rights to LGBT community and safety and equal opportunity to them)</a:t>
            </a:r>
          </a:p>
          <a:p>
            <a:r>
              <a:rPr lang="en-US" dirty="0"/>
              <a:t> Equality and empowerment of women</a:t>
            </a:r>
          </a:p>
          <a:p>
            <a:r>
              <a:rPr lang="en-US" dirty="0"/>
              <a:t> Integration of women into the workforce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023134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58D1C-7338-2383-545E-1706B36EF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Important feminists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60D17-1C69-F742-8FB2-13D330BAF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</a:t>
            </a:r>
            <a:r>
              <a:rPr lang="en-PK" dirty="0"/>
              <a:t>etty Friednan: The Feminine Mystique</a:t>
            </a:r>
          </a:p>
          <a:p>
            <a:r>
              <a:rPr lang="en-GB" dirty="0"/>
              <a:t>S</a:t>
            </a:r>
            <a:r>
              <a:rPr lang="en-PK" dirty="0"/>
              <a:t>imon De Beauvior: Second Sex </a:t>
            </a:r>
          </a:p>
          <a:p>
            <a:r>
              <a:rPr lang="en-GB" dirty="0"/>
              <a:t>K</a:t>
            </a:r>
            <a:r>
              <a:rPr lang="en-PK" dirty="0"/>
              <a:t>ate Millet: Sexual politics</a:t>
            </a:r>
          </a:p>
          <a:p>
            <a:r>
              <a:rPr lang="en-PK" dirty="0"/>
              <a:t>Firestone: The dialects of sex</a:t>
            </a:r>
          </a:p>
        </p:txBody>
      </p:sp>
    </p:spTree>
    <p:extLst>
      <p:ext uri="{BB962C8B-B14F-4D97-AF65-F5344CB8AC3E}">
        <p14:creationId xmlns:p14="http://schemas.microsoft.com/office/powerpoint/2010/main" val="3621271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3DA11-A565-77AB-C420-AF91C0CA5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Achievements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D9A2B-B014-5DD2-7A56-FC2065D5B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Roe versus Wade-1973</a:t>
            </a:r>
          </a:p>
          <a:p>
            <a:r>
              <a:rPr lang="en-US" sz="1800" dirty="0"/>
              <a:t>Title </a:t>
            </a:r>
            <a:r>
              <a:rPr lang="en-US" dirty="0">
                <a:solidFill>
                  <a:srgbClr val="FF0000"/>
                </a:solidFill>
              </a:rPr>
              <a:t>ix</a:t>
            </a:r>
            <a:r>
              <a:rPr lang="en-US" sz="1800" dirty="0"/>
              <a:t> of the </a:t>
            </a:r>
            <a:r>
              <a:rPr lang="en-US" sz="1800" dirty="0">
                <a:solidFill>
                  <a:srgbClr val="C00000"/>
                </a:solidFill>
              </a:rPr>
              <a:t>1972</a:t>
            </a:r>
            <a:r>
              <a:rPr lang="en-US" sz="1800" dirty="0"/>
              <a:t>-”no person in the United States shall, be excluded from participation in, be denied the benefits of, or be subjected to discrimination under any education program.</a:t>
            </a:r>
          </a:p>
          <a:p>
            <a:r>
              <a:rPr lang="en-US" sz="1800" dirty="0"/>
              <a:t>Led to </a:t>
            </a:r>
            <a:r>
              <a:rPr lang="en-US" dirty="0"/>
              <a:t>the commencement of </a:t>
            </a:r>
            <a:r>
              <a:rPr lang="en-US" sz="1800" dirty="0"/>
              <a:t>First World Conference on Women held by UNO in Mexico City in </a:t>
            </a:r>
            <a:r>
              <a:rPr lang="en-US" sz="1800" dirty="0">
                <a:solidFill>
                  <a:srgbClr val="C00000"/>
                </a:solidFill>
              </a:rPr>
              <a:t>1975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527791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871F2-DC65-1CA2-6DA6-454095F14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Criticism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B0A44-3051-C10C-09A6-205EC8663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Overlooked raical and ethnic biases</a:t>
            </a:r>
          </a:p>
          <a:p>
            <a:endParaRPr lang="en-PK" dirty="0"/>
          </a:p>
          <a:p>
            <a:r>
              <a:rPr lang="en-GB" dirty="0"/>
              <a:t>L</a:t>
            </a:r>
            <a:r>
              <a:rPr lang="en-PK" dirty="0"/>
              <a:t>imited to academic activism only; failed to connect with lived experiences of women</a:t>
            </a:r>
          </a:p>
          <a:p>
            <a:endParaRPr lang="en-PK" dirty="0"/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33019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31B2-E0B1-7149-59B6-138FEA414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T</a:t>
            </a:r>
            <a:r>
              <a:rPr lang="en-GB" dirty="0"/>
              <a:t>h</a:t>
            </a:r>
            <a:r>
              <a:rPr lang="en-PK" dirty="0"/>
              <a:t>ird wave of feminism(1990)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9791A-22D9-64EF-5B96-C8F5B8E2A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Transversal politics</a:t>
            </a:r>
          </a:p>
          <a:p>
            <a:r>
              <a:rPr lang="en-GB" dirty="0"/>
              <a:t>S</a:t>
            </a:r>
            <a:r>
              <a:rPr lang="en-PK" dirty="0"/>
              <a:t>ought an end to myopic and dogmatic ideals of second wave as too ethnocentric and focused on the rights of white women</a:t>
            </a:r>
          </a:p>
          <a:p>
            <a:r>
              <a:rPr lang="en-PK" dirty="0"/>
              <a:t>Maintained that women as a universal category do not holistically represent global grieviances  </a:t>
            </a:r>
          </a:p>
          <a:p>
            <a:r>
              <a:rPr lang="en-GB" dirty="0"/>
              <a:t>U</a:t>
            </a:r>
            <a:r>
              <a:rPr lang="en-PK" dirty="0"/>
              <a:t>pheld the ideas of postmodernism,queer theory, use of language and deconstructionism. </a:t>
            </a:r>
          </a:p>
          <a:p>
            <a:endParaRPr lang="en-PK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595163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362CA-00E9-3B4A-2797-A651BAB8E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Key features of third wave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AC129-2204-F353-EDFE-295EDB23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en-PK" dirty="0"/>
              <a:t>omen empowement on idividual level supercedes general activism</a:t>
            </a:r>
          </a:p>
          <a:p>
            <a:r>
              <a:rPr lang="en-GB" dirty="0"/>
              <a:t>T</a:t>
            </a:r>
            <a:r>
              <a:rPr lang="en-PK" dirty="0"/>
              <a:t>ook up the multiple and contradictory identity of women- acceptance of diversity among women</a:t>
            </a:r>
          </a:p>
          <a:p>
            <a:r>
              <a:rPr lang="en-GB" dirty="0"/>
              <a:t>A</a:t>
            </a:r>
            <a:r>
              <a:rPr lang="en-PK" dirty="0"/>
              <a:t>dvocated the need to change the stereotypes regarding gender through media and language </a:t>
            </a:r>
          </a:p>
          <a:p>
            <a:r>
              <a:rPr lang="en-GB" dirty="0"/>
              <a:t>E</a:t>
            </a:r>
            <a:r>
              <a:rPr lang="en-PK" dirty="0"/>
              <a:t>motions and experiences are unfeminine or genderless</a:t>
            </a:r>
          </a:p>
          <a:p>
            <a:r>
              <a:rPr lang="en-GB" dirty="0"/>
              <a:t>N</a:t>
            </a:r>
            <a:r>
              <a:rPr lang="en-PK" dirty="0"/>
              <a:t>o universality but subjectivity</a:t>
            </a:r>
          </a:p>
          <a:p>
            <a:r>
              <a:rPr lang="en-GB" dirty="0"/>
              <a:t>C</a:t>
            </a:r>
            <a:r>
              <a:rPr lang="en-PK" dirty="0"/>
              <a:t>ultural relativism and diversity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992026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082FC-B063-D92F-FE3F-3BF866449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/>
              <a:t>Key features of third wave of feminism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A35C4-E95C-1D98-0BB0-1D312A651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Upheld reproductive rights and sexual autonomy: sex education, contraception, safe and legal abortion</a:t>
            </a:r>
          </a:p>
          <a:p>
            <a:r>
              <a:rPr lang="en-GB" dirty="0"/>
              <a:t> social U</a:t>
            </a:r>
            <a:r>
              <a:rPr lang="en-PK" dirty="0"/>
              <a:t>se of media and engagement with popular culture: </a:t>
            </a:r>
            <a:r>
              <a:rPr lang="en-PK" dirty="0">
                <a:solidFill>
                  <a:srgbClr val="FF0000"/>
                </a:solidFill>
              </a:rPr>
              <a:t>Riot grrrl</a:t>
            </a:r>
          </a:p>
          <a:p>
            <a:r>
              <a:rPr lang="en-PK" dirty="0">
                <a:solidFill>
                  <a:srgbClr val="FF0000"/>
                </a:solidFill>
              </a:rPr>
              <a:t>Women perspective </a:t>
            </a:r>
            <a:r>
              <a:rPr lang="en-PK" dirty="0">
                <a:solidFill>
                  <a:schemeClr val="tx1"/>
                </a:solidFill>
              </a:rPr>
              <a:t>to be a part of their own identities </a:t>
            </a:r>
          </a:p>
          <a:p>
            <a:r>
              <a:rPr lang="en-GB" dirty="0">
                <a:solidFill>
                  <a:schemeClr val="tx1"/>
                </a:solidFill>
              </a:rPr>
              <a:t>One of the central themes of the third wave was the reclaiming of language and redefining of gender roles. </a:t>
            </a:r>
          </a:p>
          <a:p>
            <a:r>
              <a:rPr lang="en-GB" dirty="0">
                <a:solidFill>
                  <a:schemeClr val="tx1"/>
                </a:solidFill>
              </a:rPr>
              <a:t>Feminists sought end to traditional stereotypes and expectations imposed on women, calling for freedom to express oneself authentically, whether it aligned with societal norms or not. </a:t>
            </a:r>
          </a:p>
          <a:p>
            <a:r>
              <a:rPr lang="en-GB" dirty="0">
                <a:solidFill>
                  <a:schemeClr val="tx1"/>
                </a:solidFill>
              </a:rPr>
              <a:t>They emphasized the importance of </a:t>
            </a:r>
            <a:r>
              <a:rPr lang="en-GB" dirty="0">
                <a:solidFill>
                  <a:srgbClr val="FF0000"/>
                </a:solidFill>
              </a:rPr>
              <a:t>choice and agency</a:t>
            </a:r>
            <a:r>
              <a:rPr lang="en-GB" dirty="0">
                <a:solidFill>
                  <a:schemeClr val="tx1"/>
                </a:solidFill>
              </a:rPr>
              <a:t>, recognizing that feminism should not dictate how women should live their lives but rather provide opportunities for self-determination.</a:t>
            </a:r>
            <a:endParaRPr lang="en-PK" dirty="0">
              <a:solidFill>
                <a:schemeClr val="tx1"/>
              </a:solidFill>
            </a:endParaRPr>
          </a:p>
          <a:p>
            <a:endParaRPr lang="en-P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20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9AA7-221F-399C-A8A2-4392C5F41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3B968-8A17-99B3-7568-3FB319570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PK" dirty="0"/>
              <a:t>iversification of feminsim: black feminsim, LQBTQ rights, post colonial feminism, feminization of poverty, dalit feminism</a:t>
            </a:r>
          </a:p>
          <a:p>
            <a:r>
              <a:rPr lang="en-PK" dirty="0"/>
              <a:t>Weakening of feminist politics </a:t>
            </a:r>
          </a:p>
          <a:p>
            <a:r>
              <a:rPr lang="en-PK" dirty="0"/>
              <a:t>Notable feminists: Rabecca walker</a:t>
            </a:r>
          </a:p>
        </p:txBody>
      </p:sp>
    </p:spTree>
    <p:extLst>
      <p:ext uri="{BB962C8B-B14F-4D97-AF65-F5344CB8AC3E}">
        <p14:creationId xmlns:p14="http://schemas.microsoft.com/office/powerpoint/2010/main" val="123355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5223850-C6CD-2623-DA97-30C561B4D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467952"/>
              </p:ext>
            </p:extLst>
          </p:nvPr>
        </p:nvGraphicFramePr>
        <p:xfrm>
          <a:off x="2230438" y="705081"/>
          <a:ext cx="7731125" cy="5035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4735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323DE-F0E2-9607-B857-CEA8233BC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Fourth wave of feminism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2C45E-706E-F6C6-9B97-C05A386E5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fourth wave of feminism first appeared in the latter half of the 20th century, and as social media and technology breakthroughs proliferated in the 21st century, it gained steam. </a:t>
            </a:r>
          </a:p>
          <a:p>
            <a:endParaRPr lang="en-GB" dirty="0"/>
          </a:p>
          <a:p>
            <a:r>
              <a:rPr lang="en-GB" dirty="0"/>
              <a:t>It is distinguished by a multifaceted and intersectional approach that emphasises the difficulties and experiences of women from a variety of backgrounds, including race, class, sexual orientation, and ability.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1404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E1DC-68CB-8ECD-40A6-AA40AB2DA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Features of fourth wave of feminism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339E2-21C1-217A-5FBD-0C652AD76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fourth wave's use of social media and digital platforms as instruments for activism and awareness-building is one of its defining characteristics. </a:t>
            </a:r>
          </a:p>
          <a:p>
            <a:r>
              <a:rPr lang="en-GB" dirty="0"/>
              <a:t>Women now have a platform on social media to tell their stories, question cultural expectations, and campaign for change. </a:t>
            </a:r>
          </a:p>
          <a:p>
            <a:r>
              <a:rPr lang="en-GB" dirty="0"/>
              <a:t>Women are now able to speak out about sexual harassment, assault, and discrimination in a variety of fields because of hashtags like #MeToo and #</a:t>
            </a:r>
            <a:r>
              <a:rPr lang="en-GB" dirty="0" err="1"/>
              <a:t>TimesUp</a:t>
            </a:r>
            <a:r>
              <a:rPr lang="en-GB" dirty="0"/>
              <a:t>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352877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002B2-0469-3B5E-F4B9-B9738EA55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Features of Fourth wave of feminism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97E64-1E4F-D1D8-994D-3B02321D3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Söhne"/>
              </a:rPr>
              <a:t>The fourth wave of feminism is a strand of Intersectional feminism recognizes that gender inequality is interconnected with other forms of oppression, such as racism, homophobia, and classism.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Söhne"/>
              </a:rPr>
              <a:t> It acknowledges that women experience different forms of discrimination based on their multiple overlapping identities and seeks to address these intersecting inequalities.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Söhne"/>
              </a:rPr>
              <a:t>It focused on the empowerment and amplification of marginalized voices.(LGBTQ, Coloured women) 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Söhne"/>
              </a:rPr>
              <a:t>The fourth wave of feminism has also sparked important conversations about consent, body positivity, reproductive rights, and representation in media and politics. 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Söhne"/>
              </a:rPr>
              <a:t>It challenges traditional beauty standards, rejects the objectification of women, and advocates for the autonomy and agency of women over their own bodies and lives.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219106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93AFC-4825-077E-8793-FB19BE98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criticism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E364C-1350-2916-3554-073040FFB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  <a:latin typeface="Söhne"/>
              </a:rPr>
              <a:t>T</a:t>
            </a:r>
            <a:r>
              <a:rPr lang="en-GB" b="0" i="0" dirty="0">
                <a:solidFill>
                  <a:srgbClr val="000000"/>
                </a:solidFill>
                <a:effectLst/>
                <a:latin typeface="Söhne"/>
              </a:rPr>
              <a:t>he movement's reliance on social media activism can lead to performative allyship and slacktivism, where people simply engage in superficial support without taking meaningful action offline. 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Söhne"/>
              </a:rPr>
              <a:t>Social media`s role in the complexities surrounding sex work and pornography.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288146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8E641-C68D-FFA5-7CD9-0E3DD1AF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1"/>
            <a:ext cx="7729728" cy="4309835"/>
          </a:xfrm>
        </p:spPr>
        <p:txBody>
          <a:bodyPr>
            <a:normAutofit/>
          </a:bodyPr>
          <a:lstStyle/>
          <a:p>
            <a:r>
              <a:rPr lang="en-PK" sz="4000" dirty="0"/>
              <a:t>UNITED NATION CONFRENCES ON WOMEM</a:t>
            </a:r>
          </a:p>
        </p:txBody>
      </p:sp>
    </p:spTree>
    <p:extLst>
      <p:ext uri="{BB962C8B-B14F-4D97-AF65-F5344CB8AC3E}">
        <p14:creationId xmlns:p14="http://schemas.microsoft.com/office/powerpoint/2010/main" val="3540900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AECB9-BCE3-AFB7-1083-CB3BFE7BE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550020"/>
            <a:ext cx="7729728" cy="3412273"/>
          </a:xfrm>
        </p:spPr>
        <p:txBody>
          <a:bodyPr/>
          <a:lstStyle/>
          <a:p>
            <a:r>
              <a:rPr lang="en-PK" sz="2000" dirty="0"/>
              <a:t>Establishment of ECOSOC</a:t>
            </a:r>
          </a:p>
          <a:p>
            <a:r>
              <a:rPr lang="en-PK" sz="2000" dirty="0"/>
              <a:t>Objective: to establish political, economi, civil, social and educational rights</a:t>
            </a:r>
          </a:p>
          <a:p>
            <a:r>
              <a:rPr lang="en-PK" sz="2000" dirty="0"/>
              <a:t>CSW(Commision on the status of women) was established by ECOSOC in june 1946</a:t>
            </a:r>
          </a:p>
          <a:p>
            <a:r>
              <a:rPr lang="en-PK" sz="2000" dirty="0"/>
              <a:t>CSW organised diferent confrences over the course of time: Mexico(1975), Copenhagen(1980), Nairobi(1985), and Bejing(1995)</a:t>
            </a:r>
          </a:p>
          <a:p>
            <a:r>
              <a:rPr lang="en-PK" sz="2000" dirty="0"/>
              <a:t>12 areas identified in Bejing platform for action. (189 countries)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871580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12311-3CC1-CB6A-0A15-20271AC1E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Mexico 1995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3E3F4-7263-C9DF-ED50-E3C42FCBC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 dirty="0"/>
          </a:p>
          <a:p>
            <a:r>
              <a:rPr lang="en-PK" dirty="0"/>
              <a:t>Major Concerns: Discrimination against women, gender equality, participation of women in development, social and economic integration, and contribution of women in global peace</a:t>
            </a:r>
          </a:p>
          <a:p>
            <a:pPr marL="0" indent="0">
              <a:buNone/>
            </a:pPr>
            <a:endParaRPr lang="en-PK" dirty="0"/>
          </a:p>
          <a:p>
            <a:r>
              <a:rPr lang="en-PK" dirty="0"/>
              <a:t>Establishment of new divisions: INSTRAW, UNIFEM</a:t>
            </a:r>
          </a:p>
        </p:txBody>
      </p:sp>
    </p:spTree>
    <p:extLst>
      <p:ext uri="{BB962C8B-B14F-4D97-AF65-F5344CB8AC3E}">
        <p14:creationId xmlns:p14="http://schemas.microsoft.com/office/powerpoint/2010/main" val="1394271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D84DE-4560-46A2-58EA-C00A90D0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Copenhagen 1980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11ACD-D791-D680-B81D-9D860172E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Adoption of CEDAW: 165 signatories (3 dec 1996)</a:t>
            </a:r>
          </a:p>
          <a:p>
            <a:r>
              <a:rPr lang="en-PK" dirty="0"/>
              <a:t>Agenda: involvement of men in betterment of women`s role in society, political participation, women in planning, decision making, educational awarness etc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573091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A792A-7B2E-B737-7280-B53881FD4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Nairobi 1990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AFD9F-6CF1-5B7F-1002-6E0F8EFCE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Review of previous confrences</a:t>
            </a:r>
          </a:p>
          <a:p>
            <a:r>
              <a:rPr lang="en-PK" dirty="0"/>
              <a:t>Strategy: constitutional and legal measures, equality in social participation, political participation and decis</a:t>
            </a:r>
            <a:r>
              <a:rPr lang="en-GB" dirty="0"/>
              <a:t>ion </a:t>
            </a:r>
            <a:r>
              <a:rPr lang="en-PK" dirty="0"/>
              <a:t>making</a:t>
            </a:r>
          </a:p>
          <a:p>
            <a:pPr marL="0" indent="0">
              <a:buNone/>
            </a:pPr>
            <a:r>
              <a:rPr lang="en-P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31791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61F71-912B-3437-6F73-A34D7B70C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Beijing 1995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4A395-8EE7-5ABA-2A5E-C2A59D8AF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86000"/>
            <a:ext cx="7729728" cy="4114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2900" b="1" dirty="0"/>
              <a:t>          12 critical areas of concern in BFPA:</a:t>
            </a:r>
          </a:p>
          <a:p>
            <a:r>
              <a:rPr lang="en-US" sz="2900" i="1" dirty="0"/>
              <a:t>Women and poverty</a:t>
            </a:r>
          </a:p>
          <a:p>
            <a:r>
              <a:rPr lang="en-US" sz="2900" i="1" dirty="0"/>
              <a:t> Education and training of women</a:t>
            </a:r>
          </a:p>
          <a:p>
            <a:r>
              <a:rPr lang="en-US" sz="2900" i="1" dirty="0"/>
              <a:t>Women and health</a:t>
            </a:r>
          </a:p>
          <a:p>
            <a:r>
              <a:rPr lang="en-US" sz="2900" i="1" dirty="0"/>
              <a:t> Violence against women</a:t>
            </a:r>
          </a:p>
          <a:p>
            <a:r>
              <a:rPr lang="en-US" sz="2900" i="1" dirty="0"/>
              <a:t> Women and armed conflict</a:t>
            </a:r>
          </a:p>
          <a:p>
            <a:r>
              <a:rPr lang="en-US" sz="2900" i="1" dirty="0"/>
              <a:t> Women and the economy</a:t>
            </a:r>
          </a:p>
          <a:p>
            <a:r>
              <a:rPr lang="en-US" sz="2900" i="1" dirty="0"/>
              <a:t> Women in power and decision-making</a:t>
            </a:r>
          </a:p>
          <a:p>
            <a:r>
              <a:rPr lang="en-US" sz="2900" i="1" dirty="0"/>
              <a:t> Institutional mechanism for the advancement of women</a:t>
            </a:r>
          </a:p>
          <a:p>
            <a:r>
              <a:rPr lang="en-US" sz="2900" i="1" dirty="0"/>
              <a:t> Human rights of women</a:t>
            </a:r>
          </a:p>
          <a:p>
            <a:r>
              <a:rPr lang="en-US" sz="2900" i="1" dirty="0"/>
              <a:t> Women and the media</a:t>
            </a:r>
          </a:p>
          <a:p>
            <a:r>
              <a:rPr lang="en-US" sz="2900" i="1" dirty="0"/>
              <a:t>Women and the environment</a:t>
            </a:r>
            <a:endParaRPr lang="en-PK" sz="2900" i="1" dirty="0"/>
          </a:p>
          <a:p>
            <a:r>
              <a:rPr lang="en-PK" sz="2900" i="1" dirty="0"/>
              <a:t>Women and the girl child</a:t>
            </a:r>
            <a:endParaRPr lang="en-US" sz="2900" i="1" dirty="0"/>
          </a:p>
        </p:txBody>
      </p:sp>
    </p:spTree>
    <p:extLst>
      <p:ext uri="{BB962C8B-B14F-4D97-AF65-F5344CB8AC3E}">
        <p14:creationId xmlns:p14="http://schemas.microsoft.com/office/powerpoint/2010/main" val="364319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0942E-C455-18DF-DDF8-C2291102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Precursor of F</a:t>
            </a:r>
            <a:r>
              <a:rPr lang="en-PK" dirty="0"/>
              <a:t>eminist movements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3810B-0123-ABB0-D009-054DEFC80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1699780"/>
          </a:xfrm>
        </p:spPr>
        <p:txBody>
          <a:bodyPr/>
          <a:lstStyle/>
          <a:p>
            <a:r>
              <a:rPr lang="en-PK" dirty="0"/>
              <a:t>The gap between what ought to be and what it is </a:t>
            </a:r>
          </a:p>
          <a:p>
            <a:r>
              <a:rPr lang="en-GB" dirty="0"/>
              <a:t>A need</a:t>
            </a:r>
            <a:r>
              <a:rPr lang="en-PK" dirty="0"/>
              <a:t> to change the status quo</a:t>
            </a:r>
          </a:p>
          <a:p>
            <a:r>
              <a:rPr lang="en-PK" dirty="0"/>
              <a:t>The change requires an ideology driven movement~ feminist movements </a:t>
            </a:r>
          </a:p>
          <a:p>
            <a:r>
              <a:rPr lang="en-GB" dirty="0"/>
              <a:t>T</a:t>
            </a:r>
            <a:r>
              <a:rPr lang="en-PK" dirty="0"/>
              <a:t>ime bound and geographically specific</a:t>
            </a:r>
          </a:p>
        </p:txBody>
      </p:sp>
    </p:spTree>
    <p:extLst>
      <p:ext uri="{BB962C8B-B14F-4D97-AF65-F5344CB8AC3E}">
        <p14:creationId xmlns:p14="http://schemas.microsoft.com/office/powerpoint/2010/main" val="19454912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ABBD1-12E7-1FBA-39DD-67E32B6D0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Feminist Movement in Pakistan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30DCA-0A14-ACCC-1381-AB6F656D0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beginnings of Pakistan's feminist movement can be found in the early 20th century, when trailblazing women like Fatima Jinnah and Begum </a:t>
            </a:r>
            <a:r>
              <a:rPr lang="en-GB" dirty="0" err="1"/>
              <a:t>Ra'ana</a:t>
            </a:r>
            <a:r>
              <a:rPr lang="en-GB" dirty="0"/>
              <a:t> Liaquat Ali Khan helped to open doors for women to participate in social and political life. Future feminist generations could build on the work they did.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Evolution and Emergence</a:t>
            </a:r>
          </a:p>
          <a:p>
            <a:r>
              <a:rPr lang="en-GB" dirty="0"/>
              <a:t>Feminist activism increased during the 1980s in opposition to General Zia-</a:t>
            </a:r>
            <a:r>
              <a:rPr lang="en-GB" dirty="0" err="1"/>
              <a:t>ul</a:t>
            </a:r>
            <a:r>
              <a:rPr lang="en-GB" dirty="0"/>
              <a:t>-</a:t>
            </a:r>
            <a:r>
              <a:rPr lang="en-GB" dirty="0" err="1"/>
              <a:t>Haq's</a:t>
            </a:r>
            <a:r>
              <a:rPr lang="en-GB" dirty="0"/>
              <a:t> harsh rule. Women's rights campaigners like Asma Jahangir were instrumental in opposing discriminatory legislation and promoting gender equality.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622549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033CD-AFFC-E4B9-9A81-165AFDBE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Famous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74AE9-860E-CE06-268F-0C44F96C7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APWA-1949 Established by Begum Rana Liaquat Ali</a:t>
            </a:r>
          </a:p>
          <a:p>
            <a:r>
              <a:rPr lang="en-PK" dirty="0"/>
              <a:t>WAF-1981 (response to hadood ordinance)</a:t>
            </a:r>
          </a:p>
          <a:p>
            <a:r>
              <a:rPr lang="en-PK" dirty="0"/>
              <a:t>Aurat Foundation-1986</a:t>
            </a:r>
          </a:p>
          <a:p>
            <a:r>
              <a:rPr lang="en-PK" dirty="0"/>
              <a:t>Human Rights commision of Pakistan-1987</a:t>
            </a:r>
          </a:p>
          <a:p>
            <a:r>
              <a:rPr lang="en-PK" dirty="0"/>
              <a:t>National commision on the status of women NCSW-2000</a:t>
            </a:r>
          </a:p>
        </p:txBody>
      </p:sp>
    </p:spTree>
    <p:extLst>
      <p:ext uri="{BB962C8B-B14F-4D97-AF65-F5344CB8AC3E}">
        <p14:creationId xmlns:p14="http://schemas.microsoft.com/office/powerpoint/2010/main" val="4331554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290C6-DDBA-890E-FBE9-176A48185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Political Aspect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8F070-68F7-62C9-54FE-D35DE1171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</a:t>
            </a:r>
            <a:r>
              <a:rPr lang="en-PK" dirty="0"/>
              <a:t>ahan ara shahnawaz and Shaista ikram ullah- members of first legislative assembly</a:t>
            </a:r>
          </a:p>
          <a:p>
            <a:pPr marL="0" indent="0">
              <a:buNone/>
            </a:pPr>
            <a:r>
              <a:rPr lang="en-PK" dirty="0"/>
              <a:t>-Muslim personal law 1948</a:t>
            </a:r>
          </a:p>
          <a:p>
            <a:pPr marL="0" indent="0">
              <a:buNone/>
            </a:pPr>
            <a:r>
              <a:rPr lang="en-PK" dirty="0"/>
              <a:t>-charter of women rights 1956</a:t>
            </a:r>
          </a:p>
          <a:p>
            <a:pPr marL="0" indent="0">
              <a:buNone/>
            </a:pPr>
            <a:r>
              <a:rPr lang="en-PK"/>
              <a:t>-muslim family law ordinance 1961</a:t>
            </a:r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30237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C893-737A-A573-D5FE-EB5A2AF35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en-PK" dirty="0"/>
              <a:t>aves of feminism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12FE7F-8950-3810-C62C-1EBE6D36C7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842122"/>
              </p:ext>
            </p:extLst>
          </p:nvPr>
        </p:nvGraphicFramePr>
        <p:xfrm>
          <a:off x="702527" y="2638425"/>
          <a:ext cx="6066263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>
            <a:extLst>
              <a:ext uri="{FF2B5EF4-FFF2-40B4-BE49-F238E27FC236}">
                <a16:creationId xmlns:a16="http://schemas.microsoft.com/office/drawing/2014/main" id="{3FC4C1BB-80C4-FD0E-D4CC-B333B8FCEE85}"/>
              </a:ext>
            </a:extLst>
          </p:cNvPr>
          <p:cNvSpPr/>
          <p:nvPr/>
        </p:nvSpPr>
        <p:spPr>
          <a:xfrm>
            <a:off x="7225990" y="40032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7CD5204-6DC2-9F6B-5884-F56F68B51D88}"/>
              </a:ext>
            </a:extLst>
          </p:cNvPr>
          <p:cNvGrpSpPr/>
          <p:nvPr/>
        </p:nvGrpSpPr>
        <p:grpSpPr>
          <a:xfrm>
            <a:off x="8646447" y="3860392"/>
            <a:ext cx="1941055" cy="701895"/>
            <a:chOff x="5484391" y="816036"/>
            <a:chExt cx="4246384" cy="678960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E26EFD47-F12C-F24F-3A39-95C8F8779905}"/>
                </a:ext>
              </a:extLst>
            </p:cNvPr>
            <p:cNvSpPr/>
            <p:nvPr/>
          </p:nvSpPr>
          <p:spPr>
            <a:xfrm>
              <a:off x="5484391" y="816036"/>
              <a:ext cx="4246384" cy="6789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>
              <a:extLst>
                <a:ext uri="{FF2B5EF4-FFF2-40B4-BE49-F238E27FC236}">
                  <a16:creationId xmlns:a16="http://schemas.microsoft.com/office/drawing/2014/main" id="{6ADCDCB0-882D-A2BB-0E6A-DAAB6670942E}"/>
                </a:ext>
              </a:extLst>
            </p:cNvPr>
            <p:cNvSpPr txBox="1"/>
            <p:nvPr/>
          </p:nvSpPr>
          <p:spPr>
            <a:xfrm>
              <a:off x="5517537" y="882324"/>
              <a:ext cx="4180095" cy="6126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0503" tIns="0" rIns="160503" bIns="0" numCol="1" spcCol="1270" anchor="ctr" anchorCtr="0">
              <a:noAutofit/>
            </a:bodyPr>
            <a:lstStyle/>
            <a:p>
              <a:pPr marL="0" lvl="0" indent="0" algn="l" defTabSz="1022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300" kern="1200" dirty="0"/>
                <a:t>Fourth wave of feminism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463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641A6-5E65-094B-17D0-FFCAC1B20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First wave of feminism(1830s-1900)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E4C0B-1371-810B-E84A-2E3797365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000" dirty="0"/>
              <a:t>It is also k</a:t>
            </a:r>
            <a:r>
              <a:rPr lang="en-PK" sz="2000" dirty="0"/>
              <a:t>nown as the suffrage movement </a:t>
            </a:r>
          </a:p>
          <a:p>
            <a:r>
              <a:rPr lang="en-GB" sz="2000" dirty="0"/>
              <a:t>It was called first wave</a:t>
            </a:r>
            <a:r>
              <a:rPr lang="en-PK" sz="2000" dirty="0"/>
              <a:t> in retrospect by Martha lear in 1968</a:t>
            </a:r>
          </a:p>
          <a:p>
            <a:pPr marL="0" indent="0">
              <a:buNone/>
            </a:pPr>
            <a:r>
              <a:rPr lang="en-PK" sz="2000" dirty="0"/>
              <a:t>                                    </a:t>
            </a:r>
            <a:r>
              <a:rPr lang="en-PK" sz="2400" b="1" dirty="0"/>
              <a:t> Background      </a:t>
            </a:r>
            <a:endParaRPr lang="en-PK" sz="2000" b="1" dirty="0"/>
          </a:p>
          <a:p>
            <a:r>
              <a:rPr lang="en-GB" sz="2000" dirty="0"/>
              <a:t>A</a:t>
            </a:r>
            <a:r>
              <a:rPr lang="en-PK" sz="2000" dirty="0"/>
              <a:t>ge old view: weaker(physically and intellectually) and irrational </a:t>
            </a:r>
          </a:p>
          <a:p>
            <a:r>
              <a:rPr lang="en-PK" sz="2000" dirty="0"/>
              <a:t>Aristotle, thomas jefferson, charles darwin </a:t>
            </a:r>
          </a:p>
          <a:p>
            <a:r>
              <a:rPr lang="en-GB" sz="2000" dirty="0"/>
              <a:t>T</a:t>
            </a:r>
            <a:r>
              <a:rPr lang="en-PK" sz="2000" dirty="0"/>
              <a:t>hese views remained unchallenged till 18th C</a:t>
            </a:r>
          </a:p>
          <a:p>
            <a:r>
              <a:rPr lang="en-PK" sz="2000" dirty="0"/>
              <a:t>Rise of liberalralism</a:t>
            </a:r>
          </a:p>
          <a:p>
            <a:r>
              <a:rPr lang="en-PK" sz="2000" dirty="0"/>
              <a:t>1789 French revolution</a:t>
            </a:r>
            <a:endParaRPr lang="en-PK" dirty="0"/>
          </a:p>
          <a:p>
            <a:pPr marL="0" indent="0">
              <a:buNone/>
            </a:pPr>
            <a:endParaRPr lang="en-PK" b="1" dirty="0"/>
          </a:p>
        </p:txBody>
      </p:sp>
    </p:spTree>
    <p:extLst>
      <p:ext uri="{BB962C8B-B14F-4D97-AF65-F5344CB8AC3E}">
        <p14:creationId xmlns:p14="http://schemas.microsoft.com/office/powerpoint/2010/main" val="303939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4C252-AB6E-EF48-11A1-3BBC24092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Mary Wollstonecraft: 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Vindication of the Rights of Women (1792).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/>
              <a:t>The </a:t>
            </a: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Seneca falls Convention (1848) </a:t>
            </a:r>
            <a:r>
              <a:rPr lang="en-US" dirty="0"/>
              <a:t>in New York spearheaded </a:t>
            </a:r>
            <a:r>
              <a:rPr lang="en-US" b="1" dirty="0"/>
              <a:t>by Elizabeth Caddy Stanton</a:t>
            </a:r>
            <a:r>
              <a:rPr lang="en-US" dirty="0"/>
              <a:t>. </a:t>
            </a:r>
            <a:endParaRPr lang="en-PK" dirty="0"/>
          </a:p>
          <a:p>
            <a:r>
              <a:rPr lang="en-PK" dirty="0"/>
              <a:t>This gave rise to demand for equality and end of discrimination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5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E870-51FD-0C75-FC17-AF9EFF74D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Key features of first wave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BA883-0DC7-06C9-3BA4-7E271BAC4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dirty="0"/>
              <a:t>Raised awarness against </a:t>
            </a:r>
            <a:r>
              <a:rPr lang="en-PK" dirty="0">
                <a:solidFill>
                  <a:srgbClr val="FF0000"/>
                </a:solidFill>
              </a:rPr>
              <a:t>discrimination</a:t>
            </a:r>
          </a:p>
          <a:p>
            <a:r>
              <a:rPr lang="en-GB" dirty="0"/>
              <a:t>V</a:t>
            </a:r>
            <a:r>
              <a:rPr lang="en-PK" dirty="0"/>
              <a:t>ouched for </a:t>
            </a:r>
            <a:r>
              <a:rPr lang="en-PK" dirty="0">
                <a:solidFill>
                  <a:srgbClr val="FF0000"/>
                </a:solidFill>
              </a:rPr>
              <a:t>emancipation</a:t>
            </a:r>
            <a:r>
              <a:rPr lang="en-PK" dirty="0"/>
              <a:t> of women</a:t>
            </a:r>
          </a:p>
          <a:p>
            <a:r>
              <a:rPr lang="en-PK" dirty="0"/>
              <a:t>Sought </a:t>
            </a:r>
            <a:r>
              <a:rPr lang="en-PK" dirty="0">
                <a:solidFill>
                  <a:srgbClr val="FF0000"/>
                </a:solidFill>
              </a:rPr>
              <a:t>equality</a:t>
            </a:r>
          </a:p>
          <a:p>
            <a:r>
              <a:rPr lang="en-PK" dirty="0">
                <a:solidFill>
                  <a:schemeClr val="tx1"/>
                </a:solidFill>
              </a:rPr>
              <a:t>Demandand for </a:t>
            </a:r>
            <a:r>
              <a:rPr lang="en-PK" dirty="0">
                <a:solidFill>
                  <a:srgbClr val="FF0000"/>
                </a:solidFill>
              </a:rPr>
              <a:t>suffrage rights</a:t>
            </a:r>
            <a:r>
              <a:rPr lang="en-PK" dirty="0">
                <a:solidFill>
                  <a:schemeClr val="tx1"/>
                </a:solidFill>
              </a:rPr>
              <a:t> </a:t>
            </a:r>
          </a:p>
          <a:p>
            <a:r>
              <a:rPr lang="en-PK" dirty="0">
                <a:solidFill>
                  <a:schemeClr val="tx1"/>
                </a:solidFill>
              </a:rPr>
              <a:t>Land </a:t>
            </a:r>
            <a:r>
              <a:rPr lang="en-PK" dirty="0">
                <a:solidFill>
                  <a:srgbClr val="FF0000"/>
                </a:solidFill>
              </a:rPr>
              <a:t>ownership</a:t>
            </a:r>
          </a:p>
          <a:p>
            <a:r>
              <a:rPr lang="en-GB" dirty="0">
                <a:solidFill>
                  <a:schemeClr val="tx1"/>
                </a:solidFill>
              </a:rPr>
              <a:t>E</a:t>
            </a:r>
            <a:r>
              <a:rPr lang="en-PK" dirty="0">
                <a:solidFill>
                  <a:schemeClr val="tx1"/>
                </a:solidFill>
              </a:rPr>
              <a:t>ducation and </a:t>
            </a:r>
            <a:r>
              <a:rPr lang="en-PK" dirty="0">
                <a:solidFill>
                  <a:srgbClr val="FF0000"/>
                </a:solidFill>
              </a:rPr>
              <a:t>employment</a:t>
            </a:r>
            <a:r>
              <a:rPr lang="en-PK" dirty="0">
                <a:solidFill>
                  <a:schemeClr val="tx1"/>
                </a:solidFill>
              </a:rPr>
              <a:t> </a:t>
            </a:r>
          </a:p>
          <a:p>
            <a:r>
              <a:rPr lang="en-PK" dirty="0"/>
              <a:t>Complete citizenship rights</a:t>
            </a:r>
          </a:p>
        </p:txBody>
      </p:sp>
    </p:spTree>
    <p:extLst>
      <p:ext uri="{BB962C8B-B14F-4D97-AF65-F5344CB8AC3E}">
        <p14:creationId xmlns:p14="http://schemas.microsoft.com/office/powerpoint/2010/main" val="3095059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38416-9924-E258-7410-1245CD331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PK" dirty="0"/>
              <a:t>chievements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30FB5-748D-5BCC-0626-9DBD6152C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Awareness and subsequent suffrage rights: </a:t>
            </a:r>
            <a:r>
              <a:rPr lang="en-US" sz="1800" dirty="0"/>
              <a:t>In </a:t>
            </a:r>
            <a:r>
              <a:rPr lang="en-US" sz="1800" b="1" dirty="0"/>
              <a:t>1893</a:t>
            </a:r>
            <a:r>
              <a:rPr lang="en-US" sz="1800" dirty="0"/>
              <a:t> New Zealand awarded suffrage rights to women</a:t>
            </a:r>
          </a:p>
          <a:p>
            <a:r>
              <a:rPr lang="en-US" sz="1800" dirty="0"/>
              <a:t>1918- UK gave full suffrage rights to women</a:t>
            </a:r>
          </a:p>
          <a:p>
            <a:r>
              <a:rPr lang="en-US" sz="1800" dirty="0">
                <a:solidFill>
                  <a:schemeClr val="tx1"/>
                </a:solidFill>
              </a:rPr>
              <a:t>1920- Suffrage Bill in the form of 19</a:t>
            </a:r>
            <a:r>
              <a:rPr lang="en-US" sz="1800" baseline="30000" dirty="0">
                <a:solidFill>
                  <a:schemeClr val="tx1"/>
                </a:solidFill>
              </a:rPr>
              <a:t>th</a:t>
            </a:r>
            <a:r>
              <a:rPr lang="en-US" sz="1800" dirty="0">
                <a:solidFill>
                  <a:schemeClr val="tx1"/>
                </a:solidFill>
              </a:rPr>
              <a:t>  amendment became a part of US constitution </a:t>
            </a:r>
            <a:endParaRPr lang="en-US" sz="1800" dirty="0"/>
          </a:p>
          <a:p>
            <a:r>
              <a:rPr lang="en-US" sz="1800" dirty="0"/>
              <a:t>The path to higher education was paved for women along with the reforms in girls secondary school system</a:t>
            </a:r>
          </a:p>
          <a:p>
            <a:r>
              <a:rPr lang="en-US" sz="1800" dirty="0"/>
              <a:t>“</a:t>
            </a:r>
            <a:r>
              <a:rPr lang="en-US" sz="1800" dirty="0">
                <a:solidFill>
                  <a:srgbClr val="C00000"/>
                </a:solidFill>
              </a:rPr>
              <a:t>Married Women’s Properties Act”-  1870 UK</a:t>
            </a:r>
          </a:p>
          <a:p>
            <a:r>
              <a:rPr lang="en-US" sz="1800" dirty="0">
                <a:solidFill>
                  <a:srgbClr val="C00000"/>
                </a:solidFill>
              </a:rPr>
              <a:t>NWSA: </a:t>
            </a:r>
            <a:r>
              <a:rPr lang="en-US" sz="1800" dirty="0">
                <a:solidFill>
                  <a:schemeClr val="tx1"/>
                </a:solidFill>
              </a:rPr>
              <a:t>National Women`s Suffrage association </a:t>
            </a:r>
            <a:r>
              <a:rPr lang="en-US" sz="1800" dirty="0">
                <a:solidFill>
                  <a:srgbClr val="FF0000"/>
                </a:solidFill>
              </a:rPr>
              <a:t>1869 US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194245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849F1-F337-7B80-4EE8-C15DA23CC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Active Feminists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39FE8-3D4E-BA2D-0D0E-627D4736B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Elizabeth cady Stanton</a:t>
            </a:r>
          </a:p>
          <a:p>
            <a:r>
              <a:rPr lang="en-GB" b="1" dirty="0"/>
              <a:t>Susan B Anthony</a:t>
            </a:r>
          </a:p>
          <a:p>
            <a:r>
              <a:rPr lang="en-GB" b="1" dirty="0"/>
              <a:t>Frances Harper</a:t>
            </a:r>
          </a:p>
          <a:p>
            <a:r>
              <a:rPr lang="en-GB" b="1" dirty="0"/>
              <a:t>J.S Mill</a:t>
            </a:r>
          </a:p>
          <a:p>
            <a:r>
              <a:rPr lang="en-GB" b="1" dirty="0"/>
              <a:t>A</a:t>
            </a:r>
            <a:r>
              <a:rPr lang="en-PK" b="1" dirty="0"/>
              <a:t>lice paul</a:t>
            </a:r>
          </a:p>
          <a:p>
            <a:r>
              <a:rPr lang="en-US" b="1" i="1" dirty="0"/>
              <a:t>Abigail Adams</a:t>
            </a:r>
            <a:endParaRPr lang="en-US" i="1" dirty="0"/>
          </a:p>
          <a:p>
            <a:r>
              <a:rPr lang="en-US" b="1" i="1" dirty="0"/>
              <a:t>Mary Wollstonecraft</a:t>
            </a:r>
            <a:endParaRPr lang="en-US" i="1" dirty="0"/>
          </a:p>
          <a:p>
            <a:endParaRPr lang="en-PK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11267334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31323</TotalTime>
  <Words>1577</Words>
  <Application>Microsoft Macintosh PowerPoint</Application>
  <PresentationFormat>Widescreen</PresentationFormat>
  <Paragraphs>172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Gill Sans MT</vt:lpstr>
      <vt:lpstr>Söhne</vt:lpstr>
      <vt:lpstr>Parcel</vt:lpstr>
      <vt:lpstr>Feminist Movements</vt:lpstr>
      <vt:lpstr>PowerPoint Presentation</vt:lpstr>
      <vt:lpstr>Precursor of Feminist movements </vt:lpstr>
      <vt:lpstr>Waves of feminism</vt:lpstr>
      <vt:lpstr>First wave of feminism(1830s-1900)</vt:lpstr>
      <vt:lpstr>PowerPoint Presentation</vt:lpstr>
      <vt:lpstr>Key features of first wave</vt:lpstr>
      <vt:lpstr>Achievements </vt:lpstr>
      <vt:lpstr>Active Feminists</vt:lpstr>
      <vt:lpstr>PowerPoint Presentation</vt:lpstr>
      <vt:lpstr>Second wave of feminism(1960-1980)</vt:lpstr>
      <vt:lpstr>Key issues raised by second wave</vt:lpstr>
      <vt:lpstr>Important feminists</vt:lpstr>
      <vt:lpstr>Achievements </vt:lpstr>
      <vt:lpstr>Criticism</vt:lpstr>
      <vt:lpstr>Third wave of feminism(1990)</vt:lpstr>
      <vt:lpstr>Key features of third wave</vt:lpstr>
      <vt:lpstr>Key features of third wave of feminism</vt:lpstr>
      <vt:lpstr>IMPACTS</vt:lpstr>
      <vt:lpstr>Fourth wave of feminism</vt:lpstr>
      <vt:lpstr>Features of fourth wave of feminism</vt:lpstr>
      <vt:lpstr>Features of Fourth wave of feminism</vt:lpstr>
      <vt:lpstr>criticism</vt:lpstr>
      <vt:lpstr>UNITED NATION CONFRENCES ON WOMEM</vt:lpstr>
      <vt:lpstr>PowerPoint Presentation</vt:lpstr>
      <vt:lpstr>Mexico 1995</vt:lpstr>
      <vt:lpstr>Copenhagen 1980</vt:lpstr>
      <vt:lpstr>Nairobi 1990</vt:lpstr>
      <vt:lpstr>Beijing 1995</vt:lpstr>
      <vt:lpstr>Feminist Movement in Pakistan</vt:lpstr>
      <vt:lpstr>Famous organizations</vt:lpstr>
      <vt:lpstr>Political Aspect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CONSTRUCTION OF GENDER</dc:title>
  <dc:creator>Windows User</dc:creator>
  <cp:lastModifiedBy>Microsoft Office User</cp:lastModifiedBy>
  <cp:revision>28</cp:revision>
  <dcterms:created xsi:type="dcterms:W3CDTF">2020-11-29T16:59:46Z</dcterms:created>
  <dcterms:modified xsi:type="dcterms:W3CDTF">2023-11-23T12:53:17Z</dcterms:modified>
</cp:coreProperties>
</file>