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7"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 id="269"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115" d="100"/>
          <a:sy n="115" d="100"/>
        </p:scale>
        <p:origin x="50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8/17/23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02610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8/17/23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879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8/17/23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920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8/17/23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968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8/17/23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96373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B61BEF0D-F0BB-DE4B-95CE-6DB70DBA9567}" type="datetimeFigureOut">
              <a:rPr lang="en-US" smtClean="0">
                <a:solidFill>
                  <a:prstClr val="black">
                    <a:tint val="75000"/>
                  </a:prstClr>
                </a:solidFill>
              </a:rPr>
              <a:pPr/>
              <a:t>8/17/23</a:t>
            </a:fld>
            <a:endParaRPr lang="en-US" dirty="0">
              <a:solidFill>
                <a:prstClr val="black">
                  <a:tint val="75000"/>
                </a:prstClr>
              </a:solidFill>
            </a:endParaRPr>
          </a:p>
        </p:txBody>
      </p:sp>
      <p:sp>
        <p:nvSpPr>
          <p:cNvPr id="9" name="Footer Placeholder 8"/>
          <p:cNvSpPr>
            <a:spLocks noGrp="1"/>
          </p:cNvSpPr>
          <p:nvPr>
            <p:ph type="ftr" sz="quarter" idx="11"/>
          </p:nvPr>
        </p:nvSpPr>
        <p:spPr/>
        <p:txBody>
          <a:bodyPr/>
          <a:lstStyle/>
          <a:p>
            <a:endParaRPr lang="en-US" dirty="0">
              <a:solidFill>
                <a:prstClr val="black">
                  <a:tint val="75000"/>
                </a:prstClr>
              </a:solidFill>
            </a:endParaRPr>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2248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pPr defTabSz="457200"/>
            <a:fld id="{B61BEF0D-F0BB-DE4B-95CE-6DB70DBA9567}" type="datetimeFigureOut">
              <a:rPr lang="en-US" smtClean="0">
                <a:solidFill>
                  <a:prstClr val="black">
                    <a:tint val="75000"/>
                  </a:prstClr>
                </a:solidFill>
              </a:rPr>
              <a:pPr defTabSz="457200"/>
              <a:t>8/17/23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defTabSz="457200"/>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57200"/>
            <a:fld id="{D57F1E4F-1CFF-5643-939E-217C01CDF565}" type="slidenum">
              <a:rPr lang="en-US" smtClean="0"/>
              <a:pPr defTabSz="45720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2064018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solidFill>
                  <a:prstClr val="black">
                    <a:tint val="75000"/>
                  </a:prstClr>
                </a:solidFill>
              </a:rPr>
              <a:pPr/>
              <a:t>8/17/23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7522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solidFill>
                  <a:prstClr val="black">
                    <a:tint val="75000"/>
                  </a:prstClr>
                </a:solidFill>
              </a:rPr>
              <a:pPr/>
              <a:t>8/17/23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1895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B61BEF0D-F0BB-DE4B-95CE-6DB70DBA9567}" type="datetimeFigureOut">
              <a:rPr lang="en-US" smtClean="0">
                <a:solidFill>
                  <a:prstClr val="black">
                    <a:tint val="75000"/>
                  </a:prstClr>
                </a:solidFill>
              </a:rPr>
              <a:pPr/>
              <a:t>8/17/23</a:t>
            </a:fld>
            <a:endParaRPr lang="en-US" dirty="0">
              <a:solidFill>
                <a:prstClr val="black">
                  <a:tint val="75000"/>
                </a:prstClr>
              </a:solidFill>
            </a:endParaRP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solidFill>
                <a:prstClr val="black">
                  <a:tint val="75000"/>
                </a:prstClr>
              </a:solidFill>
            </a:endParaRPr>
          </a:p>
        </p:txBody>
      </p:sp>
      <p:sp>
        <p:nvSpPr>
          <p:cNvPr id="11" name="Slide Number Placeholder 10"/>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4519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61BEF0D-F0BB-DE4B-95CE-6DB70DBA9567}" type="datetimeFigureOut">
              <a:rPr lang="en-US" smtClean="0">
                <a:solidFill>
                  <a:prstClr val="black">
                    <a:tint val="75000"/>
                  </a:prstClr>
                </a:solidFill>
              </a:rPr>
              <a:pPr/>
              <a:t>8/17/23</a:t>
            </a:fld>
            <a:endParaRPr lang="en-US" dirty="0">
              <a:solidFill>
                <a:prstClr val="black">
                  <a:tint val="75000"/>
                </a:prstClr>
              </a:solidFill>
            </a:endParaRP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solidFill>
                <a:prstClr val="black">
                  <a:tint val="75000"/>
                </a:prstClr>
              </a:solidFill>
            </a:endParaRPr>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8229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pPr defTabSz="457200"/>
            <a:fld id="{B61BEF0D-F0BB-DE4B-95CE-6DB70DBA9567}" type="datetimeFigureOut">
              <a:rPr lang="en-US" smtClean="0">
                <a:solidFill>
                  <a:prstClr val="black">
                    <a:tint val="75000"/>
                  </a:prstClr>
                </a:solidFill>
              </a:rPr>
              <a:pPr defTabSz="457200"/>
              <a:t>8/17/23</a:t>
            </a:fld>
            <a:endParaRPr lang="en-US" dirty="0">
              <a:solidFill>
                <a:prstClr val="black">
                  <a:tint val="75000"/>
                </a:prstClr>
              </a:solidFill>
            </a:endParaRP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pPr defTabSz="457200"/>
            <a:fld id="{D57F1E4F-1CFF-5643-939E-217C01CDF565}" type="slidenum">
              <a:rPr lang="en-US" smtClean="0"/>
              <a:pPr defTabSz="457200"/>
              <a:t>‹#›</a:t>
            </a:fld>
            <a:endParaRPr lang="en-US" dirty="0"/>
          </a:p>
        </p:txBody>
      </p:sp>
    </p:spTree>
    <p:extLst>
      <p:ext uri="{BB962C8B-B14F-4D97-AF65-F5344CB8AC3E}">
        <p14:creationId xmlns:p14="http://schemas.microsoft.com/office/powerpoint/2010/main" val="27856077"/>
      </p:ext>
    </p:extLst>
  </p:cSld>
  <p:clrMap bg1="lt1" tx1="dk1" bg2="lt2" tx2="dk2" accent1="accent1" accent2="accent2" accent3="accent3" accent4="accent4" accent5="accent5" accent6="accent6" hlink="hlink" folHlink="folHlink"/>
  <p:sldLayoutIdLst>
    <p:sldLayoutId id="2147484018" r:id="rId1"/>
    <p:sldLayoutId id="2147484019" r:id="rId2"/>
    <p:sldLayoutId id="2147484020" r:id="rId3"/>
    <p:sldLayoutId id="2147484021" r:id="rId4"/>
    <p:sldLayoutId id="2147484022" r:id="rId5"/>
    <p:sldLayoutId id="2147484023" r:id="rId6"/>
    <p:sldLayoutId id="2147484024" r:id="rId7"/>
    <p:sldLayoutId id="2147484025" r:id="rId8"/>
    <p:sldLayoutId id="2147484026" r:id="rId9"/>
    <p:sldLayoutId id="2147484027" r:id="rId10"/>
    <p:sldLayoutId id="2147484028"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Violence against women</a:t>
            </a:r>
          </a:p>
        </p:txBody>
      </p:sp>
      <p:sp>
        <p:nvSpPr>
          <p:cNvPr id="3" name="Subtitle 2"/>
          <p:cNvSpPr>
            <a:spLocks noGrp="1"/>
          </p:cNvSpPr>
          <p:nvPr>
            <p:ph type="subTitle" idx="1"/>
          </p:nvPr>
        </p:nvSpPr>
        <p:spPr/>
        <p:txBody>
          <a:bodyPr>
            <a:normAutofit fontScale="92500" lnSpcReduction="10000"/>
          </a:bodyPr>
          <a:lstStyle/>
          <a:p>
            <a:r>
              <a:rPr lang="en-US" sz="4400" b="1" dirty="0"/>
              <a:t>Lecture 7</a:t>
            </a:r>
          </a:p>
          <a:p>
            <a:r>
              <a:rPr lang="en-US" sz="3500" b="1" dirty="0"/>
              <a:t>By Sadaf Qayyum</a:t>
            </a:r>
          </a:p>
        </p:txBody>
      </p:sp>
    </p:spTree>
    <p:extLst>
      <p:ext uri="{BB962C8B-B14F-4D97-AF65-F5344CB8AC3E}">
        <p14:creationId xmlns:p14="http://schemas.microsoft.com/office/powerpoint/2010/main" val="164862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24493-A35F-99FA-F653-784D3E45E4CE}"/>
              </a:ext>
            </a:extLst>
          </p:cNvPr>
          <p:cNvSpPr>
            <a:spLocks noGrp="1"/>
          </p:cNvSpPr>
          <p:nvPr>
            <p:ph type="title"/>
          </p:nvPr>
        </p:nvSpPr>
        <p:spPr/>
        <p:txBody>
          <a:bodyPr/>
          <a:lstStyle/>
          <a:p>
            <a:r>
              <a:rPr lang="en-PK" dirty="0"/>
              <a:t>INDIRECT FORMS OF VIOLENCE</a:t>
            </a:r>
          </a:p>
        </p:txBody>
      </p:sp>
      <p:sp>
        <p:nvSpPr>
          <p:cNvPr id="3" name="Content Placeholder 2">
            <a:extLst>
              <a:ext uri="{FF2B5EF4-FFF2-40B4-BE49-F238E27FC236}">
                <a16:creationId xmlns:a16="http://schemas.microsoft.com/office/drawing/2014/main" id="{C68E1A03-49E5-DE4B-B9CF-11785288BED8}"/>
              </a:ext>
            </a:extLst>
          </p:cNvPr>
          <p:cNvSpPr>
            <a:spLocks noGrp="1"/>
          </p:cNvSpPr>
          <p:nvPr>
            <p:ph idx="1"/>
          </p:nvPr>
        </p:nvSpPr>
        <p:spPr/>
        <p:txBody>
          <a:bodyPr>
            <a:normAutofit/>
          </a:bodyPr>
          <a:lstStyle/>
          <a:p>
            <a:pPr>
              <a:buFont typeface="Wingdings" pitchFamily="2" charset="2"/>
              <a:buChar char="Ø"/>
            </a:pPr>
            <a:r>
              <a:rPr lang="en-PK" sz="2800" b="1" dirty="0"/>
              <a:t>Economic violence</a:t>
            </a:r>
          </a:p>
          <a:p>
            <a:pPr>
              <a:buFont typeface="Wingdings" pitchFamily="2" charset="2"/>
              <a:buChar char="Ø"/>
            </a:pPr>
            <a:r>
              <a:rPr lang="en-GB" sz="2800" b="1" dirty="0"/>
              <a:t>P</a:t>
            </a:r>
            <a:r>
              <a:rPr lang="en-PK" sz="2800" b="1" dirty="0"/>
              <a:t>sychological violence</a:t>
            </a:r>
          </a:p>
          <a:p>
            <a:pPr>
              <a:buFont typeface="Wingdings" pitchFamily="2" charset="2"/>
              <a:buChar char="Ø"/>
            </a:pPr>
            <a:r>
              <a:rPr lang="en-GB" sz="2800" b="1" dirty="0"/>
              <a:t>S</a:t>
            </a:r>
            <a:r>
              <a:rPr lang="en-PK" sz="2800" b="1" dirty="0"/>
              <a:t>ymbolic violence </a:t>
            </a:r>
          </a:p>
          <a:p>
            <a:pPr>
              <a:buFont typeface="Wingdings" pitchFamily="2" charset="2"/>
              <a:buChar char="Ø"/>
            </a:pPr>
            <a:r>
              <a:rPr lang="en-PK" sz="2800" b="1" dirty="0"/>
              <a:t>Cyber violence</a:t>
            </a:r>
          </a:p>
        </p:txBody>
      </p:sp>
    </p:spTree>
    <p:extLst>
      <p:ext uri="{BB962C8B-B14F-4D97-AF65-F5344CB8AC3E}">
        <p14:creationId xmlns:p14="http://schemas.microsoft.com/office/powerpoint/2010/main" val="1982705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F837A-6323-32E5-953F-36D9F0B52AA6}"/>
              </a:ext>
            </a:extLst>
          </p:cNvPr>
          <p:cNvSpPr>
            <a:spLocks noGrp="1"/>
          </p:cNvSpPr>
          <p:nvPr>
            <p:ph type="title"/>
          </p:nvPr>
        </p:nvSpPr>
        <p:spPr/>
        <p:txBody>
          <a:bodyPr/>
          <a:lstStyle/>
          <a:p>
            <a:r>
              <a:rPr lang="en-GB" dirty="0"/>
              <a:t>E</a:t>
            </a:r>
            <a:r>
              <a:rPr lang="en-PK" dirty="0"/>
              <a:t>conomic violence </a:t>
            </a:r>
          </a:p>
        </p:txBody>
      </p:sp>
      <p:sp>
        <p:nvSpPr>
          <p:cNvPr id="3" name="Content Placeholder 2">
            <a:extLst>
              <a:ext uri="{FF2B5EF4-FFF2-40B4-BE49-F238E27FC236}">
                <a16:creationId xmlns:a16="http://schemas.microsoft.com/office/drawing/2014/main" id="{BC92CA65-1B46-70C3-B2C0-4862236227DF}"/>
              </a:ext>
            </a:extLst>
          </p:cNvPr>
          <p:cNvSpPr>
            <a:spLocks noGrp="1"/>
          </p:cNvSpPr>
          <p:nvPr>
            <p:ph idx="1"/>
          </p:nvPr>
        </p:nvSpPr>
        <p:spPr/>
        <p:txBody>
          <a:bodyPr>
            <a:normAutofit/>
          </a:bodyPr>
          <a:lstStyle/>
          <a:p>
            <a:pPr marL="0" indent="0">
              <a:buNone/>
            </a:pPr>
            <a:endParaRPr lang="en-GB" dirty="0"/>
          </a:p>
          <a:p>
            <a:r>
              <a:rPr lang="en-GB" dirty="0"/>
              <a:t>Financial or economic abuse includes forcibly controlling another person’s money or other assets. It can also involve stealing cash, not allowing a victim to take part in any financial decisions or preventing a victim from having a job.</a:t>
            </a:r>
          </a:p>
          <a:p>
            <a:r>
              <a:rPr lang="en-GB" dirty="0"/>
              <a:t>Denial of financial contribution, rights in property and inheritance. </a:t>
            </a:r>
          </a:p>
          <a:p>
            <a:endParaRPr lang="en-PK" dirty="0"/>
          </a:p>
        </p:txBody>
      </p:sp>
    </p:spTree>
    <p:extLst>
      <p:ext uri="{BB962C8B-B14F-4D97-AF65-F5344CB8AC3E}">
        <p14:creationId xmlns:p14="http://schemas.microsoft.com/office/powerpoint/2010/main" val="478877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FD086-E08E-6F63-5C41-DCB99FE38576}"/>
              </a:ext>
            </a:extLst>
          </p:cNvPr>
          <p:cNvSpPr>
            <a:spLocks noGrp="1"/>
          </p:cNvSpPr>
          <p:nvPr>
            <p:ph type="title"/>
          </p:nvPr>
        </p:nvSpPr>
        <p:spPr/>
        <p:txBody>
          <a:bodyPr/>
          <a:lstStyle/>
          <a:p>
            <a:r>
              <a:rPr lang="en-GB" dirty="0"/>
              <a:t>P</a:t>
            </a:r>
            <a:r>
              <a:rPr lang="en-PK" dirty="0"/>
              <a:t>sychological violence</a:t>
            </a:r>
          </a:p>
        </p:txBody>
      </p:sp>
      <p:sp>
        <p:nvSpPr>
          <p:cNvPr id="3" name="Content Placeholder 2">
            <a:extLst>
              <a:ext uri="{FF2B5EF4-FFF2-40B4-BE49-F238E27FC236}">
                <a16:creationId xmlns:a16="http://schemas.microsoft.com/office/drawing/2014/main" id="{8773543F-FCD9-CEF7-13D3-E69603ED17A2}"/>
              </a:ext>
            </a:extLst>
          </p:cNvPr>
          <p:cNvSpPr>
            <a:spLocks noGrp="1"/>
          </p:cNvSpPr>
          <p:nvPr>
            <p:ph idx="1"/>
          </p:nvPr>
        </p:nvSpPr>
        <p:spPr/>
        <p:txBody>
          <a:bodyPr/>
          <a:lstStyle/>
          <a:p>
            <a:r>
              <a:rPr lang="en-GB" dirty="0"/>
              <a:t>Psychological and emotional abuse can include a range of controlling behaviours such as control of finances, isolation from family and friends, continual humiliation, threats against children or being threatened with injury or death.</a:t>
            </a:r>
          </a:p>
          <a:p>
            <a:endParaRPr lang="en-PK" dirty="0"/>
          </a:p>
        </p:txBody>
      </p:sp>
    </p:spTree>
    <p:extLst>
      <p:ext uri="{BB962C8B-B14F-4D97-AF65-F5344CB8AC3E}">
        <p14:creationId xmlns:p14="http://schemas.microsoft.com/office/powerpoint/2010/main" val="279278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34B99-7DD5-F2FA-E220-BDA745EBF290}"/>
              </a:ext>
            </a:extLst>
          </p:cNvPr>
          <p:cNvSpPr>
            <a:spLocks noGrp="1"/>
          </p:cNvSpPr>
          <p:nvPr>
            <p:ph type="title"/>
          </p:nvPr>
        </p:nvSpPr>
        <p:spPr/>
        <p:txBody>
          <a:bodyPr/>
          <a:lstStyle/>
          <a:p>
            <a:r>
              <a:rPr lang="en-PK" dirty="0"/>
              <a:t>Symbolic violence</a:t>
            </a:r>
          </a:p>
        </p:txBody>
      </p:sp>
      <p:sp>
        <p:nvSpPr>
          <p:cNvPr id="3" name="Content Placeholder 2">
            <a:extLst>
              <a:ext uri="{FF2B5EF4-FFF2-40B4-BE49-F238E27FC236}">
                <a16:creationId xmlns:a16="http://schemas.microsoft.com/office/drawing/2014/main" id="{8C3B0478-E65C-4DE6-0F3D-2046B9281E44}"/>
              </a:ext>
            </a:extLst>
          </p:cNvPr>
          <p:cNvSpPr>
            <a:spLocks noGrp="1"/>
          </p:cNvSpPr>
          <p:nvPr>
            <p:ph idx="1"/>
          </p:nvPr>
        </p:nvSpPr>
        <p:spPr/>
        <p:txBody>
          <a:bodyPr/>
          <a:lstStyle/>
          <a:p>
            <a:r>
              <a:rPr lang="en-GB" dirty="0"/>
              <a:t>P</a:t>
            </a:r>
            <a:r>
              <a:rPr lang="en-PK" dirty="0"/>
              <a:t>errie Bourdieu</a:t>
            </a:r>
          </a:p>
          <a:p>
            <a:r>
              <a:rPr lang="en-PK" dirty="0"/>
              <a:t>Patron-clientilistic relationship</a:t>
            </a:r>
          </a:p>
          <a:p>
            <a:r>
              <a:rPr lang="en-GB" dirty="0"/>
              <a:t>A</a:t>
            </a:r>
            <a:r>
              <a:rPr lang="en-PK" dirty="0"/>
              <a:t>symmetrical power dynamics</a:t>
            </a:r>
          </a:p>
          <a:p>
            <a:r>
              <a:rPr lang="en-PK" dirty="0"/>
              <a:t>Gift and favour exchange</a:t>
            </a:r>
          </a:p>
          <a:p>
            <a:endParaRPr lang="en-PK" dirty="0"/>
          </a:p>
        </p:txBody>
      </p:sp>
    </p:spTree>
    <p:extLst>
      <p:ext uri="{BB962C8B-B14F-4D97-AF65-F5344CB8AC3E}">
        <p14:creationId xmlns:p14="http://schemas.microsoft.com/office/powerpoint/2010/main" val="1974826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2AE81-C205-C1A6-6550-77266ABA87E2}"/>
              </a:ext>
            </a:extLst>
          </p:cNvPr>
          <p:cNvSpPr>
            <a:spLocks noGrp="1"/>
          </p:cNvSpPr>
          <p:nvPr>
            <p:ph type="title"/>
          </p:nvPr>
        </p:nvSpPr>
        <p:spPr/>
        <p:txBody>
          <a:bodyPr/>
          <a:lstStyle/>
          <a:p>
            <a:r>
              <a:rPr lang="en-GB" dirty="0"/>
              <a:t>C</a:t>
            </a:r>
            <a:r>
              <a:rPr lang="en-PK" dirty="0"/>
              <a:t>yber violence</a:t>
            </a:r>
          </a:p>
        </p:txBody>
      </p:sp>
      <p:sp>
        <p:nvSpPr>
          <p:cNvPr id="3" name="Content Placeholder 2">
            <a:extLst>
              <a:ext uri="{FF2B5EF4-FFF2-40B4-BE49-F238E27FC236}">
                <a16:creationId xmlns:a16="http://schemas.microsoft.com/office/drawing/2014/main" id="{8F853829-7A93-4B48-7935-78025BC7494A}"/>
              </a:ext>
            </a:extLst>
          </p:cNvPr>
          <p:cNvSpPr>
            <a:spLocks noGrp="1"/>
          </p:cNvSpPr>
          <p:nvPr>
            <p:ph idx="1"/>
          </p:nvPr>
        </p:nvSpPr>
        <p:spPr/>
        <p:txBody>
          <a:bodyPr>
            <a:normAutofit/>
          </a:bodyPr>
          <a:lstStyle/>
          <a:p>
            <a:r>
              <a:rPr lang="en-GB" dirty="0"/>
              <a:t>Online or digital violence against women refers to any act of violence that is committed, assisted or aggravated by the use of information and communication technology (mobile phones, the Internet, social media, computer games, text messaging, email, etc) against a woman because she is a woman.</a:t>
            </a:r>
          </a:p>
          <a:p>
            <a:r>
              <a:rPr lang="en-GB" dirty="0"/>
              <a:t>Online violence can include the following, Cyberbullying, sending of intimidating or threatening messages, Non-consensual sexting, sending of explicit messages or photos without the recipient’s consent, Doxing</a:t>
            </a:r>
          </a:p>
          <a:p>
            <a:endParaRPr lang="en-PK" dirty="0"/>
          </a:p>
        </p:txBody>
      </p:sp>
    </p:spTree>
    <p:extLst>
      <p:ext uri="{BB962C8B-B14F-4D97-AF65-F5344CB8AC3E}">
        <p14:creationId xmlns:p14="http://schemas.microsoft.com/office/powerpoint/2010/main" val="52540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46807-6967-4019-A4D1-D06C1DC7D869}"/>
              </a:ext>
            </a:extLst>
          </p:cNvPr>
          <p:cNvSpPr>
            <a:spLocks noGrp="1"/>
          </p:cNvSpPr>
          <p:nvPr>
            <p:ph type="title"/>
          </p:nvPr>
        </p:nvSpPr>
        <p:spPr/>
        <p:txBody>
          <a:bodyPr/>
          <a:lstStyle/>
          <a:p>
            <a:r>
              <a:rPr lang="en-PK" dirty="0"/>
              <a:t>Theories of Violence</a:t>
            </a:r>
          </a:p>
        </p:txBody>
      </p:sp>
      <p:sp>
        <p:nvSpPr>
          <p:cNvPr id="3" name="Content Placeholder 2">
            <a:extLst>
              <a:ext uri="{FF2B5EF4-FFF2-40B4-BE49-F238E27FC236}">
                <a16:creationId xmlns:a16="http://schemas.microsoft.com/office/drawing/2014/main" id="{81525964-D621-A058-3F60-9AAAF71520AA}"/>
              </a:ext>
            </a:extLst>
          </p:cNvPr>
          <p:cNvSpPr>
            <a:spLocks noGrp="1"/>
          </p:cNvSpPr>
          <p:nvPr>
            <p:ph idx="1"/>
          </p:nvPr>
        </p:nvSpPr>
        <p:spPr/>
        <p:txBody>
          <a:bodyPr>
            <a:normAutofit lnSpcReduction="10000"/>
          </a:bodyPr>
          <a:lstStyle/>
          <a:p>
            <a:pPr marL="0" indent="0" algn="l">
              <a:buNone/>
            </a:pPr>
            <a:r>
              <a:rPr lang="en-GB" b="1" i="0" dirty="0">
                <a:effectLst/>
                <a:latin typeface="-apple-system"/>
              </a:rPr>
              <a:t>Learned Behaviour Theory</a:t>
            </a:r>
          </a:p>
          <a:p>
            <a:pPr algn="l"/>
            <a:r>
              <a:rPr lang="en-GB" b="0" i="0" dirty="0">
                <a:solidFill>
                  <a:srgbClr val="0C0C0B"/>
                </a:solidFill>
                <a:effectLst/>
                <a:latin typeface="-apple-system"/>
              </a:rPr>
              <a:t>Researchers theorize that violence was learned. They argue that men were battered because they had learned about violence in their families as children, and women sought out abusive men because they saw their mothers being abused.</a:t>
            </a:r>
          </a:p>
          <a:p>
            <a:pPr algn="l"/>
            <a:r>
              <a:rPr lang="en-GB" b="0" i="0" dirty="0">
                <a:solidFill>
                  <a:srgbClr val="0C0C0B"/>
                </a:solidFill>
                <a:effectLst/>
                <a:latin typeface="-apple-system"/>
              </a:rPr>
              <a:t>This was the “learned behaviour” theory of violence. Yet women who witness domestic violence are not any more likely to be battered as adults.</a:t>
            </a:r>
          </a:p>
          <a:p>
            <a:pPr algn="l"/>
            <a:r>
              <a:rPr lang="en-GB" b="0" i="0" dirty="0">
                <a:solidFill>
                  <a:srgbClr val="0C0C0B"/>
                </a:solidFill>
                <a:effectLst/>
                <a:latin typeface="-apple-system"/>
              </a:rPr>
              <a:t>Learned through observation, learned through experience and reinforcement Learned in culture, Learned in families, Learned in communities, such as schools, peer groups, workplaces</a:t>
            </a:r>
          </a:p>
          <a:p>
            <a:pPr algn="l"/>
            <a:endParaRPr lang="en-GB" b="0" i="0" dirty="0">
              <a:solidFill>
                <a:srgbClr val="0C0C0B"/>
              </a:solidFill>
              <a:effectLst/>
              <a:latin typeface="-apple-system"/>
            </a:endParaRPr>
          </a:p>
          <a:p>
            <a:endParaRPr lang="en-PK" dirty="0"/>
          </a:p>
        </p:txBody>
      </p:sp>
    </p:spTree>
    <p:extLst>
      <p:ext uri="{BB962C8B-B14F-4D97-AF65-F5344CB8AC3E}">
        <p14:creationId xmlns:p14="http://schemas.microsoft.com/office/powerpoint/2010/main" val="1233138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F1157-0828-2498-F160-BA09FF7C7ABA}"/>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CFE26875-7E47-3BBB-A959-2039FB6DB8C6}"/>
              </a:ext>
            </a:extLst>
          </p:cNvPr>
          <p:cNvSpPr>
            <a:spLocks noGrp="1"/>
          </p:cNvSpPr>
          <p:nvPr>
            <p:ph idx="1"/>
          </p:nvPr>
        </p:nvSpPr>
        <p:spPr/>
        <p:txBody>
          <a:bodyPr>
            <a:normAutofit/>
          </a:bodyPr>
          <a:lstStyle/>
          <a:p>
            <a:r>
              <a:rPr lang="en-GB" sz="1900" b="1" dirty="0"/>
              <a:t>Psychopathology Theory</a:t>
            </a:r>
          </a:p>
          <a:p>
            <a:r>
              <a:rPr lang="en-GB" dirty="0"/>
              <a:t>Men who abused their wives are mentally ill and can be cured through medication or psychiatric treatment. </a:t>
            </a:r>
          </a:p>
          <a:p>
            <a:r>
              <a:rPr lang="en-GB" dirty="0"/>
              <a:t>Researchers found, however, that the behaviour of perpetrators of domestic violence did not correspond to profiles of individuals who were mentally ill.</a:t>
            </a:r>
          </a:p>
          <a:p>
            <a:pPr marL="0" indent="0">
              <a:buNone/>
            </a:pPr>
            <a:br>
              <a:rPr lang="en-GB" dirty="0"/>
            </a:br>
            <a:endParaRPr lang="en-PK" dirty="0"/>
          </a:p>
        </p:txBody>
      </p:sp>
    </p:spTree>
    <p:extLst>
      <p:ext uri="{BB962C8B-B14F-4D97-AF65-F5344CB8AC3E}">
        <p14:creationId xmlns:p14="http://schemas.microsoft.com/office/powerpoint/2010/main" val="3447855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53CC9-A5E2-A114-BF06-FC463A04C76A}"/>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DFC2F49E-8ACA-E91E-1BD1-DCBF8627CF9E}"/>
              </a:ext>
            </a:extLst>
          </p:cNvPr>
          <p:cNvSpPr>
            <a:spLocks noGrp="1"/>
          </p:cNvSpPr>
          <p:nvPr>
            <p:ph idx="1"/>
          </p:nvPr>
        </p:nvSpPr>
        <p:spPr/>
        <p:txBody>
          <a:bodyPr>
            <a:normAutofit lnSpcReduction="10000"/>
          </a:bodyPr>
          <a:lstStyle/>
          <a:p>
            <a:pPr marL="0" indent="0" algn="l">
              <a:buNone/>
            </a:pPr>
            <a:r>
              <a:rPr lang="en-GB" b="1" i="0" dirty="0">
                <a:effectLst/>
                <a:latin typeface="-apple-system"/>
              </a:rPr>
              <a:t>Loss of Control Theory</a:t>
            </a:r>
          </a:p>
          <a:p>
            <a:pPr algn="l"/>
            <a:r>
              <a:rPr lang="en-GB" b="0" i="0" dirty="0">
                <a:solidFill>
                  <a:srgbClr val="0C0C0B"/>
                </a:solidFill>
                <a:effectLst/>
                <a:latin typeface="-apple-system"/>
              </a:rPr>
              <a:t>It describes violence as the result of a loss of control. For example, many believed that men are abusive when they drink because the alcohol causes them to lose control. Others explained men’s violence as a result of an inability to control their anger and frustration.</a:t>
            </a:r>
          </a:p>
          <a:p>
            <a:pPr algn="l"/>
            <a:r>
              <a:rPr lang="en-GB" b="0" i="0" dirty="0">
                <a:solidFill>
                  <a:srgbClr val="0C0C0B"/>
                </a:solidFill>
                <a:effectLst/>
                <a:latin typeface="-apple-system"/>
              </a:rPr>
              <a:t>These theorists argued that gendered societal expectations prevented men from expressing anger and frustration; these feelings would build up until the man lost control and released his feelings through the use of violence.</a:t>
            </a:r>
          </a:p>
          <a:p>
            <a:pPr algn="l"/>
            <a:r>
              <a:rPr lang="en-GB" b="0" i="0" dirty="0">
                <a:solidFill>
                  <a:srgbClr val="0C0C0B"/>
                </a:solidFill>
                <a:effectLst/>
                <a:latin typeface="-apple-system"/>
              </a:rPr>
              <a:t>They often choose to abuse their partners only in private or may take steps to ensure that they do not leave visible evidence of the abuse.</a:t>
            </a:r>
          </a:p>
          <a:p>
            <a:pPr marL="0" indent="0">
              <a:buNone/>
            </a:pPr>
            <a:endParaRPr lang="en-GB" b="0" i="0" dirty="0">
              <a:solidFill>
                <a:srgbClr val="0C0C0B"/>
              </a:solidFill>
              <a:effectLst/>
              <a:latin typeface="-apple-system"/>
            </a:endParaRPr>
          </a:p>
        </p:txBody>
      </p:sp>
    </p:spTree>
    <p:extLst>
      <p:ext uri="{BB962C8B-B14F-4D97-AF65-F5344CB8AC3E}">
        <p14:creationId xmlns:p14="http://schemas.microsoft.com/office/powerpoint/2010/main" val="3048172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D6902-0C29-62C5-FF22-E851391796AA}"/>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FCE3DE5D-6055-DF2F-BE01-1B8415DFF6C1}"/>
              </a:ext>
            </a:extLst>
          </p:cNvPr>
          <p:cNvSpPr>
            <a:spLocks noGrp="1"/>
          </p:cNvSpPr>
          <p:nvPr>
            <p:ph idx="1"/>
          </p:nvPr>
        </p:nvSpPr>
        <p:spPr/>
        <p:txBody>
          <a:bodyPr>
            <a:normAutofit lnSpcReduction="10000"/>
          </a:bodyPr>
          <a:lstStyle/>
          <a:p>
            <a:pPr marL="0" indent="0" algn="l">
              <a:buNone/>
            </a:pPr>
            <a:r>
              <a:rPr lang="en-GB" b="1" i="0" dirty="0">
                <a:effectLst/>
                <a:latin typeface="-apple-system"/>
              </a:rPr>
              <a:t>Learned Helplessness Theory</a:t>
            </a:r>
          </a:p>
          <a:p>
            <a:pPr algn="l"/>
            <a:r>
              <a:rPr lang="en-GB" b="0" i="0" dirty="0">
                <a:solidFill>
                  <a:srgbClr val="0C0C0B"/>
                </a:solidFill>
                <a:effectLst/>
                <a:latin typeface="-apple-system"/>
              </a:rPr>
              <a:t>Lenore Walker, a psychologist in the United States, studied the behaviour of women who stay in violent relationships. Walker hypothesized that women stay in abusive relationships because constant abuse strips them of the will to leave.</a:t>
            </a:r>
          </a:p>
          <a:p>
            <a:pPr algn="l"/>
            <a:r>
              <a:rPr lang="en-GB" b="0" i="0" dirty="0">
                <a:solidFill>
                  <a:srgbClr val="0C0C0B"/>
                </a:solidFill>
                <a:effectLst/>
                <a:latin typeface="-apple-system"/>
              </a:rPr>
              <a:t>It did not account for social, economic, and cultural reasons a woman might choose to stay in an abusive relationship.</a:t>
            </a:r>
          </a:p>
          <a:p>
            <a:pPr algn="l"/>
            <a:r>
              <a:rPr lang="en-GB" b="0" i="0" dirty="0">
                <a:solidFill>
                  <a:srgbClr val="0C0C0B"/>
                </a:solidFill>
                <a:effectLst/>
                <a:latin typeface="-apple-system"/>
              </a:rPr>
              <a:t>Women often have very rational reasons for staying-they may fear retaliation against themselves or their children, or they may not be able to financially support themselves or their children.</a:t>
            </a:r>
          </a:p>
          <a:p>
            <a:endParaRPr lang="en-PK" dirty="0"/>
          </a:p>
        </p:txBody>
      </p:sp>
    </p:spTree>
    <p:extLst>
      <p:ext uri="{BB962C8B-B14F-4D97-AF65-F5344CB8AC3E}">
        <p14:creationId xmlns:p14="http://schemas.microsoft.com/office/powerpoint/2010/main" val="101353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F49F6-36E5-7431-09AD-1CD6561C459B}"/>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7FEDC326-228D-65D1-AA1C-5475B6D0286A}"/>
              </a:ext>
            </a:extLst>
          </p:cNvPr>
          <p:cNvSpPr>
            <a:spLocks noGrp="1"/>
          </p:cNvSpPr>
          <p:nvPr>
            <p:ph idx="1"/>
          </p:nvPr>
        </p:nvSpPr>
        <p:spPr/>
        <p:txBody>
          <a:bodyPr>
            <a:normAutofit/>
          </a:bodyPr>
          <a:lstStyle/>
          <a:p>
            <a:pPr algn="l"/>
            <a:r>
              <a:rPr lang="en-GB" b="0" i="0" dirty="0">
                <a:solidFill>
                  <a:srgbClr val="0C0C0B"/>
                </a:solidFill>
                <a:effectLst/>
                <a:latin typeface="-apple-system"/>
              </a:rPr>
              <a:t>Women often engage in a process of “staying, leaving, and returning.” During this process, women make active and conscious decisions based on their changing circumstances: they leave for short periods in order to escape the violence and to emphasize their disaffection in the hope that this will stop the violence.</a:t>
            </a:r>
          </a:p>
          <a:p>
            <a:pPr marL="0" indent="0">
              <a:buNone/>
            </a:pPr>
            <a:endParaRPr lang="en-PK" dirty="0"/>
          </a:p>
        </p:txBody>
      </p:sp>
    </p:spTree>
    <p:extLst>
      <p:ext uri="{BB962C8B-B14F-4D97-AF65-F5344CB8AC3E}">
        <p14:creationId xmlns:p14="http://schemas.microsoft.com/office/powerpoint/2010/main" val="4204610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B3D41-3513-1C0C-0FFA-DD3833417C9D}"/>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4AB0C8AF-62AA-FAF9-8457-C257E02C8F75}"/>
              </a:ext>
            </a:extLst>
          </p:cNvPr>
          <p:cNvSpPr>
            <a:spLocks noGrp="1"/>
          </p:cNvSpPr>
          <p:nvPr>
            <p:ph idx="1"/>
          </p:nvPr>
        </p:nvSpPr>
        <p:spPr/>
        <p:txBody>
          <a:bodyPr>
            <a:normAutofit fontScale="85000" lnSpcReduction="10000"/>
          </a:bodyPr>
          <a:lstStyle/>
          <a:p>
            <a:r>
              <a:rPr lang="en-US" sz="1800" dirty="0"/>
              <a:t>Violence against women and girls is one of the systematic and widespread Human Rights Violation.</a:t>
            </a:r>
          </a:p>
          <a:p>
            <a:r>
              <a:rPr lang="en-US" sz="1800" dirty="0"/>
              <a:t>It is rooted in </a:t>
            </a:r>
            <a:r>
              <a:rPr lang="en-US" sz="1800" b="1" dirty="0"/>
              <a:t>male-dominating </a:t>
            </a:r>
            <a:r>
              <a:rPr lang="en-US" sz="1800" dirty="0"/>
              <a:t>social structure of society</a:t>
            </a:r>
          </a:p>
          <a:p>
            <a:r>
              <a:rPr lang="en-US" sz="1800" dirty="0"/>
              <a:t>violence can </a:t>
            </a:r>
            <a:r>
              <a:rPr lang="en-US" sz="1800" b="1" dirty="0"/>
              <a:t>be psychological</a:t>
            </a:r>
            <a:r>
              <a:rPr lang="en-US" sz="1800" dirty="0"/>
              <a:t>, </a:t>
            </a:r>
            <a:r>
              <a:rPr lang="en-US" sz="1800" b="1" dirty="0"/>
              <a:t>physica</a:t>
            </a:r>
            <a:r>
              <a:rPr lang="en-US" sz="1800" dirty="0"/>
              <a:t>l or </a:t>
            </a:r>
            <a:r>
              <a:rPr lang="en-US" sz="1800" b="1" dirty="0"/>
              <a:t>emotional </a:t>
            </a:r>
            <a:r>
              <a:rPr lang="en-US" sz="1800" dirty="0"/>
              <a:t>that provides harm to personhood or dignity of women</a:t>
            </a:r>
          </a:p>
          <a:p>
            <a:r>
              <a:rPr lang="en-US" sz="1800" dirty="0"/>
              <a:t>Violence against women is one of the major obstacles that hinders in the way of achieving gender equality.</a:t>
            </a:r>
          </a:p>
          <a:p>
            <a:r>
              <a:rPr lang="en-US" sz="1800" dirty="0">
                <a:solidFill>
                  <a:srgbClr val="FF0000"/>
                </a:solidFill>
              </a:rPr>
              <a:t>UN Definition OF violence against women</a:t>
            </a:r>
            <a:r>
              <a:rPr lang="en-US" sz="1800" dirty="0"/>
              <a:t>:</a:t>
            </a:r>
          </a:p>
          <a:p>
            <a:r>
              <a:rPr lang="en-US" sz="1800" dirty="0"/>
              <a:t>"</a:t>
            </a:r>
            <a:r>
              <a:rPr lang="en-US" sz="1800" b="1" i="1" dirty="0"/>
              <a:t>any act of gender-based violence that results in, or likely to result in, physical, sexual or psychological harm or suffering to women, including threat of such acts, coercion, arbitrary deprivation of liberty, whether occurring in public or private life."</a:t>
            </a:r>
          </a:p>
          <a:p>
            <a:endParaRPr lang="en-PK" dirty="0"/>
          </a:p>
        </p:txBody>
      </p:sp>
    </p:spTree>
    <p:extLst>
      <p:ext uri="{BB962C8B-B14F-4D97-AF65-F5344CB8AC3E}">
        <p14:creationId xmlns:p14="http://schemas.microsoft.com/office/powerpoint/2010/main" val="24578034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A9C1D-3D44-61E7-5671-DFFF8960109E}"/>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D692D75C-0F50-EAB7-4CFC-377B07A28F59}"/>
              </a:ext>
            </a:extLst>
          </p:cNvPr>
          <p:cNvSpPr>
            <a:spLocks noGrp="1"/>
          </p:cNvSpPr>
          <p:nvPr>
            <p:ph idx="1"/>
          </p:nvPr>
        </p:nvSpPr>
        <p:spPr/>
        <p:txBody>
          <a:bodyPr>
            <a:normAutofit fontScale="92500" lnSpcReduction="20000"/>
          </a:bodyPr>
          <a:lstStyle/>
          <a:p>
            <a:pPr marL="0" indent="0" algn="l">
              <a:buNone/>
            </a:pPr>
            <a:r>
              <a:rPr lang="en-GB" b="1" i="0" dirty="0">
                <a:effectLst/>
                <a:latin typeface="-apple-system"/>
              </a:rPr>
              <a:t>The Cycle of Violence Theory</a:t>
            </a:r>
          </a:p>
          <a:p>
            <a:pPr algn="l"/>
            <a:r>
              <a:rPr lang="en-GB" b="0" i="0" dirty="0">
                <a:solidFill>
                  <a:srgbClr val="0C0C0B"/>
                </a:solidFill>
                <a:effectLst/>
                <a:latin typeface="-apple-system"/>
              </a:rPr>
              <a:t>This theory is based on the belief that men did not express their frustration and anger because they had been taught not to show their feelings.</a:t>
            </a:r>
          </a:p>
          <a:p>
            <a:pPr algn="l"/>
            <a:r>
              <a:rPr lang="en-GB" b="0" i="0" dirty="0">
                <a:solidFill>
                  <a:srgbClr val="0C0C0B"/>
                </a:solidFill>
                <a:effectLst/>
                <a:latin typeface="-apple-system"/>
              </a:rPr>
              <a:t>The man’s tension built until he exploded and became violent. The tension was released, and the couple enjoyed a “honeymoon” period, during which the husband was apologetic and remorseful.</a:t>
            </a:r>
          </a:p>
          <a:p>
            <a:pPr algn="l"/>
            <a:r>
              <a:rPr lang="en-GB" b="0" i="0" dirty="0">
                <a:solidFill>
                  <a:srgbClr val="0C0C0B"/>
                </a:solidFill>
                <a:effectLst/>
                <a:latin typeface="-apple-system"/>
              </a:rPr>
              <a:t>This theory, however, was not consistent with women’s experiences. Many women never experienced a honeymoon period.</a:t>
            </a:r>
          </a:p>
          <a:p>
            <a:pPr algn="l"/>
            <a:r>
              <a:rPr lang="en-GB" b="0" i="0" dirty="0">
                <a:solidFill>
                  <a:srgbClr val="0C0C0B"/>
                </a:solidFill>
                <a:effectLst/>
                <a:latin typeface="-apple-system"/>
              </a:rPr>
              <a:t>Others stated that there was no gradual build-up of tension, but rather unpredictable, almost random, episodes of battering. This theory also did not explain why men directed their explosions of rage only against their intimate partners.</a:t>
            </a:r>
          </a:p>
          <a:p>
            <a:endParaRPr lang="en-PK" dirty="0"/>
          </a:p>
        </p:txBody>
      </p:sp>
    </p:spTree>
    <p:extLst>
      <p:ext uri="{BB962C8B-B14F-4D97-AF65-F5344CB8AC3E}">
        <p14:creationId xmlns:p14="http://schemas.microsoft.com/office/powerpoint/2010/main" val="763302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C7726-E80C-26D1-51F7-DCDF82917A68}"/>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FF4D5B03-4F58-1C75-CAE2-82C62741468E}"/>
              </a:ext>
            </a:extLst>
          </p:cNvPr>
          <p:cNvSpPr>
            <a:spLocks noGrp="1"/>
          </p:cNvSpPr>
          <p:nvPr>
            <p:ph idx="1"/>
          </p:nvPr>
        </p:nvSpPr>
        <p:spPr/>
        <p:txBody>
          <a:bodyPr>
            <a:normAutofit/>
          </a:bodyPr>
          <a:lstStyle/>
          <a:p>
            <a:pPr marL="0" indent="0" algn="l">
              <a:buNone/>
            </a:pPr>
            <a:r>
              <a:rPr lang="en-GB" b="1" i="0" dirty="0">
                <a:effectLst/>
                <a:latin typeface="-apple-system"/>
              </a:rPr>
              <a:t>The Power and Control Wheel Theory</a:t>
            </a:r>
          </a:p>
          <a:p>
            <a:r>
              <a:rPr lang="en-GB" b="0" i="0" dirty="0">
                <a:solidFill>
                  <a:srgbClr val="0C0C0B"/>
                </a:solidFill>
                <a:effectLst/>
                <a:latin typeface="-apple-system"/>
              </a:rPr>
              <a:t>The Power and Control Wheel describes the different tactics an abuser uses to maintain power and control over his partner.</a:t>
            </a:r>
          </a:p>
          <a:p>
            <a:pPr algn="l"/>
            <a:r>
              <a:rPr lang="en-GB" b="0" i="0" dirty="0">
                <a:solidFill>
                  <a:srgbClr val="0C0C0B"/>
                </a:solidFill>
                <a:effectLst/>
                <a:latin typeface="-apple-system"/>
              </a:rPr>
              <a:t>In an abusive relationship, the batterer uses the pattern of tactics described in the Power and Control Wheel to reinforce his use of physical violence.</a:t>
            </a:r>
          </a:p>
          <a:p>
            <a:pPr algn="l"/>
            <a:r>
              <a:rPr lang="en-GB" b="0" i="0" dirty="0">
                <a:solidFill>
                  <a:srgbClr val="0C0C0B"/>
                </a:solidFill>
                <a:effectLst/>
                <a:latin typeface="-apple-system"/>
              </a:rPr>
              <a:t>Violent incidents are not isolated instances of a loss of control or even cyclical expressions of anger and frustration. Rather, each instance is part of a larger pattern of behaviour designed to exert and maintain power and control over the victim.</a:t>
            </a:r>
          </a:p>
          <a:p>
            <a:endParaRPr lang="en-PK" dirty="0"/>
          </a:p>
        </p:txBody>
      </p:sp>
    </p:spTree>
    <p:extLst>
      <p:ext uri="{BB962C8B-B14F-4D97-AF65-F5344CB8AC3E}">
        <p14:creationId xmlns:p14="http://schemas.microsoft.com/office/powerpoint/2010/main" val="1107067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2BF7F-6A9B-591E-A5E3-81E1373C380B}"/>
              </a:ext>
            </a:extLst>
          </p:cNvPr>
          <p:cNvSpPr>
            <a:spLocks noGrp="1"/>
          </p:cNvSpPr>
          <p:nvPr>
            <p:ph type="title"/>
          </p:nvPr>
        </p:nvSpPr>
        <p:spPr/>
        <p:txBody>
          <a:bodyPr/>
          <a:lstStyle/>
          <a:p>
            <a:r>
              <a:rPr lang="en-PK" dirty="0"/>
              <a:t>GBV</a:t>
            </a:r>
          </a:p>
        </p:txBody>
      </p:sp>
      <p:sp>
        <p:nvSpPr>
          <p:cNvPr id="3" name="Content Placeholder 2">
            <a:extLst>
              <a:ext uri="{FF2B5EF4-FFF2-40B4-BE49-F238E27FC236}">
                <a16:creationId xmlns:a16="http://schemas.microsoft.com/office/drawing/2014/main" id="{1EC59D20-7CA8-4E9D-D105-8A0C260665D5}"/>
              </a:ext>
            </a:extLst>
          </p:cNvPr>
          <p:cNvSpPr>
            <a:spLocks noGrp="1"/>
          </p:cNvSpPr>
          <p:nvPr>
            <p:ph idx="1"/>
          </p:nvPr>
        </p:nvSpPr>
        <p:spPr/>
        <p:txBody>
          <a:bodyPr>
            <a:normAutofit fontScale="92500" lnSpcReduction="10000"/>
          </a:bodyPr>
          <a:lstStyle/>
          <a:p>
            <a:r>
              <a:rPr lang="en-GB" dirty="0"/>
              <a:t>Violence against women and girls is one of the most pervasive human rights violations, occurring every day, several times, all over the world. </a:t>
            </a:r>
          </a:p>
          <a:p>
            <a:r>
              <a:rPr lang="en-GB" dirty="0"/>
              <a:t>It prevents women and girls from participating fully and equally in society and has major short- and long-term health, economic, and psychological effects on them.</a:t>
            </a:r>
          </a:p>
          <a:p>
            <a:r>
              <a:rPr lang="en-GB" dirty="0"/>
              <a:t>Estimates published by WHO indicate that globally about 1 in 3 (30%) of women worldwide have been subjected to either physical and/or sexual intimate partner violence or non-partner sexual violence in their lifetime.</a:t>
            </a:r>
          </a:p>
          <a:p>
            <a:r>
              <a:rPr lang="en-GB" dirty="0"/>
              <a:t>Most of this violence is intimate partner violence. Worldwide, almost one third (27%) of women aged 15-49 years who have been in a relationship report that they have been subjected to some form of physical and/or sexual violence by their intimate partner.</a:t>
            </a:r>
          </a:p>
          <a:p>
            <a:pPr marL="0" indent="0">
              <a:buNone/>
            </a:pPr>
            <a:endParaRPr lang="en-PK" dirty="0"/>
          </a:p>
        </p:txBody>
      </p:sp>
    </p:spTree>
    <p:extLst>
      <p:ext uri="{BB962C8B-B14F-4D97-AF65-F5344CB8AC3E}">
        <p14:creationId xmlns:p14="http://schemas.microsoft.com/office/powerpoint/2010/main" val="117074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D9100-7DEB-5D35-386A-7CB3A3810CF6}"/>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9CC8593D-CC6C-C14A-FF45-0A09AC42E127}"/>
              </a:ext>
            </a:extLst>
          </p:cNvPr>
          <p:cNvSpPr>
            <a:spLocks noGrp="1"/>
          </p:cNvSpPr>
          <p:nvPr>
            <p:ph idx="1"/>
          </p:nvPr>
        </p:nvSpPr>
        <p:spPr/>
        <p:txBody>
          <a:bodyPr/>
          <a:lstStyle/>
          <a:p>
            <a:r>
              <a:rPr lang="en-GB" dirty="0"/>
              <a:t>Violence can negatively affect women’s physical, mental, sexual, and reproductive health, and may increase the risk of acquiring HIV in some settings.</a:t>
            </a:r>
          </a:p>
          <a:p>
            <a:r>
              <a:rPr lang="en-GB" dirty="0">
                <a:solidFill>
                  <a:schemeClr val="tx1"/>
                </a:solidFill>
              </a:rPr>
              <a:t>UN Definition OF violence against women:</a:t>
            </a:r>
          </a:p>
          <a:p>
            <a:r>
              <a:rPr lang="en-GB" dirty="0"/>
              <a:t>"any act of gender-based violence that results in, or likely to result in, physical, sexual or psychological harm or suffering to women, including threat of such acts, coercion, arbitrary deprivation of liberty, whether occurring in public or private life."</a:t>
            </a:r>
          </a:p>
          <a:p>
            <a:endParaRPr lang="en-GB" dirty="0"/>
          </a:p>
          <a:p>
            <a:endParaRPr lang="en-PK" dirty="0"/>
          </a:p>
        </p:txBody>
      </p:sp>
    </p:spTree>
    <p:extLst>
      <p:ext uri="{BB962C8B-B14F-4D97-AF65-F5344CB8AC3E}">
        <p14:creationId xmlns:p14="http://schemas.microsoft.com/office/powerpoint/2010/main" val="1147480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7F28A-BFED-B41C-32F2-64243A48561A}"/>
              </a:ext>
            </a:extLst>
          </p:cNvPr>
          <p:cNvSpPr>
            <a:spLocks noGrp="1"/>
          </p:cNvSpPr>
          <p:nvPr>
            <p:ph type="title"/>
          </p:nvPr>
        </p:nvSpPr>
        <p:spPr/>
        <p:txBody>
          <a:bodyPr/>
          <a:lstStyle/>
          <a:p>
            <a:r>
              <a:rPr lang="en-GB" dirty="0"/>
              <a:t>C</a:t>
            </a:r>
            <a:r>
              <a:rPr lang="en-PK" dirty="0"/>
              <a:t>lassification of GBV</a:t>
            </a:r>
          </a:p>
        </p:txBody>
      </p:sp>
      <p:sp>
        <p:nvSpPr>
          <p:cNvPr id="3" name="Content Placeholder 2">
            <a:extLst>
              <a:ext uri="{FF2B5EF4-FFF2-40B4-BE49-F238E27FC236}">
                <a16:creationId xmlns:a16="http://schemas.microsoft.com/office/drawing/2014/main" id="{D56D7434-A54E-6CB8-821D-5A55BA1A95AD}"/>
              </a:ext>
            </a:extLst>
          </p:cNvPr>
          <p:cNvSpPr>
            <a:spLocks noGrp="1"/>
          </p:cNvSpPr>
          <p:nvPr>
            <p:ph idx="1"/>
          </p:nvPr>
        </p:nvSpPr>
        <p:spPr/>
        <p:txBody>
          <a:bodyPr/>
          <a:lstStyle/>
          <a:p>
            <a:endParaRPr lang="en-PK" dirty="0"/>
          </a:p>
          <a:p>
            <a:endParaRPr lang="en-PK" sz="2400" b="1" dirty="0"/>
          </a:p>
          <a:p>
            <a:r>
              <a:rPr lang="en-PK" sz="2400" b="1" dirty="0"/>
              <a:t>Direct forms of violence/covert forms of violence </a:t>
            </a:r>
          </a:p>
          <a:p>
            <a:r>
              <a:rPr lang="en-PK" sz="2400" b="1" dirty="0"/>
              <a:t>Indirect forms of violence/ overt forms of violence</a:t>
            </a:r>
          </a:p>
        </p:txBody>
      </p:sp>
    </p:spTree>
    <p:extLst>
      <p:ext uri="{BB962C8B-B14F-4D97-AF65-F5344CB8AC3E}">
        <p14:creationId xmlns:p14="http://schemas.microsoft.com/office/powerpoint/2010/main" val="2107060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12035-7A2E-D74B-7B45-37992B67C544}"/>
              </a:ext>
            </a:extLst>
          </p:cNvPr>
          <p:cNvSpPr>
            <a:spLocks noGrp="1"/>
          </p:cNvSpPr>
          <p:nvPr>
            <p:ph type="title"/>
          </p:nvPr>
        </p:nvSpPr>
        <p:spPr/>
        <p:txBody>
          <a:bodyPr/>
          <a:lstStyle/>
          <a:p>
            <a:r>
              <a:rPr lang="en-PK" dirty="0"/>
              <a:t>Direct forms of violence </a:t>
            </a:r>
          </a:p>
        </p:txBody>
      </p:sp>
      <p:sp>
        <p:nvSpPr>
          <p:cNvPr id="3" name="Content Placeholder 2">
            <a:extLst>
              <a:ext uri="{FF2B5EF4-FFF2-40B4-BE49-F238E27FC236}">
                <a16:creationId xmlns:a16="http://schemas.microsoft.com/office/drawing/2014/main" id="{A7802F61-6DB4-FCA8-979A-7517E980C516}"/>
              </a:ext>
            </a:extLst>
          </p:cNvPr>
          <p:cNvSpPr>
            <a:spLocks noGrp="1"/>
          </p:cNvSpPr>
          <p:nvPr>
            <p:ph idx="1"/>
          </p:nvPr>
        </p:nvSpPr>
        <p:spPr/>
        <p:txBody>
          <a:bodyPr>
            <a:normAutofit/>
          </a:bodyPr>
          <a:lstStyle/>
          <a:p>
            <a:pPr>
              <a:buFont typeface="Wingdings" pitchFamily="2" charset="2"/>
              <a:buChar char="Ø"/>
            </a:pPr>
            <a:r>
              <a:rPr lang="en-PK" sz="3200" b="1" dirty="0"/>
              <a:t>Structral violence</a:t>
            </a:r>
          </a:p>
          <a:p>
            <a:pPr>
              <a:buFont typeface="Wingdings" pitchFamily="2" charset="2"/>
              <a:buChar char="Ø"/>
            </a:pPr>
            <a:r>
              <a:rPr lang="en-GB" sz="3200" b="1" dirty="0"/>
              <a:t>P</a:t>
            </a:r>
            <a:r>
              <a:rPr lang="en-PK" sz="3200" b="1" dirty="0"/>
              <a:t>hysical violence </a:t>
            </a:r>
          </a:p>
          <a:p>
            <a:pPr>
              <a:buFont typeface="Wingdings" pitchFamily="2" charset="2"/>
              <a:buChar char="Ø"/>
            </a:pPr>
            <a:r>
              <a:rPr lang="en-GB" sz="3200" b="1" dirty="0"/>
              <a:t>D</a:t>
            </a:r>
            <a:r>
              <a:rPr lang="en-PK" sz="3200" b="1" dirty="0"/>
              <a:t>omestic violence </a:t>
            </a:r>
          </a:p>
          <a:p>
            <a:pPr>
              <a:buFont typeface="Wingdings" pitchFamily="2" charset="2"/>
              <a:buChar char="Ø"/>
            </a:pPr>
            <a:r>
              <a:rPr lang="en-PK" sz="3200" b="1" dirty="0"/>
              <a:t>Sexual violence</a:t>
            </a:r>
          </a:p>
        </p:txBody>
      </p:sp>
    </p:spTree>
    <p:extLst>
      <p:ext uri="{BB962C8B-B14F-4D97-AF65-F5344CB8AC3E}">
        <p14:creationId xmlns:p14="http://schemas.microsoft.com/office/powerpoint/2010/main" val="728346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FFB35-FF24-108D-997A-E0EC911A9966}"/>
              </a:ext>
            </a:extLst>
          </p:cNvPr>
          <p:cNvSpPr>
            <a:spLocks noGrp="1"/>
          </p:cNvSpPr>
          <p:nvPr>
            <p:ph type="title"/>
          </p:nvPr>
        </p:nvSpPr>
        <p:spPr/>
        <p:txBody>
          <a:bodyPr/>
          <a:lstStyle/>
          <a:p>
            <a:r>
              <a:rPr lang="en-PK" dirty="0"/>
              <a:t>Structural violence </a:t>
            </a:r>
          </a:p>
        </p:txBody>
      </p:sp>
      <p:sp>
        <p:nvSpPr>
          <p:cNvPr id="3" name="Content Placeholder 2">
            <a:extLst>
              <a:ext uri="{FF2B5EF4-FFF2-40B4-BE49-F238E27FC236}">
                <a16:creationId xmlns:a16="http://schemas.microsoft.com/office/drawing/2014/main" id="{818B11CA-2F84-EB33-3D7A-EC955CE8A229}"/>
              </a:ext>
            </a:extLst>
          </p:cNvPr>
          <p:cNvSpPr>
            <a:spLocks noGrp="1"/>
          </p:cNvSpPr>
          <p:nvPr>
            <p:ph idx="1"/>
          </p:nvPr>
        </p:nvSpPr>
        <p:spPr/>
        <p:txBody>
          <a:bodyPr/>
          <a:lstStyle/>
          <a:p>
            <a:r>
              <a:rPr lang="en-GB" dirty="0"/>
              <a:t>Structural violence means systemic discrimination preventing women from  meeting their basic needs such as: access to health care, adequate education, ownership of property such as land, labour rights and getting decent jobs.(OXFAM)</a:t>
            </a:r>
          </a:p>
          <a:p>
            <a:r>
              <a:rPr lang="en-GB" dirty="0"/>
              <a:t>This concept was introduced by Johan Galtung in 1969. It refers to a form of violence wherein some social structure or social institution may harm people by preventing them from meeting their basic needs</a:t>
            </a:r>
            <a:endParaRPr lang="en-PK" dirty="0"/>
          </a:p>
          <a:p>
            <a:r>
              <a:rPr lang="en-PK" dirty="0"/>
              <a:t>Child marriages, non provision of justice etc</a:t>
            </a:r>
            <a:endParaRPr lang="en-GB" dirty="0"/>
          </a:p>
        </p:txBody>
      </p:sp>
    </p:spTree>
    <p:extLst>
      <p:ext uri="{BB962C8B-B14F-4D97-AF65-F5344CB8AC3E}">
        <p14:creationId xmlns:p14="http://schemas.microsoft.com/office/powerpoint/2010/main" val="3608446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953-1F2A-0C48-DCC7-55BEE2784A47}"/>
              </a:ext>
            </a:extLst>
          </p:cNvPr>
          <p:cNvSpPr>
            <a:spLocks noGrp="1"/>
          </p:cNvSpPr>
          <p:nvPr>
            <p:ph type="title"/>
          </p:nvPr>
        </p:nvSpPr>
        <p:spPr/>
        <p:txBody>
          <a:bodyPr/>
          <a:lstStyle/>
          <a:p>
            <a:r>
              <a:rPr lang="en-GB" dirty="0"/>
              <a:t>P</a:t>
            </a:r>
            <a:r>
              <a:rPr lang="en-PK" dirty="0"/>
              <a:t>hysical violence</a:t>
            </a:r>
          </a:p>
        </p:txBody>
      </p:sp>
      <p:sp>
        <p:nvSpPr>
          <p:cNvPr id="3" name="Content Placeholder 2">
            <a:extLst>
              <a:ext uri="{FF2B5EF4-FFF2-40B4-BE49-F238E27FC236}">
                <a16:creationId xmlns:a16="http://schemas.microsoft.com/office/drawing/2014/main" id="{FE400ECD-92FA-1B1B-2398-962C387D8BF7}"/>
              </a:ext>
            </a:extLst>
          </p:cNvPr>
          <p:cNvSpPr>
            <a:spLocks noGrp="1"/>
          </p:cNvSpPr>
          <p:nvPr>
            <p:ph idx="1"/>
          </p:nvPr>
        </p:nvSpPr>
        <p:spPr/>
        <p:txBody>
          <a:bodyPr>
            <a:normAutofit/>
          </a:bodyPr>
          <a:lstStyle/>
          <a:p>
            <a:r>
              <a:rPr lang="en-GB" dirty="0"/>
              <a:t>Violence that inflicts physical pain and harm. It includes beating, killing,  arm twisting, stabbing, burning, and punching</a:t>
            </a:r>
          </a:p>
          <a:p>
            <a:r>
              <a:rPr lang="en-GB" dirty="0"/>
              <a:t>A staggering 32 per cent of women have experienced physical violence in Pakistan and 40 per cent of ever-married women have suffered from spousal abuse at some point in their life (The Pakistan Demographic and Health Survey). </a:t>
            </a:r>
          </a:p>
          <a:p>
            <a:r>
              <a:rPr lang="en-GB" dirty="0"/>
              <a:t>According to the </a:t>
            </a:r>
            <a:r>
              <a:rPr lang="en-GB" dirty="0" err="1"/>
              <a:t>Aurat</a:t>
            </a:r>
            <a:r>
              <a:rPr lang="en-GB" dirty="0"/>
              <a:t> Foundation, there was a 200% increase in cases of domestic violence during the COVID-19 pandemic</a:t>
            </a:r>
            <a:endParaRPr lang="en-PK" dirty="0"/>
          </a:p>
        </p:txBody>
      </p:sp>
    </p:spTree>
    <p:extLst>
      <p:ext uri="{BB962C8B-B14F-4D97-AF65-F5344CB8AC3E}">
        <p14:creationId xmlns:p14="http://schemas.microsoft.com/office/powerpoint/2010/main" val="1835244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D45D9-2CA5-C76F-0FCA-F74707A8B422}"/>
              </a:ext>
            </a:extLst>
          </p:cNvPr>
          <p:cNvSpPr>
            <a:spLocks noGrp="1"/>
          </p:cNvSpPr>
          <p:nvPr>
            <p:ph type="title"/>
          </p:nvPr>
        </p:nvSpPr>
        <p:spPr/>
        <p:txBody>
          <a:bodyPr/>
          <a:lstStyle/>
          <a:p>
            <a:r>
              <a:rPr lang="en-PK" dirty="0"/>
              <a:t>Sexual violence</a:t>
            </a:r>
          </a:p>
        </p:txBody>
      </p:sp>
      <p:sp>
        <p:nvSpPr>
          <p:cNvPr id="3" name="Content Placeholder 2">
            <a:extLst>
              <a:ext uri="{FF2B5EF4-FFF2-40B4-BE49-F238E27FC236}">
                <a16:creationId xmlns:a16="http://schemas.microsoft.com/office/drawing/2014/main" id="{59F8E339-A8C9-F12E-9C49-6835D6F83CBC}"/>
              </a:ext>
            </a:extLst>
          </p:cNvPr>
          <p:cNvSpPr>
            <a:spLocks noGrp="1"/>
          </p:cNvSpPr>
          <p:nvPr>
            <p:ph idx="1"/>
          </p:nvPr>
        </p:nvSpPr>
        <p:spPr/>
        <p:txBody>
          <a:bodyPr/>
          <a:lstStyle/>
          <a:p>
            <a:r>
              <a:rPr lang="en-GB" dirty="0"/>
              <a:t>Sexual violence includes acquiring  sexual pleasure or act  by the force of violence or coercion</a:t>
            </a:r>
          </a:p>
          <a:p>
            <a:r>
              <a:rPr lang="en-GB" dirty="0"/>
              <a:t>For instance: coercive sex, Rape, Marital rape, Harassment, Forcing sex with others  </a:t>
            </a:r>
          </a:p>
          <a:p>
            <a:r>
              <a:rPr lang="en-GB" dirty="0"/>
              <a:t>sexual assault with implements, being forced to watch or engage in pornography, enforced prostitution, and being made to have sex with friends of the perpetrator.</a:t>
            </a:r>
          </a:p>
          <a:p>
            <a:endParaRPr lang="en-PK" dirty="0"/>
          </a:p>
        </p:txBody>
      </p:sp>
    </p:spTree>
    <p:extLst>
      <p:ext uri="{BB962C8B-B14F-4D97-AF65-F5344CB8AC3E}">
        <p14:creationId xmlns:p14="http://schemas.microsoft.com/office/powerpoint/2010/main" val="95384796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Wisp</Template>
  <TotalTime>32546</TotalTime>
  <Words>1476</Words>
  <Application>Microsoft Macintosh PowerPoint</Application>
  <PresentationFormat>Widescreen</PresentationFormat>
  <Paragraphs>85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-apple-system</vt:lpstr>
      <vt:lpstr>Arial</vt:lpstr>
      <vt:lpstr>Gill Sans MT</vt:lpstr>
      <vt:lpstr>Wingdings</vt:lpstr>
      <vt:lpstr>Parcel</vt:lpstr>
      <vt:lpstr>Violence against women</vt:lpstr>
      <vt:lpstr>PowerPoint Presentation</vt:lpstr>
      <vt:lpstr>GBV</vt:lpstr>
      <vt:lpstr>PowerPoint Presentation</vt:lpstr>
      <vt:lpstr>Classification of GBV</vt:lpstr>
      <vt:lpstr>Direct forms of violence </vt:lpstr>
      <vt:lpstr>Structural violence </vt:lpstr>
      <vt:lpstr>Physical violence</vt:lpstr>
      <vt:lpstr>Sexual violence</vt:lpstr>
      <vt:lpstr>INDIRECT FORMS OF VIOLENCE</vt:lpstr>
      <vt:lpstr>Economic violence </vt:lpstr>
      <vt:lpstr>Psychological violence</vt:lpstr>
      <vt:lpstr>Symbolic violence</vt:lpstr>
      <vt:lpstr>Cyber violence</vt:lpstr>
      <vt:lpstr>Theories of Violence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CONSTRUCTION OF GENDER</dc:title>
  <dc:creator>Windows User</dc:creator>
  <cp:lastModifiedBy>Microsoft Office User</cp:lastModifiedBy>
  <cp:revision>36</cp:revision>
  <dcterms:created xsi:type="dcterms:W3CDTF">2020-11-29T16:59:46Z</dcterms:created>
  <dcterms:modified xsi:type="dcterms:W3CDTF">2023-08-17T08:21:01Z</dcterms:modified>
</cp:coreProperties>
</file>