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7" r:id="rId4"/>
    <p:sldId id="258" r:id="rId5"/>
    <p:sldId id="277" r:id="rId6"/>
    <p:sldId id="259" r:id="rId7"/>
    <p:sldId id="260" r:id="rId8"/>
    <p:sldId id="278" r:id="rId9"/>
    <p:sldId id="279" r:id="rId10"/>
    <p:sldId id="280" r:id="rId11"/>
    <p:sldId id="292" r:id="rId12"/>
    <p:sldId id="281" r:id="rId13"/>
    <p:sldId id="282" r:id="rId14"/>
    <p:sldId id="261" r:id="rId15"/>
    <p:sldId id="262" r:id="rId16"/>
    <p:sldId id="268" r:id="rId17"/>
    <p:sldId id="269" r:id="rId18"/>
    <p:sldId id="283" r:id="rId19"/>
    <p:sldId id="270" r:id="rId20"/>
    <p:sldId id="271" r:id="rId21"/>
    <p:sldId id="272" r:id="rId22"/>
    <p:sldId id="273" r:id="rId23"/>
    <p:sldId id="274" r:id="rId24"/>
    <p:sldId id="284" r:id="rId25"/>
    <p:sldId id="275" r:id="rId26"/>
    <p:sldId id="276" r:id="rId27"/>
    <p:sldId id="285" r:id="rId28"/>
    <p:sldId id="286" r:id="rId29"/>
    <p:sldId id="287" r:id="rId30"/>
    <p:sldId id="288"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193797-9ED6-4C40-90DE-0327F9BD441E}" type="doc">
      <dgm:prSet loTypeId="urn:microsoft.com/office/officeart/2005/8/layout/pyramid1" loCatId="pyramid" qsTypeId="urn:microsoft.com/office/officeart/2005/8/quickstyle/simple1" qsCatId="simple" csTypeId="urn:microsoft.com/office/officeart/2005/8/colors/accent1_2" csCatId="accent1" phldr="1"/>
      <dgm:spPr/>
    </dgm:pt>
    <dgm:pt modelId="{01BAFF58-0FD4-4ADB-A86A-E0753556120C}">
      <dgm:prSet phldrT="[Text]" custT="1"/>
      <dgm:spPr/>
      <dgm:t>
        <a:bodyPr/>
        <a:lstStyle/>
        <a:p>
          <a:endParaRPr lang="en-US" sz="2800" dirty="0"/>
        </a:p>
        <a:p>
          <a:endParaRPr lang="en-US" sz="2800" dirty="0"/>
        </a:p>
        <a:p>
          <a:r>
            <a:rPr lang="en-US" sz="2400" dirty="0"/>
            <a:t>Religious System</a:t>
          </a:r>
        </a:p>
      </dgm:t>
    </dgm:pt>
    <dgm:pt modelId="{A545383E-37BB-4E69-AF3D-2F84F1FC0448}" type="parTrans" cxnId="{5199E360-0535-4F6E-B79E-4AD11F4CEB00}">
      <dgm:prSet/>
      <dgm:spPr/>
      <dgm:t>
        <a:bodyPr/>
        <a:lstStyle/>
        <a:p>
          <a:endParaRPr lang="en-US"/>
        </a:p>
      </dgm:t>
    </dgm:pt>
    <dgm:pt modelId="{D24033AF-17A2-4E45-B0D3-FCD0F3D92482}" type="sibTrans" cxnId="{5199E360-0535-4F6E-B79E-4AD11F4CEB00}">
      <dgm:prSet/>
      <dgm:spPr/>
      <dgm:t>
        <a:bodyPr/>
        <a:lstStyle/>
        <a:p>
          <a:endParaRPr lang="en-US"/>
        </a:p>
      </dgm:t>
    </dgm:pt>
    <dgm:pt modelId="{0B7A7575-2E4A-466C-82B3-4176296D6276}">
      <dgm:prSet phldrT="[Text]"/>
      <dgm:spPr/>
      <dgm:t>
        <a:bodyPr/>
        <a:lstStyle/>
        <a:p>
          <a:r>
            <a:rPr lang="en-US" dirty="0"/>
            <a:t>Political System</a:t>
          </a:r>
        </a:p>
      </dgm:t>
    </dgm:pt>
    <dgm:pt modelId="{F7CED57B-1FB2-45E4-9D47-07BD0619F55C}" type="parTrans" cxnId="{7E9B9908-B901-4C10-BBFD-37E23B865B8B}">
      <dgm:prSet/>
      <dgm:spPr/>
      <dgm:t>
        <a:bodyPr/>
        <a:lstStyle/>
        <a:p>
          <a:endParaRPr lang="en-US"/>
        </a:p>
      </dgm:t>
    </dgm:pt>
    <dgm:pt modelId="{E1DDB282-231C-4599-83B1-59217BA3E583}" type="sibTrans" cxnId="{7E9B9908-B901-4C10-BBFD-37E23B865B8B}">
      <dgm:prSet/>
      <dgm:spPr/>
      <dgm:t>
        <a:bodyPr/>
        <a:lstStyle/>
        <a:p>
          <a:endParaRPr lang="en-US"/>
        </a:p>
      </dgm:t>
    </dgm:pt>
    <dgm:pt modelId="{00039860-3F4D-4596-B594-4B53E4A65985}">
      <dgm:prSet phldrT="[Text]"/>
      <dgm:spPr/>
      <dgm:t>
        <a:bodyPr/>
        <a:lstStyle/>
        <a:p>
          <a:r>
            <a:rPr lang="en-US" dirty="0"/>
            <a:t>Economy (capitalist vs. socialist)</a:t>
          </a:r>
        </a:p>
        <a:p>
          <a:r>
            <a:rPr lang="en-US" dirty="0"/>
            <a:t>Proletariat &amp; Bourgeoisie </a:t>
          </a:r>
        </a:p>
      </dgm:t>
    </dgm:pt>
    <dgm:pt modelId="{AC6F88B5-EF57-4CD8-BC37-F790CB559D2C}" type="parTrans" cxnId="{047B5D5A-BA3E-42A6-8377-869C396FE943}">
      <dgm:prSet/>
      <dgm:spPr/>
      <dgm:t>
        <a:bodyPr/>
        <a:lstStyle/>
        <a:p>
          <a:endParaRPr lang="en-US"/>
        </a:p>
      </dgm:t>
    </dgm:pt>
    <dgm:pt modelId="{28C77940-E67E-4207-8525-7D54724DA789}" type="sibTrans" cxnId="{047B5D5A-BA3E-42A6-8377-869C396FE943}">
      <dgm:prSet/>
      <dgm:spPr/>
      <dgm:t>
        <a:bodyPr/>
        <a:lstStyle/>
        <a:p>
          <a:endParaRPr lang="en-US"/>
        </a:p>
      </dgm:t>
    </dgm:pt>
    <dgm:pt modelId="{7F0B6E5F-61CB-40B5-8BD1-5F7B8D32D9C1}">
      <dgm:prSet/>
      <dgm:spPr/>
      <dgm:t>
        <a:bodyPr/>
        <a:lstStyle/>
        <a:p>
          <a:r>
            <a:rPr lang="en-US" dirty="0"/>
            <a:t>Social System</a:t>
          </a:r>
        </a:p>
      </dgm:t>
    </dgm:pt>
    <dgm:pt modelId="{174B7261-96C0-4331-A7B3-5921B9CC9FA1}" type="parTrans" cxnId="{24B0A857-32D6-4E2F-B9F6-069E40D9113F}">
      <dgm:prSet/>
      <dgm:spPr/>
      <dgm:t>
        <a:bodyPr/>
        <a:lstStyle/>
        <a:p>
          <a:endParaRPr lang="en-US"/>
        </a:p>
      </dgm:t>
    </dgm:pt>
    <dgm:pt modelId="{CF3905F1-1812-4F63-962C-0005FE2BB90F}" type="sibTrans" cxnId="{24B0A857-32D6-4E2F-B9F6-069E40D9113F}">
      <dgm:prSet/>
      <dgm:spPr/>
      <dgm:t>
        <a:bodyPr/>
        <a:lstStyle/>
        <a:p>
          <a:endParaRPr lang="en-US"/>
        </a:p>
      </dgm:t>
    </dgm:pt>
    <dgm:pt modelId="{53BEBBE5-D62E-46F3-B4C1-8653E06A8958}">
      <dgm:prSet/>
      <dgm:spPr/>
      <dgm:t>
        <a:bodyPr/>
        <a:lstStyle/>
        <a:p>
          <a:r>
            <a:rPr lang="en-US" dirty="0"/>
            <a:t>Legal System</a:t>
          </a:r>
        </a:p>
      </dgm:t>
    </dgm:pt>
    <dgm:pt modelId="{961CDE58-36C7-421B-A7BB-236E1B61B41A}" type="parTrans" cxnId="{B9C05092-BBDD-4544-962A-855C35C58A5A}">
      <dgm:prSet/>
      <dgm:spPr/>
      <dgm:t>
        <a:bodyPr/>
        <a:lstStyle/>
        <a:p>
          <a:endParaRPr lang="en-US"/>
        </a:p>
      </dgm:t>
    </dgm:pt>
    <dgm:pt modelId="{13192CDF-E007-4734-876A-4EE7599F626A}" type="sibTrans" cxnId="{B9C05092-BBDD-4544-962A-855C35C58A5A}">
      <dgm:prSet/>
      <dgm:spPr/>
      <dgm:t>
        <a:bodyPr/>
        <a:lstStyle/>
        <a:p>
          <a:endParaRPr lang="en-US"/>
        </a:p>
      </dgm:t>
    </dgm:pt>
    <dgm:pt modelId="{945B165A-67AB-4850-86CB-C1FC5C758EDA}" type="pres">
      <dgm:prSet presAssocID="{1A193797-9ED6-4C40-90DE-0327F9BD441E}" presName="Name0" presStyleCnt="0">
        <dgm:presLayoutVars>
          <dgm:dir/>
          <dgm:animLvl val="lvl"/>
          <dgm:resizeHandles val="exact"/>
        </dgm:presLayoutVars>
      </dgm:prSet>
      <dgm:spPr/>
    </dgm:pt>
    <dgm:pt modelId="{C256B5CF-6309-4172-A62A-051381DE0B81}" type="pres">
      <dgm:prSet presAssocID="{01BAFF58-0FD4-4ADB-A86A-E0753556120C}" presName="Name8" presStyleCnt="0"/>
      <dgm:spPr/>
    </dgm:pt>
    <dgm:pt modelId="{24CE0040-F851-4B6B-82D4-8C60F7D6A059}" type="pres">
      <dgm:prSet presAssocID="{01BAFF58-0FD4-4ADB-A86A-E0753556120C}" presName="level" presStyleLbl="node1" presStyleIdx="0" presStyleCnt="5" custScaleY="63644" custLinFactNeighborX="-518">
        <dgm:presLayoutVars>
          <dgm:chMax val="1"/>
          <dgm:bulletEnabled val="1"/>
        </dgm:presLayoutVars>
      </dgm:prSet>
      <dgm:spPr/>
    </dgm:pt>
    <dgm:pt modelId="{8351D99F-136F-4653-8B4A-DEE72BE9A11A}" type="pres">
      <dgm:prSet presAssocID="{01BAFF58-0FD4-4ADB-A86A-E0753556120C}" presName="levelTx" presStyleLbl="revTx" presStyleIdx="0" presStyleCnt="0">
        <dgm:presLayoutVars>
          <dgm:chMax val="1"/>
          <dgm:bulletEnabled val="1"/>
        </dgm:presLayoutVars>
      </dgm:prSet>
      <dgm:spPr/>
    </dgm:pt>
    <dgm:pt modelId="{8D969350-6E7D-4C7E-B1F0-57B5AD094D46}" type="pres">
      <dgm:prSet presAssocID="{53BEBBE5-D62E-46F3-B4C1-8653E06A8958}" presName="Name8" presStyleCnt="0"/>
      <dgm:spPr/>
    </dgm:pt>
    <dgm:pt modelId="{8BF7E144-FAA3-492C-8209-72CBC6FEDD58}" type="pres">
      <dgm:prSet presAssocID="{53BEBBE5-D62E-46F3-B4C1-8653E06A8958}" presName="level" presStyleLbl="node1" presStyleIdx="1" presStyleCnt="5" custScaleY="24412">
        <dgm:presLayoutVars>
          <dgm:chMax val="1"/>
          <dgm:bulletEnabled val="1"/>
        </dgm:presLayoutVars>
      </dgm:prSet>
      <dgm:spPr/>
    </dgm:pt>
    <dgm:pt modelId="{D7989B9E-B7FE-4397-B999-F755A2875D8E}" type="pres">
      <dgm:prSet presAssocID="{53BEBBE5-D62E-46F3-B4C1-8653E06A8958}" presName="levelTx" presStyleLbl="revTx" presStyleIdx="0" presStyleCnt="0">
        <dgm:presLayoutVars>
          <dgm:chMax val="1"/>
          <dgm:bulletEnabled val="1"/>
        </dgm:presLayoutVars>
      </dgm:prSet>
      <dgm:spPr/>
    </dgm:pt>
    <dgm:pt modelId="{20C45777-CF89-4E82-B4E6-0F8A27235B97}" type="pres">
      <dgm:prSet presAssocID="{7F0B6E5F-61CB-40B5-8BD1-5F7B8D32D9C1}" presName="Name8" presStyleCnt="0"/>
      <dgm:spPr/>
    </dgm:pt>
    <dgm:pt modelId="{7D3F01CD-7C99-46F1-A196-98DCD762BBD4}" type="pres">
      <dgm:prSet presAssocID="{7F0B6E5F-61CB-40B5-8BD1-5F7B8D32D9C1}" presName="level" presStyleLbl="node1" presStyleIdx="2" presStyleCnt="5" custScaleY="16165" custLinFactNeighborX="0" custLinFactNeighborY="-857">
        <dgm:presLayoutVars>
          <dgm:chMax val="1"/>
          <dgm:bulletEnabled val="1"/>
        </dgm:presLayoutVars>
      </dgm:prSet>
      <dgm:spPr/>
    </dgm:pt>
    <dgm:pt modelId="{A7EADF6A-5A95-4EDD-917C-E21314E645BA}" type="pres">
      <dgm:prSet presAssocID="{7F0B6E5F-61CB-40B5-8BD1-5F7B8D32D9C1}" presName="levelTx" presStyleLbl="revTx" presStyleIdx="0" presStyleCnt="0">
        <dgm:presLayoutVars>
          <dgm:chMax val="1"/>
          <dgm:bulletEnabled val="1"/>
        </dgm:presLayoutVars>
      </dgm:prSet>
      <dgm:spPr/>
    </dgm:pt>
    <dgm:pt modelId="{7FEFE340-2DEF-497E-A77E-95EFBCF0080B}" type="pres">
      <dgm:prSet presAssocID="{0B7A7575-2E4A-466C-82B3-4176296D6276}" presName="Name8" presStyleCnt="0"/>
      <dgm:spPr/>
    </dgm:pt>
    <dgm:pt modelId="{CE95A4F5-FDBA-49EA-B404-B6345FC16797}" type="pres">
      <dgm:prSet presAssocID="{0B7A7575-2E4A-466C-82B3-4176296D6276}" presName="level" presStyleLbl="node1" presStyleIdx="3" presStyleCnt="5" custScaleY="19921">
        <dgm:presLayoutVars>
          <dgm:chMax val="1"/>
          <dgm:bulletEnabled val="1"/>
        </dgm:presLayoutVars>
      </dgm:prSet>
      <dgm:spPr/>
    </dgm:pt>
    <dgm:pt modelId="{FD06C47E-F90F-444B-B321-069A5121B5DE}" type="pres">
      <dgm:prSet presAssocID="{0B7A7575-2E4A-466C-82B3-4176296D6276}" presName="levelTx" presStyleLbl="revTx" presStyleIdx="0" presStyleCnt="0">
        <dgm:presLayoutVars>
          <dgm:chMax val="1"/>
          <dgm:bulletEnabled val="1"/>
        </dgm:presLayoutVars>
      </dgm:prSet>
      <dgm:spPr/>
    </dgm:pt>
    <dgm:pt modelId="{6D56FF32-EDFB-40DD-92F9-5095EC014ACA}" type="pres">
      <dgm:prSet presAssocID="{00039860-3F4D-4596-B594-4B53E4A65985}" presName="Name8" presStyleCnt="0"/>
      <dgm:spPr/>
    </dgm:pt>
    <dgm:pt modelId="{6B220EB8-259B-4DE5-B6A7-0529BEB8A9FF}" type="pres">
      <dgm:prSet presAssocID="{00039860-3F4D-4596-B594-4B53E4A65985}" presName="level" presStyleLbl="node1" presStyleIdx="4" presStyleCnt="5" custScaleY="35685" custLinFactNeighborX="-17593" custLinFactNeighborY="-362">
        <dgm:presLayoutVars>
          <dgm:chMax val="1"/>
          <dgm:bulletEnabled val="1"/>
        </dgm:presLayoutVars>
      </dgm:prSet>
      <dgm:spPr/>
    </dgm:pt>
    <dgm:pt modelId="{1A998D4F-A8D2-4076-990E-D10306A4F3D3}" type="pres">
      <dgm:prSet presAssocID="{00039860-3F4D-4596-B594-4B53E4A65985}" presName="levelTx" presStyleLbl="revTx" presStyleIdx="0" presStyleCnt="0">
        <dgm:presLayoutVars>
          <dgm:chMax val="1"/>
          <dgm:bulletEnabled val="1"/>
        </dgm:presLayoutVars>
      </dgm:prSet>
      <dgm:spPr/>
    </dgm:pt>
  </dgm:ptLst>
  <dgm:cxnLst>
    <dgm:cxn modelId="{76ACEF06-9398-40FD-B0E0-654BEC7E2D77}" type="presOf" srcId="{7F0B6E5F-61CB-40B5-8BD1-5F7B8D32D9C1}" destId="{7D3F01CD-7C99-46F1-A196-98DCD762BBD4}" srcOrd="0" destOrd="0" presId="urn:microsoft.com/office/officeart/2005/8/layout/pyramid1"/>
    <dgm:cxn modelId="{9FED2507-FF73-4361-AB99-85E1FB7514D9}" type="presOf" srcId="{00039860-3F4D-4596-B594-4B53E4A65985}" destId="{6B220EB8-259B-4DE5-B6A7-0529BEB8A9FF}" srcOrd="0" destOrd="0" presId="urn:microsoft.com/office/officeart/2005/8/layout/pyramid1"/>
    <dgm:cxn modelId="{7E9B9908-B901-4C10-BBFD-37E23B865B8B}" srcId="{1A193797-9ED6-4C40-90DE-0327F9BD441E}" destId="{0B7A7575-2E4A-466C-82B3-4176296D6276}" srcOrd="3" destOrd="0" parTransId="{F7CED57B-1FB2-45E4-9D47-07BD0619F55C}" sibTransId="{E1DDB282-231C-4599-83B1-59217BA3E583}"/>
    <dgm:cxn modelId="{3001D014-A3E5-4432-A476-3711F92092E8}" type="presOf" srcId="{53BEBBE5-D62E-46F3-B4C1-8653E06A8958}" destId="{D7989B9E-B7FE-4397-B999-F755A2875D8E}" srcOrd="1" destOrd="0" presId="urn:microsoft.com/office/officeart/2005/8/layout/pyramid1"/>
    <dgm:cxn modelId="{5199E360-0535-4F6E-B79E-4AD11F4CEB00}" srcId="{1A193797-9ED6-4C40-90DE-0327F9BD441E}" destId="{01BAFF58-0FD4-4ADB-A86A-E0753556120C}" srcOrd="0" destOrd="0" parTransId="{A545383E-37BB-4E69-AF3D-2F84F1FC0448}" sibTransId="{D24033AF-17A2-4E45-B0D3-FCD0F3D92482}"/>
    <dgm:cxn modelId="{BCF2DA71-C718-4E45-B011-4AF86BDF4ACA}" type="presOf" srcId="{7F0B6E5F-61CB-40B5-8BD1-5F7B8D32D9C1}" destId="{A7EADF6A-5A95-4EDD-917C-E21314E645BA}" srcOrd="1" destOrd="0" presId="urn:microsoft.com/office/officeart/2005/8/layout/pyramid1"/>
    <dgm:cxn modelId="{D27C0777-1EB1-41C0-BB1E-BD058B8E9A79}" type="presOf" srcId="{01BAFF58-0FD4-4ADB-A86A-E0753556120C}" destId="{24CE0040-F851-4B6B-82D4-8C60F7D6A059}" srcOrd="0" destOrd="0" presId="urn:microsoft.com/office/officeart/2005/8/layout/pyramid1"/>
    <dgm:cxn modelId="{24B0A857-32D6-4E2F-B9F6-069E40D9113F}" srcId="{1A193797-9ED6-4C40-90DE-0327F9BD441E}" destId="{7F0B6E5F-61CB-40B5-8BD1-5F7B8D32D9C1}" srcOrd="2" destOrd="0" parTransId="{174B7261-96C0-4331-A7B3-5921B9CC9FA1}" sibTransId="{CF3905F1-1812-4F63-962C-0005FE2BB90F}"/>
    <dgm:cxn modelId="{047B5D5A-BA3E-42A6-8377-869C396FE943}" srcId="{1A193797-9ED6-4C40-90DE-0327F9BD441E}" destId="{00039860-3F4D-4596-B594-4B53E4A65985}" srcOrd="4" destOrd="0" parTransId="{AC6F88B5-EF57-4CD8-BC37-F790CB559D2C}" sibTransId="{28C77940-E67E-4207-8525-7D54724DA789}"/>
    <dgm:cxn modelId="{B9C05092-BBDD-4544-962A-855C35C58A5A}" srcId="{1A193797-9ED6-4C40-90DE-0327F9BD441E}" destId="{53BEBBE5-D62E-46F3-B4C1-8653E06A8958}" srcOrd="1" destOrd="0" parTransId="{961CDE58-36C7-421B-A7BB-236E1B61B41A}" sibTransId="{13192CDF-E007-4734-876A-4EE7599F626A}"/>
    <dgm:cxn modelId="{70A4C7A6-8840-487F-A7AB-9561438D98AF}" type="presOf" srcId="{53BEBBE5-D62E-46F3-B4C1-8653E06A8958}" destId="{8BF7E144-FAA3-492C-8209-72CBC6FEDD58}" srcOrd="0" destOrd="0" presId="urn:microsoft.com/office/officeart/2005/8/layout/pyramid1"/>
    <dgm:cxn modelId="{33C98AAA-7DE7-4045-83CC-313B8533618B}" type="presOf" srcId="{01BAFF58-0FD4-4ADB-A86A-E0753556120C}" destId="{8351D99F-136F-4653-8B4A-DEE72BE9A11A}" srcOrd="1" destOrd="0" presId="urn:microsoft.com/office/officeart/2005/8/layout/pyramid1"/>
    <dgm:cxn modelId="{E4E4AEAD-8C0F-4546-A2D7-8BA20037FC71}" type="presOf" srcId="{00039860-3F4D-4596-B594-4B53E4A65985}" destId="{1A998D4F-A8D2-4076-990E-D10306A4F3D3}" srcOrd="1" destOrd="0" presId="urn:microsoft.com/office/officeart/2005/8/layout/pyramid1"/>
    <dgm:cxn modelId="{231CD4E0-8A58-4F6E-AB68-F85A5BD0B782}" type="presOf" srcId="{0B7A7575-2E4A-466C-82B3-4176296D6276}" destId="{CE95A4F5-FDBA-49EA-B404-B6345FC16797}" srcOrd="0" destOrd="0" presId="urn:microsoft.com/office/officeart/2005/8/layout/pyramid1"/>
    <dgm:cxn modelId="{CBA97BE3-CE4A-4B8B-A9C8-30165ADF35DB}" type="presOf" srcId="{1A193797-9ED6-4C40-90DE-0327F9BD441E}" destId="{945B165A-67AB-4850-86CB-C1FC5C758EDA}" srcOrd="0" destOrd="0" presId="urn:microsoft.com/office/officeart/2005/8/layout/pyramid1"/>
    <dgm:cxn modelId="{AE6A62F5-6E4C-4A56-8EE5-2AD59C36ABBB}" type="presOf" srcId="{0B7A7575-2E4A-466C-82B3-4176296D6276}" destId="{FD06C47E-F90F-444B-B321-069A5121B5DE}" srcOrd="1" destOrd="0" presId="urn:microsoft.com/office/officeart/2005/8/layout/pyramid1"/>
    <dgm:cxn modelId="{DE49E016-A5B7-4FEC-89B1-C06095782A2F}" type="presParOf" srcId="{945B165A-67AB-4850-86CB-C1FC5C758EDA}" destId="{C256B5CF-6309-4172-A62A-051381DE0B81}" srcOrd="0" destOrd="0" presId="urn:microsoft.com/office/officeart/2005/8/layout/pyramid1"/>
    <dgm:cxn modelId="{5BEA9EDD-0DF2-4EAB-8507-EB478F3CB0B4}" type="presParOf" srcId="{C256B5CF-6309-4172-A62A-051381DE0B81}" destId="{24CE0040-F851-4B6B-82D4-8C60F7D6A059}" srcOrd="0" destOrd="0" presId="urn:microsoft.com/office/officeart/2005/8/layout/pyramid1"/>
    <dgm:cxn modelId="{905FB43E-95D9-464A-86C3-44655FAE45DA}" type="presParOf" srcId="{C256B5CF-6309-4172-A62A-051381DE0B81}" destId="{8351D99F-136F-4653-8B4A-DEE72BE9A11A}" srcOrd="1" destOrd="0" presId="urn:microsoft.com/office/officeart/2005/8/layout/pyramid1"/>
    <dgm:cxn modelId="{CC7E4C66-10CA-476D-B1C5-1946DB6C9D6F}" type="presParOf" srcId="{945B165A-67AB-4850-86CB-C1FC5C758EDA}" destId="{8D969350-6E7D-4C7E-B1F0-57B5AD094D46}" srcOrd="1" destOrd="0" presId="urn:microsoft.com/office/officeart/2005/8/layout/pyramid1"/>
    <dgm:cxn modelId="{A476BE1C-9918-4DE6-BD8F-5D4486217B49}" type="presParOf" srcId="{8D969350-6E7D-4C7E-B1F0-57B5AD094D46}" destId="{8BF7E144-FAA3-492C-8209-72CBC6FEDD58}" srcOrd="0" destOrd="0" presId="urn:microsoft.com/office/officeart/2005/8/layout/pyramid1"/>
    <dgm:cxn modelId="{BB773CB0-E58E-4F64-8567-AA5517986F7A}" type="presParOf" srcId="{8D969350-6E7D-4C7E-B1F0-57B5AD094D46}" destId="{D7989B9E-B7FE-4397-B999-F755A2875D8E}" srcOrd="1" destOrd="0" presId="urn:microsoft.com/office/officeart/2005/8/layout/pyramid1"/>
    <dgm:cxn modelId="{3F50303D-5B7A-457B-B76C-039FC5A73231}" type="presParOf" srcId="{945B165A-67AB-4850-86CB-C1FC5C758EDA}" destId="{20C45777-CF89-4E82-B4E6-0F8A27235B97}" srcOrd="2" destOrd="0" presId="urn:microsoft.com/office/officeart/2005/8/layout/pyramid1"/>
    <dgm:cxn modelId="{13E3C6F8-8B35-4B5B-A921-11A15D13D812}" type="presParOf" srcId="{20C45777-CF89-4E82-B4E6-0F8A27235B97}" destId="{7D3F01CD-7C99-46F1-A196-98DCD762BBD4}" srcOrd="0" destOrd="0" presId="urn:microsoft.com/office/officeart/2005/8/layout/pyramid1"/>
    <dgm:cxn modelId="{42E017E4-F7B7-4507-BC93-1BA0864E2EE0}" type="presParOf" srcId="{20C45777-CF89-4E82-B4E6-0F8A27235B97}" destId="{A7EADF6A-5A95-4EDD-917C-E21314E645BA}" srcOrd="1" destOrd="0" presId="urn:microsoft.com/office/officeart/2005/8/layout/pyramid1"/>
    <dgm:cxn modelId="{2485BBB7-D99D-4A56-899C-995DD657E651}" type="presParOf" srcId="{945B165A-67AB-4850-86CB-C1FC5C758EDA}" destId="{7FEFE340-2DEF-497E-A77E-95EFBCF0080B}" srcOrd="3" destOrd="0" presId="urn:microsoft.com/office/officeart/2005/8/layout/pyramid1"/>
    <dgm:cxn modelId="{EA9B8B77-FEE5-4740-8FE3-F8F599E3D7A7}" type="presParOf" srcId="{7FEFE340-2DEF-497E-A77E-95EFBCF0080B}" destId="{CE95A4F5-FDBA-49EA-B404-B6345FC16797}" srcOrd="0" destOrd="0" presId="urn:microsoft.com/office/officeart/2005/8/layout/pyramid1"/>
    <dgm:cxn modelId="{169A4E42-8FE5-4BC0-B25A-F77B014F9AEA}" type="presParOf" srcId="{7FEFE340-2DEF-497E-A77E-95EFBCF0080B}" destId="{FD06C47E-F90F-444B-B321-069A5121B5DE}" srcOrd="1" destOrd="0" presId="urn:microsoft.com/office/officeart/2005/8/layout/pyramid1"/>
    <dgm:cxn modelId="{BA5EDAC8-243E-436D-8CBF-0F6EEEE42AAC}" type="presParOf" srcId="{945B165A-67AB-4850-86CB-C1FC5C758EDA}" destId="{6D56FF32-EDFB-40DD-92F9-5095EC014ACA}" srcOrd="4" destOrd="0" presId="urn:microsoft.com/office/officeart/2005/8/layout/pyramid1"/>
    <dgm:cxn modelId="{EABA1938-E72B-4BB7-A178-A35133938381}" type="presParOf" srcId="{6D56FF32-EDFB-40DD-92F9-5095EC014ACA}" destId="{6B220EB8-259B-4DE5-B6A7-0529BEB8A9FF}" srcOrd="0" destOrd="0" presId="urn:microsoft.com/office/officeart/2005/8/layout/pyramid1"/>
    <dgm:cxn modelId="{D6FF61E7-9E5F-4B63-A0BD-B1D36F4B85AE}" type="presParOf" srcId="{6D56FF32-EDFB-40DD-92F9-5095EC014ACA}" destId="{1A998D4F-A8D2-4076-990E-D10306A4F3D3}"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CE0040-F851-4B6B-82D4-8C60F7D6A059}">
      <dsp:nvSpPr>
        <dsp:cNvPr id="0" name=""/>
        <dsp:cNvSpPr/>
      </dsp:nvSpPr>
      <dsp:spPr>
        <a:xfrm>
          <a:off x="1548440" y="0"/>
          <a:ext cx="2063341" cy="2366774"/>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dirty="0"/>
        </a:p>
        <a:p>
          <a:pPr marL="0" lvl="0" indent="0" algn="ctr" defTabSz="1244600">
            <a:lnSpc>
              <a:spcPct val="90000"/>
            </a:lnSpc>
            <a:spcBef>
              <a:spcPct val="0"/>
            </a:spcBef>
            <a:spcAft>
              <a:spcPct val="35000"/>
            </a:spcAft>
            <a:buNone/>
          </a:pPr>
          <a:endParaRPr lang="en-US" sz="2800" kern="1200" dirty="0"/>
        </a:p>
        <a:p>
          <a:pPr marL="0" lvl="0" indent="0" algn="ctr" defTabSz="1244600">
            <a:lnSpc>
              <a:spcPct val="90000"/>
            </a:lnSpc>
            <a:spcBef>
              <a:spcPct val="0"/>
            </a:spcBef>
            <a:spcAft>
              <a:spcPct val="35000"/>
            </a:spcAft>
            <a:buNone/>
          </a:pPr>
          <a:r>
            <a:rPr lang="en-US" sz="2400" kern="1200" dirty="0"/>
            <a:t>Religious System</a:t>
          </a:r>
        </a:p>
      </dsp:txBody>
      <dsp:txXfrm>
        <a:off x="1548440" y="0"/>
        <a:ext cx="2063341" cy="2366774"/>
      </dsp:txXfrm>
    </dsp:sp>
    <dsp:sp modelId="{8BF7E144-FAA3-492C-8209-72CBC6FEDD58}">
      <dsp:nvSpPr>
        <dsp:cNvPr id="0" name=""/>
        <dsp:cNvSpPr/>
      </dsp:nvSpPr>
      <dsp:spPr>
        <a:xfrm>
          <a:off x="1163409" y="2366774"/>
          <a:ext cx="2854780" cy="907826"/>
        </a:xfrm>
        <a:prstGeom prst="trapezoid">
          <a:avLst>
            <a:gd name="adj" fmla="val 4359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Legal System</a:t>
          </a:r>
        </a:p>
      </dsp:txBody>
      <dsp:txXfrm>
        <a:off x="1662996" y="2366774"/>
        <a:ext cx="1855607" cy="907826"/>
      </dsp:txXfrm>
    </dsp:sp>
    <dsp:sp modelId="{7D3F01CD-7C99-46F1-A196-98DCD762BBD4}">
      <dsp:nvSpPr>
        <dsp:cNvPr id="0" name=""/>
        <dsp:cNvSpPr/>
      </dsp:nvSpPr>
      <dsp:spPr>
        <a:xfrm>
          <a:off x="901374" y="3242731"/>
          <a:ext cx="3378850" cy="601139"/>
        </a:xfrm>
        <a:prstGeom prst="trapezoid">
          <a:avLst>
            <a:gd name="adj" fmla="val 4359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Social System</a:t>
          </a:r>
        </a:p>
      </dsp:txBody>
      <dsp:txXfrm>
        <a:off x="1492673" y="3242731"/>
        <a:ext cx="2196252" cy="601139"/>
      </dsp:txXfrm>
    </dsp:sp>
    <dsp:sp modelId="{CE95A4F5-FDBA-49EA-B404-B6345FC16797}">
      <dsp:nvSpPr>
        <dsp:cNvPr id="0" name=""/>
        <dsp:cNvSpPr/>
      </dsp:nvSpPr>
      <dsp:spPr>
        <a:xfrm>
          <a:off x="578454" y="3875740"/>
          <a:ext cx="4024690" cy="740816"/>
        </a:xfrm>
        <a:prstGeom prst="trapezoid">
          <a:avLst>
            <a:gd name="adj" fmla="val 4359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Political System</a:t>
          </a:r>
        </a:p>
      </dsp:txBody>
      <dsp:txXfrm>
        <a:off x="1282775" y="3875740"/>
        <a:ext cx="2616048" cy="740816"/>
      </dsp:txXfrm>
    </dsp:sp>
    <dsp:sp modelId="{6B220EB8-259B-4DE5-B6A7-0529BEB8A9FF}">
      <dsp:nvSpPr>
        <dsp:cNvPr id="0" name=""/>
        <dsp:cNvSpPr/>
      </dsp:nvSpPr>
      <dsp:spPr>
        <a:xfrm>
          <a:off x="0" y="4603094"/>
          <a:ext cx="5181600" cy="1327043"/>
        </a:xfrm>
        <a:prstGeom prst="trapezoid">
          <a:avLst>
            <a:gd name="adj" fmla="val 4359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Economy (capitalist vs. socialist)</a:t>
          </a:r>
        </a:p>
        <a:p>
          <a:pPr marL="0" lvl="0" indent="0" algn="ctr" defTabSz="1111250">
            <a:lnSpc>
              <a:spcPct val="90000"/>
            </a:lnSpc>
            <a:spcBef>
              <a:spcPct val="0"/>
            </a:spcBef>
            <a:spcAft>
              <a:spcPct val="35000"/>
            </a:spcAft>
            <a:buNone/>
          </a:pPr>
          <a:r>
            <a:rPr lang="en-US" sz="2500" kern="1200" dirty="0"/>
            <a:t>Proletariat &amp; Bourgeoisie </a:t>
          </a:r>
        </a:p>
      </dsp:txBody>
      <dsp:txXfrm>
        <a:off x="906780" y="4603094"/>
        <a:ext cx="3368040" cy="132704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F98B00-23FD-4D27-BA24-80CE533D79B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F98B00-23FD-4D27-BA24-80CE533D79B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F98B00-23FD-4D27-BA24-80CE533D79B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F98B00-23FD-4D27-BA24-80CE533D79B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F98B00-23FD-4D27-BA24-80CE533D79B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F98B00-23FD-4D27-BA24-80CE533D79B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F98B00-23FD-4D27-BA24-80CE533D79B1}"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F98B00-23FD-4D27-BA24-80CE533D79B1}"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98B00-23FD-4D27-BA24-80CE533D79B1}"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F98B00-23FD-4D27-BA24-80CE533D79B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F98B00-23FD-4D27-BA24-80CE533D79B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C7F444-BFDE-4CCE-8011-06D73CE8B30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98B00-23FD-4D27-BA24-80CE533D79B1}" type="datetimeFigureOut">
              <a:rPr lang="en-US" smtClean="0"/>
              <a:t>1/17/2024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7F444-BFDE-4CCE-8011-06D73CE8B307}" type="slidenum">
              <a:rPr lang="en-US" smtClean="0"/>
              <a:t>‹#›</a:t>
            </a:fld>
            <a:endParaRPr lang="en-US"/>
          </a:p>
        </p:txBody>
      </p:sp>
      <p:sp>
        <p:nvSpPr>
          <p:cNvPr id="7" name="TextBox 6"/>
          <p:cNvSpPr txBox="1"/>
          <p:nvPr userDrawn="1"/>
        </p:nvSpPr>
        <p:spPr>
          <a:xfrm>
            <a:off x="1524000" y="2209800"/>
            <a:ext cx="5257800" cy="3154710"/>
          </a:xfrm>
          <a:prstGeom prst="rect">
            <a:avLst/>
          </a:prstGeom>
          <a:noFill/>
        </p:spPr>
        <p:txBody>
          <a:bodyPr wrap="square" rtlCol="0">
            <a:spAutoFit/>
          </a:bodyPr>
          <a:lstStyle/>
          <a:p>
            <a:r>
              <a:rPr lang="en-US" sz="19900" dirty="0">
                <a:solidFill>
                  <a:schemeClr val="bg1">
                    <a:lumMod val="85000"/>
                  </a:schemeClr>
                </a:solidFill>
              </a:rPr>
              <a:t>NOA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Types of Feminism </a:t>
            </a:r>
          </a:p>
        </p:txBody>
      </p:sp>
      <p:sp>
        <p:nvSpPr>
          <p:cNvPr id="3" name="Subtitle 2"/>
          <p:cNvSpPr>
            <a:spLocks noGrp="1"/>
          </p:cNvSpPr>
          <p:nvPr>
            <p:ph type="subTitle" idx="1"/>
          </p:nvPr>
        </p:nvSpPr>
        <p:spPr/>
        <p:txBody>
          <a:bodyPr/>
          <a:lstStyle/>
          <a:p>
            <a:r>
              <a:rPr lang="en-US" dirty="0"/>
              <a:t>NOA, Islamabad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Liberal Feminism – Criticism 1/2</a:t>
            </a:r>
          </a:p>
        </p:txBody>
      </p:sp>
      <p:sp>
        <p:nvSpPr>
          <p:cNvPr id="3" name="Content Placeholder 2"/>
          <p:cNvSpPr>
            <a:spLocks noGrp="1"/>
          </p:cNvSpPr>
          <p:nvPr>
            <p:ph idx="1"/>
          </p:nvPr>
        </p:nvSpPr>
        <p:spPr/>
        <p:txBody>
          <a:bodyPr>
            <a:normAutofit fontScale="92500" lnSpcReduction="20000"/>
          </a:bodyPr>
          <a:lstStyle/>
          <a:p>
            <a:r>
              <a:rPr lang="en-US" dirty="0"/>
              <a:t>Some Feminists argue that liberal feminism runs the risk of being insufficiently liberal e.g. quotas on party seats or in elected bodies &amp;  ban on pornography</a:t>
            </a:r>
          </a:p>
          <a:p>
            <a:r>
              <a:rPr lang="en-US" dirty="0"/>
              <a:t>Other set of feminists believe that L.F neglects power relations</a:t>
            </a:r>
          </a:p>
          <a:p>
            <a:r>
              <a:rPr lang="en-US" dirty="0"/>
              <a:t>L.F ignores the gendered nature of states</a:t>
            </a:r>
          </a:p>
          <a:p>
            <a:r>
              <a:rPr lang="en-US" dirty="0"/>
              <a:t>Patriarchal norms and values are not properly accounted for when analyzing status of women</a:t>
            </a:r>
          </a:p>
          <a:p>
            <a:r>
              <a:rPr lang="en-US" dirty="0"/>
              <a:t>However, by emphasizing the role of the state, L.F helps women to hold state accountable </a:t>
            </a:r>
          </a:p>
        </p:txBody>
      </p:sp>
    </p:spTree>
    <p:extLst>
      <p:ext uri="{BB962C8B-B14F-4D97-AF65-F5344CB8AC3E}">
        <p14:creationId xmlns:p14="http://schemas.microsoft.com/office/powerpoint/2010/main" val="243823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C560-A2F2-44CC-B950-2A19BE63B144}"/>
              </a:ext>
            </a:extLst>
          </p:cNvPr>
          <p:cNvSpPr>
            <a:spLocks noGrp="1"/>
          </p:cNvSpPr>
          <p:nvPr>
            <p:ph type="title"/>
          </p:nvPr>
        </p:nvSpPr>
        <p:spPr>
          <a:xfrm>
            <a:off x="457200" y="274638"/>
            <a:ext cx="8229600" cy="563562"/>
          </a:xfrm>
        </p:spPr>
        <p:txBody>
          <a:bodyPr>
            <a:normAutofit fontScale="90000"/>
          </a:bodyPr>
          <a:lstStyle/>
          <a:p>
            <a:r>
              <a:rPr lang="en-US" dirty="0"/>
              <a:t>Criticism 2/2</a:t>
            </a:r>
            <a:endParaRPr lang="LID4096" dirty="0"/>
          </a:p>
        </p:txBody>
      </p:sp>
      <p:sp>
        <p:nvSpPr>
          <p:cNvPr id="3" name="Content Placeholder 2">
            <a:extLst>
              <a:ext uri="{FF2B5EF4-FFF2-40B4-BE49-F238E27FC236}">
                <a16:creationId xmlns:a16="http://schemas.microsoft.com/office/drawing/2014/main" id="{EF51C9E1-9569-4923-9917-A6140A3A147E}"/>
              </a:ext>
            </a:extLst>
          </p:cNvPr>
          <p:cNvSpPr>
            <a:spLocks noGrp="1"/>
          </p:cNvSpPr>
          <p:nvPr>
            <p:ph idx="1"/>
          </p:nvPr>
        </p:nvSpPr>
        <p:spPr>
          <a:xfrm>
            <a:off x="457200" y="914400"/>
            <a:ext cx="8534400" cy="5791200"/>
          </a:xfrm>
        </p:spPr>
        <p:txBody>
          <a:bodyPr>
            <a:normAutofit fontScale="70000" lnSpcReduction="20000"/>
          </a:bodyPr>
          <a:lstStyle/>
          <a:p>
            <a:r>
              <a:rPr lang="en-US" dirty="0"/>
              <a:t>Martha Nussbaum, an egalitarian feminist, insists that to be equal men and women must have the same resources and opportunities in life. </a:t>
            </a:r>
          </a:p>
          <a:p>
            <a:r>
              <a:rPr lang="en-US" dirty="0"/>
              <a:t>In her view all people need ten “central human functional capabilities” to live a flourishing life:</a:t>
            </a:r>
          </a:p>
          <a:p>
            <a:pPr marL="514350" indent="-514350">
              <a:buFont typeface="+mj-lt"/>
              <a:buAutoNum type="arabicPeriod"/>
            </a:pPr>
            <a:r>
              <a:rPr lang="en-US" dirty="0"/>
              <a:t>the ability to live to the end of a human life,</a:t>
            </a:r>
          </a:p>
          <a:p>
            <a:pPr marL="514350" indent="-514350">
              <a:buFont typeface="+mj-lt"/>
              <a:buAutoNum type="arabicPeriod"/>
            </a:pPr>
            <a:r>
              <a:rPr lang="en-US" dirty="0"/>
              <a:t>to have good health,</a:t>
            </a:r>
          </a:p>
          <a:p>
            <a:pPr marL="514350" indent="-514350">
              <a:buFont typeface="+mj-lt"/>
              <a:buAutoNum type="arabicPeriod"/>
            </a:pPr>
            <a:r>
              <a:rPr lang="en-US" dirty="0"/>
              <a:t>to move freely, </a:t>
            </a:r>
          </a:p>
          <a:p>
            <a:pPr marL="514350" indent="-514350">
              <a:buFont typeface="+mj-lt"/>
              <a:buAutoNum type="arabicPeriod"/>
            </a:pPr>
            <a:r>
              <a:rPr lang="en-US" dirty="0"/>
              <a:t>to use their senses, </a:t>
            </a:r>
          </a:p>
          <a:p>
            <a:pPr marL="514350" indent="-514350">
              <a:buFont typeface="+mj-lt"/>
              <a:buAutoNum type="arabicPeriod"/>
            </a:pPr>
            <a:r>
              <a:rPr lang="en-US" dirty="0"/>
              <a:t>to have emotional attachments to others, </a:t>
            </a:r>
          </a:p>
          <a:p>
            <a:pPr marL="514350" indent="-514350">
              <a:buFont typeface="+mj-lt"/>
              <a:buAutoNum type="arabicPeriod"/>
            </a:pPr>
            <a:r>
              <a:rPr lang="en-US" dirty="0"/>
              <a:t>to plan their own lives,</a:t>
            </a:r>
          </a:p>
          <a:p>
            <a:pPr marL="514350" indent="-514350">
              <a:buFont typeface="+mj-lt"/>
              <a:buAutoNum type="arabicPeriod"/>
            </a:pPr>
            <a:r>
              <a:rPr lang="en-US" dirty="0"/>
              <a:t>to have a social basis for self-respect,</a:t>
            </a:r>
          </a:p>
          <a:p>
            <a:pPr marL="514350" indent="-514350">
              <a:buFont typeface="+mj-lt"/>
              <a:buAutoNum type="arabicPeriod"/>
            </a:pPr>
            <a:r>
              <a:rPr lang="en-US" dirty="0"/>
              <a:t>to laugh and enjoy life,</a:t>
            </a:r>
          </a:p>
          <a:p>
            <a:pPr marL="514350" indent="-514350">
              <a:buFont typeface="+mj-lt"/>
              <a:buAutoNum type="arabicPeriod"/>
            </a:pPr>
            <a:r>
              <a:rPr lang="en-US" dirty="0"/>
              <a:t>to live in harmony with nature,</a:t>
            </a:r>
          </a:p>
          <a:p>
            <a:pPr marL="514350" indent="-514350">
              <a:buFont typeface="+mj-lt"/>
              <a:buAutoNum type="arabicPeriod"/>
            </a:pPr>
            <a:r>
              <a:rPr lang="en-US" dirty="0"/>
              <a:t> to exhibit political autonomy.</a:t>
            </a:r>
          </a:p>
          <a:p>
            <a:r>
              <a:rPr lang="en-US" dirty="0"/>
              <a:t> The central idea of Nussbaum’s “capabilities approach” to human flourishing is that morality and equality demand that the state provide everyone with access to these capabilities.</a:t>
            </a:r>
            <a:endParaRPr lang="LID4096" dirty="0"/>
          </a:p>
        </p:txBody>
      </p:sp>
    </p:spTree>
    <p:extLst>
      <p:ext uri="{BB962C8B-B14F-4D97-AF65-F5344CB8AC3E}">
        <p14:creationId xmlns:p14="http://schemas.microsoft.com/office/powerpoint/2010/main" val="367346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dirty="0"/>
              <a:t>2. Radical Feminism (R.F) </a:t>
            </a:r>
          </a:p>
        </p:txBody>
      </p:sp>
      <p:sp>
        <p:nvSpPr>
          <p:cNvPr id="3" name="Content Placeholder 2"/>
          <p:cNvSpPr>
            <a:spLocks noGrp="1"/>
          </p:cNvSpPr>
          <p:nvPr>
            <p:ph idx="1"/>
          </p:nvPr>
        </p:nvSpPr>
        <p:spPr>
          <a:xfrm>
            <a:off x="0" y="1020762"/>
            <a:ext cx="9144000" cy="5684838"/>
          </a:xfrm>
        </p:spPr>
        <p:txBody>
          <a:bodyPr>
            <a:normAutofit fontScale="62500" lnSpcReduction="20000"/>
          </a:bodyPr>
          <a:lstStyle/>
          <a:p>
            <a:endParaRPr lang="en-US" sz="4600" dirty="0"/>
          </a:p>
          <a:p>
            <a:r>
              <a:rPr lang="en-US" sz="4600" dirty="0"/>
              <a:t>R.F , the theory of gender inequality that goes beyond discrimination to </a:t>
            </a:r>
            <a:r>
              <a:rPr lang="en-US" sz="4600" b="1" u="sng" dirty="0">
                <a:effectLst>
                  <a:outerShdw blurRad="38100" dist="38100" dir="2700000" algn="tl">
                    <a:srgbClr val="000000">
                      <a:alpha val="43137"/>
                    </a:srgbClr>
                  </a:outerShdw>
                </a:effectLst>
              </a:rPr>
              <a:t>oppression</a:t>
            </a:r>
          </a:p>
          <a:p>
            <a:r>
              <a:rPr lang="en-US" sz="4600" dirty="0"/>
              <a:t>Discussions on women's daily lives –family, housework, serving men's emotional and sexual needs, menstruation, pregnancy, childbirth, menopause </a:t>
            </a:r>
          </a:p>
          <a:p>
            <a:r>
              <a:rPr lang="en-US" sz="4600" dirty="0"/>
              <a:t>Characteristics that are valued in male-dominated societies like objectivity, distance, control, coolness, aggressiveness,  and competitiveness -- and blames them for wars, poverty, rape, battering, child abuse, pornography, and incest </a:t>
            </a:r>
            <a:br>
              <a:rPr lang="en-US" dirty="0"/>
            </a:br>
            <a:br>
              <a:rPr lang="en-US" dirty="0"/>
            </a:br>
            <a:br>
              <a:rPr lang="en-US" dirty="0"/>
            </a:br>
            <a:endParaRPr lang="en-US" dirty="0"/>
          </a:p>
        </p:txBody>
      </p:sp>
    </p:spTree>
    <p:extLst>
      <p:ext uri="{BB962C8B-B14F-4D97-AF65-F5344CB8AC3E}">
        <p14:creationId xmlns:p14="http://schemas.microsoft.com/office/powerpoint/2010/main" val="226350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Radical Feminism- Claims </a:t>
            </a:r>
          </a:p>
        </p:txBody>
      </p:sp>
      <p:sp>
        <p:nvSpPr>
          <p:cNvPr id="3" name="Content Placeholder 2"/>
          <p:cNvSpPr>
            <a:spLocks noGrp="1"/>
          </p:cNvSpPr>
          <p:nvPr>
            <p:ph idx="1"/>
          </p:nvPr>
        </p:nvSpPr>
        <p:spPr>
          <a:xfrm>
            <a:off x="457200" y="1066800"/>
            <a:ext cx="8229600" cy="5562600"/>
          </a:xfrm>
        </p:spPr>
        <p:txBody>
          <a:bodyPr>
            <a:normAutofit fontScale="77500" lnSpcReduction="20000"/>
          </a:bodyPr>
          <a:lstStyle/>
          <a:p>
            <a:r>
              <a:rPr lang="en-US" sz="3400" dirty="0"/>
              <a:t>Radical feminism claims that </a:t>
            </a:r>
            <a:r>
              <a:rPr lang="en-US" sz="3400" b="1" u="sng" dirty="0"/>
              <a:t>most men have the potential </a:t>
            </a:r>
            <a:r>
              <a:rPr lang="en-US" sz="3400" dirty="0"/>
              <a:t>to use physical violence against women, including rape and murder</a:t>
            </a:r>
          </a:p>
          <a:p>
            <a:r>
              <a:rPr lang="en-US" sz="3400" dirty="0"/>
              <a:t>They point to the commonness of date rape, marital rape and wife beating, murders of ex-wives and former girl friends</a:t>
            </a:r>
          </a:p>
          <a:p>
            <a:r>
              <a:rPr lang="en-US" sz="3400" dirty="0"/>
              <a:t>The commercial side of this systemic misogyny, or women-hating, is the way women are depicted as sex objects in the mass media and as pieces of meat in pornography</a:t>
            </a:r>
          </a:p>
          <a:p>
            <a:r>
              <a:rPr lang="en-US" sz="3400" dirty="0"/>
              <a:t>The global exploitation of girls and young women in human trafficking and prostitution</a:t>
            </a:r>
          </a:p>
          <a:p>
            <a:r>
              <a:rPr lang="en-US" sz="3400" dirty="0"/>
              <a:t>By using the threat of violence and rape, the patriarchy controls all women </a:t>
            </a:r>
            <a:br>
              <a:rPr lang="en-US" dirty="0"/>
            </a:br>
            <a:endParaRPr lang="en-US" dirty="0"/>
          </a:p>
        </p:txBody>
      </p:sp>
    </p:spTree>
    <p:extLst>
      <p:ext uri="{BB962C8B-B14F-4D97-AF65-F5344CB8AC3E}">
        <p14:creationId xmlns:p14="http://schemas.microsoft.com/office/powerpoint/2010/main" val="3599691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Radical Feminism </a:t>
            </a:r>
          </a:p>
        </p:txBody>
      </p:sp>
      <p:sp>
        <p:nvSpPr>
          <p:cNvPr id="3" name="Content Placeholder 2"/>
          <p:cNvSpPr>
            <a:spLocks noGrp="1"/>
          </p:cNvSpPr>
          <p:nvPr>
            <p:ph idx="1"/>
          </p:nvPr>
        </p:nvSpPr>
        <p:spPr/>
        <p:txBody>
          <a:bodyPr>
            <a:normAutofit fontScale="92500" lnSpcReduction="10000"/>
          </a:bodyPr>
          <a:lstStyle/>
          <a:p>
            <a:r>
              <a:rPr lang="en-US" dirty="0"/>
              <a:t>Radical feminists believe that women can free themselves only when they have done away with an inherently oppressive and dominating </a:t>
            </a:r>
            <a:r>
              <a:rPr lang="en-US" b="1" dirty="0">
                <a:effectLst>
                  <a:outerShdw blurRad="38100" dist="38100" dir="2700000" algn="tl">
                    <a:srgbClr val="000000">
                      <a:alpha val="43137"/>
                    </a:srgbClr>
                  </a:outerShdw>
                </a:effectLst>
              </a:rPr>
              <a:t>patriarchal system</a:t>
            </a:r>
            <a:endParaRPr lang="en-US" dirty="0"/>
          </a:p>
          <a:p>
            <a:r>
              <a:rPr lang="en-US" dirty="0"/>
              <a:t>Radical feminists feel that there is a male-based authority and power structure and that it is responsible for oppression and inequality, and that as long as the system and its values are in place, society will not be able to be reformed in any significant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Radical Feminism </a:t>
            </a:r>
          </a:p>
        </p:txBody>
      </p:sp>
      <p:sp>
        <p:nvSpPr>
          <p:cNvPr id="3" name="Content Placeholder 2"/>
          <p:cNvSpPr>
            <a:spLocks noGrp="1"/>
          </p:cNvSpPr>
          <p:nvPr>
            <p:ph idx="1"/>
          </p:nvPr>
        </p:nvSpPr>
        <p:spPr/>
        <p:txBody>
          <a:bodyPr>
            <a:normAutofit fontScale="92500" lnSpcReduction="10000"/>
          </a:bodyPr>
          <a:lstStyle/>
          <a:p>
            <a:r>
              <a:rPr lang="en-US" dirty="0"/>
              <a:t>Main focus is on Patriarchy </a:t>
            </a:r>
          </a:p>
          <a:p>
            <a:r>
              <a:rPr lang="en-US" dirty="0"/>
              <a:t>Patriarchy is a </a:t>
            </a:r>
            <a:r>
              <a:rPr lang="en-US" i="1" dirty="0"/>
              <a:t>‘system of </a:t>
            </a:r>
            <a:r>
              <a:rPr lang="en-US" b="1" i="1" u="sng" dirty="0"/>
              <a:t>social structures </a:t>
            </a:r>
            <a:r>
              <a:rPr lang="en-US" i="1" dirty="0"/>
              <a:t>and </a:t>
            </a:r>
            <a:r>
              <a:rPr lang="en-US" b="1" i="1" u="sng" dirty="0"/>
              <a:t>practices</a:t>
            </a:r>
            <a:r>
              <a:rPr lang="en-US" i="1" dirty="0"/>
              <a:t> in which men </a:t>
            </a:r>
            <a:r>
              <a:rPr lang="en-US" b="1" i="1" u="sng" dirty="0"/>
              <a:t>dominate, oppress, and exploit</a:t>
            </a:r>
            <a:r>
              <a:rPr lang="en-US" i="1" dirty="0"/>
              <a:t> women’</a:t>
            </a:r>
            <a:r>
              <a:rPr lang="en-US" dirty="0"/>
              <a:t>  Sylvia </a:t>
            </a:r>
            <a:r>
              <a:rPr lang="en-US" dirty="0" err="1"/>
              <a:t>Walby</a:t>
            </a:r>
            <a:r>
              <a:rPr lang="en-US" dirty="0"/>
              <a:t> – Theorizing Patriarchy</a:t>
            </a:r>
          </a:p>
          <a:p>
            <a:r>
              <a:rPr lang="en-US" b="1" dirty="0"/>
              <a:t>Private and public patriarchies</a:t>
            </a:r>
            <a:r>
              <a:rPr lang="en-US" dirty="0"/>
              <a:t> </a:t>
            </a:r>
            <a:br>
              <a:rPr lang="en-US" dirty="0"/>
            </a:br>
            <a:r>
              <a:rPr lang="en-US" dirty="0"/>
              <a:t>There are two distinctive forms of patriarchy</a:t>
            </a:r>
            <a:br>
              <a:rPr lang="en-US" dirty="0"/>
            </a:br>
            <a:r>
              <a:rPr lang="en-US" dirty="0"/>
              <a:t>that exist in the social world: private patriarchy and public patriarch - </a:t>
            </a:r>
            <a:r>
              <a:rPr lang="en-US" dirty="0" err="1"/>
              <a:t>Walby</a:t>
            </a:r>
            <a:br>
              <a:rPr lang="en-US" dirty="0"/>
            </a:br>
            <a:endParaRPr lang="en-US" dirty="0"/>
          </a:p>
        </p:txBody>
      </p:sp>
    </p:spTree>
    <p:extLst>
      <p:ext uri="{BB962C8B-B14F-4D97-AF65-F5344CB8AC3E}">
        <p14:creationId xmlns:p14="http://schemas.microsoft.com/office/powerpoint/2010/main" val="177957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Private Patriarchy</a:t>
            </a:r>
          </a:p>
        </p:txBody>
      </p:sp>
      <p:sp>
        <p:nvSpPr>
          <p:cNvPr id="3" name="Content Placeholder 2"/>
          <p:cNvSpPr>
            <a:spLocks noGrp="1"/>
          </p:cNvSpPr>
          <p:nvPr>
            <p:ph idx="1"/>
          </p:nvPr>
        </p:nvSpPr>
        <p:spPr>
          <a:xfrm>
            <a:off x="152400" y="1143000"/>
            <a:ext cx="8915400" cy="5486400"/>
          </a:xfrm>
        </p:spPr>
        <p:txBody>
          <a:bodyPr>
            <a:normAutofit fontScale="85000" lnSpcReduction="10000"/>
          </a:bodyPr>
          <a:lstStyle/>
          <a:p>
            <a:r>
              <a:rPr lang="en-US" dirty="0"/>
              <a:t>This form of patriarchy can be found in the household</a:t>
            </a:r>
          </a:p>
          <a:p>
            <a:r>
              <a:rPr lang="en-US" dirty="0"/>
              <a:t>One individual patriarch (the dominant male) dominates and oppresses the subjugated females</a:t>
            </a:r>
          </a:p>
          <a:p>
            <a:r>
              <a:rPr lang="en-US" dirty="0" err="1"/>
              <a:t>Walby</a:t>
            </a:r>
            <a:r>
              <a:rPr lang="en-US" dirty="0"/>
              <a:t> believes this acts as an exclusionary tactic as women are prevented from taking part in public discourse </a:t>
            </a:r>
          </a:p>
          <a:p>
            <a:r>
              <a:rPr lang="en-US" dirty="0">
                <a:solidFill>
                  <a:srgbClr val="FF0000"/>
                </a:solidFill>
              </a:rPr>
              <a:t>Have you experienced or observed this type of patriarchy in your home or life around you?</a:t>
            </a:r>
          </a:p>
          <a:p>
            <a:r>
              <a:rPr lang="en-US" dirty="0">
                <a:solidFill>
                  <a:srgbClr val="FF0000"/>
                </a:solidFill>
              </a:rPr>
              <a:t>Are you allowed to participate in public discourse like politics, economics, society, culture, religion, status of women, protests etc.? And if allowed, do your family members listen to you intently?  Give weightage to your opinion?</a:t>
            </a:r>
            <a:br>
              <a:rPr lang="en-US"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80186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Public Patriarchy</a:t>
            </a:r>
          </a:p>
        </p:txBody>
      </p:sp>
      <p:sp>
        <p:nvSpPr>
          <p:cNvPr id="3" name="Content Placeholder 2"/>
          <p:cNvSpPr>
            <a:spLocks noGrp="1"/>
          </p:cNvSpPr>
          <p:nvPr>
            <p:ph idx="1"/>
          </p:nvPr>
        </p:nvSpPr>
        <p:spPr>
          <a:xfrm>
            <a:off x="76200" y="685800"/>
            <a:ext cx="8839200" cy="5943600"/>
          </a:xfrm>
        </p:spPr>
        <p:txBody>
          <a:bodyPr>
            <a:normAutofit fontScale="92500" lnSpcReduction="10000"/>
          </a:bodyPr>
          <a:lstStyle/>
          <a:p>
            <a:r>
              <a:rPr lang="en-US" dirty="0"/>
              <a:t>This patriarchy operates in the public world</a:t>
            </a:r>
          </a:p>
          <a:p>
            <a:r>
              <a:rPr lang="en-US" dirty="0"/>
              <a:t>Most often associated with the working world, public patriarchy is manifested in market place, workplace, etc.</a:t>
            </a:r>
          </a:p>
          <a:p>
            <a:r>
              <a:rPr lang="en-US" dirty="0"/>
              <a:t>Women are more collectively separated from</a:t>
            </a:r>
            <a:br>
              <a:rPr lang="en-US" dirty="0"/>
            </a:br>
            <a:r>
              <a:rPr lang="en-US" dirty="0"/>
              <a:t>power, wealth, and influence than men are -</a:t>
            </a:r>
            <a:r>
              <a:rPr lang="en-US" dirty="0" err="1"/>
              <a:t>Walby</a:t>
            </a:r>
            <a:endParaRPr lang="en-US" dirty="0"/>
          </a:p>
          <a:p>
            <a:r>
              <a:rPr lang="en-US" dirty="0">
                <a:solidFill>
                  <a:srgbClr val="FF0000"/>
                </a:solidFill>
              </a:rPr>
              <a:t>Have you ever experienced or observed Public Patriarchy at your job place, in market or anywhere outside home?</a:t>
            </a:r>
          </a:p>
          <a:p>
            <a:r>
              <a:rPr lang="en-US" dirty="0">
                <a:solidFill>
                  <a:srgbClr val="FF0000"/>
                </a:solidFill>
              </a:rPr>
              <a:t>Have you ever experienced being separated from power, wealth and influence?</a:t>
            </a:r>
            <a:br>
              <a:rPr lang="en-US" dirty="0"/>
            </a:br>
            <a:r>
              <a:rPr lang="en-US" dirty="0"/>
              <a:t> </a:t>
            </a:r>
            <a:br>
              <a:rPr lang="en-US" dirty="0"/>
            </a:br>
            <a:endParaRPr lang="en-US" dirty="0"/>
          </a:p>
        </p:txBody>
      </p:sp>
    </p:spTree>
    <p:extLst>
      <p:ext uri="{BB962C8B-B14F-4D97-AF65-F5344CB8AC3E}">
        <p14:creationId xmlns:p14="http://schemas.microsoft.com/office/powerpoint/2010/main" val="283019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Patriarchy &amp; Control </a:t>
            </a:r>
            <a:br>
              <a:rPr lang="en-US" dirty="0"/>
            </a:br>
            <a:r>
              <a:rPr lang="en-US" dirty="0"/>
              <a:t>Making Patriarchy Visible</a:t>
            </a:r>
          </a:p>
        </p:txBody>
      </p:sp>
      <p:sp>
        <p:nvSpPr>
          <p:cNvPr id="3" name="Content Placeholder 2"/>
          <p:cNvSpPr>
            <a:spLocks noGrp="1"/>
          </p:cNvSpPr>
          <p:nvPr>
            <p:ph idx="1"/>
          </p:nvPr>
        </p:nvSpPr>
        <p:spPr>
          <a:xfrm>
            <a:off x="228600" y="1600200"/>
            <a:ext cx="8763000" cy="5029200"/>
          </a:xfrm>
        </p:spPr>
        <p:txBody>
          <a:bodyPr>
            <a:normAutofit fontScale="85000" lnSpcReduction="20000"/>
          </a:bodyPr>
          <a:lstStyle/>
          <a:p>
            <a:pPr marL="514350" indent="-514350">
              <a:lnSpc>
                <a:spcPct val="200000"/>
              </a:lnSpc>
              <a:buFont typeface="+mj-lt"/>
              <a:buAutoNum type="arabicPeriod"/>
            </a:pPr>
            <a:r>
              <a:rPr lang="en-US" dirty="0"/>
              <a:t>Control over women’s Productive Power – job-income</a:t>
            </a:r>
          </a:p>
          <a:p>
            <a:pPr marL="514350" indent="-514350">
              <a:lnSpc>
                <a:spcPct val="200000"/>
              </a:lnSpc>
              <a:buFont typeface="+mj-lt"/>
              <a:buAutoNum type="arabicPeriod"/>
            </a:pPr>
            <a:r>
              <a:rPr lang="en-US" dirty="0"/>
              <a:t>Control over women’s Reproductive Power- childbirth </a:t>
            </a:r>
          </a:p>
          <a:p>
            <a:pPr marL="514350" indent="-514350">
              <a:lnSpc>
                <a:spcPct val="200000"/>
              </a:lnSpc>
              <a:buFont typeface="+mj-lt"/>
              <a:buAutoNum type="arabicPeriod"/>
            </a:pPr>
            <a:r>
              <a:rPr lang="en-US" dirty="0"/>
              <a:t>Control over women’s Mobility – job- residence, car- motorbike</a:t>
            </a:r>
          </a:p>
          <a:p>
            <a:pPr marL="514350" indent="-514350">
              <a:lnSpc>
                <a:spcPct val="200000"/>
              </a:lnSpc>
              <a:buFont typeface="+mj-lt"/>
              <a:buAutoNum type="arabicPeriod"/>
            </a:pPr>
            <a:r>
              <a:rPr lang="en-US" dirty="0"/>
              <a:t>Control over women’s Sexuality – love, marriage , desires</a:t>
            </a:r>
          </a:p>
          <a:p>
            <a:pPr marL="514350" indent="-514350">
              <a:lnSpc>
                <a:spcPct val="200000"/>
              </a:lnSpc>
              <a:buFont typeface="+mj-lt"/>
              <a:buAutoNum type="arabicPeriod"/>
            </a:pPr>
            <a:r>
              <a:rPr lang="en-US" dirty="0"/>
              <a:t>Control over women’s Economic Resources – Inheritance  </a:t>
            </a:r>
          </a:p>
          <a:p>
            <a:endParaRPr lang="en-US" dirty="0"/>
          </a:p>
        </p:txBody>
      </p:sp>
    </p:spTree>
    <p:extLst>
      <p:ext uri="{BB962C8B-B14F-4D97-AF65-F5344CB8AC3E}">
        <p14:creationId xmlns:p14="http://schemas.microsoft.com/office/powerpoint/2010/main" val="406614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67"/>
            <a:ext cx="8229600" cy="639762"/>
          </a:xfrm>
        </p:spPr>
        <p:txBody>
          <a:bodyPr>
            <a:normAutofit fontScale="90000"/>
          </a:bodyPr>
          <a:lstStyle/>
          <a:p>
            <a:r>
              <a:rPr lang="en-US" dirty="0"/>
              <a:t>Critique</a:t>
            </a:r>
          </a:p>
        </p:txBody>
      </p:sp>
      <p:sp>
        <p:nvSpPr>
          <p:cNvPr id="3" name="Content Placeholder 2"/>
          <p:cNvSpPr>
            <a:spLocks noGrp="1"/>
          </p:cNvSpPr>
          <p:nvPr>
            <p:ph idx="1"/>
          </p:nvPr>
        </p:nvSpPr>
        <p:spPr>
          <a:xfrm>
            <a:off x="76200" y="762000"/>
            <a:ext cx="8991600" cy="5486400"/>
          </a:xfrm>
        </p:spPr>
        <p:txBody>
          <a:bodyPr>
            <a:normAutofit fontScale="85000" lnSpcReduction="10000"/>
          </a:bodyPr>
          <a:lstStyle/>
          <a:p>
            <a:r>
              <a:rPr lang="en-US" dirty="0"/>
              <a:t>Abolishing patriarchy is a noble ideal but how to achieve it? RF does not provide the answer</a:t>
            </a:r>
          </a:p>
          <a:p>
            <a:r>
              <a:rPr lang="en-US" dirty="0"/>
              <a:t>If the state, the family, media, education, religion all are patriarchal construct, why will they allow abolition of patriarchy?</a:t>
            </a:r>
          </a:p>
          <a:p>
            <a:r>
              <a:rPr lang="en-US" dirty="0"/>
              <a:t>Besides, Radical Feminism has not sufficiently paid attention to the broader structures of society that underpin patriarchy and benefit from it like economic system</a:t>
            </a:r>
          </a:p>
          <a:p>
            <a:r>
              <a:rPr lang="en-US" dirty="0"/>
              <a:t> If the economic system remains the same, that is, capitalism, there will still be forms of exploitation of women</a:t>
            </a:r>
          </a:p>
          <a:p>
            <a:r>
              <a:rPr lang="en-US" dirty="0"/>
              <a:t>However, R.F has helped problematized patriarchy leading to deeper and broader understanding of the phenomenon</a:t>
            </a:r>
          </a:p>
          <a:p>
            <a:endParaRPr lang="en-US" dirty="0"/>
          </a:p>
        </p:txBody>
      </p:sp>
    </p:spTree>
    <p:extLst>
      <p:ext uri="{BB962C8B-B14F-4D97-AF65-F5344CB8AC3E}">
        <p14:creationId xmlns:p14="http://schemas.microsoft.com/office/powerpoint/2010/main" val="314201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Questions</a:t>
            </a:r>
          </a:p>
        </p:txBody>
      </p:sp>
      <p:sp>
        <p:nvSpPr>
          <p:cNvPr id="3" name="Content Placeholder 2"/>
          <p:cNvSpPr>
            <a:spLocks noGrp="1"/>
          </p:cNvSpPr>
          <p:nvPr>
            <p:ph idx="1"/>
          </p:nvPr>
        </p:nvSpPr>
        <p:spPr/>
        <p:txBody>
          <a:bodyPr>
            <a:normAutofit fontScale="92500" lnSpcReduction="10000"/>
          </a:bodyPr>
          <a:lstStyle/>
          <a:p>
            <a:r>
              <a:rPr lang="en-US" sz="2400" dirty="0"/>
              <a:t>Marxist feminism is a philosophical variant of feminism that incorporates and extends Marxist theory and analyzes the ways in which women are exploited through capitalism and the individual ownership of private property. Discuss the development of Marxist/Socialist feminism and the philosophical stance they hold to discuss gender issues and exploitation. 2021</a:t>
            </a:r>
          </a:p>
          <a:p>
            <a:r>
              <a:rPr lang="en-US" sz="2400" dirty="0"/>
              <a:t>Psychoanalytic feminism is a theory of oppression, which asserts that men have an inherent psychological need to subjugate women. As elaborated, give a detailed analysis of the gender oppression and women’s subordination promulgated by Psychoanalytic Feminism. 2021</a:t>
            </a:r>
          </a:p>
          <a:p>
            <a:r>
              <a:rPr lang="en-US" sz="2400" dirty="0"/>
              <a:t> What type(s) of feminism can elevate the social-cultural, economic and political status of women in Pakistan? 	2018</a:t>
            </a:r>
          </a:p>
          <a:p>
            <a:endParaRPr lang="en-US" sz="2400" dirty="0"/>
          </a:p>
        </p:txBody>
      </p:sp>
    </p:spTree>
    <p:extLst>
      <p:ext uri="{BB962C8B-B14F-4D97-AF65-F5344CB8AC3E}">
        <p14:creationId xmlns:p14="http://schemas.microsoft.com/office/powerpoint/2010/main" val="795544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Marxist/Socialist Feminism</a:t>
            </a:r>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b="1" u="sng" dirty="0"/>
              <a:t>Marxist/Socialist Feminism</a:t>
            </a:r>
            <a:r>
              <a:rPr lang="en-US" dirty="0"/>
              <a:t>- </a:t>
            </a:r>
          </a:p>
          <a:p>
            <a:pPr lvl="1"/>
            <a:r>
              <a:rPr lang="en-US" dirty="0"/>
              <a:t>The Origin of the Family, Private Property and the State – 1902 by Friedrich Engels</a:t>
            </a:r>
          </a:p>
          <a:p>
            <a:r>
              <a:rPr lang="en-US" dirty="0"/>
              <a:t>Focuses on the two main activities that order human relations, namely production and reproduction.</a:t>
            </a:r>
          </a:p>
          <a:p>
            <a:r>
              <a:rPr lang="en-US" b="1" u="sng" dirty="0"/>
              <a:t>Production</a:t>
            </a:r>
            <a:r>
              <a:rPr lang="en-US" dirty="0"/>
              <a:t>  refers to the organization of the economy (tribal, feudal, capitalist, socialist or other) </a:t>
            </a:r>
          </a:p>
          <a:p>
            <a:r>
              <a:rPr lang="en-US" b="1" u="sng" dirty="0"/>
              <a:t>Reproduction</a:t>
            </a:r>
            <a:r>
              <a:rPr lang="en-US" dirty="0"/>
              <a:t> refers to the manner in which human societies ensure the survival of the species through procreation, as well as the social organization and division of labor for the care and upbringing of the young. </a:t>
            </a:r>
          </a:p>
        </p:txBody>
      </p:sp>
    </p:spTree>
    <p:extLst>
      <p:ext uri="{BB962C8B-B14F-4D97-AF65-F5344CB8AC3E}">
        <p14:creationId xmlns:p14="http://schemas.microsoft.com/office/powerpoint/2010/main" val="288345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Marxist/Socialist Feminism</a:t>
            </a:r>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b="1" u="sng" dirty="0"/>
              <a:t>Marxist feminists </a:t>
            </a:r>
            <a:r>
              <a:rPr lang="en-US" dirty="0"/>
              <a:t>call for a change in the system of production to eliminate social classes which are based on the exploitation of one class by another</a:t>
            </a:r>
            <a:endParaRPr lang="en-US" b="1" dirty="0"/>
          </a:p>
          <a:p>
            <a:r>
              <a:rPr lang="en-US" b="1" dirty="0"/>
              <a:t>The Socialist Feminism </a:t>
            </a:r>
            <a:r>
              <a:rPr lang="en-US" dirty="0"/>
              <a:t>combines the insights of the Marxist and Radical feminists and addresses both the private and public spheres, i.e. reproduction as well as production. </a:t>
            </a:r>
          </a:p>
          <a:p>
            <a:r>
              <a:rPr lang="en-US" dirty="0"/>
              <a:t>Marxist/Socialist Feminists </a:t>
            </a:r>
            <a:r>
              <a:rPr lang="en-US" b="1" u="sng" dirty="0">
                <a:solidFill>
                  <a:srgbClr val="FF0000"/>
                </a:solidFill>
              </a:rPr>
              <a:t>demand</a:t>
            </a:r>
            <a:r>
              <a:rPr lang="en-US" dirty="0"/>
              <a:t> a fundamental change in socio-economic structures – Economy &amp; Patriarchy</a:t>
            </a:r>
          </a:p>
        </p:txBody>
      </p:sp>
    </p:spTree>
    <p:extLst>
      <p:ext uri="{BB962C8B-B14F-4D97-AF65-F5344CB8AC3E}">
        <p14:creationId xmlns:p14="http://schemas.microsoft.com/office/powerpoint/2010/main" val="145289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75"/>
            <a:ext cx="8229600" cy="762000"/>
          </a:xfrm>
        </p:spPr>
        <p:txBody>
          <a:bodyPr/>
          <a:lstStyle/>
          <a:p>
            <a:r>
              <a:rPr lang="en-US" b="1" dirty="0" err="1"/>
              <a:t>Maxist</a:t>
            </a:r>
            <a:r>
              <a:rPr lang="en-US" b="1" dirty="0"/>
              <a:t>/Socialist Feminism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8078617"/>
              </p:ext>
            </p:extLst>
          </p:nvPr>
        </p:nvGraphicFramePr>
        <p:xfrm>
          <a:off x="0" y="914400"/>
          <a:ext cx="5181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57800" y="914400"/>
            <a:ext cx="3886200" cy="6096000"/>
          </a:xfrm>
          <a:prstGeom prst="rect">
            <a:avLst/>
          </a:prstGeom>
        </p:spPr>
      </p:pic>
      <p:sp>
        <p:nvSpPr>
          <p:cNvPr id="5" name="TextBox 4"/>
          <p:cNvSpPr txBox="1"/>
          <p:nvPr/>
        </p:nvSpPr>
        <p:spPr>
          <a:xfrm>
            <a:off x="304800" y="5715000"/>
            <a:ext cx="4495800" cy="990600"/>
          </a:xfrm>
          <a:prstGeom prst="rect">
            <a:avLst/>
          </a:prstGeom>
          <a:noFill/>
        </p:spPr>
        <p:txBody>
          <a:bodyPr wrap="square" rtlCol="0">
            <a:spAutoFit/>
          </a:bodyPr>
          <a:lstStyle/>
          <a:p>
            <a:endParaRPr lang="en-US" dirty="0"/>
          </a:p>
        </p:txBody>
      </p:sp>
      <p:sp>
        <p:nvSpPr>
          <p:cNvPr id="6" name="TextBox 5"/>
          <p:cNvSpPr txBox="1"/>
          <p:nvPr/>
        </p:nvSpPr>
        <p:spPr>
          <a:xfrm>
            <a:off x="1066800" y="4876800"/>
            <a:ext cx="2971800" cy="533400"/>
          </a:xfrm>
          <a:prstGeom prst="rect">
            <a:avLst/>
          </a:prstGeom>
          <a:noFill/>
        </p:spPr>
        <p:txBody>
          <a:bodyPr wrap="square" rtlCol="0">
            <a:spAutoFit/>
          </a:bodyPr>
          <a:lstStyle/>
          <a:p>
            <a:endParaRPr lang="en-US" dirty="0"/>
          </a:p>
        </p:txBody>
      </p:sp>
      <p:sp>
        <p:nvSpPr>
          <p:cNvPr id="7" name="TextBox 6"/>
          <p:cNvSpPr txBox="1"/>
          <p:nvPr/>
        </p:nvSpPr>
        <p:spPr>
          <a:xfrm>
            <a:off x="1408497" y="4267200"/>
            <a:ext cx="2209800" cy="381000"/>
          </a:xfrm>
          <a:prstGeom prst="rect">
            <a:avLst/>
          </a:prstGeom>
          <a:noFill/>
        </p:spPr>
        <p:txBody>
          <a:bodyPr wrap="square" rtlCol="0">
            <a:spAutoFit/>
          </a:bodyPr>
          <a:lstStyle/>
          <a:p>
            <a:endParaRPr lang="en-US" dirty="0"/>
          </a:p>
        </p:txBody>
      </p:sp>
      <p:sp>
        <p:nvSpPr>
          <p:cNvPr id="8" name="TextBox 7"/>
          <p:cNvSpPr txBox="1"/>
          <p:nvPr/>
        </p:nvSpPr>
        <p:spPr>
          <a:xfrm>
            <a:off x="1600200" y="3505200"/>
            <a:ext cx="2057400" cy="533400"/>
          </a:xfrm>
          <a:prstGeom prst="rect">
            <a:avLst/>
          </a:prstGeom>
          <a:noFill/>
        </p:spPr>
        <p:txBody>
          <a:bodyPr wrap="square" rtlCol="0">
            <a:spAutoFit/>
          </a:bodyPr>
          <a:lstStyle/>
          <a:p>
            <a:endParaRPr lang="en-US" dirty="0"/>
          </a:p>
        </p:txBody>
      </p:sp>
      <p:sp>
        <p:nvSpPr>
          <p:cNvPr id="9" name="TextBox 8"/>
          <p:cNvSpPr txBox="1"/>
          <p:nvPr/>
        </p:nvSpPr>
        <p:spPr>
          <a:xfrm>
            <a:off x="1905000" y="2133600"/>
            <a:ext cx="1371600" cy="8382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57658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graphicEl>
                                              <a:dgm id="{6B220EB8-259B-4DE5-B6A7-0529BEB8A9FF}"/>
                                            </p:graphicEl>
                                          </p:spTgt>
                                        </p:tgtEl>
                                        <p:attrNameLst>
                                          <p:attrName>style.visibility</p:attrName>
                                        </p:attrNameLst>
                                      </p:cBhvr>
                                      <p:to>
                                        <p:strVal val="visible"/>
                                      </p:to>
                                    </p:set>
                                    <p:animEffect transition="in" filter="fade">
                                      <p:cBhvr>
                                        <p:cTn id="17" dur="1000"/>
                                        <p:tgtEl>
                                          <p:spTgt spid="4">
                                            <p:graphicEl>
                                              <a:dgm id="{6B220EB8-259B-4DE5-B6A7-0529BEB8A9FF}"/>
                                            </p:graphicEl>
                                          </p:spTgt>
                                        </p:tgtEl>
                                      </p:cBhvr>
                                    </p:animEffect>
                                    <p:anim calcmode="lin" valueType="num">
                                      <p:cBhvr>
                                        <p:cTn id="18" dur="1000" fill="hold"/>
                                        <p:tgtEl>
                                          <p:spTgt spid="4">
                                            <p:graphicEl>
                                              <a:dgm id="{6B220EB8-259B-4DE5-B6A7-0529BEB8A9FF}"/>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6B220EB8-259B-4DE5-B6A7-0529BEB8A9FF}"/>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CE95A4F5-FDBA-49EA-B404-B6345FC16797}"/>
                                            </p:graphicEl>
                                          </p:spTgt>
                                        </p:tgtEl>
                                        <p:attrNameLst>
                                          <p:attrName>style.visibility</p:attrName>
                                        </p:attrNameLst>
                                      </p:cBhvr>
                                      <p:to>
                                        <p:strVal val="visible"/>
                                      </p:to>
                                    </p:set>
                                    <p:animEffect transition="in" filter="fade">
                                      <p:cBhvr>
                                        <p:cTn id="24" dur="1000"/>
                                        <p:tgtEl>
                                          <p:spTgt spid="4">
                                            <p:graphicEl>
                                              <a:dgm id="{CE95A4F5-FDBA-49EA-B404-B6345FC16797}"/>
                                            </p:graphicEl>
                                          </p:spTgt>
                                        </p:tgtEl>
                                      </p:cBhvr>
                                    </p:animEffect>
                                    <p:anim calcmode="lin" valueType="num">
                                      <p:cBhvr>
                                        <p:cTn id="25" dur="1000" fill="hold"/>
                                        <p:tgtEl>
                                          <p:spTgt spid="4">
                                            <p:graphicEl>
                                              <a:dgm id="{CE95A4F5-FDBA-49EA-B404-B6345FC16797}"/>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CE95A4F5-FDBA-49EA-B404-B6345FC16797}"/>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7D3F01CD-7C99-46F1-A196-98DCD762BBD4}"/>
                                            </p:graphicEl>
                                          </p:spTgt>
                                        </p:tgtEl>
                                        <p:attrNameLst>
                                          <p:attrName>style.visibility</p:attrName>
                                        </p:attrNameLst>
                                      </p:cBhvr>
                                      <p:to>
                                        <p:strVal val="visible"/>
                                      </p:to>
                                    </p:set>
                                    <p:animEffect transition="in" filter="fade">
                                      <p:cBhvr>
                                        <p:cTn id="31" dur="1000"/>
                                        <p:tgtEl>
                                          <p:spTgt spid="4">
                                            <p:graphicEl>
                                              <a:dgm id="{7D3F01CD-7C99-46F1-A196-98DCD762BBD4}"/>
                                            </p:graphicEl>
                                          </p:spTgt>
                                        </p:tgtEl>
                                      </p:cBhvr>
                                    </p:animEffect>
                                    <p:anim calcmode="lin" valueType="num">
                                      <p:cBhvr>
                                        <p:cTn id="32" dur="1000" fill="hold"/>
                                        <p:tgtEl>
                                          <p:spTgt spid="4">
                                            <p:graphicEl>
                                              <a:dgm id="{7D3F01CD-7C99-46F1-A196-98DCD762BBD4}"/>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7D3F01CD-7C99-46F1-A196-98DCD762BBD4}"/>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8BF7E144-FAA3-492C-8209-72CBC6FEDD58}"/>
                                            </p:graphicEl>
                                          </p:spTgt>
                                        </p:tgtEl>
                                        <p:attrNameLst>
                                          <p:attrName>style.visibility</p:attrName>
                                        </p:attrNameLst>
                                      </p:cBhvr>
                                      <p:to>
                                        <p:strVal val="visible"/>
                                      </p:to>
                                    </p:set>
                                    <p:animEffect transition="in" filter="fade">
                                      <p:cBhvr>
                                        <p:cTn id="38" dur="1000"/>
                                        <p:tgtEl>
                                          <p:spTgt spid="4">
                                            <p:graphicEl>
                                              <a:dgm id="{8BF7E144-FAA3-492C-8209-72CBC6FEDD58}"/>
                                            </p:graphicEl>
                                          </p:spTgt>
                                        </p:tgtEl>
                                      </p:cBhvr>
                                    </p:animEffect>
                                    <p:anim calcmode="lin" valueType="num">
                                      <p:cBhvr>
                                        <p:cTn id="39" dur="1000" fill="hold"/>
                                        <p:tgtEl>
                                          <p:spTgt spid="4">
                                            <p:graphicEl>
                                              <a:dgm id="{8BF7E144-FAA3-492C-8209-72CBC6FEDD58}"/>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8BF7E144-FAA3-492C-8209-72CBC6FEDD58}"/>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graphicEl>
                                              <a:dgm id="{24CE0040-F851-4B6B-82D4-8C60F7D6A059}"/>
                                            </p:graphicEl>
                                          </p:spTgt>
                                        </p:tgtEl>
                                        <p:attrNameLst>
                                          <p:attrName>style.visibility</p:attrName>
                                        </p:attrNameLst>
                                      </p:cBhvr>
                                      <p:to>
                                        <p:strVal val="visible"/>
                                      </p:to>
                                    </p:set>
                                    <p:animEffect transition="in" filter="fade">
                                      <p:cBhvr>
                                        <p:cTn id="45" dur="1000"/>
                                        <p:tgtEl>
                                          <p:spTgt spid="4">
                                            <p:graphicEl>
                                              <a:dgm id="{24CE0040-F851-4B6B-82D4-8C60F7D6A059}"/>
                                            </p:graphicEl>
                                          </p:spTgt>
                                        </p:tgtEl>
                                      </p:cBhvr>
                                    </p:animEffect>
                                    <p:anim calcmode="lin" valueType="num">
                                      <p:cBhvr>
                                        <p:cTn id="46" dur="1000" fill="hold"/>
                                        <p:tgtEl>
                                          <p:spTgt spid="4">
                                            <p:graphicEl>
                                              <a:dgm id="{24CE0040-F851-4B6B-82D4-8C60F7D6A059}"/>
                                            </p:graphicEl>
                                          </p:spTgt>
                                        </p:tgtEl>
                                        <p:attrNameLst>
                                          <p:attrName>ppt_x</p:attrName>
                                        </p:attrNameLst>
                                      </p:cBhvr>
                                      <p:tavLst>
                                        <p:tav tm="0">
                                          <p:val>
                                            <p:strVal val="#ppt_x"/>
                                          </p:val>
                                        </p:tav>
                                        <p:tav tm="100000">
                                          <p:val>
                                            <p:strVal val="#ppt_x"/>
                                          </p:val>
                                        </p:tav>
                                      </p:tavLst>
                                    </p:anim>
                                    <p:anim calcmode="lin" valueType="num">
                                      <p:cBhvr>
                                        <p:cTn id="47" dur="1000" fill="hold"/>
                                        <p:tgtEl>
                                          <p:spTgt spid="4">
                                            <p:graphicEl>
                                              <a:dgm id="{24CE0040-F851-4B6B-82D4-8C60F7D6A059}"/>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rev="1"/>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a:t>Critique</a:t>
            </a:r>
          </a:p>
        </p:txBody>
      </p:sp>
      <p:sp>
        <p:nvSpPr>
          <p:cNvPr id="3" name="Content Placeholder 2"/>
          <p:cNvSpPr>
            <a:spLocks noGrp="1"/>
          </p:cNvSpPr>
          <p:nvPr>
            <p:ph idx="1"/>
          </p:nvPr>
        </p:nvSpPr>
        <p:spPr>
          <a:xfrm>
            <a:off x="152400" y="914400"/>
            <a:ext cx="8763000" cy="5943600"/>
          </a:xfrm>
        </p:spPr>
        <p:txBody>
          <a:bodyPr>
            <a:normAutofit lnSpcReduction="10000"/>
          </a:bodyPr>
          <a:lstStyle/>
          <a:p>
            <a:r>
              <a:rPr lang="en-US" dirty="0"/>
              <a:t>Marxist/Socialist Feminism provides a relatively balanced approach to bring equality between the sexes by focusing on both patriarchy as well as capitalism</a:t>
            </a:r>
          </a:p>
          <a:p>
            <a:r>
              <a:rPr lang="en-US" dirty="0"/>
              <a:t>Patriarchy and capitalism reinforce each other to exploit women… examples </a:t>
            </a:r>
          </a:p>
          <a:p>
            <a:r>
              <a:rPr lang="en-US" dirty="0"/>
              <a:t> Patriarchy and capitalism go against each other on certain matters concerning women examples….</a:t>
            </a:r>
          </a:p>
          <a:p>
            <a:r>
              <a:rPr lang="en-US" dirty="0"/>
              <a:t>Changing the structure of patriarchy and capitalism can only lead to emancipation of women</a:t>
            </a:r>
          </a:p>
        </p:txBody>
      </p:sp>
    </p:spTree>
    <p:extLst>
      <p:ext uri="{BB962C8B-B14F-4D97-AF65-F5344CB8AC3E}">
        <p14:creationId xmlns:p14="http://schemas.microsoft.com/office/powerpoint/2010/main" val="199214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Another important type of feminism came out of feminist re-readings of Freud and the French feminist engagement with </a:t>
            </a:r>
            <a:r>
              <a:rPr lang="en-US" dirty="0" err="1"/>
              <a:t>Lacan</a:t>
            </a:r>
            <a:r>
              <a:rPr lang="en-US" dirty="0"/>
              <a:t>, Derrida, and Foucault </a:t>
            </a:r>
            <a:br>
              <a:rPr lang="en-US" dirty="0"/>
            </a:br>
            <a:endParaRPr lang="en-US" dirty="0"/>
          </a:p>
        </p:txBody>
      </p:sp>
    </p:spTree>
    <p:extLst>
      <p:ext uri="{BB962C8B-B14F-4D97-AF65-F5344CB8AC3E}">
        <p14:creationId xmlns:p14="http://schemas.microsoft.com/office/powerpoint/2010/main" val="413042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003" y="152400"/>
            <a:ext cx="8229600" cy="563562"/>
          </a:xfrm>
        </p:spPr>
        <p:txBody>
          <a:bodyPr>
            <a:normAutofit fontScale="90000"/>
          </a:bodyPr>
          <a:lstStyle/>
          <a:p>
            <a:r>
              <a:rPr lang="en-US" dirty="0"/>
              <a:t>4. Psychoanalytical Feminism </a:t>
            </a:r>
          </a:p>
        </p:txBody>
      </p:sp>
      <p:sp>
        <p:nvSpPr>
          <p:cNvPr id="3" name="Content Placeholder 2"/>
          <p:cNvSpPr>
            <a:spLocks noGrp="1"/>
          </p:cNvSpPr>
          <p:nvPr>
            <p:ph idx="1"/>
          </p:nvPr>
        </p:nvSpPr>
        <p:spPr>
          <a:xfrm>
            <a:off x="23884" y="715962"/>
            <a:ext cx="5386316" cy="6142038"/>
          </a:xfrm>
        </p:spPr>
        <p:txBody>
          <a:bodyPr>
            <a:normAutofit fontScale="92500" lnSpcReduction="10000"/>
          </a:bodyPr>
          <a:lstStyle/>
          <a:p>
            <a:r>
              <a:rPr lang="en-US" dirty="0"/>
              <a:t>What is psychoanalysis? Talking cure</a:t>
            </a:r>
          </a:p>
          <a:p>
            <a:r>
              <a:rPr lang="en-US" dirty="0"/>
              <a:t>The theory of the ‘unconscious’ was structured on the idea that there were parts of the mind’s that were inaccessible to the individual themselves</a:t>
            </a:r>
          </a:p>
          <a:p>
            <a:r>
              <a:rPr lang="en-US" dirty="0"/>
              <a:t>But are manifested by other means – dreams, slips of the tongue and physical</a:t>
            </a:r>
            <a:br>
              <a:rPr lang="en-US" dirty="0"/>
            </a:br>
            <a:r>
              <a:rPr lang="en-US" dirty="0"/>
              <a:t>ailments</a:t>
            </a:r>
            <a:br>
              <a:rPr lang="en-US" dirty="0"/>
            </a:br>
            <a:r>
              <a:rPr lang="en-US" dirty="0"/>
              <a:t> </a:t>
            </a:r>
            <a:br>
              <a:rPr lang="en-US" dirty="0"/>
            </a:b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715961"/>
            <a:ext cx="3733800" cy="6293301"/>
          </a:xfrm>
          <a:prstGeom prst="rect">
            <a:avLst/>
          </a:prstGeom>
        </p:spPr>
      </p:pic>
    </p:spTree>
    <p:extLst>
      <p:ext uri="{BB962C8B-B14F-4D97-AF65-F5344CB8AC3E}">
        <p14:creationId xmlns:p14="http://schemas.microsoft.com/office/powerpoint/2010/main" val="102976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a:t>Freud and Women </a:t>
            </a:r>
          </a:p>
        </p:txBody>
      </p:sp>
      <p:sp>
        <p:nvSpPr>
          <p:cNvPr id="3" name="Content Placeholder 2"/>
          <p:cNvSpPr>
            <a:spLocks noGrp="1"/>
          </p:cNvSpPr>
          <p:nvPr>
            <p:ph idx="1"/>
          </p:nvPr>
        </p:nvSpPr>
        <p:spPr>
          <a:xfrm>
            <a:off x="76200" y="762000"/>
            <a:ext cx="9067800" cy="5943600"/>
          </a:xfrm>
        </p:spPr>
        <p:txBody>
          <a:bodyPr>
            <a:normAutofit fontScale="25000" lnSpcReduction="20000"/>
          </a:bodyPr>
          <a:lstStyle/>
          <a:p>
            <a:pPr>
              <a:lnSpc>
                <a:spcPct val="170000"/>
              </a:lnSpc>
            </a:pPr>
            <a:r>
              <a:rPr lang="en-US" sz="9600" dirty="0"/>
              <a:t>Freudian notion of women as biologically, psychically, and morally inferior to men- “the other”</a:t>
            </a:r>
          </a:p>
          <a:p>
            <a:pPr>
              <a:lnSpc>
                <a:spcPct val="170000"/>
              </a:lnSpc>
            </a:pPr>
            <a:r>
              <a:rPr lang="en-US" sz="9600" dirty="0"/>
              <a:t>Women’s inferiority complex is a result of ‘lack of penis’ OR ‘penis envy’</a:t>
            </a:r>
          </a:p>
          <a:p>
            <a:pPr>
              <a:lnSpc>
                <a:spcPct val="170000"/>
              </a:lnSpc>
            </a:pPr>
            <a:r>
              <a:rPr lang="en-US" sz="9600" dirty="0"/>
              <a:t>Freud’s theory about the development of women (Oedipus Complex)is a central problem for feminists, where the female is supposedly perceived by the male (and perceives herself) as castrated when she sees the male genitals and discovers her own lack of a penis</a:t>
            </a:r>
          </a:p>
          <a:p>
            <a:pPr marL="0" indent="0">
              <a:lnSpc>
                <a:spcPct val="120000"/>
              </a:lnSpc>
              <a:buNone/>
            </a:pPr>
            <a:r>
              <a:rPr lang="en-US" sz="7400" dirty="0"/>
              <a:t> </a:t>
            </a:r>
            <a:br>
              <a:rPr lang="en-US" dirty="0"/>
            </a:br>
            <a:r>
              <a:rPr lang="en-US" dirty="0"/>
              <a:t> </a:t>
            </a:r>
            <a:br>
              <a:rPr lang="en-US" dirty="0"/>
            </a:br>
            <a:br>
              <a:rPr lang="en-US" dirty="0"/>
            </a:br>
            <a:r>
              <a:rPr lang="en-US" dirty="0"/>
              <a:t> </a:t>
            </a:r>
            <a:br>
              <a:rPr lang="en-US" dirty="0"/>
            </a:br>
            <a:endParaRPr lang="en-US" dirty="0"/>
          </a:p>
        </p:txBody>
      </p:sp>
    </p:spTree>
    <p:extLst>
      <p:ext uri="{BB962C8B-B14F-4D97-AF65-F5344CB8AC3E}">
        <p14:creationId xmlns:p14="http://schemas.microsoft.com/office/powerpoint/2010/main" val="64826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8197"/>
            <a:ext cx="8229600" cy="639762"/>
          </a:xfrm>
        </p:spPr>
        <p:txBody>
          <a:bodyPr>
            <a:normAutofit fontScale="90000"/>
          </a:bodyPr>
          <a:lstStyle/>
          <a:p>
            <a:r>
              <a:rPr lang="en-US" dirty="0"/>
              <a:t>Psychoanalytical Feminism </a:t>
            </a:r>
          </a:p>
        </p:txBody>
      </p:sp>
      <p:sp>
        <p:nvSpPr>
          <p:cNvPr id="3" name="Content Placeholder 2"/>
          <p:cNvSpPr>
            <a:spLocks noGrp="1"/>
          </p:cNvSpPr>
          <p:nvPr>
            <p:ph idx="1"/>
          </p:nvPr>
        </p:nvSpPr>
        <p:spPr>
          <a:xfrm>
            <a:off x="152400" y="657959"/>
            <a:ext cx="8763000" cy="6047641"/>
          </a:xfrm>
        </p:spPr>
        <p:txBody>
          <a:bodyPr>
            <a:normAutofit fontScale="85000" lnSpcReduction="10000"/>
          </a:bodyPr>
          <a:lstStyle/>
          <a:p>
            <a:pPr>
              <a:lnSpc>
                <a:spcPct val="120000"/>
              </a:lnSpc>
            </a:pPr>
            <a:r>
              <a:rPr lang="en-US" sz="3800" dirty="0"/>
              <a:t>The healthy resolution of this complex, according to Freud, is the acceptance of her castration and the wish to take her mother’s place in her father’s affections and thus acquire a ‘feminine attitude’ towards men in general</a:t>
            </a:r>
          </a:p>
          <a:p>
            <a:pPr>
              <a:lnSpc>
                <a:spcPct val="120000"/>
              </a:lnSpc>
            </a:pPr>
            <a:r>
              <a:rPr lang="en-US" sz="3800" dirty="0"/>
              <a:t>Her lack of a penis makes a woman long for a baby and the two wishes – to possess a penis and a child – remain strongly embedded in the unconscious and help to prepare the female creature for her later sexual role</a:t>
            </a:r>
          </a:p>
          <a:p>
            <a:pPr marL="0" indent="0">
              <a:lnSpc>
                <a:spcPct val="120000"/>
              </a:lnSpc>
              <a:buNone/>
            </a:pPr>
            <a:endParaRPr lang="en-US" dirty="0"/>
          </a:p>
        </p:txBody>
      </p:sp>
    </p:spTree>
    <p:extLst>
      <p:ext uri="{BB962C8B-B14F-4D97-AF65-F5344CB8AC3E}">
        <p14:creationId xmlns:p14="http://schemas.microsoft.com/office/powerpoint/2010/main" val="224964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Psychoanalytical Feminism – Critique</a:t>
            </a:r>
          </a:p>
        </p:txBody>
      </p:sp>
      <p:sp>
        <p:nvSpPr>
          <p:cNvPr id="3" name="Content Placeholder 2"/>
          <p:cNvSpPr>
            <a:spLocks noGrp="1"/>
          </p:cNvSpPr>
          <p:nvPr>
            <p:ph idx="1"/>
          </p:nvPr>
        </p:nvSpPr>
        <p:spPr>
          <a:xfrm>
            <a:off x="381000" y="990600"/>
            <a:ext cx="8229600" cy="5715000"/>
          </a:xfrm>
        </p:spPr>
        <p:txBody>
          <a:bodyPr>
            <a:noAutofit/>
          </a:bodyPr>
          <a:lstStyle/>
          <a:p>
            <a:pPr>
              <a:lnSpc>
                <a:spcPct val="120000"/>
              </a:lnSpc>
            </a:pPr>
            <a:r>
              <a:rPr lang="en-US" sz="1800" dirty="0"/>
              <a:t>Freud’s theories were largely seen as the perfect embodiment of using the male principle to explain normal ‘humanity’ and then tacking women on to the end of it</a:t>
            </a:r>
          </a:p>
          <a:p>
            <a:pPr>
              <a:lnSpc>
                <a:spcPct val="120000"/>
              </a:lnSpc>
            </a:pPr>
            <a:r>
              <a:rPr lang="en-US" sz="1800" dirty="0"/>
              <a:t> Freud’s perspectives on the development of female sexuality are patriarchal </a:t>
            </a:r>
          </a:p>
          <a:p>
            <a:pPr>
              <a:lnSpc>
                <a:spcPct val="120000"/>
              </a:lnSpc>
            </a:pPr>
            <a:r>
              <a:rPr lang="en-US" sz="1800" dirty="0"/>
              <a:t>The image of women as ‘castrated’ men who must prepare themselves for a passive sexual role conveys the idea of their secondary status to men – that their lack of the penis is translated in social terms as lack of power, status and authority </a:t>
            </a:r>
          </a:p>
          <a:p>
            <a:pPr>
              <a:lnSpc>
                <a:spcPct val="120000"/>
              </a:lnSpc>
            </a:pPr>
            <a:r>
              <a:rPr lang="en-US" sz="1800" dirty="0"/>
              <a:t>Kate Millett in her book </a:t>
            </a:r>
            <a:r>
              <a:rPr lang="en-US" sz="1800" b="1" i="1" dirty="0"/>
              <a:t>Sexual Politics</a:t>
            </a:r>
            <a:r>
              <a:rPr lang="en-US" sz="1800" b="1" dirty="0"/>
              <a:t> </a:t>
            </a:r>
            <a:r>
              <a:rPr lang="en-US" sz="1800" dirty="0"/>
              <a:t>contends that his understanding of the female is based upon his idea of penis envy, which results in the inevitable conceptualization of woman as lack</a:t>
            </a:r>
          </a:p>
          <a:p>
            <a:pPr>
              <a:lnSpc>
                <a:spcPct val="120000"/>
              </a:lnSpc>
            </a:pPr>
            <a:r>
              <a:rPr lang="en-US" sz="1800" dirty="0"/>
              <a:t>For Millett this means that Freud’s theories are essentially conservative, working in the interests of patriarchy</a:t>
            </a:r>
          </a:p>
          <a:p>
            <a:r>
              <a:rPr lang="en-GB" sz="2000" dirty="0">
                <a:solidFill>
                  <a:srgbClr val="FF0000"/>
                </a:solidFill>
              </a:rPr>
              <a:t>how social </a:t>
            </a:r>
            <a:r>
              <a:rPr lang="en-US" sz="2000" dirty="0">
                <a:solidFill>
                  <a:srgbClr val="FF0000"/>
                </a:solidFill>
              </a:rPr>
              <a:t>beings emerge from merely biological ones</a:t>
            </a:r>
            <a:endParaRPr lang="en-US" sz="1200" dirty="0">
              <a:solidFill>
                <a:srgbClr val="FF0000"/>
              </a:solidFill>
            </a:endParaRPr>
          </a:p>
          <a:p>
            <a:pPr>
              <a:lnSpc>
                <a:spcPct val="120000"/>
              </a:lnSpc>
            </a:pPr>
            <a:r>
              <a:rPr lang="en-US" sz="1800" dirty="0"/>
              <a:t>Justification of male dominance rather explanation</a:t>
            </a:r>
          </a:p>
          <a:p>
            <a:pPr>
              <a:lnSpc>
                <a:spcPct val="120000"/>
              </a:lnSpc>
            </a:pPr>
            <a:r>
              <a:rPr lang="en-US" sz="1800" dirty="0"/>
              <a:t>Freud’s influence led to further exacerbate the position of women </a:t>
            </a:r>
            <a:br>
              <a:rPr lang="en-US" sz="1600" dirty="0"/>
            </a:br>
            <a:br>
              <a:rPr lang="en-US" sz="1200" dirty="0"/>
            </a:br>
            <a:endParaRPr lang="en-US" sz="1200" dirty="0"/>
          </a:p>
        </p:txBody>
      </p:sp>
    </p:spTree>
    <p:extLst>
      <p:ext uri="{BB962C8B-B14F-4D97-AF65-F5344CB8AC3E}">
        <p14:creationId xmlns:p14="http://schemas.microsoft.com/office/powerpoint/2010/main" val="2428963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549"/>
            <a:ext cx="8229600" cy="868362"/>
          </a:xfrm>
        </p:spPr>
        <p:txBody>
          <a:bodyPr/>
          <a:lstStyle/>
          <a:p>
            <a:r>
              <a:rPr lang="en-US" dirty="0"/>
              <a:t>5. Men’s Feminism </a:t>
            </a:r>
          </a:p>
        </p:txBody>
      </p:sp>
      <p:sp>
        <p:nvSpPr>
          <p:cNvPr id="3" name="Content Placeholder 2"/>
          <p:cNvSpPr>
            <a:spLocks noGrp="1"/>
          </p:cNvSpPr>
          <p:nvPr>
            <p:ph idx="1"/>
          </p:nvPr>
        </p:nvSpPr>
        <p:spPr>
          <a:xfrm>
            <a:off x="76200" y="872911"/>
            <a:ext cx="8915400" cy="5985089"/>
          </a:xfrm>
        </p:spPr>
        <p:txBody>
          <a:bodyPr>
            <a:normAutofit fontScale="25000" lnSpcReduction="20000"/>
          </a:bodyPr>
          <a:lstStyle/>
          <a:p>
            <a:r>
              <a:rPr lang="en-US" sz="9600" dirty="0"/>
              <a:t>Men's feminism is a burgeoning field of study that applies feminist theories to the study of men and masculinity </a:t>
            </a:r>
          </a:p>
          <a:p>
            <a:r>
              <a:rPr lang="en-US" sz="9600" dirty="0"/>
              <a:t>Men's feminism takes on the task to treat men as well as women as a gender and to scrutinize masculinity carefully</a:t>
            </a:r>
          </a:p>
          <a:p>
            <a:r>
              <a:rPr lang="en-US" sz="9600" dirty="0"/>
              <a:t>A prime goal has been to develop a theory, not of masculinity, but of masculinities, because of the diversity among men </a:t>
            </a:r>
          </a:p>
          <a:p>
            <a:r>
              <a:rPr lang="en-US" sz="9600" dirty="0"/>
              <a:t>There are no universal masculine characteristics that are the same in every society </a:t>
            </a:r>
          </a:p>
          <a:p>
            <a:r>
              <a:rPr lang="en-US" sz="9600" dirty="0"/>
              <a:t>The main theory developed in men's feminism is the concept of </a:t>
            </a:r>
            <a:r>
              <a:rPr lang="en-US" sz="9600" i="1" dirty="0"/>
              <a:t>hegemonic masculinity</a:t>
            </a:r>
          </a:p>
          <a:p>
            <a:r>
              <a:rPr lang="en-US" sz="9600" dirty="0"/>
              <a:t>Hegemonic or dominant men are those who are economically successful, ethnically superior, and visibly heterosexual</a:t>
            </a:r>
          </a:p>
          <a:p>
            <a:r>
              <a:rPr lang="en-US" sz="9600" dirty="0"/>
              <a:t>Yet the characteristics of masculinity, hegemonic or otherwise, are not the source of men's gender status</a:t>
            </a:r>
          </a:p>
          <a:p>
            <a:r>
              <a:rPr lang="en-US" sz="9600" dirty="0"/>
              <a:t> Genders -- men's and women's -- are relational and embedded in the structure of the social order </a:t>
            </a:r>
            <a:br>
              <a:rPr lang="en-US" dirty="0"/>
            </a:b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258940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What is Feminism</a:t>
            </a:r>
          </a:p>
        </p:txBody>
      </p:sp>
      <p:sp>
        <p:nvSpPr>
          <p:cNvPr id="3" name="Content Placeholder 2"/>
          <p:cNvSpPr>
            <a:spLocks noGrp="1"/>
          </p:cNvSpPr>
          <p:nvPr>
            <p:ph idx="1"/>
          </p:nvPr>
        </p:nvSpPr>
        <p:spPr>
          <a:xfrm>
            <a:off x="10236" y="1219200"/>
            <a:ext cx="4648200" cy="5638800"/>
          </a:xfrm>
        </p:spPr>
        <p:txBody>
          <a:bodyPr>
            <a:normAutofit/>
          </a:bodyPr>
          <a:lstStyle/>
          <a:p>
            <a:r>
              <a:rPr lang="en-US" dirty="0"/>
              <a:t>The theory of the political, economic, and social equality of the sexes</a:t>
            </a:r>
          </a:p>
          <a:p>
            <a:r>
              <a:rPr lang="en-US" dirty="0"/>
              <a:t>Organized activity on behalf of women's rights and interests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8436" y="1219200"/>
            <a:ext cx="4485564" cy="563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45"/>
            <a:ext cx="8229600" cy="639762"/>
          </a:xfrm>
        </p:spPr>
        <p:txBody>
          <a:bodyPr>
            <a:normAutofit fontScale="90000"/>
          </a:bodyPr>
          <a:lstStyle/>
          <a:p>
            <a:r>
              <a:rPr lang="en-US" dirty="0"/>
              <a:t>Men’s Feminism </a:t>
            </a:r>
          </a:p>
        </p:txBody>
      </p:sp>
      <p:sp>
        <p:nvSpPr>
          <p:cNvPr id="3" name="Content Placeholder 2"/>
          <p:cNvSpPr>
            <a:spLocks noGrp="1"/>
          </p:cNvSpPr>
          <p:nvPr>
            <p:ph idx="1"/>
          </p:nvPr>
        </p:nvSpPr>
        <p:spPr>
          <a:xfrm>
            <a:off x="0" y="609600"/>
            <a:ext cx="9144000" cy="6248400"/>
          </a:xfrm>
        </p:spPr>
        <p:txBody>
          <a:bodyPr>
            <a:normAutofit fontScale="25000" lnSpcReduction="20000"/>
          </a:bodyPr>
          <a:lstStyle/>
          <a:p>
            <a:r>
              <a:rPr lang="en-US" sz="9600" dirty="0"/>
              <a:t>Low-level men workers around the world are oppressed by the inequalities of the global economy,&amp; young working class urban men's impoverished environment &amp; "taste for risk“ has made them an endangered species </a:t>
            </a:r>
          </a:p>
          <a:p>
            <a:r>
              <a:rPr lang="en-US" sz="9600" dirty="0"/>
              <a:t>Men's feminism blames sports, the military, fraternities, &amp; other arenas of male bonding for encouraging physical and sexual violence &amp; misogyny </a:t>
            </a:r>
          </a:p>
          <a:p>
            <a:r>
              <a:rPr lang="en-US" sz="9600" dirty="0"/>
              <a:t>It deplores the pressure on men to identify with but not be emotionally close to their fathers &amp; to be "cool" and unfeeling towards the women in their lives and distant from their own children</a:t>
            </a:r>
          </a:p>
          <a:p>
            <a:r>
              <a:rPr lang="en-US" sz="9600" dirty="0"/>
              <a:t>The sources of gender inequality that men's feminism concentrates on are embedded in the stratification systems of Western (modern)  societies as well as in the homophobia of heterosexual men, who construct their masculinity as clearly opposite to that of homosexual men </a:t>
            </a:r>
          </a:p>
          <a:p>
            <a:r>
              <a:rPr lang="en-US" sz="9600" dirty="0"/>
              <a:t>It is necessary for prominent men of all ethnic groups in politics, sports, &amp; the mass media to appear heterosexual </a:t>
            </a:r>
            <a:br>
              <a:rPr lang="en-US" sz="9600" dirty="0"/>
            </a:br>
            <a:br>
              <a:rPr lang="en-US" dirty="0"/>
            </a:br>
            <a:r>
              <a:rPr lang="en-US" dirty="0"/>
              <a:t> </a:t>
            </a: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380362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Men’s Feminism </a:t>
            </a:r>
          </a:p>
        </p:txBody>
      </p:sp>
      <p:sp>
        <p:nvSpPr>
          <p:cNvPr id="3" name="Content Placeholder 2"/>
          <p:cNvSpPr>
            <a:spLocks noGrp="1"/>
          </p:cNvSpPr>
          <p:nvPr>
            <p:ph idx="1"/>
          </p:nvPr>
        </p:nvSpPr>
        <p:spPr>
          <a:xfrm>
            <a:off x="152400" y="914400"/>
            <a:ext cx="8915400" cy="5791200"/>
          </a:xfrm>
        </p:spPr>
        <p:txBody>
          <a:bodyPr>
            <a:normAutofit fontScale="25000" lnSpcReduction="20000"/>
          </a:bodyPr>
          <a:lstStyle/>
          <a:p>
            <a:r>
              <a:rPr lang="en-US" sz="9600" dirty="0"/>
              <a:t>Examining homosexuality from a gender perspective shows that homosexual men are </a:t>
            </a:r>
            <a:r>
              <a:rPr lang="en-US" sz="9600" i="1" dirty="0"/>
              <a:t>men</a:t>
            </a:r>
            <a:r>
              <a:rPr lang="en-US" sz="9600" dirty="0"/>
              <a:t>, not a third gender, and share the privileges and disadvantages and life style of men of the same ethnic group and social class</a:t>
            </a:r>
          </a:p>
          <a:p>
            <a:r>
              <a:rPr lang="en-US" sz="9600" dirty="0"/>
              <a:t>Nonetheless, because homosexual men do not have</a:t>
            </a:r>
            <a:br>
              <a:rPr lang="en-US" sz="9600" dirty="0"/>
            </a:br>
            <a:r>
              <a:rPr lang="en-US" sz="9600" dirty="0"/>
              <a:t>sexual relationships with women -- an important marker of manhood in the Western society -- they are considered not-quite men</a:t>
            </a:r>
          </a:p>
          <a:p>
            <a:r>
              <a:rPr lang="en-US" sz="9600" dirty="0"/>
              <a:t>Homosexual men also benefit from retaining some of the "patriarchal dividend” of male advantage </a:t>
            </a:r>
          </a:p>
          <a:p>
            <a:pPr marL="0" indent="0">
              <a:buNone/>
            </a:pPr>
            <a:endParaRPr lang="en-US" sz="9600" dirty="0"/>
          </a:p>
          <a:p>
            <a:r>
              <a:rPr lang="en-US" sz="9600" b="1" dirty="0">
                <a:solidFill>
                  <a:srgbClr val="FF0000"/>
                </a:solidFill>
              </a:rPr>
              <a:t>Critique</a:t>
            </a:r>
          </a:p>
          <a:p>
            <a:pPr lvl="1"/>
            <a:r>
              <a:rPr lang="en-US" sz="9600" dirty="0"/>
              <a:t>Men's feminism provides a needed corrective in bringing men into gender research as a specific subject of study</a:t>
            </a:r>
          </a:p>
          <a:p>
            <a:pPr lvl="1"/>
            <a:r>
              <a:rPr lang="en-US" sz="9600" dirty="0"/>
              <a:t> It does not offer new theoretical perspectives </a:t>
            </a:r>
          </a:p>
          <a:p>
            <a:pPr lvl="1"/>
            <a:r>
              <a:rPr lang="en-US" sz="9600" dirty="0"/>
              <a:t>Rather, men's feminism is an amalgam of social construction, multi-ethnic, psychoanalytic, and development feminism and gay studies</a:t>
            </a:r>
          </a:p>
          <a:p>
            <a:pPr marL="457200" lvl="1" indent="0">
              <a:buNone/>
            </a:pPr>
            <a:br>
              <a:rPr lang="en-US" dirty="0"/>
            </a:br>
            <a:br>
              <a:rPr lang="en-US" dirty="0"/>
            </a:br>
            <a:br>
              <a:rPr lang="en-US" dirty="0"/>
            </a:br>
            <a:br>
              <a:rPr lang="en-US" dirty="0"/>
            </a:br>
            <a:r>
              <a:rPr lang="en-US" dirty="0"/>
              <a:t> </a:t>
            </a:r>
            <a:br>
              <a:rPr lang="en-US" dirty="0"/>
            </a:br>
            <a:r>
              <a:rPr lang="en-US" dirty="0"/>
              <a:t> </a:t>
            </a:r>
            <a:br>
              <a:rPr lang="en-US" dirty="0"/>
            </a:br>
            <a:endParaRPr lang="en-US" dirty="0"/>
          </a:p>
        </p:txBody>
      </p:sp>
    </p:spTree>
    <p:extLst>
      <p:ext uri="{BB962C8B-B14F-4D97-AF65-F5344CB8AC3E}">
        <p14:creationId xmlns:p14="http://schemas.microsoft.com/office/powerpoint/2010/main" val="159411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dirty="0"/>
              <a:t>Types of Feminism</a:t>
            </a:r>
          </a:p>
        </p:txBody>
      </p:sp>
      <p:sp>
        <p:nvSpPr>
          <p:cNvPr id="3" name="Content Placeholder 2"/>
          <p:cNvSpPr>
            <a:spLocks noGrp="1"/>
          </p:cNvSpPr>
          <p:nvPr>
            <p:ph idx="1"/>
          </p:nvPr>
        </p:nvSpPr>
        <p:spPr>
          <a:xfrm>
            <a:off x="76200" y="715962"/>
            <a:ext cx="8915400" cy="5989638"/>
          </a:xfrm>
        </p:spPr>
        <p:txBody>
          <a:bodyPr>
            <a:normAutofit fontScale="77500" lnSpcReduction="20000"/>
          </a:bodyPr>
          <a:lstStyle/>
          <a:p>
            <a:pPr marL="514350" indent="-514350">
              <a:buFont typeface="+mj-lt"/>
              <a:buAutoNum type="arabicPeriod"/>
            </a:pPr>
            <a:r>
              <a:rPr lang="en-US" dirty="0"/>
              <a:t>Liberal Feminism</a:t>
            </a:r>
          </a:p>
          <a:p>
            <a:pPr marL="514350" indent="-514350">
              <a:buFont typeface="+mj-lt"/>
              <a:buAutoNum type="arabicPeriod"/>
            </a:pPr>
            <a:r>
              <a:rPr lang="en-US" dirty="0"/>
              <a:t>Radical Feminism</a:t>
            </a:r>
          </a:p>
          <a:p>
            <a:pPr marL="514350" indent="-514350">
              <a:buFont typeface="+mj-lt"/>
              <a:buAutoNum type="arabicPeriod"/>
            </a:pPr>
            <a:r>
              <a:rPr lang="en-US" dirty="0"/>
              <a:t>Marxist/Socialist Feminism</a:t>
            </a:r>
          </a:p>
          <a:p>
            <a:pPr marL="514350" indent="-514350">
              <a:buFont typeface="+mj-lt"/>
              <a:buAutoNum type="arabicPeriod"/>
            </a:pPr>
            <a:r>
              <a:rPr lang="en-US" dirty="0"/>
              <a:t>Psychoanalytic Feminism</a:t>
            </a:r>
          </a:p>
          <a:p>
            <a:pPr marL="514350" indent="-514350">
              <a:buFont typeface="+mj-lt"/>
              <a:buAutoNum type="arabicPeriod"/>
            </a:pPr>
            <a:r>
              <a:rPr lang="en-US" dirty="0"/>
              <a:t>Men’s Feminism</a:t>
            </a:r>
          </a:p>
          <a:p>
            <a:pPr marL="514350" indent="-514350">
              <a:buFont typeface="+mj-lt"/>
              <a:buAutoNum type="arabicPeriod"/>
            </a:pPr>
            <a:r>
              <a:rPr lang="en-US" dirty="0"/>
              <a:t>Post-Structural Feminism </a:t>
            </a:r>
          </a:p>
          <a:p>
            <a:r>
              <a:rPr lang="en-US" dirty="0"/>
              <a:t>Each perspective has made important contributions to improving women's status, but each also has limitations </a:t>
            </a:r>
          </a:p>
          <a:p>
            <a:r>
              <a:rPr lang="en-US" dirty="0"/>
              <a:t>The feminist perspectives have insight into the problems of gender inequality, and all have come up with good strategies for remedying these problems</a:t>
            </a:r>
          </a:p>
          <a:p>
            <a:r>
              <a:rPr lang="en-US" dirty="0"/>
              <a:t>All the feminisms are still very much relevant </a:t>
            </a:r>
          </a:p>
          <a:p>
            <a:r>
              <a:rPr lang="en-US" dirty="0"/>
              <a:t>There are continuities and convergences, as well as sharp debates, among the different feminisms</a:t>
            </a:r>
            <a:br>
              <a:rPr lang="en-US" dirty="0"/>
            </a:b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45"/>
            <a:ext cx="8229600" cy="639762"/>
          </a:xfrm>
        </p:spPr>
        <p:txBody>
          <a:bodyPr>
            <a:normAutofit fontScale="90000"/>
          </a:bodyPr>
          <a:lstStyle/>
          <a:p>
            <a:r>
              <a:rPr lang="en-US" dirty="0"/>
              <a:t>1. Liberal Feminism</a:t>
            </a:r>
          </a:p>
        </p:txBody>
      </p:sp>
      <p:sp>
        <p:nvSpPr>
          <p:cNvPr id="3" name="Content Placeholder 2"/>
          <p:cNvSpPr>
            <a:spLocks noGrp="1"/>
          </p:cNvSpPr>
          <p:nvPr>
            <p:ph idx="1"/>
          </p:nvPr>
        </p:nvSpPr>
        <p:spPr>
          <a:xfrm>
            <a:off x="152400" y="671607"/>
            <a:ext cx="8839200" cy="6033993"/>
          </a:xfrm>
        </p:spPr>
        <p:txBody>
          <a:bodyPr>
            <a:normAutofit fontScale="40000" lnSpcReduction="20000"/>
          </a:bodyPr>
          <a:lstStyle/>
          <a:p>
            <a:pPr>
              <a:lnSpc>
                <a:spcPct val="120000"/>
              </a:lnSpc>
            </a:pPr>
            <a:r>
              <a:rPr lang="en-US" sz="7000" dirty="0"/>
              <a:t>Liberal feminism claims that gender differences are not based in biology</a:t>
            </a:r>
          </a:p>
          <a:p>
            <a:pPr>
              <a:lnSpc>
                <a:spcPct val="120000"/>
              </a:lnSpc>
            </a:pPr>
            <a:r>
              <a:rPr lang="en-US" sz="7000" dirty="0"/>
              <a:t>If women and men are not different, then they should not be treated differently under the law </a:t>
            </a:r>
          </a:p>
          <a:p>
            <a:pPr>
              <a:lnSpc>
                <a:spcPct val="120000"/>
              </a:lnSpc>
            </a:pPr>
            <a:r>
              <a:rPr lang="en-US" sz="7000" dirty="0"/>
              <a:t>But liberal feminism could not overcome the prevailing belief that women and men are intrinsically different</a:t>
            </a:r>
          </a:p>
          <a:p>
            <a:pPr>
              <a:lnSpc>
                <a:spcPct val="120000"/>
              </a:lnSpc>
            </a:pPr>
            <a:r>
              <a:rPr lang="en-US" sz="7000" dirty="0"/>
              <a:t>It was somewhat more successful in proving that even if women are different from men, they are not inferior </a:t>
            </a:r>
            <a:br>
              <a:rPr lang="en-US" dirty="0"/>
            </a:br>
            <a:br>
              <a:rPr lang="en-US" dirty="0"/>
            </a:br>
            <a:br>
              <a:rPr lang="en-US" dirty="0"/>
            </a:br>
            <a:endParaRPr lang="en-US" dirty="0"/>
          </a:p>
        </p:txBody>
      </p:sp>
    </p:spTree>
    <p:extLst>
      <p:ext uri="{BB962C8B-B14F-4D97-AF65-F5344CB8AC3E}">
        <p14:creationId xmlns:p14="http://schemas.microsoft.com/office/powerpoint/2010/main" val="268147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Liberal Feminism</a:t>
            </a:r>
            <a:br>
              <a:rPr lang="en-US" dirty="0"/>
            </a:br>
            <a:endParaRPr lang="en-US" dirty="0"/>
          </a:p>
        </p:txBody>
      </p:sp>
      <p:sp>
        <p:nvSpPr>
          <p:cNvPr id="3" name="Content Placeholder 2"/>
          <p:cNvSpPr>
            <a:spLocks noGrp="1"/>
          </p:cNvSpPr>
          <p:nvPr>
            <p:ph idx="1"/>
          </p:nvPr>
        </p:nvSpPr>
        <p:spPr>
          <a:xfrm>
            <a:off x="457200" y="990600"/>
            <a:ext cx="8229600" cy="5715000"/>
          </a:xfrm>
        </p:spPr>
        <p:txBody>
          <a:bodyPr>
            <a:normAutofit fontScale="92500" lnSpcReduction="20000"/>
          </a:bodyPr>
          <a:lstStyle/>
          <a:p>
            <a:r>
              <a:rPr lang="en-US" sz="2600" dirty="0"/>
              <a:t>Liberal feminism asserts the equality of men and women through political and legal reforms</a:t>
            </a:r>
          </a:p>
          <a:p>
            <a:r>
              <a:rPr lang="en-US" sz="2600" dirty="0"/>
              <a:t>It is also an individualistic form of feminism, which focuses on women’s ability to show and maintain their equality through their own actions and choices </a:t>
            </a:r>
          </a:p>
          <a:p>
            <a:r>
              <a:rPr lang="en-US" sz="2600" dirty="0"/>
              <a:t>According to liberal feminists, all women are capable of asserting their ability to achieve equality, therefore it is possible for change to happen without </a:t>
            </a:r>
            <a:r>
              <a:rPr lang="en-US" sz="2600" b="1" u="sng" dirty="0"/>
              <a:t>altering the structure of society</a:t>
            </a:r>
          </a:p>
          <a:p>
            <a:r>
              <a:rPr lang="en-US" sz="2600" dirty="0"/>
              <a:t>The main contribution of liberal feminism is showing how much modern society discriminates against women </a:t>
            </a:r>
          </a:p>
          <a:p>
            <a:pPr marL="514350" indent="-457200"/>
            <a:r>
              <a:rPr lang="en-US" sz="2600" dirty="0"/>
              <a:t>Equality of Opportunity vs. Equality of Outcome</a:t>
            </a:r>
          </a:p>
          <a:p>
            <a:pPr lvl="1"/>
            <a:r>
              <a:rPr lang="en-US" sz="2600" dirty="0"/>
              <a:t>Classical liberals believe we achieve the ideal of equality through equality of opportunity.</a:t>
            </a:r>
          </a:p>
          <a:p>
            <a:pPr lvl="1"/>
            <a:r>
              <a:rPr lang="en-US" sz="2600" dirty="0"/>
              <a:t>In contrast, egalitarian liberals believe the state should focus on minimizing economic disparities as well as protecting civil liberties.</a:t>
            </a:r>
          </a:p>
          <a:p>
            <a:endParaRPr lang="en-US" sz="2400" dirty="0"/>
          </a:p>
          <a:p>
            <a:endParaRPr lang="en-US"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Liberal Feminism</a:t>
            </a:r>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a:t>Issues important to liberal feminists include</a:t>
            </a:r>
          </a:p>
          <a:p>
            <a:pPr lvl="1"/>
            <a:r>
              <a:rPr lang="en-US" dirty="0"/>
              <a:t>Reproductive and abortion rights</a:t>
            </a:r>
          </a:p>
          <a:p>
            <a:pPr lvl="1"/>
            <a:r>
              <a:rPr lang="en-US" dirty="0"/>
              <a:t>Sexual harassment</a:t>
            </a:r>
          </a:p>
          <a:p>
            <a:pPr lvl="1"/>
            <a:r>
              <a:rPr lang="en-US" dirty="0"/>
              <a:t>Voting</a:t>
            </a:r>
          </a:p>
          <a:p>
            <a:pPr lvl="1"/>
            <a:r>
              <a:rPr lang="en-US" dirty="0"/>
              <a:t>Education</a:t>
            </a:r>
          </a:p>
          <a:p>
            <a:pPr lvl="1"/>
            <a:r>
              <a:rPr lang="en-US" dirty="0"/>
              <a:t>Equal pay for equal work</a:t>
            </a:r>
          </a:p>
          <a:p>
            <a:pPr lvl="1"/>
            <a:r>
              <a:rPr lang="en-US" dirty="0"/>
              <a:t>Recognition of work</a:t>
            </a:r>
          </a:p>
          <a:p>
            <a:pPr lvl="1"/>
            <a:r>
              <a:rPr lang="en-US" dirty="0"/>
              <a:t>Affordable childcare &amp; affordable health care</a:t>
            </a:r>
          </a:p>
          <a:p>
            <a:pPr lvl="1"/>
            <a:r>
              <a:rPr lang="en-US" dirty="0"/>
              <a:t>And bringing to light the frequency of sexual and domestic violence against women.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Liberal Feminism</a:t>
            </a:r>
          </a:p>
        </p:txBody>
      </p:sp>
      <p:sp>
        <p:nvSpPr>
          <p:cNvPr id="3" name="Content Placeholder 2"/>
          <p:cNvSpPr>
            <a:spLocks noGrp="1"/>
          </p:cNvSpPr>
          <p:nvPr>
            <p:ph idx="1"/>
          </p:nvPr>
        </p:nvSpPr>
        <p:spPr/>
        <p:txBody>
          <a:bodyPr>
            <a:normAutofit fontScale="92500" lnSpcReduction="20000"/>
          </a:bodyPr>
          <a:lstStyle/>
          <a:p>
            <a:r>
              <a:rPr lang="en-US" dirty="0"/>
              <a:t>Liberal feminism conceives of freedom as </a:t>
            </a:r>
            <a:r>
              <a:rPr lang="en-US" b="1" u="sng" dirty="0">
                <a:effectLst>
                  <a:outerShdw blurRad="38100" dist="38100" dir="2700000" algn="tl">
                    <a:srgbClr val="000000">
                      <a:alpha val="43137"/>
                    </a:srgbClr>
                  </a:outerShdw>
                </a:effectLst>
              </a:rPr>
              <a:t>personal autonomy</a:t>
            </a:r>
            <a:r>
              <a:rPr lang="en-US" dirty="0"/>
              <a:t>—living a life of one's own choosing—and political autonomy—being co author of the conditions under which one lives</a:t>
            </a:r>
          </a:p>
          <a:p>
            <a:r>
              <a:rPr lang="en-US" dirty="0"/>
              <a:t>Women should live lives of their own choosing</a:t>
            </a:r>
          </a:p>
          <a:p>
            <a:r>
              <a:rPr lang="en-US" dirty="0"/>
              <a:t>Enabling Conditions for </a:t>
            </a:r>
            <a:r>
              <a:rPr lang="en-US" b="1" u="sng" dirty="0"/>
              <a:t>Personal Autonomy </a:t>
            </a:r>
          </a:p>
          <a:p>
            <a:pPr marL="514350" indent="-514350">
              <a:buFont typeface="+mj-lt"/>
              <a:buAutoNum type="arabicPeriod"/>
            </a:pPr>
            <a:r>
              <a:rPr lang="en-US" dirty="0"/>
              <a:t>Being free of violence and the threat of violence</a:t>
            </a:r>
          </a:p>
          <a:p>
            <a:pPr marL="514350" indent="-514350">
              <a:buFont typeface="+mj-lt"/>
              <a:buAutoNum type="arabicPeriod"/>
            </a:pPr>
            <a:r>
              <a:rPr lang="en-US" dirty="0"/>
              <a:t>Being free of the limits set by patriarchal paternalistic and moralistic laws</a:t>
            </a:r>
          </a:p>
          <a:p>
            <a:pPr marL="514350" indent="-514350">
              <a:buFont typeface="+mj-lt"/>
              <a:buAutoNum type="arabicPeriod"/>
            </a:pPr>
            <a:r>
              <a:rPr lang="en-US" dirty="0"/>
              <a:t>Having access to options</a:t>
            </a:r>
          </a:p>
          <a:p>
            <a:endParaRPr lang="en-US" dirty="0"/>
          </a:p>
        </p:txBody>
      </p:sp>
    </p:spTree>
    <p:extLst>
      <p:ext uri="{BB962C8B-B14F-4D97-AF65-F5344CB8AC3E}">
        <p14:creationId xmlns:p14="http://schemas.microsoft.com/office/powerpoint/2010/main" val="419206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144000" cy="715962"/>
          </a:xfrm>
        </p:spPr>
        <p:txBody>
          <a:bodyPr>
            <a:normAutofit fontScale="90000"/>
          </a:bodyPr>
          <a:lstStyle/>
          <a:p>
            <a:pPr algn="l"/>
            <a:r>
              <a:rPr lang="en-US" dirty="0"/>
              <a:t>Liberal Feminism – Some Other Features </a:t>
            </a:r>
          </a:p>
        </p:txBody>
      </p:sp>
      <p:sp>
        <p:nvSpPr>
          <p:cNvPr id="3" name="Content Placeholder 2"/>
          <p:cNvSpPr>
            <a:spLocks noGrp="1"/>
          </p:cNvSpPr>
          <p:nvPr>
            <p:ph idx="1"/>
          </p:nvPr>
        </p:nvSpPr>
        <p:spPr>
          <a:xfrm>
            <a:off x="0" y="715962"/>
            <a:ext cx="9144000" cy="6142038"/>
          </a:xfrm>
        </p:spPr>
        <p:txBody>
          <a:bodyPr>
            <a:normAutofit lnSpcReduction="10000"/>
          </a:bodyPr>
          <a:lstStyle/>
          <a:p>
            <a:r>
              <a:rPr lang="en-US" dirty="0">
                <a:solidFill>
                  <a:schemeClr val="accent6">
                    <a:lumMod val="75000"/>
                  </a:schemeClr>
                </a:solidFill>
              </a:rPr>
              <a:t>Fairness in Personal Relationships - Justice</a:t>
            </a:r>
          </a:p>
          <a:p>
            <a:pPr lvl="1"/>
            <a:r>
              <a:rPr lang="en-US" dirty="0"/>
              <a:t>Intimate relationships</a:t>
            </a:r>
          </a:p>
          <a:p>
            <a:pPr lvl="1"/>
            <a:r>
              <a:rPr lang="en-US" dirty="0"/>
              <a:t>Access to information </a:t>
            </a:r>
          </a:p>
          <a:p>
            <a:r>
              <a:rPr lang="en-US" dirty="0">
                <a:solidFill>
                  <a:schemeClr val="accent6">
                    <a:lumMod val="50000"/>
                  </a:schemeClr>
                </a:solidFill>
              </a:rPr>
              <a:t>Personal Autonomy and the State</a:t>
            </a:r>
          </a:p>
          <a:p>
            <a:pPr lvl="1"/>
            <a:r>
              <a:rPr lang="en-US" dirty="0"/>
              <a:t>Liberal feminists hold that the state must effectively protect women from violence, regardless of where that violence takes place – private and public</a:t>
            </a:r>
          </a:p>
          <a:p>
            <a:pPr marL="514350" indent="-457200"/>
            <a:r>
              <a:rPr lang="en-US" dirty="0">
                <a:solidFill>
                  <a:srgbClr val="00B0F0"/>
                </a:solidFill>
              </a:rPr>
              <a:t>Political Autonomy</a:t>
            </a:r>
          </a:p>
          <a:p>
            <a:pPr marL="914400" lvl="1" indent="-457200"/>
            <a:r>
              <a:rPr lang="en-US" dirty="0"/>
              <a:t>being co-author of the conditions under which one lives</a:t>
            </a:r>
          </a:p>
          <a:p>
            <a:pPr marL="514350" indent="-457200"/>
            <a:r>
              <a:rPr lang="en-US" dirty="0">
                <a:solidFill>
                  <a:srgbClr val="002060"/>
                </a:solidFill>
              </a:rPr>
              <a:t>Public Deliberation &amp; Electoral Politics</a:t>
            </a:r>
          </a:p>
          <a:p>
            <a:pPr marL="914400" lvl="1" indent="-457200"/>
            <a:r>
              <a:rPr lang="en-US" dirty="0"/>
              <a:t>Participation in the processes of democratic self-determination</a:t>
            </a:r>
          </a:p>
          <a:p>
            <a:pPr marL="914400" lvl="1" indent="-457200"/>
            <a:endParaRPr lang="en-US" dirty="0"/>
          </a:p>
          <a:p>
            <a:pPr lvl="1"/>
            <a:endParaRPr lang="en-US" dirty="0"/>
          </a:p>
          <a:p>
            <a:endParaRPr lang="en-US" dirty="0"/>
          </a:p>
        </p:txBody>
      </p:sp>
    </p:spTree>
    <p:extLst>
      <p:ext uri="{BB962C8B-B14F-4D97-AF65-F5344CB8AC3E}">
        <p14:creationId xmlns:p14="http://schemas.microsoft.com/office/powerpoint/2010/main" val="334914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TotalTime>
  <Words>2682</Words>
  <Application>Microsoft Office PowerPoint</Application>
  <PresentationFormat>On-screen Show (4:3)</PresentationFormat>
  <Paragraphs>194</Paragraphs>
  <Slides>31</Slides>
  <Notes>0</Notes>
  <HiddenSlides>3</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Types of Feminism </vt:lpstr>
      <vt:lpstr>Previous Questions</vt:lpstr>
      <vt:lpstr>What is Feminism</vt:lpstr>
      <vt:lpstr>Types of Feminism</vt:lpstr>
      <vt:lpstr>1. Liberal Feminism</vt:lpstr>
      <vt:lpstr>Liberal Feminism </vt:lpstr>
      <vt:lpstr>Liberal Feminism</vt:lpstr>
      <vt:lpstr>Liberal Feminism</vt:lpstr>
      <vt:lpstr>Liberal Feminism – Some Other Features </vt:lpstr>
      <vt:lpstr>Liberal Feminism – Criticism 1/2</vt:lpstr>
      <vt:lpstr>Criticism 2/2</vt:lpstr>
      <vt:lpstr>2. Radical Feminism (R.F) </vt:lpstr>
      <vt:lpstr>Radical Feminism- Claims </vt:lpstr>
      <vt:lpstr>Radical Feminism </vt:lpstr>
      <vt:lpstr>Radical Feminism </vt:lpstr>
      <vt:lpstr>Private Patriarchy</vt:lpstr>
      <vt:lpstr>Public Patriarchy</vt:lpstr>
      <vt:lpstr>Patriarchy &amp; Control  Making Patriarchy Visible</vt:lpstr>
      <vt:lpstr>Critique</vt:lpstr>
      <vt:lpstr>3. Marxist/Socialist Feminism</vt:lpstr>
      <vt:lpstr>Marxist/Socialist Feminism</vt:lpstr>
      <vt:lpstr>Maxist/Socialist Feminism</vt:lpstr>
      <vt:lpstr>Critique</vt:lpstr>
      <vt:lpstr>PowerPoint Presentation</vt:lpstr>
      <vt:lpstr>4. Psychoanalytical Feminism </vt:lpstr>
      <vt:lpstr>Freud and Women </vt:lpstr>
      <vt:lpstr>Psychoanalytical Feminism </vt:lpstr>
      <vt:lpstr>Psychoanalytical Feminism – Critique</vt:lpstr>
      <vt:lpstr>5. Men’s Feminism </vt:lpstr>
      <vt:lpstr>Men’s Feminism </vt:lpstr>
      <vt:lpstr>Men’s Feminism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Feminism</dc:title>
  <dc:creator>Startech</dc:creator>
  <cp:lastModifiedBy>NITB</cp:lastModifiedBy>
  <cp:revision>78</cp:revision>
  <dcterms:created xsi:type="dcterms:W3CDTF">2020-05-21T09:59:33Z</dcterms:created>
  <dcterms:modified xsi:type="dcterms:W3CDTF">2024-01-17T11:42:54Z</dcterms:modified>
</cp:coreProperties>
</file>