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6" r:id="rId6"/>
    <p:sldId id="267" r:id="rId7"/>
    <p:sldId id="269" r:id="rId8"/>
    <p:sldId id="275" r:id="rId9"/>
    <p:sldId id="277" r:id="rId10"/>
    <p:sldId id="278" r:id="rId11"/>
    <p:sldId id="279" r:id="rId12"/>
    <p:sldId id="280" r:id="rId13"/>
    <p:sldId id="283" r:id="rId14"/>
    <p:sldId id="284" r:id="rId15"/>
    <p:sldId id="285" r:id="rId16"/>
    <p:sldId id="288" r:id="rId17"/>
    <p:sldId id="293" r:id="rId18"/>
    <p:sldId id="295" r:id="rId19"/>
    <p:sldId id="299" r:id="rId20"/>
    <p:sldId id="331"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35" r:id="rId35"/>
    <p:sldId id="336" r:id="rId36"/>
    <p:sldId id="337" r:id="rId37"/>
    <p:sldId id="338" r:id="rId38"/>
    <p:sldId id="314" r:id="rId39"/>
    <p:sldId id="315" r:id="rId40"/>
    <p:sldId id="316" r:id="rId41"/>
    <p:sldId id="332" r:id="rId42"/>
    <p:sldId id="319" r:id="rId43"/>
    <p:sldId id="321" r:id="rId44"/>
    <p:sldId id="323" r:id="rId45"/>
    <p:sldId id="324" r:id="rId46"/>
    <p:sldId id="325" r:id="rId47"/>
    <p:sldId id="326" r:id="rId48"/>
    <p:sldId id="327" r:id="rId49"/>
    <p:sldId id="32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68" d="100"/>
          <a:sy n="68" d="100"/>
        </p:scale>
        <p:origin x="126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2FEC79-335F-447C-9B91-E48359A36ED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371558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FEC79-335F-447C-9B91-E48359A36ED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356349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FEC79-335F-447C-9B91-E48359A36ED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347835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FEC79-335F-447C-9B91-E48359A36ED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1244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FEC79-335F-447C-9B91-E48359A36ED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353666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2FEC79-335F-447C-9B91-E48359A36ED5}"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334698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2FEC79-335F-447C-9B91-E48359A36ED5}"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177335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2FEC79-335F-447C-9B91-E48359A36ED5}"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327811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FEC79-335F-447C-9B91-E48359A36ED5}"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402372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FEC79-335F-447C-9B91-E48359A36ED5}"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388297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FEC79-335F-447C-9B91-E48359A36ED5}"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F67B-CB8D-485F-9D93-82A64718B533}" type="slidenum">
              <a:rPr lang="en-US" smtClean="0"/>
              <a:t>‹#›</a:t>
            </a:fld>
            <a:endParaRPr lang="en-US"/>
          </a:p>
        </p:txBody>
      </p:sp>
    </p:spTree>
    <p:extLst>
      <p:ext uri="{BB962C8B-B14F-4D97-AF65-F5344CB8AC3E}">
        <p14:creationId xmlns:p14="http://schemas.microsoft.com/office/powerpoint/2010/main" val="427790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FEC79-335F-447C-9B91-E48359A36ED5}" type="datetimeFigureOut">
              <a:rPr lang="en-US" smtClean="0"/>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F67B-CB8D-485F-9D93-82A64718B533}" type="slidenum">
              <a:rPr lang="en-US" smtClean="0"/>
              <a:t>‹#›</a:t>
            </a:fld>
            <a:endParaRPr lang="en-US"/>
          </a:p>
        </p:txBody>
      </p:sp>
    </p:spTree>
    <p:extLst>
      <p:ext uri="{BB962C8B-B14F-4D97-AF65-F5344CB8AC3E}">
        <p14:creationId xmlns:p14="http://schemas.microsoft.com/office/powerpoint/2010/main" val="245631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hyperlink" Target="https://www.jofreeman.com/joreen/bitch.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library.fes.de/pdf-files/bueros/pakistan/12453.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rekhta.org/poets/kishwar-naheed/nazms?lang=u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ritannica.com/topic/woman-suffrage/The-United-Stat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rishtimes.com/culture/heritage/from-new-zealand-to-saudi-arabia-when-women-won-the-vote-worldwide-1.373139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1066800"/>
          </a:xfrm>
        </p:spPr>
        <p:txBody>
          <a:bodyPr/>
          <a:lstStyle/>
          <a:p>
            <a:r>
              <a:rPr lang="en-US" dirty="0"/>
              <a:t>FEMINISM </a:t>
            </a:r>
          </a:p>
        </p:txBody>
      </p:sp>
      <p:sp>
        <p:nvSpPr>
          <p:cNvPr id="3" name="Subtitle 2"/>
          <p:cNvSpPr>
            <a:spLocks noGrp="1"/>
          </p:cNvSpPr>
          <p:nvPr>
            <p:ph type="subTitle" idx="1"/>
          </p:nvPr>
        </p:nvSpPr>
        <p:spPr>
          <a:xfrm>
            <a:off x="1219200" y="1447800"/>
            <a:ext cx="6400800" cy="4495800"/>
          </a:xfrm>
        </p:spPr>
        <p:txBody>
          <a:bodyPr>
            <a:normAutofit/>
          </a:bodyPr>
          <a:lstStyle/>
          <a:p>
            <a:r>
              <a:rPr lang="en-US" dirty="0"/>
              <a:t>Definition- History- Development</a:t>
            </a:r>
          </a:p>
          <a:p>
            <a:r>
              <a:rPr lang="en-US" dirty="0"/>
              <a:t>Debates: 1</a:t>
            </a:r>
            <a:r>
              <a:rPr lang="en-US" baseline="30000" dirty="0"/>
              <a:t>st</a:t>
            </a:r>
            <a:r>
              <a:rPr lang="en-US" dirty="0"/>
              <a:t> Wave, 2</a:t>
            </a:r>
            <a:r>
              <a:rPr lang="en-US" baseline="30000" dirty="0"/>
              <a:t>nd</a:t>
            </a:r>
            <a:r>
              <a:rPr lang="en-US" dirty="0"/>
              <a:t> Wave &amp; 3</a:t>
            </a:r>
            <a:r>
              <a:rPr lang="en-US" baseline="30000" dirty="0"/>
              <a:t>rd</a:t>
            </a:r>
            <a:r>
              <a:rPr lang="en-US" dirty="0"/>
              <a:t> Wave</a:t>
            </a:r>
          </a:p>
          <a:p>
            <a:r>
              <a:rPr lang="en-US" dirty="0"/>
              <a:t>4</a:t>
            </a:r>
            <a:r>
              <a:rPr lang="en-US" baseline="30000" dirty="0"/>
              <a:t>th</a:t>
            </a:r>
            <a:r>
              <a:rPr lang="en-US" dirty="0"/>
              <a:t> Wave??</a:t>
            </a:r>
          </a:p>
          <a:p>
            <a:r>
              <a:rPr lang="en-US" dirty="0"/>
              <a:t>Feminism in Pakistan </a:t>
            </a:r>
          </a:p>
          <a:p>
            <a:pPr lvl="1"/>
            <a:r>
              <a:rPr lang="en-US" dirty="0"/>
              <a:t>History- Development</a:t>
            </a:r>
          </a:p>
          <a:p>
            <a:pPr lvl="1"/>
            <a:r>
              <a:rPr lang="en-US" dirty="0"/>
              <a:t>Debates &amp; Actors</a:t>
            </a:r>
          </a:p>
          <a:p>
            <a:pPr lvl="1"/>
            <a:r>
              <a:rPr lang="en-US" dirty="0"/>
              <a:t>Achievements </a:t>
            </a:r>
          </a:p>
          <a:p>
            <a:endParaRPr lang="en-US" dirty="0"/>
          </a:p>
          <a:p>
            <a:endParaRPr lang="en-US" dirty="0"/>
          </a:p>
        </p:txBody>
      </p:sp>
    </p:spTree>
    <p:extLst>
      <p:ext uri="{BB962C8B-B14F-4D97-AF65-F5344CB8AC3E}">
        <p14:creationId xmlns:p14="http://schemas.microsoft.com/office/powerpoint/2010/main" val="186651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563562"/>
          </a:xfrm>
        </p:spPr>
        <p:txBody>
          <a:bodyPr>
            <a:noAutofit/>
          </a:bodyPr>
          <a:lstStyle/>
          <a:p>
            <a:r>
              <a:rPr lang="en-US" sz="2800" b="1" dirty="0">
                <a:solidFill>
                  <a:srgbClr val="FF0000"/>
                </a:solidFill>
              </a:rPr>
              <a:t>1</a:t>
            </a:r>
            <a:r>
              <a:rPr lang="en-US" sz="2800" b="1" baseline="30000" dirty="0">
                <a:solidFill>
                  <a:srgbClr val="FF0000"/>
                </a:solidFill>
              </a:rPr>
              <a:t>st</a:t>
            </a:r>
            <a:r>
              <a:rPr lang="en-US" sz="2800" b="1" dirty="0">
                <a:solidFill>
                  <a:srgbClr val="FF0000"/>
                </a:solidFill>
              </a:rPr>
              <a:t> Wave of Feminism - Criticism </a:t>
            </a:r>
          </a:p>
        </p:txBody>
      </p:sp>
      <p:sp>
        <p:nvSpPr>
          <p:cNvPr id="3" name="Content Placeholder 2"/>
          <p:cNvSpPr>
            <a:spLocks noGrp="1"/>
          </p:cNvSpPr>
          <p:nvPr>
            <p:ph idx="1"/>
          </p:nvPr>
        </p:nvSpPr>
        <p:spPr>
          <a:xfrm>
            <a:off x="94445" y="679361"/>
            <a:ext cx="9067800" cy="6172200"/>
          </a:xfrm>
        </p:spPr>
        <p:txBody>
          <a:bodyPr>
            <a:normAutofit fontScale="85000" lnSpcReduction="20000"/>
          </a:bodyPr>
          <a:lstStyle/>
          <a:p>
            <a:pPr marL="514350" indent="-514350">
              <a:buFont typeface="+mj-lt"/>
              <a:buAutoNum type="arabicPeriod"/>
            </a:pPr>
            <a:r>
              <a:rPr lang="en-US" dirty="0"/>
              <a:t>Radical feminists challenged the single-minded focus on suffrage as the sine qua non of women’s liberation</a:t>
            </a:r>
          </a:p>
          <a:p>
            <a:pPr marL="514350" indent="-514350">
              <a:buFont typeface="+mj-lt"/>
              <a:buAutoNum type="arabicPeriod"/>
            </a:pPr>
            <a:r>
              <a:rPr lang="en-US" u="sng" dirty="0">
                <a:solidFill>
                  <a:schemeClr val="accent6">
                    <a:lumMod val="75000"/>
                  </a:schemeClr>
                </a:solidFill>
              </a:rPr>
              <a:t>Emma Goldman</a:t>
            </a:r>
            <a:r>
              <a:rPr lang="en-US" dirty="0">
                <a:solidFill>
                  <a:schemeClr val="accent6">
                    <a:lumMod val="75000"/>
                  </a:schemeClr>
                </a:solidFill>
              </a:rPr>
              <a:t>, </a:t>
            </a:r>
            <a:r>
              <a:rPr lang="en-US" dirty="0"/>
              <a:t>mocked the notion that the ballot could not secure equality for women, since it hardly accomplished that for the majority of American men</a:t>
            </a:r>
          </a:p>
          <a:p>
            <a:pPr marL="514350" indent="-514350">
              <a:buFont typeface="+mj-lt"/>
              <a:buAutoNum type="arabicPeriod"/>
            </a:pPr>
            <a:r>
              <a:rPr lang="en-US" dirty="0"/>
              <a:t>However, the right to vote was won by women due to their sheer resistance, courage and perseverance in face of all patriarchal norms and values that underpin our societies and that deem women as secondary, inferior to men and apolitical</a:t>
            </a:r>
          </a:p>
          <a:p>
            <a:pPr marL="514350" indent="-514350">
              <a:buFont typeface="+mj-lt"/>
              <a:buAutoNum type="arabicPeriod"/>
            </a:pPr>
            <a:r>
              <a:rPr lang="en-US" dirty="0"/>
              <a:t>In so many countries, women’s right to vote is not recognized  and women still have to fight for their right to vote</a:t>
            </a:r>
          </a:p>
          <a:p>
            <a:pPr marL="514350" indent="-514350">
              <a:buFont typeface="+mj-lt"/>
              <a:buAutoNum type="arabicPeriod"/>
            </a:pPr>
            <a:r>
              <a:rPr lang="en-US" dirty="0"/>
              <a:t>In countries like Pakistan, women can be disenfranchised even in the 21</a:t>
            </a:r>
            <a:r>
              <a:rPr lang="en-US" baseline="30000" dirty="0"/>
              <a:t>st</a:t>
            </a:r>
            <a:r>
              <a:rPr lang="en-US" dirty="0"/>
              <a:t> century e.g.  in Lower </a:t>
            </a:r>
            <a:r>
              <a:rPr lang="en-US" dirty="0" err="1"/>
              <a:t>Dir</a:t>
            </a:r>
            <a:r>
              <a:rPr lang="en-US" dirty="0"/>
              <a:t>, KPK in 2013 General Election</a:t>
            </a:r>
          </a:p>
        </p:txBody>
      </p:sp>
    </p:spTree>
    <p:extLst>
      <p:ext uri="{BB962C8B-B14F-4D97-AF65-F5344CB8AC3E}">
        <p14:creationId xmlns:p14="http://schemas.microsoft.com/office/powerpoint/2010/main" val="242540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325"/>
            <a:ext cx="9144000" cy="16002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426" y="1638299"/>
            <a:ext cx="5906573" cy="19430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81398"/>
            <a:ext cx="2476500" cy="327660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8171" y="3581397"/>
            <a:ext cx="2085975" cy="325024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5817" y="3581397"/>
            <a:ext cx="4571060" cy="164782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5818" y="5174321"/>
            <a:ext cx="4582730" cy="165731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622670"/>
            <a:ext cx="3224548" cy="1958729"/>
          </a:xfrm>
          <a:prstGeom prst="rect">
            <a:avLst/>
          </a:prstGeom>
        </p:spPr>
      </p:pic>
    </p:spTree>
    <p:extLst>
      <p:ext uri="{BB962C8B-B14F-4D97-AF65-F5344CB8AC3E}">
        <p14:creationId xmlns:p14="http://schemas.microsoft.com/office/powerpoint/2010/main" val="26570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44"/>
            <a:ext cx="8229600" cy="639762"/>
          </a:xfrm>
        </p:spPr>
        <p:txBody>
          <a:bodyPr>
            <a:noAutofit/>
          </a:bodyPr>
          <a:lstStyle/>
          <a:p>
            <a:r>
              <a:rPr lang="en-US" sz="3600" dirty="0"/>
              <a:t>2</a:t>
            </a:r>
            <a:r>
              <a:rPr lang="en-US" sz="3600" baseline="30000" dirty="0"/>
              <a:t>nd</a:t>
            </a:r>
            <a:r>
              <a:rPr lang="en-US" sz="3600" dirty="0"/>
              <a:t> Wave Feminism – 2 important Books</a:t>
            </a:r>
          </a:p>
        </p:txBody>
      </p:sp>
      <p:sp>
        <p:nvSpPr>
          <p:cNvPr id="3" name="Content Placeholder 2"/>
          <p:cNvSpPr>
            <a:spLocks noGrp="1"/>
          </p:cNvSpPr>
          <p:nvPr>
            <p:ph idx="1"/>
          </p:nvPr>
        </p:nvSpPr>
        <p:spPr>
          <a:xfrm>
            <a:off x="0" y="609600"/>
            <a:ext cx="9144000" cy="6248400"/>
          </a:xfrm>
        </p:spPr>
        <p:txBody>
          <a:bodyPr>
            <a:noAutofit/>
          </a:bodyPr>
          <a:lstStyle/>
          <a:p>
            <a:pPr marL="457200" indent="-457200">
              <a:buFont typeface="+mj-lt"/>
              <a:buAutoNum type="arabicPeriod"/>
            </a:pPr>
            <a:r>
              <a:rPr lang="en-US" sz="2100" dirty="0"/>
              <a:t>The second wave of the modern feminist movement began with the publication in France in 1949 of Simone de Beauvoir's book  </a:t>
            </a:r>
            <a:r>
              <a:rPr lang="en-US" sz="2100" dirty="0">
                <a:solidFill>
                  <a:srgbClr val="FF0000"/>
                </a:solidFill>
              </a:rPr>
              <a:t>The Second Sex</a:t>
            </a:r>
          </a:p>
          <a:p>
            <a:pPr marL="457200" indent="-457200">
              <a:buFont typeface="+mj-lt"/>
              <a:buAutoNum type="arabicPeriod"/>
            </a:pPr>
            <a:r>
              <a:rPr lang="en-US" sz="2100" dirty="0"/>
              <a:t>This sweeping account of the historical and current status of women in the Western world argues that men set the standards and values, and women are </a:t>
            </a:r>
            <a:r>
              <a:rPr lang="en-US" sz="2100" b="1" u="sng" dirty="0">
                <a:solidFill>
                  <a:srgbClr val="FF0000"/>
                </a:solidFill>
              </a:rPr>
              <a:t>the Other </a:t>
            </a:r>
            <a:r>
              <a:rPr lang="en-US" sz="2100" dirty="0"/>
              <a:t>who lack the qualities the dominants exhibit</a:t>
            </a:r>
          </a:p>
          <a:p>
            <a:pPr marL="457200" indent="-457200">
              <a:buFont typeface="+mj-lt"/>
              <a:buAutoNum type="arabicPeriod"/>
            </a:pPr>
            <a:r>
              <a:rPr lang="en-US" sz="2100" dirty="0"/>
              <a:t>Men are the actors, women the reactors</a:t>
            </a:r>
          </a:p>
          <a:p>
            <a:pPr marL="457200" indent="-457200">
              <a:buFont typeface="+mj-lt"/>
              <a:buAutoNum type="arabicPeriod"/>
            </a:pPr>
            <a:r>
              <a:rPr lang="en-US" sz="2100" dirty="0"/>
              <a:t>Men thus are the first sex, women always the second sex</a:t>
            </a:r>
          </a:p>
          <a:p>
            <a:pPr marL="457200" indent="-457200">
              <a:buFont typeface="+mj-lt"/>
              <a:buAutoNum type="arabicPeriod"/>
            </a:pPr>
            <a:r>
              <a:rPr lang="en-US" sz="2100" dirty="0"/>
              <a:t>Men’s dominance and women's subordination is not a biological phenomenon, de Beauvoir insisted, but a social creation: </a:t>
            </a:r>
            <a:r>
              <a:rPr lang="en-US" sz="2100" b="1" dirty="0">
                <a:solidFill>
                  <a:srgbClr val="FF0000"/>
                </a:solidFill>
              </a:rPr>
              <a:t>"One is not born, but rather becomes, a woman</a:t>
            </a:r>
            <a:r>
              <a:rPr lang="en-US" sz="2100" dirty="0"/>
              <a:t> ... ; it is civilization as a whole that produces this creature ... which is described as feminine“</a:t>
            </a:r>
          </a:p>
          <a:p>
            <a:pPr marL="457200" indent="-457200">
              <a:buFont typeface="+mj-lt"/>
              <a:buAutoNum type="arabicPeriod"/>
            </a:pPr>
            <a:r>
              <a:rPr lang="en-US" sz="2100" dirty="0"/>
              <a:t> In </a:t>
            </a:r>
            <a:r>
              <a:rPr lang="en-US" sz="2100" i="1" dirty="0"/>
              <a:t>The Feminine Mystique</a:t>
            </a:r>
            <a:r>
              <a:rPr lang="en-US" sz="2100" dirty="0"/>
              <a:t> (1963), American author and feminist Betty Friedan referred to “the problem that has no name,” in which women felt constrained, unsatisfied, and unhappy in their roles as wives, mothers, and homemakers</a:t>
            </a:r>
          </a:p>
          <a:p>
            <a:pPr marL="457200" indent="-457200">
              <a:buFont typeface="+mj-lt"/>
              <a:buAutoNum type="arabicPeriod"/>
            </a:pPr>
            <a:r>
              <a:rPr lang="en-US" sz="2100" dirty="0"/>
              <a:t>The Bitch Manifesto by Jo Freeman 	 	</a:t>
            </a:r>
            <a:r>
              <a:rPr lang="en-US" sz="2100" dirty="0">
                <a:hlinkClick r:id="rId2"/>
              </a:rPr>
              <a:t>https://www.jofreeman.com/joreen/bitch.htm</a:t>
            </a:r>
            <a:r>
              <a:rPr lang="en-US" sz="2100" dirty="0"/>
              <a:t> </a:t>
            </a:r>
          </a:p>
          <a:p>
            <a:pPr marL="457200" indent="-457200">
              <a:buFont typeface="+mj-lt"/>
              <a:buAutoNum type="arabicPeriod"/>
            </a:pPr>
            <a:endParaRPr lang="en-US" sz="2300" dirty="0"/>
          </a:p>
        </p:txBody>
      </p:sp>
    </p:spTree>
    <p:extLst>
      <p:ext uri="{BB962C8B-B14F-4D97-AF65-F5344CB8AC3E}">
        <p14:creationId xmlns:p14="http://schemas.microsoft.com/office/powerpoint/2010/main" val="33216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792162"/>
          </a:xfrm>
        </p:spPr>
        <p:txBody>
          <a:bodyPr>
            <a:normAutofit fontScale="90000"/>
          </a:bodyPr>
          <a:lstStyle/>
          <a:p>
            <a:r>
              <a:rPr lang="en-US" dirty="0"/>
              <a:t>2</a:t>
            </a:r>
            <a:r>
              <a:rPr lang="en-US" baseline="30000" dirty="0"/>
              <a:t>nd</a:t>
            </a:r>
            <a:r>
              <a:rPr lang="en-US" dirty="0"/>
              <a:t> Wave Feminism (1960s-1980s) Background &amp;  Demands </a:t>
            </a:r>
          </a:p>
        </p:txBody>
      </p:sp>
      <p:sp>
        <p:nvSpPr>
          <p:cNvPr id="3" name="Content Placeholder 2"/>
          <p:cNvSpPr>
            <a:spLocks noGrp="1"/>
          </p:cNvSpPr>
          <p:nvPr>
            <p:ph idx="1"/>
          </p:nvPr>
        </p:nvSpPr>
        <p:spPr>
          <a:xfrm>
            <a:off x="152400" y="1447800"/>
            <a:ext cx="8839200" cy="5410200"/>
          </a:xfrm>
        </p:spPr>
        <p:txBody>
          <a:bodyPr>
            <a:normAutofit fontScale="77500" lnSpcReduction="20000"/>
          </a:bodyPr>
          <a:lstStyle/>
          <a:p>
            <a:pPr marL="514350" indent="-514350">
              <a:buFont typeface="+mj-lt"/>
              <a:buAutoNum type="arabicPeriod"/>
            </a:pPr>
            <a:r>
              <a:rPr lang="en-US" dirty="0"/>
              <a:t>Civil Rights Movement </a:t>
            </a:r>
          </a:p>
          <a:p>
            <a:pPr marL="514350" indent="-514350">
              <a:buFont typeface="+mj-lt"/>
              <a:buAutoNum type="arabicPeriod"/>
            </a:pPr>
            <a:r>
              <a:rPr lang="en-US" dirty="0"/>
              <a:t>Protests against Vietnam War</a:t>
            </a:r>
          </a:p>
          <a:p>
            <a:pPr marL="0" indent="0" algn="ctr">
              <a:buNone/>
            </a:pPr>
            <a:r>
              <a:rPr lang="en-US" u="sng" dirty="0">
                <a:solidFill>
                  <a:srgbClr val="00B050"/>
                </a:solidFill>
                <a:effectLst>
                  <a:outerShdw blurRad="38100" dist="38100" dir="2700000" algn="tl">
                    <a:srgbClr val="000000">
                      <a:alpha val="43137"/>
                    </a:srgbClr>
                  </a:outerShdw>
                </a:effectLst>
              </a:rPr>
              <a:t>Demands</a:t>
            </a:r>
          </a:p>
          <a:p>
            <a:pPr marL="514350" indent="-514350">
              <a:buFont typeface="+mj-lt"/>
              <a:buAutoNum type="arabicPeriod"/>
            </a:pPr>
            <a:r>
              <a:rPr lang="en-US" dirty="0"/>
              <a:t>Discrimination in the Pattern of employment to be removed</a:t>
            </a:r>
          </a:p>
          <a:p>
            <a:pPr marL="514350" indent="-514350">
              <a:buFont typeface="+mj-lt"/>
              <a:buAutoNum type="arabicPeriod"/>
            </a:pPr>
            <a:r>
              <a:rPr lang="en-US" dirty="0"/>
              <a:t>Unequal pay to be made equal</a:t>
            </a:r>
          </a:p>
          <a:p>
            <a:pPr marL="514350" indent="-514350">
              <a:buFont typeface="+mj-lt"/>
              <a:buAutoNum type="arabicPeriod"/>
            </a:pPr>
            <a:r>
              <a:rPr lang="en-US" dirty="0"/>
              <a:t>Legislative guarantees of equal pay for equal work, equal job opportunities, and expanded child-care services</a:t>
            </a:r>
          </a:p>
          <a:p>
            <a:pPr marL="514350" indent="-514350">
              <a:buFont typeface="+mj-lt"/>
              <a:buAutoNum type="arabicPeriod"/>
            </a:pPr>
            <a:r>
              <a:rPr lang="en-US" dirty="0"/>
              <a:t>Legal inequality removed, and ample support services for working women to be provided</a:t>
            </a:r>
          </a:p>
          <a:p>
            <a:pPr marL="514350" indent="-514350">
              <a:buFont typeface="+mj-lt"/>
              <a:buAutoNum type="arabicPeriod"/>
            </a:pPr>
            <a:r>
              <a:rPr lang="en-US" dirty="0"/>
              <a:t>Recognition of Violence against women &amp; its Elimination</a:t>
            </a:r>
          </a:p>
          <a:p>
            <a:pPr marL="514350" indent="-514350">
              <a:buFont typeface="+mj-lt"/>
              <a:buAutoNum type="arabicPeriod"/>
            </a:pPr>
            <a:r>
              <a:rPr lang="en-US" dirty="0"/>
              <a:t>Social Equality – Education, Health to ensured</a:t>
            </a:r>
          </a:p>
          <a:p>
            <a:pPr marL="514350" indent="-514350">
              <a:buFont typeface="+mj-lt"/>
              <a:buAutoNum type="arabicPeriod"/>
            </a:pPr>
            <a:r>
              <a:rPr lang="en-US" dirty="0"/>
              <a:t>Sexual equality to ensured – Marriage – Divorce- Childbirth –  Family Planning Contraceptives </a:t>
            </a:r>
          </a:p>
          <a:p>
            <a:pPr marL="514350" indent="-514350">
              <a:buFont typeface="+mj-lt"/>
              <a:buAutoNum type="arabicPeriod"/>
            </a:pPr>
            <a:r>
              <a:rPr lang="en-US" dirty="0"/>
              <a:t> Abortion  to be legalized– My Body My Choice</a:t>
            </a:r>
          </a:p>
        </p:txBody>
      </p:sp>
    </p:spTree>
    <p:extLst>
      <p:ext uri="{BB962C8B-B14F-4D97-AF65-F5344CB8AC3E}">
        <p14:creationId xmlns:p14="http://schemas.microsoft.com/office/powerpoint/2010/main" val="293441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65"/>
            <a:ext cx="8229600" cy="563562"/>
          </a:xfrm>
        </p:spPr>
        <p:txBody>
          <a:bodyPr>
            <a:noAutofit/>
          </a:bodyPr>
          <a:lstStyle/>
          <a:p>
            <a:r>
              <a:rPr lang="en-US" sz="3200" dirty="0"/>
              <a:t>2</a:t>
            </a:r>
            <a:r>
              <a:rPr lang="en-US" sz="3200" baseline="30000" dirty="0"/>
              <a:t>nd</a:t>
            </a:r>
            <a:r>
              <a:rPr lang="en-US" sz="3200" dirty="0"/>
              <a:t> Wave Feminism (1960s-1980s) – Impacts </a:t>
            </a:r>
          </a:p>
        </p:txBody>
      </p:sp>
      <p:sp>
        <p:nvSpPr>
          <p:cNvPr id="3" name="Content Placeholder 2"/>
          <p:cNvSpPr>
            <a:spLocks noGrp="1"/>
          </p:cNvSpPr>
          <p:nvPr>
            <p:ph idx="1"/>
          </p:nvPr>
        </p:nvSpPr>
        <p:spPr>
          <a:xfrm>
            <a:off x="304800" y="585027"/>
            <a:ext cx="8839200" cy="6272973"/>
          </a:xfrm>
        </p:spPr>
        <p:txBody>
          <a:bodyPr>
            <a:normAutofit fontScale="85000" lnSpcReduction="10000"/>
          </a:bodyPr>
          <a:lstStyle/>
          <a:p>
            <a:pPr marL="514350" indent="-514350">
              <a:buFont typeface="+mj-lt"/>
              <a:buAutoNum type="arabicPeriod"/>
            </a:pPr>
            <a:r>
              <a:rPr lang="en-US" dirty="0"/>
              <a:t>second-wave feminism provoked extensive theoretical discussion about the origins of women’s oppression, the nature of gender, and the role of the family</a:t>
            </a:r>
          </a:p>
          <a:p>
            <a:pPr marL="514350" indent="-514350">
              <a:buFont typeface="+mj-lt"/>
              <a:buAutoNum type="arabicPeriod"/>
            </a:pPr>
            <a:r>
              <a:rPr lang="en-US" dirty="0"/>
              <a:t>Kate Millett’s </a:t>
            </a:r>
            <a:r>
              <a:rPr lang="en-US" i="1" dirty="0"/>
              <a:t>Sexual Politics 1970</a:t>
            </a:r>
            <a:r>
              <a:rPr lang="en-US" dirty="0"/>
              <a:t> - she broadened the term </a:t>
            </a:r>
            <a:r>
              <a:rPr lang="en-US" i="1" dirty="0"/>
              <a:t>politics</a:t>
            </a:r>
            <a:r>
              <a:rPr lang="en-US" dirty="0"/>
              <a:t> to include all “</a:t>
            </a:r>
            <a:r>
              <a:rPr lang="en-US" dirty="0">
                <a:solidFill>
                  <a:srgbClr val="FF0000"/>
                </a:solidFill>
              </a:rPr>
              <a:t>power-structured relationships</a:t>
            </a:r>
            <a:r>
              <a:rPr lang="en-US" dirty="0"/>
              <a:t>” and posited that the personal was actually political</a:t>
            </a:r>
          </a:p>
          <a:p>
            <a:pPr marL="514350" indent="-514350">
              <a:buFont typeface="+mj-lt"/>
              <a:buAutoNum type="arabicPeriod"/>
            </a:pPr>
            <a:r>
              <a:rPr lang="en-US" dirty="0" err="1"/>
              <a:t>Shulamith</a:t>
            </a:r>
            <a:r>
              <a:rPr lang="en-US" dirty="0"/>
              <a:t> Firestone 1970, a founder of the New York Radical Feminists, published </a:t>
            </a:r>
            <a:r>
              <a:rPr lang="en-US" i="1" dirty="0">
                <a:solidFill>
                  <a:srgbClr val="FF0000"/>
                </a:solidFill>
              </a:rPr>
              <a:t>The Dialectic of Sex</a:t>
            </a:r>
            <a:r>
              <a:rPr lang="en-US" dirty="0"/>
              <a:t> in the same year, insisting that love disadvantaged women by creating intimate shackles between them and the men they loved—men who were also their oppressors</a:t>
            </a:r>
          </a:p>
          <a:p>
            <a:pPr marL="514350" indent="-514350">
              <a:buFont typeface="+mj-lt"/>
              <a:buAutoNum type="arabicPeriod"/>
            </a:pPr>
            <a:r>
              <a:rPr lang="en-US" dirty="0"/>
              <a:t>One year later, 1971, Germaine Greer, published </a:t>
            </a:r>
            <a:r>
              <a:rPr lang="en-US" i="1" dirty="0">
                <a:solidFill>
                  <a:srgbClr val="FF0000"/>
                </a:solidFill>
              </a:rPr>
              <a:t>The Female Eunuch</a:t>
            </a:r>
            <a:r>
              <a:rPr lang="en-US" dirty="0"/>
              <a:t>, in which she argued that the sexual repression of women cuts them off from the creative energy they need to be independent and self-fulfilled</a:t>
            </a:r>
          </a:p>
        </p:txBody>
      </p:sp>
    </p:spTree>
    <p:extLst>
      <p:ext uri="{BB962C8B-B14F-4D97-AF65-F5344CB8AC3E}">
        <p14:creationId xmlns:p14="http://schemas.microsoft.com/office/powerpoint/2010/main" val="312193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92500" lnSpcReduction="20000"/>
          </a:bodyPr>
          <a:lstStyle/>
          <a:p>
            <a:pPr marL="514350" indent="-514350">
              <a:buFont typeface="+mj-lt"/>
              <a:buAutoNum type="arabicPeriod"/>
            </a:pPr>
            <a:r>
              <a:rPr lang="en-US" dirty="0"/>
              <a:t>Consciousness Raising Groups – CR Groups </a:t>
            </a:r>
          </a:p>
          <a:p>
            <a:pPr marL="514350" indent="-514350">
              <a:buFont typeface="+mj-lt"/>
              <a:buAutoNum type="arabicPeriod"/>
            </a:pPr>
            <a:r>
              <a:rPr lang="en-US" dirty="0"/>
              <a:t>Widespread effort to reform the negative and inferior image of women in popular culture to a more positive and realistic one</a:t>
            </a:r>
          </a:p>
          <a:p>
            <a:pPr marL="514350" indent="-514350">
              <a:buFont typeface="+mj-lt"/>
              <a:buAutoNum type="arabicPeriod"/>
            </a:pPr>
            <a:r>
              <a:rPr lang="en-US" dirty="0"/>
              <a:t>Women created their own popular culture and the movement spread through feminist films, music, books and even restaurants</a:t>
            </a:r>
          </a:p>
          <a:p>
            <a:pPr marL="514350" indent="-514350">
              <a:buFont typeface="+mj-lt"/>
              <a:buAutoNum type="arabicPeriod"/>
            </a:pPr>
            <a:r>
              <a:rPr lang="en-US" dirty="0"/>
              <a:t>In 1966, the </a:t>
            </a:r>
            <a:r>
              <a:rPr lang="en-US" i="1" dirty="0"/>
              <a:t>National Organization for Women</a:t>
            </a:r>
            <a:r>
              <a:rPr lang="en-US" dirty="0"/>
              <a:t> (NOW) was created, with Betty Friedan named the first President</a:t>
            </a:r>
          </a:p>
          <a:p>
            <a:pPr marL="514350" indent="-514350">
              <a:buFont typeface="+mj-lt"/>
              <a:buAutoNum type="arabicPeriod"/>
            </a:pPr>
            <a:r>
              <a:rPr lang="en-US" dirty="0"/>
              <a:t>The founding statement of NOW demanded the removal of all barriers to “</a:t>
            </a:r>
            <a:r>
              <a:rPr lang="en-US" i="1" dirty="0"/>
              <a:t>equal and economic advance</a:t>
            </a:r>
            <a:r>
              <a:rPr lang="en-US" dirty="0"/>
              <a:t>” and declared “</a:t>
            </a:r>
            <a:r>
              <a:rPr lang="en-US" i="1" dirty="0"/>
              <a:t>the true equality for all women</a:t>
            </a:r>
            <a:r>
              <a:rPr lang="en-US" dirty="0"/>
              <a:t>” as its aim</a:t>
            </a:r>
          </a:p>
        </p:txBody>
      </p:sp>
      <p:sp>
        <p:nvSpPr>
          <p:cNvPr id="4" name="Title 1"/>
          <p:cNvSpPr>
            <a:spLocks noGrp="1"/>
          </p:cNvSpPr>
          <p:nvPr>
            <p:ph type="title"/>
          </p:nvPr>
        </p:nvSpPr>
        <p:spPr>
          <a:xfrm>
            <a:off x="457200" y="152400"/>
            <a:ext cx="8229600" cy="609600"/>
          </a:xfrm>
        </p:spPr>
        <p:txBody>
          <a:bodyPr>
            <a:noAutofit/>
          </a:bodyPr>
          <a:lstStyle/>
          <a:p>
            <a:r>
              <a:rPr lang="en-US" sz="3200" dirty="0"/>
              <a:t>2</a:t>
            </a:r>
            <a:r>
              <a:rPr lang="en-US" sz="3200" baseline="30000" dirty="0"/>
              <a:t>nd</a:t>
            </a:r>
            <a:r>
              <a:rPr lang="en-US" sz="3200" dirty="0"/>
              <a:t> Wave Feminism (1960s-1980s) – Impacts </a:t>
            </a:r>
          </a:p>
        </p:txBody>
      </p:sp>
    </p:spTree>
    <p:extLst>
      <p:ext uri="{BB962C8B-B14F-4D97-AF65-F5344CB8AC3E}">
        <p14:creationId xmlns:p14="http://schemas.microsoft.com/office/powerpoint/2010/main" val="14738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65"/>
            <a:ext cx="8229600" cy="411162"/>
          </a:xfrm>
        </p:spPr>
        <p:txBody>
          <a:bodyPr>
            <a:normAutofit fontScale="90000"/>
          </a:bodyPr>
          <a:lstStyle/>
          <a:p>
            <a:r>
              <a:rPr lang="en-US" dirty="0"/>
              <a:t>Achievements </a:t>
            </a:r>
          </a:p>
        </p:txBody>
      </p:sp>
      <p:sp>
        <p:nvSpPr>
          <p:cNvPr id="3" name="Content Placeholder 2"/>
          <p:cNvSpPr>
            <a:spLocks noGrp="1"/>
          </p:cNvSpPr>
          <p:nvPr>
            <p:ph idx="1"/>
          </p:nvPr>
        </p:nvSpPr>
        <p:spPr>
          <a:xfrm>
            <a:off x="152400" y="432627"/>
            <a:ext cx="8839200" cy="6272973"/>
          </a:xfrm>
        </p:spPr>
        <p:txBody>
          <a:bodyPr>
            <a:noAutofit/>
          </a:bodyPr>
          <a:lstStyle/>
          <a:p>
            <a:pPr marL="514350" indent="-514350">
              <a:spcBef>
                <a:spcPts val="0"/>
              </a:spcBef>
              <a:buFont typeface="+mj-lt"/>
              <a:buAutoNum type="arabicPeriod"/>
            </a:pPr>
            <a:r>
              <a:rPr lang="en-US" sz="2300" dirty="0"/>
              <a:t>Many goals of the second wave were met</a:t>
            </a:r>
          </a:p>
          <a:p>
            <a:pPr marL="514350" indent="-514350">
              <a:spcBef>
                <a:spcPts val="0"/>
              </a:spcBef>
              <a:buFont typeface="+mj-lt"/>
              <a:buAutoNum type="arabicPeriod"/>
            </a:pPr>
            <a:r>
              <a:rPr lang="en-US" sz="2300" dirty="0"/>
              <a:t>More women in positions of leadership in higher education, business and politics</a:t>
            </a:r>
          </a:p>
          <a:p>
            <a:pPr marL="514350" indent="-514350">
              <a:spcBef>
                <a:spcPts val="0"/>
              </a:spcBef>
              <a:buFont typeface="+mj-lt"/>
              <a:buAutoNum type="arabicPeriod"/>
            </a:pPr>
            <a:r>
              <a:rPr lang="en-US" sz="2300" dirty="0"/>
              <a:t>Abortion rights; access to the pill that increased women’s control over their bodies</a:t>
            </a:r>
          </a:p>
          <a:p>
            <a:pPr marL="514350" indent="-514350">
              <a:spcBef>
                <a:spcPts val="0"/>
              </a:spcBef>
              <a:buFont typeface="+mj-lt"/>
              <a:buAutoNum type="arabicPeriod"/>
            </a:pPr>
            <a:r>
              <a:rPr lang="en-US" sz="2300" dirty="0"/>
              <a:t>More expression and acceptance of female sexuality</a:t>
            </a:r>
          </a:p>
          <a:p>
            <a:pPr marL="514350" indent="-514350">
              <a:spcBef>
                <a:spcPts val="0"/>
              </a:spcBef>
              <a:buFont typeface="+mj-lt"/>
              <a:buAutoNum type="arabicPeriod"/>
            </a:pPr>
            <a:r>
              <a:rPr lang="en-US" sz="2300" dirty="0"/>
              <a:t>General public awareness of the concept of and need for the “rights of women” (though never fully achieved)</a:t>
            </a:r>
          </a:p>
          <a:p>
            <a:pPr marL="514350" indent="-514350">
              <a:spcBef>
                <a:spcPts val="0"/>
              </a:spcBef>
              <a:buFont typeface="+mj-lt"/>
              <a:buAutoNum type="arabicPeriod"/>
            </a:pPr>
            <a:r>
              <a:rPr lang="en-US" sz="2300" dirty="0"/>
              <a:t>A solid academic field in feminism, gender and sexuality studies</a:t>
            </a:r>
          </a:p>
          <a:p>
            <a:pPr marL="514350" indent="-514350">
              <a:spcBef>
                <a:spcPts val="0"/>
              </a:spcBef>
              <a:buFont typeface="+mj-lt"/>
              <a:buAutoNum type="arabicPeriod"/>
            </a:pPr>
            <a:r>
              <a:rPr lang="en-US" sz="2300" dirty="0"/>
              <a:t>Greater access to education</a:t>
            </a:r>
          </a:p>
          <a:p>
            <a:pPr marL="514350" indent="-514350">
              <a:spcBef>
                <a:spcPts val="0"/>
              </a:spcBef>
              <a:buFont typeface="+mj-lt"/>
              <a:buAutoNum type="arabicPeriod"/>
            </a:pPr>
            <a:r>
              <a:rPr lang="en-US" sz="2300" dirty="0"/>
              <a:t>Organizations and legislation for the protection of battered women</a:t>
            </a:r>
          </a:p>
          <a:p>
            <a:pPr marL="514350" indent="-514350">
              <a:spcBef>
                <a:spcPts val="0"/>
              </a:spcBef>
              <a:buFont typeface="+mj-lt"/>
              <a:buAutoNum type="arabicPeriod"/>
            </a:pPr>
            <a:r>
              <a:rPr lang="en-US" sz="2300" dirty="0"/>
              <a:t>Women’s support groups and organizations</a:t>
            </a:r>
          </a:p>
          <a:p>
            <a:pPr marL="514350" indent="-514350">
              <a:spcBef>
                <a:spcPts val="0"/>
              </a:spcBef>
              <a:buFont typeface="+mj-lt"/>
              <a:buAutoNum type="arabicPeriod"/>
            </a:pPr>
            <a:r>
              <a:rPr lang="en-US" sz="2300" dirty="0"/>
              <a:t>An industry in the publication of books by and about women/feminism</a:t>
            </a:r>
          </a:p>
          <a:p>
            <a:pPr marL="514350" indent="-514350">
              <a:spcBef>
                <a:spcPts val="0"/>
              </a:spcBef>
              <a:buFont typeface="+mj-lt"/>
              <a:buAutoNum type="arabicPeriod"/>
            </a:pPr>
            <a:r>
              <a:rPr lang="en-US" sz="2300" dirty="0"/>
              <a:t>public forums for the discussion of women’s rights</a:t>
            </a:r>
          </a:p>
          <a:p>
            <a:pPr marL="514350" indent="-514350">
              <a:spcBef>
                <a:spcPts val="0"/>
              </a:spcBef>
              <a:buFont typeface="+mj-lt"/>
              <a:buAutoNum type="arabicPeriod"/>
            </a:pPr>
            <a:r>
              <a:rPr lang="en-US" sz="2300" dirty="0"/>
              <a:t>A societal discourse at the popular level about women’s suppression, efforts for reform, and a critique of patriarchy</a:t>
            </a:r>
          </a:p>
        </p:txBody>
      </p:sp>
    </p:spTree>
    <p:extLst>
      <p:ext uri="{BB962C8B-B14F-4D97-AF65-F5344CB8AC3E}">
        <p14:creationId xmlns:p14="http://schemas.microsoft.com/office/powerpoint/2010/main" val="15951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9"/>
            <a:ext cx="8229600" cy="599941"/>
          </a:xfrm>
        </p:spPr>
        <p:txBody>
          <a:bodyPr>
            <a:normAutofit fontScale="90000"/>
          </a:bodyPr>
          <a:lstStyle/>
          <a:p>
            <a:r>
              <a:rPr lang="en-US" dirty="0"/>
              <a:t>Critique </a:t>
            </a:r>
          </a:p>
        </p:txBody>
      </p:sp>
      <p:sp>
        <p:nvSpPr>
          <p:cNvPr id="3" name="Content Placeholder 2"/>
          <p:cNvSpPr>
            <a:spLocks noGrp="1"/>
          </p:cNvSpPr>
          <p:nvPr>
            <p:ph idx="1"/>
          </p:nvPr>
        </p:nvSpPr>
        <p:spPr>
          <a:xfrm>
            <a:off x="76200" y="609600"/>
            <a:ext cx="8915400" cy="5943600"/>
          </a:xfrm>
        </p:spPr>
        <p:txBody>
          <a:bodyPr>
            <a:normAutofit fontScale="70000" lnSpcReduction="20000"/>
          </a:bodyPr>
          <a:lstStyle/>
          <a:p>
            <a:pPr marL="514350" indent="-514350">
              <a:buFont typeface="+mj-lt"/>
              <a:buAutoNum type="arabicPeriod"/>
            </a:pPr>
            <a:r>
              <a:rPr lang="en-US" dirty="0"/>
              <a:t>While the Second Wave was a hugely successful movement that comprised many legal and cultural victories leading to greater equality, it had its shortcomings</a:t>
            </a:r>
          </a:p>
          <a:p>
            <a:pPr marL="514350" indent="-514350">
              <a:buFont typeface="+mj-lt"/>
              <a:buAutoNum type="arabicPeriod"/>
            </a:pPr>
            <a:r>
              <a:rPr lang="en-US" dirty="0"/>
              <a:t>At the time in the United States, the movement against racism was active too. Women of colour found themselves to be under-represented by the feminist movement</a:t>
            </a:r>
          </a:p>
          <a:p>
            <a:pPr marL="514350" indent="-514350">
              <a:buFont typeface="+mj-lt"/>
              <a:buAutoNum type="arabicPeriod"/>
            </a:pPr>
            <a:r>
              <a:rPr lang="en-US" dirty="0"/>
              <a:t>Prominent feminists were white middle-class women who wrote feminist theory centered around their own experiences and troubles</a:t>
            </a:r>
          </a:p>
          <a:p>
            <a:pPr marL="514350" indent="-514350">
              <a:buFont typeface="+mj-lt"/>
              <a:buAutoNum type="arabicPeriod"/>
            </a:pPr>
            <a:r>
              <a:rPr lang="en-US" dirty="0"/>
              <a:t>While there were many black, Latina, Asian and Native American members of the movement, they felt excluded from the narrative and ignored</a:t>
            </a:r>
          </a:p>
          <a:p>
            <a:pPr marL="514350" indent="-514350">
              <a:buFont typeface="+mj-lt"/>
              <a:buAutoNum type="arabicPeriod"/>
            </a:pPr>
            <a:r>
              <a:rPr lang="en-US" dirty="0"/>
              <a:t>The agenda of the leading white feminists were often a contrast to theirs</a:t>
            </a:r>
          </a:p>
          <a:p>
            <a:pPr marL="514350" indent="-514350">
              <a:buFont typeface="+mj-lt"/>
              <a:buAutoNum type="arabicPeriod"/>
            </a:pPr>
            <a:r>
              <a:rPr lang="en-US" dirty="0"/>
              <a:t>Many women felt that it was unwise to discuss gender equality without taking into consideration racial inequality too</a:t>
            </a:r>
          </a:p>
          <a:p>
            <a:pPr marL="514350" indent="-514350">
              <a:buFont typeface="+mj-lt"/>
              <a:buAutoNum type="arabicPeriod"/>
            </a:pPr>
            <a:r>
              <a:rPr lang="en-US" dirty="0"/>
              <a:t>This gap between white and People of Colour  feminists motivated women of colour to form their own organizations to represent their interests in the movement. One such organization was the </a:t>
            </a:r>
            <a:r>
              <a:rPr lang="en-US" i="1" dirty="0"/>
              <a:t>Third World Women’s Alliance</a:t>
            </a:r>
            <a:r>
              <a:rPr lang="en-US" dirty="0"/>
              <a:t>.</a:t>
            </a:r>
          </a:p>
          <a:p>
            <a:endParaRPr lang="en-US" dirty="0"/>
          </a:p>
        </p:txBody>
      </p:sp>
    </p:spTree>
    <p:extLst>
      <p:ext uri="{BB962C8B-B14F-4D97-AF65-F5344CB8AC3E}">
        <p14:creationId xmlns:p14="http://schemas.microsoft.com/office/powerpoint/2010/main" val="283700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a:bodyPr>
          <a:lstStyle/>
          <a:p>
            <a:r>
              <a:rPr lang="en-US" dirty="0"/>
              <a:t>Feminism / Feminist Movements in Pakistan </a:t>
            </a:r>
          </a:p>
        </p:txBody>
      </p:sp>
      <p:sp>
        <p:nvSpPr>
          <p:cNvPr id="3" name="Content Placeholder 2"/>
          <p:cNvSpPr>
            <a:spLocks noGrp="1"/>
          </p:cNvSpPr>
          <p:nvPr>
            <p:ph idx="1"/>
          </p:nvPr>
        </p:nvSpPr>
        <p:spPr>
          <a:xfrm>
            <a:off x="457200" y="3352800"/>
            <a:ext cx="8229600" cy="2773363"/>
          </a:xfrm>
        </p:spPr>
        <p:txBody>
          <a:bodyPr/>
          <a:lstStyle/>
          <a:p>
            <a:r>
              <a:rPr lang="en-US" dirty="0"/>
              <a:t>Feminism and the Women’s Movement in Pakistan Actors, Debates and Strategies         Dr. </a:t>
            </a:r>
            <a:r>
              <a:rPr lang="en-US" dirty="0" err="1"/>
              <a:t>Rubina</a:t>
            </a:r>
            <a:r>
              <a:rPr lang="en-US" dirty="0"/>
              <a:t> </a:t>
            </a:r>
            <a:r>
              <a:rPr lang="en-US" dirty="0" err="1"/>
              <a:t>Saigol</a:t>
            </a:r>
            <a:endParaRPr lang="en-US" dirty="0">
              <a:hlinkClick r:id="rId2"/>
            </a:endParaRPr>
          </a:p>
          <a:p>
            <a:r>
              <a:rPr lang="en-US" dirty="0">
                <a:hlinkClick r:id="rId2"/>
              </a:rPr>
              <a:t>https://library.fes.de/pdf-files/bueros/pakistan/12453.pdf</a:t>
            </a:r>
            <a:r>
              <a:rPr lang="en-US" dirty="0"/>
              <a:t> </a:t>
            </a:r>
          </a:p>
        </p:txBody>
      </p:sp>
    </p:spTree>
    <p:extLst>
      <p:ext uri="{BB962C8B-B14F-4D97-AF65-F5344CB8AC3E}">
        <p14:creationId xmlns:p14="http://schemas.microsoft.com/office/powerpoint/2010/main" val="421206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Feminist Movements in Pakistan</a:t>
            </a:r>
            <a:br>
              <a:rPr lang="en-US" dirty="0"/>
            </a:br>
            <a:r>
              <a:rPr lang="en-US" dirty="0"/>
              <a:t>From 1947-2022</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923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Feminism --- Defined </a:t>
            </a:r>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b="1" dirty="0"/>
              <a:t>The </a:t>
            </a:r>
            <a:r>
              <a:rPr lang="en-US" b="1" dirty="0">
                <a:solidFill>
                  <a:srgbClr val="FF0000"/>
                </a:solidFill>
              </a:rPr>
              <a:t>theory </a:t>
            </a:r>
            <a:r>
              <a:rPr lang="en-US" dirty="0"/>
              <a:t>of the political, economic, and social equality of the sexes</a:t>
            </a:r>
          </a:p>
          <a:p>
            <a:pPr marL="514350" indent="-514350">
              <a:buFont typeface="+mj-lt"/>
              <a:buAutoNum type="arabicPeriod"/>
            </a:pPr>
            <a:r>
              <a:rPr lang="en-US" dirty="0"/>
              <a:t>Organized </a:t>
            </a:r>
            <a:r>
              <a:rPr lang="en-US" b="1" dirty="0">
                <a:solidFill>
                  <a:srgbClr val="FF0000"/>
                </a:solidFill>
              </a:rPr>
              <a:t>activity</a:t>
            </a:r>
            <a:r>
              <a:rPr lang="en-US" dirty="0"/>
              <a:t> on behalf of women's rights and interests</a:t>
            </a:r>
          </a:p>
          <a:p>
            <a:pPr marL="514350" indent="-514350">
              <a:buFont typeface="+mj-lt"/>
              <a:buAutoNum type="arabicPeriod"/>
            </a:pPr>
            <a:r>
              <a:rPr lang="en-US" dirty="0"/>
              <a:t>Feminism is both an </a:t>
            </a:r>
            <a:r>
              <a:rPr lang="en-US" b="1" u="sng" dirty="0"/>
              <a:t>intellectual commitment </a:t>
            </a:r>
            <a:r>
              <a:rPr lang="en-US" dirty="0"/>
              <a:t>and a </a:t>
            </a:r>
            <a:r>
              <a:rPr lang="en-US" b="1" u="sng" dirty="0"/>
              <a:t>political movement </a:t>
            </a:r>
            <a:r>
              <a:rPr lang="en-US" dirty="0"/>
              <a:t>that seeks justice for women and the end of sexism in all forms</a:t>
            </a:r>
          </a:p>
          <a:p>
            <a:pPr marL="514350" indent="-514350">
              <a:buFont typeface="+mj-lt"/>
              <a:buAutoNum type="arabicPeriod"/>
            </a:pPr>
            <a:r>
              <a:rPr lang="en-US" dirty="0"/>
              <a:t>Motivated by the quest for social justice, feminist inquiry provides a wide range of perspectives on social, cultural, economic, and political phenomena </a:t>
            </a:r>
          </a:p>
          <a:p>
            <a:pPr lvl="1"/>
            <a:r>
              <a:rPr lang="en-US" dirty="0"/>
              <a:t>Ref. Feminist Philosophy Plato.stanford.edu</a:t>
            </a:r>
          </a:p>
          <a:p>
            <a:pPr marL="514350" indent="-514350">
              <a:buFont typeface="+mj-lt"/>
              <a:buAutoNum type="arabicPeriod"/>
            </a:pPr>
            <a:endParaRPr lang="en-US" dirty="0"/>
          </a:p>
        </p:txBody>
      </p:sp>
    </p:spTree>
    <p:extLst>
      <p:ext uri="{BB962C8B-B14F-4D97-AF65-F5344CB8AC3E}">
        <p14:creationId xmlns:p14="http://schemas.microsoft.com/office/powerpoint/2010/main" val="147777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a:bodyPr>
          <a:lstStyle/>
          <a:p>
            <a:r>
              <a:rPr lang="en-US" sz="2400" dirty="0"/>
              <a:t>“For realizing, in letter and spirit, the ideals of a democratic welfare state, it is necessary to institute a system which fully guarantees human rights, generates conducive environment for the pragmatic use and beneficial enjoyment of human rights and provides operative safeguards and expeditious remedy against any violation of human rights”. Critically evaluate the statement with special reference to Pakistan. 2020	</a:t>
            </a:r>
          </a:p>
          <a:p>
            <a:r>
              <a:rPr lang="en-US" sz="2400" dirty="0"/>
              <a:t> Outline and explain the three major waves of feminist movements in the West. Discuss the influence of these waves on feminist movements in Pakistan. 2019	</a:t>
            </a:r>
          </a:p>
          <a:p>
            <a:r>
              <a:rPr lang="en-US" sz="2400" dirty="0"/>
              <a:t> short notes – APWA and WAF	2018</a:t>
            </a:r>
          </a:p>
          <a:p>
            <a:r>
              <a:rPr lang="en-US" sz="2400" dirty="0"/>
              <a:t>“Women active political participation could stabilize democracy and boost economic development.” Comment on this statement within context of socio-economic realities of Pakistani society. 2017</a:t>
            </a:r>
          </a:p>
          <a:p>
            <a:endParaRPr lang="en-US" sz="2400" dirty="0"/>
          </a:p>
          <a:p>
            <a:endParaRPr lang="en-US" sz="2400" dirty="0"/>
          </a:p>
        </p:txBody>
      </p:sp>
    </p:spTree>
    <p:extLst>
      <p:ext uri="{BB962C8B-B14F-4D97-AF65-F5344CB8AC3E}">
        <p14:creationId xmlns:p14="http://schemas.microsoft.com/office/powerpoint/2010/main" val="111022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Welfare Feminism-1950s-1960s</a:t>
            </a:r>
          </a:p>
        </p:txBody>
      </p:sp>
      <p:sp>
        <p:nvSpPr>
          <p:cNvPr id="3" name="Content Placeholder 2"/>
          <p:cNvSpPr>
            <a:spLocks noGrp="1"/>
          </p:cNvSpPr>
          <p:nvPr>
            <p:ph idx="1"/>
          </p:nvPr>
        </p:nvSpPr>
        <p:spPr/>
        <p:txBody>
          <a:bodyPr>
            <a:normAutofit fontScale="92500" lnSpcReduction="20000"/>
          </a:bodyPr>
          <a:lstStyle/>
          <a:p>
            <a:r>
              <a:rPr lang="en-US" dirty="0"/>
              <a:t>1947- Women’s Relief Committee, founded by Fatima Jinnah</a:t>
            </a:r>
          </a:p>
          <a:p>
            <a:r>
              <a:rPr lang="en-US" dirty="0"/>
              <a:t>1949-Begum </a:t>
            </a:r>
            <a:r>
              <a:rPr lang="en-US" dirty="0" err="1"/>
              <a:t>Ra’ana</a:t>
            </a:r>
            <a:r>
              <a:rPr lang="en-US" dirty="0"/>
              <a:t> </a:t>
            </a:r>
            <a:r>
              <a:rPr lang="en-US" dirty="0" err="1"/>
              <a:t>Liaqat</a:t>
            </a:r>
            <a:r>
              <a:rPr lang="en-US" dirty="0"/>
              <a:t> Ali, founded the All-Pakistan Women’s Association</a:t>
            </a:r>
          </a:p>
          <a:p>
            <a:r>
              <a:rPr lang="en-US" dirty="0"/>
              <a:t>Moral, social and economic welfare of Pakistani women</a:t>
            </a:r>
          </a:p>
          <a:p>
            <a:r>
              <a:rPr lang="en-US" dirty="0"/>
              <a:t>The 1960s saw the proliferation of women’s welfare and development organizations but it was the All Pakistan Women’s Association (APWA) that became the face of the women’s movement in the country in that decade</a:t>
            </a:r>
          </a:p>
          <a:p>
            <a:endParaRPr lang="en-US" dirty="0"/>
          </a:p>
        </p:txBody>
      </p:sp>
    </p:spTree>
    <p:extLst>
      <p:ext uri="{BB962C8B-B14F-4D97-AF65-F5344CB8AC3E}">
        <p14:creationId xmlns:p14="http://schemas.microsoft.com/office/powerpoint/2010/main" val="14260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Welfare Feminism-1950s-1960s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The passage of the Muslim Family Laws Ordinance (1961), pushed by APWA, reflected a minor ingress by the state in the private sphere as it placed certain procedural limits on the men’s arbitrary right of divorce</a:t>
            </a:r>
          </a:p>
          <a:p>
            <a:pPr marL="514350" indent="-514350">
              <a:buFont typeface="+mj-lt"/>
              <a:buAutoNum type="arabicPeriod"/>
            </a:pPr>
            <a:r>
              <a:rPr lang="en-US" dirty="0"/>
              <a:t>It gave women some rights regarding child custody and maintenance</a:t>
            </a:r>
          </a:p>
          <a:p>
            <a:pPr marL="514350" indent="-514350">
              <a:buFont typeface="+mj-lt"/>
              <a:buAutoNum type="arabicPeriod"/>
            </a:pPr>
            <a:r>
              <a:rPr lang="en-US" dirty="0"/>
              <a:t> Even the small changes repeatedly stirred public controversy with clerics clamouring for the reversal of the ordinance</a:t>
            </a:r>
          </a:p>
          <a:p>
            <a:endParaRPr lang="en-US" dirty="0"/>
          </a:p>
          <a:p>
            <a:endParaRPr lang="en-US" dirty="0"/>
          </a:p>
        </p:txBody>
      </p:sp>
    </p:spTree>
    <p:extLst>
      <p:ext uri="{BB962C8B-B14F-4D97-AF65-F5344CB8AC3E}">
        <p14:creationId xmlns:p14="http://schemas.microsoft.com/office/powerpoint/2010/main" val="30811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Welfare Feminism-1950s-1960s-1970s</a:t>
            </a:r>
          </a:p>
        </p:txBody>
      </p:sp>
      <p:sp>
        <p:nvSpPr>
          <p:cNvPr id="3" name="Content Placeholder 2"/>
          <p:cNvSpPr>
            <a:spLocks noGrp="1"/>
          </p:cNvSpPr>
          <p:nvPr>
            <p:ph idx="1"/>
          </p:nvPr>
        </p:nvSpPr>
        <p:spPr>
          <a:xfrm>
            <a:off x="190500" y="990600"/>
            <a:ext cx="8763000" cy="5715000"/>
          </a:xfrm>
        </p:spPr>
        <p:txBody>
          <a:bodyPr>
            <a:normAutofit fontScale="92500"/>
          </a:bodyPr>
          <a:lstStyle/>
          <a:p>
            <a:r>
              <a:rPr lang="en-US" sz="2800" dirty="0"/>
              <a:t>APWA’s approach was characterised by two salient features:</a:t>
            </a:r>
          </a:p>
          <a:p>
            <a:pPr lvl="1"/>
            <a:r>
              <a:rPr lang="en-US" dirty="0"/>
              <a:t> Social welfare and development work for education and income-generation activities;</a:t>
            </a:r>
          </a:p>
          <a:p>
            <a:pPr lvl="1"/>
            <a:r>
              <a:rPr lang="en-US" dirty="0"/>
              <a:t> Collaboration with the state to achieve its aims </a:t>
            </a:r>
          </a:p>
          <a:p>
            <a:r>
              <a:rPr lang="en-US" sz="2800" dirty="0"/>
              <a:t>APWA shied away from an overtly political position in that it did not contest dictatorship</a:t>
            </a:r>
          </a:p>
          <a:p>
            <a:r>
              <a:rPr lang="en-US" sz="2800" dirty="0"/>
              <a:t>It preferred to play it safe even when </a:t>
            </a:r>
            <a:r>
              <a:rPr lang="en-US" sz="2800" dirty="0">
                <a:solidFill>
                  <a:schemeClr val="accent6">
                    <a:lumMod val="75000"/>
                  </a:schemeClr>
                </a:solidFill>
              </a:rPr>
              <a:t>Fatima Jinnah</a:t>
            </a:r>
            <a:r>
              <a:rPr lang="en-US" sz="2800" dirty="0"/>
              <a:t>, a woman, remained the sole campaigner against dictatorship</a:t>
            </a:r>
          </a:p>
          <a:p>
            <a:r>
              <a:rPr lang="en-US" sz="2800" dirty="0"/>
              <a:t>The cooperation and collaboration of women leaders with the state to attain women’s rights continued during the civilian rule of the Pakistan Peoples Party (1971-1977)</a:t>
            </a:r>
          </a:p>
          <a:p>
            <a:endParaRPr lang="en-US" dirty="0"/>
          </a:p>
        </p:txBody>
      </p:sp>
    </p:spTree>
    <p:extLst>
      <p:ext uri="{BB962C8B-B14F-4D97-AF65-F5344CB8AC3E}">
        <p14:creationId xmlns:p14="http://schemas.microsoft.com/office/powerpoint/2010/main" val="16528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8991600" cy="6686266"/>
          </a:xfrm>
        </p:spPr>
      </p:pic>
    </p:spTree>
    <p:extLst>
      <p:ext uri="{BB962C8B-B14F-4D97-AF65-F5344CB8AC3E}">
        <p14:creationId xmlns:p14="http://schemas.microsoft.com/office/powerpoint/2010/main" val="389657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3912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982267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05600"/>
          </a:xfrm>
        </p:spPr>
      </p:pic>
      <p:sp>
        <p:nvSpPr>
          <p:cNvPr id="5" name="TextBox 4"/>
          <p:cNvSpPr txBox="1"/>
          <p:nvPr/>
        </p:nvSpPr>
        <p:spPr>
          <a:xfrm>
            <a:off x="76200" y="4191000"/>
            <a:ext cx="8915400" cy="1938992"/>
          </a:xfrm>
          <a:prstGeom prst="rect">
            <a:avLst/>
          </a:prstGeom>
          <a:solidFill>
            <a:schemeClr val="accent3"/>
          </a:solidFill>
        </p:spPr>
        <p:txBody>
          <a:bodyPr wrap="square" rtlCol="0">
            <a:spAutoFit/>
          </a:bodyPr>
          <a:lstStyle/>
          <a:p>
            <a:r>
              <a:rPr lang="ur-PK" sz="2400" dirty="0"/>
              <a:t>تمھارے سر پہ یہ آنچل بہت ہی خوب ہے لیکن</a:t>
            </a:r>
            <a:br>
              <a:rPr lang="ur-PK" sz="2400" dirty="0"/>
            </a:br>
            <a:r>
              <a:rPr lang="ur-PK" sz="2400" dirty="0"/>
              <a:t>تم اس آنچل سے اک پرچم بنا لیتی تو اچھا تھا</a:t>
            </a:r>
            <a:br>
              <a:rPr lang="ur-PK" sz="2400" dirty="0"/>
            </a:br>
            <a:r>
              <a:rPr lang="ur-PK" sz="2400" dirty="0"/>
              <a:t>مجاز</a:t>
            </a:r>
          </a:p>
          <a:p>
            <a:r>
              <a:rPr lang="en-US" sz="2400" dirty="0"/>
              <a:t>The scarf looks good on your  head, but it would have been great if you could have turned it into a flag</a:t>
            </a:r>
          </a:p>
        </p:txBody>
      </p:sp>
    </p:spTree>
    <p:extLst>
      <p:ext uri="{BB962C8B-B14F-4D97-AF65-F5344CB8AC3E}">
        <p14:creationId xmlns:p14="http://schemas.microsoft.com/office/powerpoint/2010/main" val="15797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67800" cy="68580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667" t="11783" r="5000" b="10191"/>
          <a:stretch/>
        </p:blipFill>
        <p:spPr>
          <a:xfrm>
            <a:off x="1600200" y="1676400"/>
            <a:ext cx="6248400" cy="3733800"/>
          </a:xfrm>
          <a:prstGeom prst="rect">
            <a:avLst/>
          </a:prstGeom>
        </p:spPr>
      </p:pic>
    </p:spTree>
    <p:extLst>
      <p:ext uri="{BB962C8B-B14F-4D97-AF65-F5344CB8AC3E}">
        <p14:creationId xmlns:p14="http://schemas.microsoft.com/office/powerpoint/2010/main" val="228055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52400" y="4953000"/>
            <a:ext cx="4648200" cy="1107996"/>
          </a:xfrm>
          <a:prstGeom prst="rect">
            <a:avLst/>
          </a:prstGeom>
          <a:solidFill>
            <a:schemeClr val="accent6">
              <a:lumMod val="40000"/>
              <a:lumOff val="60000"/>
            </a:schemeClr>
          </a:solidFill>
        </p:spPr>
        <p:txBody>
          <a:bodyPr wrap="square" rtlCol="0">
            <a:spAutoFit/>
          </a:bodyPr>
          <a:lstStyle/>
          <a:p>
            <a:r>
              <a:rPr lang="en-US" sz="6600" dirty="0"/>
              <a:t>Resistance</a:t>
            </a:r>
            <a:r>
              <a:rPr lang="en-US" dirty="0"/>
              <a:t> </a:t>
            </a:r>
          </a:p>
        </p:txBody>
      </p:sp>
    </p:spTree>
    <p:extLst>
      <p:ext uri="{BB962C8B-B14F-4D97-AF65-F5344CB8AC3E}">
        <p14:creationId xmlns:p14="http://schemas.microsoft.com/office/powerpoint/2010/main" val="131449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a:t>Feminism</a:t>
            </a:r>
          </a:p>
        </p:txBody>
      </p:sp>
      <p:sp>
        <p:nvSpPr>
          <p:cNvPr id="3" name="Content Placeholder 2"/>
          <p:cNvSpPr>
            <a:spLocks noGrp="1"/>
          </p:cNvSpPr>
          <p:nvPr>
            <p:ph idx="1"/>
          </p:nvPr>
        </p:nvSpPr>
        <p:spPr>
          <a:xfrm>
            <a:off x="457200" y="838200"/>
            <a:ext cx="8229600" cy="5638800"/>
          </a:xfrm>
        </p:spPr>
        <p:txBody>
          <a:bodyPr>
            <a:normAutofit fontScale="70000" lnSpcReduction="20000"/>
          </a:bodyPr>
          <a:lstStyle/>
          <a:p>
            <a:pPr marL="514350" indent="-514350">
              <a:buFont typeface="+mj-lt"/>
              <a:buAutoNum type="arabicPeriod"/>
            </a:pPr>
            <a:r>
              <a:rPr lang="en-US" dirty="0"/>
              <a:t>There are millions of people who both </a:t>
            </a:r>
            <a:r>
              <a:rPr lang="en-US" dirty="0">
                <a:solidFill>
                  <a:srgbClr val="FF0000"/>
                </a:solidFill>
              </a:rPr>
              <a:t>inwardly and outwardly do not support the idea that there should be equal rights </a:t>
            </a:r>
            <a:r>
              <a:rPr lang="en-US" dirty="0"/>
              <a:t>and equal opportunities for men and women</a:t>
            </a:r>
          </a:p>
          <a:p>
            <a:pPr marL="514350" indent="-514350">
              <a:buFont typeface="+mj-lt"/>
              <a:buAutoNum type="arabicPeriod"/>
            </a:pPr>
            <a:r>
              <a:rPr lang="en-US" dirty="0"/>
              <a:t>There are thousands of people who feel we’ve </a:t>
            </a:r>
            <a:r>
              <a:rPr lang="en-US" dirty="0">
                <a:solidFill>
                  <a:srgbClr val="FF0000"/>
                </a:solidFill>
              </a:rPr>
              <a:t>already arrived at equality for men and women.</a:t>
            </a:r>
          </a:p>
          <a:p>
            <a:pPr marL="514350" indent="-514350">
              <a:buFont typeface="+mj-lt"/>
              <a:buAutoNum type="arabicPeriod"/>
            </a:pPr>
            <a:r>
              <a:rPr lang="en-US" dirty="0"/>
              <a:t>There are also thousands of people </a:t>
            </a:r>
            <a:r>
              <a:rPr lang="en-US" dirty="0">
                <a:solidFill>
                  <a:srgbClr val="FF0000"/>
                </a:solidFill>
              </a:rPr>
              <a:t>who believe we’re not at all there yet, and support continuing efforts </a:t>
            </a:r>
            <a:r>
              <a:rPr lang="en-US" dirty="0"/>
              <a:t>to pave the way for equal rights for men and women.</a:t>
            </a:r>
          </a:p>
          <a:p>
            <a:pPr marL="514350" indent="-514350">
              <a:buFont typeface="+mj-lt"/>
              <a:buAutoNum type="arabicPeriod"/>
            </a:pPr>
            <a:r>
              <a:rPr lang="en-US" dirty="0"/>
              <a:t>There are thousands </a:t>
            </a:r>
            <a:r>
              <a:rPr lang="en-US" dirty="0">
                <a:solidFill>
                  <a:srgbClr val="FF0000"/>
                </a:solidFill>
              </a:rPr>
              <a:t>who believe in equal rights but find “feminism” a word and a movement that doesn’t align with their personal beliefs or values</a:t>
            </a:r>
          </a:p>
          <a:p>
            <a:pPr marL="514350" indent="-514350">
              <a:buFont typeface="+mj-lt"/>
              <a:buAutoNum type="arabicPeriod"/>
            </a:pPr>
            <a:r>
              <a:rPr lang="en-US" dirty="0"/>
              <a:t>It’s abundantly clear that our </a:t>
            </a:r>
            <a:r>
              <a:rPr lang="en-US" dirty="0">
                <a:solidFill>
                  <a:srgbClr val="FF0000"/>
                </a:solidFill>
              </a:rPr>
              <a:t>specific views </a:t>
            </a:r>
            <a:r>
              <a:rPr lang="en-US" dirty="0"/>
              <a:t>on these issues are rooted deeply in </a:t>
            </a:r>
            <a:r>
              <a:rPr lang="en-US" dirty="0">
                <a:solidFill>
                  <a:srgbClr val="FF0000"/>
                </a:solidFill>
              </a:rPr>
              <a:t>our own personal and direct experiences</a:t>
            </a:r>
            <a:r>
              <a:rPr lang="en-US" dirty="0"/>
              <a:t>, rather than on any data, research or science surrounding the issues</a:t>
            </a:r>
          </a:p>
          <a:p>
            <a:pPr marL="514350" indent="-514350">
              <a:buFont typeface="+mj-lt"/>
              <a:buAutoNum type="arabicPeriod"/>
            </a:pPr>
            <a:r>
              <a:rPr lang="en-US" dirty="0"/>
              <a:t>In other words, if we’ve </a:t>
            </a:r>
            <a:r>
              <a:rPr lang="en-US" dirty="0">
                <a:solidFill>
                  <a:srgbClr val="FF0000"/>
                </a:solidFill>
              </a:rPr>
              <a:t>personally faced discrimination</a:t>
            </a:r>
            <a:r>
              <a:rPr lang="en-US" dirty="0"/>
              <a:t>, we know beyond doubt that it exists. But if we haven’t faced it ourselves, we often doubt that it happens</a:t>
            </a:r>
          </a:p>
          <a:p>
            <a:pPr marL="514350" indent="-514350">
              <a:buFont typeface="+mj-lt"/>
              <a:buAutoNum type="arabicPeriod"/>
            </a:pPr>
            <a:r>
              <a:rPr lang="en-US" dirty="0"/>
              <a:t>Finally, both conscious and unconscious gender bias is rampant within us, but most us aren’t aware of it</a:t>
            </a:r>
          </a:p>
          <a:p>
            <a:endParaRPr lang="en-US" dirty="0"/>
          </a:p>
        </p:txBody>
      </p:sp>
    </p:spTree>
    <p:extLst>
      <p:ext uri="{BB962C8B-B14F-4D97-AF65-F5344CB8AC3E}">
        <p14:creationId xmlns:p14="http://schemas.microsoft.com/office/powerpoint/2010/main" val="19290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Feminism in Pakistan- 1970s-1980s</a:t>
            </a:r>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The feminist movement and the women’s rights struggle that arose in the 1980s, spearheaded by Women’s Action Forum 1981 (WAF) in the urban areas and </a:t>
            </a:r>
            <a:r>
              <a:rPr lang="en-US" dirty="0" err="1"/>
              <a:t>Sindhiani</a:t>
            </a:r>
            <a:r>
              <a:rPr lang="en-US" dirty="0"/>
              <a:t> </a:t>
            </a:r>
            <a:r>
              <a:rPr lang="en-US" dirty="0" err="1"/>
              <a:t>Tehreek</a:t>
            </a:r>
            <a:r>
              <a:rPr lang="en-US" dirty="0"/>
              <a:t> in rural Sindh, were significant for their overtly political stance. </a:t>
            </a:r>
          </a:p>
          <a:p>
            <a:pPr marL="514350" indent="-514350">
              <a:buFont typeface="+mj-lt"/>
              <a:buAutoNum type="arabicPeriod"/>
            </a:pPr>
            <a:r>
              <a:rPr lang="en-US" dirty="0"/>
              <a:t>Both these movements were formed in the context of a  absolute dictatorship that relied on a particular version of religion for legitimacy</a:t>
            </a:r>
          </a:p>
          <a:p>
            <a:pPr marL="514350" indent="-514350">
              <a:buFont typeface="+mj-lt"/>
              <a:buAutoNum type="arabicPeriod"/>
            </a:pPr>
            <a:r>
              <a:rPr lang="en-US" dirty="0"/>
              <a:t>Women consistently challenged both the military rule and the incursion of religion in politics</a:t>
            </a:r>
          </a:p>
        </p:txBody>
      </p:sp>
    </p:spTree>
    <p:extLst>
      <p:ext uri="{BB962C8B-B14F-4D97-AF65-F5344CB8AC3E}">
        <p14:creationId xmlns:p14="http://schemas.microsoft.com/office/powerpoint/2010/main" val="6585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Feminism in Pakistan- 1970s-1980s</a:t>
            </a:r>
          </a:p>
        </p:txBody>
      </p:sp>
      <p:sp>
        <p:nvSpPr>
          <p:cNvPr id="3" name="Content Placeholder 2"/>
          <p:cNvSpPr>
            <a:spLocks noGrp="1"/>
          </p:cNvSpPr>
          <p:nvPr>
            <p:ph idx="1"/>
          </p:nvPr>
        </p:nvSpPr>
        <p:spPr>
          <a:xfrm>
            <a:off x="457200" y="1600200"/>
            <a:ext cx="8229600" cy="5105400"/>
          </a:xfrm>
        </p:spPr>
        <p:txBody>
          <a:bodyPr>
            <a:normAutofit/>
          </a:bodyPr>
          <a:lstStyle/>
          <a:p>
            <a:pPr marL="514350" indent="-514350">
              <a:buFont typeface="+mj-lt"/>
              <a:buAutoNum type="arabicPeriod"/>
            </a:pPr>
            <a:r>
              <a:rPr lang="en-US" dirty="0"/>
              <a:t>WAF struggled for a democratic, inclusive, plural and secular state</a:t>
            </a:r>
          </a:p>
          <a:p>
            <a:pPr marL="514350" indent="-514350">
              <a:buFont typeface="+mj-lt"/>
              <a:buAutoNum type="arabicPeriod"/>
            </a:pPr>
            <a:r>
              <a:rPr lang="en-US" dirty="0"/>
              <a:t>While </a:t>
            </a:r>
            <a:r>
              <a:rPr lang="en-US" dirty="0" err="1"/>
              <a:t>Sindhiani</a:t>
            </a:r>
            <a:r>
              <a:rPr lang="en-US" dirty="0"/>
              <a:t> </a:t>
            </a:r>
            <a:r>
              <a:rPr lang="en-US" dirty="0" err="1"/>
              <a:t>Tehreek</a:t>
            </a:r>
            <a:r>
              <a:rPr lang="en-US" dirty="0"/>
              <a:t> strove for an end to feudalism and patriarchy</a:t>
            </a:r>
          </a:p>
          <a:p>
            <a:pPr marL="400050" lvl="1" indent="0">
              <a:buNone/>
            </a:pPr>
            <a:r>
              <a:rPr lang="en-US" dirty="0"/>
              <a:t>.Restoration of democracy and championed the principle of federalism and provincial autonomy</a:t>
            </a:r>
          </a:p>
          <a:p>
            <a:pPr marL="514350" indent="-514350">
              <a:buFont typeface="+mj-lt"/>
              <a:buAutoNum type="arabicPeriod"/>
            </a:pPr>
            <a:r>
              <a:rPr lang="en-US" dirty="0"/>
              <a:t>These movements represent a significant break from the former paradigm of </a:t>
            </a:r>
            <a:r>
              <a:rPr lang="en-US" b="1" u="sng" dirty="0"/>
              <a:t>collaboration and cooperation </a:t>
            </a:r>
            <a:r>
              <a:rPr lang="en-US" dirty="0"/>
              <a:t>with the state</a:t>
            </a:r>
          </a:p>
        </p:txBody>
      </p:sp>
    </p:spTree>
    <p:extLst>
      <p:ext uri="{BB962C8B-B14F-4D97-AF65-F5344CB8AC3E}">
        <p14:creationId xmlns:p14="http://schemas.microsoft.com/office/powerpoint/2010/main" val="40945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Feminism in Pakistan 1970s-1980s</a:t>
            </a:r>
          </a:p>
        </p:txBody>
      </p:sp>
      <p:sp>
        <p:nvSpPr>
          <p:cNvPr id="3" name="Content Placeholder 2"/>
          <p:cNvSpPr>
            <a:spLocks noGrp="1"/>
          </p:cNvSpPr>
          <p:nvPr>
            <p:ph idx="1"/>
          </p:nvPr>
        </p:nvSpPr>
        <p:spPr>
          <a:xfrm>
            <a:off x="457200" y="1676400"/>
            <a:ext cx="8229600" cy="4466822"/>
          </a:xfrm>
        </p:spPr>
        <p:txBody>
          <a:bodyPr/>
          <a:lstStyle/>
          <a:p>
            <a:pPr marL="514350" indent="-514350">
              <a:buFont typeface="+mj-lt"/>
              <a:buAutoNum type="arabicPeriod"/>
            </a:pPr>
            <a:r>
              <a:rPr lang="en-US" dirty="0"/>
              <a:t>They challenged patriarchal power in every domain — political, religious and legal. </a:t>
            </a:r>
          </a:p>
          <a:p>
            <a:pPr marL="514350" indent="-514350">
              <a:buFont typeface="+mj-lt"/>
              <a:buAutoNum type="arabicPeriod"/>
            </a:pPr>
            <a:r>
              <a:rPr lang="en-US" dirty="0"/>
              <a:t>Unlike the welfare and social uplift-oriented movements of the 1950s &amp;1960s, the </a:t>
            </a:r>
            <a:r>
              <a:rPr lang="en-US" b="1" u="sng" dirty="0"/>
              <a:t>struggles </a:t>
            </a:r>
            <a:r>
              <a:rPr lang="en-US" dirty="0"/>
              <a:t>launched by women in the 1980s were essentially </a:t>
            </a:r>
            <a:r>
              <a:rPr lang="en-US" b="1" u="sng" dirty="0"/>
              <a:t>political movements </a:t>
            </a:r>
            <a:r>
              <a:rPr lang="en-US" dirty="0"/>
              <a:t>anchored in the ideas of </a:t>
            </a:r>
            <a:r>
              <a:rPr lang="en-US" b="1" u="sng" dirty="0"/>
              <a:t>democracy</a:t>
            </a:r>
            <a:r>
              <a:rPr lang="en-US" dirty="0"/>
              <a:t>, </a:t>
            </a:r>
            <a:r>
              <a:rPr lang="en-US" b="1" u="sng" dirty="0"/>
              <a:t>basic rights </a:t>
            </a:r>
            <a:r>
              <a:rPr lang="en-US" dirty="0"/>
              <a:t>and </a:t>
            </a:r>
            <a:r>
              <a:rPr lang="en-US" b="1" u="sng" dirty="0"/>
              <a:t>sociopolitical change</a:t>
            </a:r>
          </a:p>
        </p:txBody>
      </p:sp>
    </p:spTree>
    <p:extLst>
      <p:ext uri="{BB962C8B-B14F-4D97-AF65-F5344CB8AC3E}">
        <p14:creationId xmlns:p14="http://schemas.microsoft.com/office/powerpoint/2010/main" val="312485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Feminism in Pakistan - 1970s-1980s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Women confronted the authoritarian state, and were engaged in frequent street protests and demonstrations. </a:t>
            </a:r>
          </a:p>
          <a:p>
            <a:pPr marL="514350" indent="-514350">
              <a:buFont typeface="+mj-lt"/>
              <a:buAutoNum type="arabicPeriod"/>
            </a:pPr>
            <a:r>
              <a:rPr lang="en-US" dirty="0"/>
              <a:t>They took risks and were beaten, jailed, baton-charged and otherwise threatened by the dominant religious-military patriarchies of the time</a:t>
            </a:r>
          </a:p>
          <a:p>
            <a:pPr marL="514350" indent="-514350">
              <a:buFont typeface="+mj-lt"/>
              <a:buAutoNum type="arabicPeriod"/>
            </a:pPr>
            <a:r>
              <a:rPr lang="en-US" b="1" u="sng" dirty="0"/>
              <a:t>Reflection &amp; Action</a:t>
            </a:r>
          </a:p>
          <a:p>
            <a:endParaRPr lang="en-US" dirty="0"/>
          </a:p>
        </p:txBody>
      </p:sp>
    </p:spTree>
    <p:extLst>
      <p:ext uri="{BB962C8B-B14F-4D97-AF65-F5344CB8AC3E}">
        <p14:creationId xmlns:p14="http://schemas.microsoft.com/office/powerpoint/2010/main" val="325696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400" dirty="0">
                <a:solidFill>
                  <a:srgbClr val="7030A0"/>
                </a:solidFill>
              </a:rPr>
              <a:t>Radical Feminism 1970s-1980s - A glimpse from the past - Poetry</a:t>
            </a:r>
            <a:endParaRPr lang="en-US" sz="2400" dirty="0"/>
          </a:p>
        </p:txBody>
      </p:sp>
      <p:sp>
        <p:nvSpPr>
          <p:cNvPr id="6" name="TextBox 5"/>
          <p:cNvSpPr txBox="1"/>
          <p:nvPr/>
        </p:nvSpPr>
        <p:spPr>
          <a:xfrm>
            <a:off x="4800600" y="1447800"/>
            <a:ext cx="4114800" cy="646331"/>
          </a:xfrm>
          <a:prstGeom prst="rect">
            <a:avLst/>
          </a:prstGeom>
          <a:noFill/>
        </p:spPr>
        <p:txBody>
          <a:bodyPr wrap="square" rtlCol="0">
            <a:spAutoFit/>
          </a:bodyPr>
          <a:lstStyle/>
          <a:p>
            <a:br>
              <a:rPr lang="ur-PK" dirty="0"/>
            </a:br>
            <a:endParaRPr lang="en-US" dirty="0"/>
          </a:p>
        </p:txBody>
      </p:sp>
      <p:sp>
        <p:nvSpPr>
          <p:cNvPr id="4" name="TextBox 3"/>
          <p:cNvSpPr txBox="1"/>
          <p:nvPr/>
        </p:nvSpPr>
        <p:spPr>
          <a:xfrm rot="10800000" flipH="1" flipV="1">
            <a:off x="2492665" y="623501"/>
            <a:ext cx="4158669" cy="6186309"/>
          </a:xfrm>
          <a:prstGeom prst="rect">
            <a:avLst/>
          </a:prstGeom>
          <a:noFill/>
        </p:spPr>
        <p:txBody>
          <a:bodyPr wrap="square" rtlCol="0">
            <a:spAutoFit/>
          </a:bodyPr>
          <a:lstStyle/>
          <a:p>
            <a:r>
              <a:rPr lang="ur-PK" b="1" cap="all" dirty="0"/>
              <a:t>چادر اور چار دیواری</a:t>
            </a:r>
          </a:p>
          <a:p>
            <a:r>
              <a:rPr lang="ur-PK" dirty="0"/>
              <a:t>حضور میں اس سیاہ چادر کا کیا کروں گی</a:t>
            </a:r>
          </a:p>
          <a:p>
            <a:r>
              <a:rPr lang="ur-PK" dirty="0"/>
              <a:t>یہ آپ کیوں مجھ کو بخشتے ہیں بصد عنایت</a:t>
            </a:r>
          </a:p>
          <a:p>
            <a:r>
              <a:rPr lang="ur-PK" dirty="0"/>
              <a:t>نہ سوگ میں ہوں کہ اس کو اوڑھوں</a:t>
            </a:r>
          </a:p>
          <a:p>
            <a:r>
              <a:rPr lang="ur-PK" dirty="0"/>
              <a:t>غم و الم خلق کو دکھاؤں</a:t>
            </a:r>
          </a:p>
          <a:p>
            <a:r>
              <a:rPr lang="ur-PK" dirty="0"/>
              <a:t>نہ روگ ہوں میں کہ اس کی تاریکیوں میں خفت سے ڈوب جاؤں</a:t>
            </a:r>
          </a:p>
          <a:p>
            <a:r>
              <a:rPr lang="ur-PK" dirty="0"/>
              <a:t>نہ میں گناہ گار ہوں نہ مجرم</a:t>
            </a:r>
          </a:p>
          <a:p>
            <a:r>
              <a:rPr lang="ur-PK" dirty="0"/>
              <a:t>کہ اس سیاہی کی مہر اپنی جبیں پہ ہر حال میں لگاؤں</a:t>
            </a:r>
            <a:endParaRPr lang="en-US" dirty="0"/>
          </a:p>
          <a:p>
            <a:r>
              <a:rPr lang="ur-PK" dirty="0"/>
              <a:t>سیاہ چادر تو بن چکی ہے مری نہیں آپ کی ضرورت</a:t>
            </a:r>
          </a:p>
          <a:p>
            <a:r>
              <a:rPr lang="ur-PK" dirty="0"/>
              <a:t>کہ اس زمیں پر وجود میرا نہیں فقط اک نشان شہوت</a:t>
            </a:r>
          </a:p>
          <a:p>
            <a:r>
              <a:rPr lang="ur-PK" dirty="0"/>
              <a:t>حیات کی شاہ راہ پر جگمگا رہی ہے مری ذہانت</a:t>
            </a:r>
          </a:p>
          <a:p>
            <a:r>
              <a:rPr lang="ur-PK" dirty="0"/>
              <a:t>زمین کے رخ پر جو ہے پسینہ تو جھلملاتی ہے میری محنت</a:t>
            </a:r>
          </a:p>
          <a:p>
            <a:r>
              <a:rPr lang="ur-PK" dirty="0"/>
              <a:t>یہ چار دیواریاں یہ چادر گلی سڑی لاش کو مبارک</a:t>
            </a:r>
          </a:p>
          <a:p>
            <a:r>
              <a:rPr lang="ur-PK" dirty="0"/>
              <a:t>کھلی فضاؤں میں بادباں کھول کر بڑھے گا مرا سفینہ</a:t>
            </a:r>
          </a:p>
          <a:p>
            <a:r>
              <a:rPr lang="ur-PK" dirty="0"/>
              <a:t>میں آدم نو کی ہم سفر ہوں</a:t>
            </a:r>
          </a:p>
          <a:p>
            <a:r>
              <a:rPr lang="ur-PK" dirty="0"/>
              <a:t>کہ جس نے جیتی مری بھروسہ بھری رفاقت</a:t>
            </a:r>
            <a:endParaRPr lang="en-US" dirty="0"/>
          </a:p>
          <a:p>
            <a:r>
              <a:rPr lang="en-US" dirty="0" err="1"/>
              <a:t>Fehmida</a:t>
            </a:r>
            <a:r>
              <a:rPr lang="en-US" dirty="0"/>
              <a:t> </a:t>
            </a:r>
            <a:r>
              <a:rPr lang="en-US" dirty="0" err="1"/>
              <a:t>Riaz</a:t>
            </a:r>
            <a:endParaRPr lang="ur-PK" dirty="0"/>
          </a:p>
          <a:p>
            <a:endParaRPr lang="ur-PK" dirty="0"/>
          </a:p>
        </p:txBody>
      </p:sp>
    </p:spTree>
    <p:extLst>
      <p:ext uri="{BB962C8B-B14F-4D97-AF65-F5344CB8AC3E}">
        <p14:creationId xmlns:p14="http://schemas.microsoft.com/office/powerpoint/2010/main" val="1841443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400" b="1" dirty="0">
                <a:solidFill>
                  <a:srgbClr val="7030A0"/>
                </a:solidFill>
                <a:effectLst>
                  <a:outerShdw blurRad="38100" dist="38100" dir="2700000" algn="tl">
                    <a:srgbClr val="000000">
                      <a:alpha val="43137"/>
                    </a:srgbClr>
                  </a:outerShdw>
                </a:effectLst>
              </a:rPr>
              <a:t>Radical Feminism 1970s-1980s - A glimpse from the past- Poetry</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2438400" y="1438763"/>
            <a:ext cx="4419600" cy="6124754"/>
          </a:xfrm>
          <a:prstGeom prst="rect">
            <a:avLst/>
          </a:prstGeom>
          <a:noFill/>
        </p:spPr>
        <p:txBody>
          <a:bodyPr wrap="square" rtlCol="0">
            <a:spAutoFit/>
          </a:bodyPr>
          <a:lstStyle/>
          <a:p>
            <a:pPr fontAlgn="base"/>
            <a:r>
              <a:rPr lang="ur-PK" sz="2000" dirty="0"/>
              <a:t> ہم گنہ گار عورتیں ہیں </a:t>
            </a:r>
          </a:p>
          <a:p>
            <a:pPr fontAlgn="base"/>
            <a:r>
              <a:rPr lang="ur-PK" sz="2000" dirty="0"/>
              <a:t>جو اہل جبہ کی تمکنت سے نہ رعب کھائیں </a:t>
            </a:r>
          </a:p>
          <a:p>
            <a:pPr fontAlgn="base"/>
            <a:r>
              <a:rPr lang="ur-PK" sz="2000" dirty="0"/>
              <a:t>نہ جان بیچیں </a:t>
            </a:r>
          </a:p>
          <a:p>
            <a:pPr fontAlgn="base"/>
            <a:r>
              <a:rPr lang="ur-PK" sz="2000" dirty="0"/>
              <a:t>نہ سر جھکائیں </a:t>
            </a:r>
          </a:p>
          <a:p>
            <a:pPr fontAlgn="base"/>
            <a:r>
              <a:rPr lang="ur-PK" sz="2000" dirty="0"/>
              <a:t>نہ ہاتھ جوڑیں </a:t>
            </a:r>
          </a:p>
          <a:p>
            <a:pPr fontAlgn="base"/>
            <a:r>
              <a:rPr lang="ur-PK" sz="2000" dirty="0"/>
              <a:t>یہ ہم گنہ گار عورتیں ہیں </a:t>
            </a:r>
          </a:p>
          <a:p>
            <a:pPr fontAlgn="base"/>
            <a:r>
              <a:rPr lang="ur-PK" sz="2000" dirty="0"/>
              <a:t>کہ سچ کا پرچم اٹھا کے نکلیں </a:t>
            </a:r>
          </a:p>
          <a:p>
            <a:pPr fontAlgn="base"/>
            <a:r>
              <a:rPr lang="ur-PK" sz="2000" dirty="0"/>
              <a:t>تو جھوٹ سے شاہراہیں اٹی ملے ہیں </a:t>
            </a:r>
          </a:p>
          <a:p>
            <a:pPr fontAlgn="base"/>
            <a:r>
              <a:rPr lang="ur-PK" sz="2000" dirty="0"/>
              <a:t>ہر ایک دہلیز پہ سزاؤں کی داستانیں رکھی ملے ہیں </a:t>
            </a:r>
          </a:p>
          <a:p>
            <a:pPr fontAlgn="base"/>
            <a:r>
              <a:rPr lang="ur-PK" sz="2000" dirty="0"/>
              <a:t>جو بول سکتی تھیں وہ زبانیں کٹی ملے ہیں</a:t>
            </a:r>
          </a:p>
          <a:p>
            <a:pPr fontAlgn="base"/>
            <a:r>
              <a:rPr lang="ur-PK" sz="2000" dirty="0"/>
              <a:t>یہ ہم گنہ گار عورتیں ہیں </a:t>
            </a:r>
          </a:p>
          <a:p>
            <a:pPr fontAlgn="base"/>
            <a:r>
              <a:rPr lang="ur-PK" sz="2000" dirty="0"/>
              <a:t>کہ اب تعاقب میں رات بھی آئے </a:t>
            </a:r>
          </a:p>
          <a:p>
            <a:pPr fontAlgn="base"/>
            <a:r>
              <a:rPr lang="ur-PK" sz="2000" dirty="0"/>
              <a:t>تو یہ آنکھیں نہیں بجھیں گی </a:t>
            </a:r>
          </a:p>
          <a:p>
            <a:pPr fontAlgn="base"/>
            <a:r>
              <a:rPr lang="ur-PK" sz="2000" dirty="0"/>
              <a:t>کہ اب جو دیوار گر چکی ہے </a:t>
            </a:r>
          </a:p>
          <a:p>
            <a:pPr fontAlgn="base"/>
            <a:r>
              <a:rPr lang="ur-PK" sz="2000" dirty="0"/>
              <a:t>اسے اٹھانے کی ضد نہ کرنا! </a:t>
            </a:r>
          </a:p>
          <a:p>
            <a:r>
              <a:rPr lang="ur-PK" sz="2000" cap="all" dirty="0">
                <a:hlinkClick r:id="rId2"/>
              </a:rPr>
              <a:t>کشور ناہید</a:t>
            </a:r>
            <a:endParaRPr lang="en-US" sz="2000" cap="all" dirty="0"/>
          </a:p>
          <a:p>
            <a:endParaRPr lang="en-US" cap="all" dirty="0"/>
          </a:p>
          <a:p>
            <a:endParaRPr lang="en-US" cap="all" dirty="0"/>
          </a:p>
          <a:p>
            <a:endParaRPr lang="en-US" dirty="0"/>
          </a:p>
        </p:txBody>
      </p:sp>
    </p:spTree>
    <p:extLst>
      <p:ext uri="{BB962C8B-B14F-4D97-AF65-F5344CB8AC3E}">
        <p14:creationId xmlns:p14="http://schemas.microsoft.com/office/powerpoint/2010/main" val="592940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2800" dirty="0">
                <a:solidFill>
                  <a:srgbClr val="7030A0"/>
                </a:solidFill>
              </a:rPr>
              <a:t>Radical Feminism 1970s-1980s</a:t>
            </a:r>
            <a:br>
              <a:rPr lang="en-US" sz="2800" dirty="0">
                <a:solidFill>
                  <a:srgbClr val="7030A0"/>
                </a:solidFill>
              </a:rPr>
            </a:br>
            <a:r>
              <a:rPr lang="en-US" sz="2800" dirty="0">
                <a:solidFill>
                  <a:srgbClr val="7030A0"/>
                </a:solidFill>
              </a:rPr>
              <a:t>A glimpse from the past – Performing Arts- </a:t>
            </a:r>
            <a:r>
              <a:rPr lang="en-US" sz="2800" dirty="0" err="1">
                <a:solidFill>
                  <a:srgbClr val="7030A0"/>
                </a:solidFill>
              </a:rPr>
              <a:t>Sheema</a:t>
            </a:r>
            <a:r>
              <a:rPr lang="en-US" sz="2800" dirty="0">
                <a:solidFill>
                  <a:srgbClr val="7030A0"/>
                </a:solidFill>
              </a:rPr>
              <a:t> </a:t>
            </a:r>
            <a:r>
              <a:rPr lang="en-US" sz="2800" dirty="0" err="1">
                <a:solidFill>
                  <a:srgbClr val="7030A0"/>
                </a:solidFill>
              </a:rPr>
              <a:t>Kirmani</a:t>
            </a:r>
            <a:r>
              <a:rPr lang="en-US" sz="2800" dirty="0">
                <a:solidFill>
                  <a:srgbClr val="7030A0"/>
                </a:solidFill>
              </a:rPr>
              <a:t> – </a:t>
            </a:r>
            <a:r>
              <a:rPr lang="en-US" sz="2800" dirty="0" err="1">
                <a:solidFill>
                  <a:srgbClr val="7030A0"/>
                </a:solidFill>
              </a:rPr>
              <a:t>Nighat</a:t>
            </a:r>
            <a:r>
              <a:rPr lang="en-US" sz="2800" dirty="0">
                <a:solidFill>
                  <a:srgbClr val="7030A0"/>
                </a:solidFill>
              </a:rPr>
              <a:t> </a:t>
            </a:r>
            <a:r>
              <a:rPr lang="en-US" sz="2800" dirty="0" err="1">
                <a:solidFill>
                  <a:srgbClr val="7030A0"/>
                </a:solidFill>
              </a:rPr>
              <a:t>CHoudhry</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71959"/>
            <a:ext cx="4495800" cy="54403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417638"/>
            <a:ext cx="4648200" cy="5440361"/>
          </a:xfrm>
          <a:prstGeom prst="rect">
            <a:avLst/>
          </a:prstGeom>
        </p:spPr>
      </p:pic>
    </p:spTree>
    <p:extLst>
      <p:ext uri="{BB962C8B-B14F-4D97-AF65-F5344CB8AC3E}">
        <p14:creationId xmlns:p14="http://schemas.microsoft.com/office/powerpoint/2010/main" val="6161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030A0"/>
                </a:solidFill>
              </a:rPr>
              <a:t>Radical Feminism 1970s-1980s</a:t>
            </a:r>
            <a:br>
              <a:rPr lang="en-US" dirty="0">
                <a:solidFill>
                  <a:srgbClr val="7030A0"/>
                </a:solidFill>
              </a:rPr>
            </a:br>
            <a:r>
              <a:rPr lang="en-US" dirty="0">
                <a:solidFill>
                  <a:srgbClr val="7030A0"/>
                </a:solidFill>
              </a:rPr>
              <a:t>A glimpse from the past - Journalism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58" y="1417638"/>
            <a:ext cx="4165242" cy="53641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417638"/>
            <a:ext cx="5105400" cy="5440362"/>
          </a:xfrm>
          <a:prstGeom prst="rect">
            <a:avLst/>
          </a:prstGeom>
        </p:spPr>
      </p:pic>
    </p:spTree>
    <p:extLst>
      <p:ext uri="{BB962C8B-B14F-4D97-AF65-F5344CB8AC3E}">
        <p14:creationId xmlns:p14="http://schemas.microsoft.com/office/powerpoint/2010/main" val="10701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Feminism in Pakistan-2000 &amp; onwards </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The new wave of feminism includes people from all classes, genders, religions, cultures and sects without any discrimination or prejudice</a:t>
            </a:r>
          </a:p>
          <a:p>
            <a:pPr marL="514350" indent="-514350">
              <a:buFont typeface="+mj-lt"/>
              <a:buAutoNum type="arabicPeriod"/>
            </a:pPr>
            <a:r>
              <a:rPr lang="en-US" dirty="0"/>
              <a:t>The young feminists are diverse, yet inclusive.</a:t>
            </a:r>
          </a:p>
          <a:p>
            <a:pPr marL="514350" indent="-514350">
              <a:buFont typeface="+mj-lt"/>
              <a:buAutoNum type="arabicPeriod"/>
            </a:pPr>
            <a:r>
              <a:rPr lang="en-US" dirty="0"/>
              <a:t>There are no leaders or followers — they are all leaders and followers</a:t>
            </a:r>
          </a:p>
          <a:p>
            <a:pPr marL="514350" indent="-514350">
              <a:buFont typeface="+mj-lt"/>
              <a:buAutoNum type="arabicPeriod"/>
            </a:pPr>
            <a:r>
              <a:rPr lang="en-US" dirty="0"/>
              <a:t>The young groups of women say openly what their grandmothers could not dare to think and their mothers could not dare to speak</a:t>
            </a:r>
          </a:p>
          <a:p>
            <a:pPr marL="514350" indent="-514350">
              <a:buFont typeface="+mj-lt"/>
              <a:buAutoNum type="arabicPeriod"/>
            </a:pPr>
            <a:r>
              <a:rPr lang="en-US" dirty="0"/>
              <a:t>But the entire framing of the narrative around the body, sexuality, personal choices and rights can be best understood in the global context and in the context of 3</a:t>
            </a:r>
            <a:r>
              <a:rPr lang="en-US" baseline="30000" dirty="0"/>
              <a:t>rd</a:t>
            </a:r>
            <a:r>
              <a:rPr lang="en-US" dirty="0"/>
              <a:t> Wave of Feminism</a:t>
            </a:r>
          </a:p>
        </p:txBody>
      </p:sp>
    </p:spTree>
    <p:extLst>
      <p:ext uri="{BB962C8B-B14F-4D97-AF65-F5344CB8AC3E}">
        <p14:creationId xmlns:p14="http://schemas.microsoft.com/office/powerpoint/2010/main" val="332352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Feminism in Pakistan -2000 &amp; onwards </a:t>
            </a:r>
          </a:p>
        </p:txBody>
      </p:sp>
      <p:sp>
        <p:nvSpPr>
          <p:cNvPr id="3" name="Content Placeholder 2"/>
          <p:cNvSpPr>
            <a:spLocks noGrp="1"/>
          </p:cNvSpPr>
          <p:nvPr>
            <p:ph idx="1"/>
          </p:nvPr>
        </p:nvSpPr>
        <p:spPr/>
        <p:txBody>
          <a:bodyPr>
            <a:normAutofit fontScale="85000" lnSpcReduction="10000"/>
          </a:bodyPr>
          <a:lstStyle/>
          <a:p>
            <a:r>
              <a:rPr lang="en-US" dirty="0" err="1"/>
              <a:t>Aurat</a:t>
            </a:r>
            <a:r>
              <a:rPr lang="en-US" dirty="0"/>
              <a:t> March – 2018 - Karachi</a:t>
            </a:r>
          </a:p>
          <a:p>
            <a:r>
              <a:rPr lang="en-US" dirty="0"/>
              <a:t>Reactions to </a:t>
            </a:r>
            <a:r>
              <a:rPr lang="en-US" dirty="0" err="1"/>
              <a:t>Aurat</a:t>
            </a:r>
            <a:r>
              <a:rPr lang="en-US" dirty="0"/>
              <a:t> March, held on the International Women’s Day 2018, onwards ranged from supportive to condemnatory and everything in between </a:t>
            </a:r>
          </a:p>
          <a:p>
            <a:r>
              <a:rPr lang="en-US" dirty="0"/>
              <a:t>Reaction of the Clergy – Anti Religion</a:t>
            </a:r>
          </a:p>
          <a:p>
            <a:r>
              <a:rPr lang="en-US" dirty="0"/>
              <a:t>Reaction of the patriarchal mindset – Anti-Culture </a:t>
            </a:r>
          </a:p>
          <a:p>
            <a:r>
              <a:rPr lang="en-US" dirty="0"/>
              <a:t>The national conversation that followed raised some important questions not only about the role and status of women in the Pakistani society but also the significance of the issues highlighted by the marchers</a:t>
            </a:r>
          </a:p>
        </p:txBody>
      </p:sp>
    </p:spTree>
    <p:extLst>
      <p:ext uri="{BB962C8B-B14F-4D97-AF65-F5344CB8AC3E}">
        <p14:creationId xmlns:p14="http://schemas.microsoft.com/office/powerpoint/2010/main" val="291168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sz="3200" b="1" dirty="0"/>
              <a:t>Why do so many hate the term feminism and the feminist movement?</a:t>
            </a:r>
            <a:endParaRPr lang="en-US" sz="3200" dirty="0"/>
          </a:p>
        </p:txBody>
      </p:sp>
      <p:sp>
        <p:nvSpPr>
          <p:cNvPr id="3" name="Content Placeholder 2"/>
          <p:cNvSpPr>
            <a:spLocks noGrp="1"/>
          </p:cNvSpPr>
          <p:nvPr>
            <p:ph idx="1"/>
          </p:nvPr>
        </p:nvSpPr>
        <p:spPr>
          <a:xfrm>
            <a:off x="152400" y="944562"/>
            <a:ext cx="8839200" cy="5761038"/>
          </a:xfrm>
        </p:spPr>
        <p:txBody>
          <a:bodyPr>
            <a:normAutofit fontScale="85000" lnSpcReduction="20000"/>
          </a:bodyPr>
          <a:lstStyle/>
          <a:p>
            <a:pPr marL="0" indent="0">
              <a:buNone/>
            </a:pPr>
            <a:r>
              <a:rPr lang="en-US" dirty="0"/>
              <a:t>1.  Feminism has been associated with </a:t>
            </a:r>
            <a:r>
              <a:rPr lang="en-US" dirty="0">
                <a:solidFill>
                  <a:srgbClr val="FF0000"/>
                </a:solidFill>
              </a:rPr>
              <a:t>strong, forceful and angry women</a:t>
            </a:r>
            <a:r>
              <a:rPr lang="en-US" dirty="0"/>
              <a:t>, and our society continues to punishes </a:t>
            </a:r>
            <a:r>
              <a:rPr lang="en-US" dirty="0">
                <a:solidFill>
                  <a:srgbClr val="FF0000"/>
                </a:solidFill>
              </a:rPr>
              <a:t>forceful women</a:t>
            </a:r>
            <a:endParaRPr lang="en-US" dirty="0"/>
          </a:p>
          <a:p>
            <a:pPr marL="0" indent="0">
              <a:buNone/>
            </a:pPr>
            <a:r>
              <a:rPr lang="en-US" dirty="0"/>
              <a:t>2. Many people fear that feminism will mean that </a:t>
            </a:r>
            <a:r>
              <a:rPr lang="en-US" dirty="0">
                <a:solidFill>
                  <a:srgbClr val="FF0000"/>
                </a:solidFill>
              </a:rPr>
              <a:t>men will eventually lose out</a:t>
            </a:r>
            <a:r>
              <a:rPr lang="en-US" dirty="0"/>
              <a:t> – of </a:t>
            </a:r>
            <a:r>
              <a:rPr lang="en-US" dirty="0">
                <a:solidFill>
                  <a:srgbClr val="FF0000"/>
                </a:solidFill>
              </a:rPr>
              <a:t>power, influence, impact, authority, and control, and economic opportunities</a:t>
            </a:r>
          </a:p>
          <a:p>
            <a:pPr marL="0" indent="0">
              <a:buNone/>
            </a:pPr>
            <a:r>
              <a:rPr lang="en-US" dirty="0"/>
              <a:t>3. Many people believe that </a:t>
            </a:r>
            <a:r>
              <a:rPr lang="en-US" dirty="0">
                <a:solidFill>
                  <a:srgbClr val="FF0000"/>
                </a:solidFill>
              </a:rPr>
              <a:t>feminists want to control the world </a:t>
            </a:r>
            <a:r>
              <a:rPr lang="en-US" dirty="0"/>
              <a:t>and put men down</a:t>
            </a:r>
          </a:p>
          <a:p>
            <a:pPr marL="0" indent="0">
              <a:buNone/>
            </a:pPr>
            <a:r>
              <a:rPr lang="en-US" dirty="0"/>
              <a:t>4. Many people fear that feminism will overturn </a:t>
            </a:r>
            <a:r>
              <a:rPr lang="en-US" dirty="0">
                <a:solidFill>
                  <a:srgbClr val="FF0000"/>
                </a:solidFill>
              </a:rPr>
              <a:t>time-honored traditions, religious beliefs and established gender roles</a:t>
            </a:r>
            <a:r>
              <a:rPr lang="en-US" dirty="0"/>
              <a:t>, and that </a:t>
            </a:r>
            <a:r>
              <a:rPr lang="en-US" b="1" u="sng" dirty="0">
                <a:solidFill>
                  <a:srgbClr val="7030A0"/>
                </a:solidFill>
                <a:effectLst>
                  <a:outerShdw blurRad="38100" dist="38100" dir="2700000" algn="tl">
                    <a:srgbClr val="000000">
                      <a:alpha val="43137"/>
                    </a:srgbClr>
                  </a:outerShdw>
                </a:effectLst>
              </a:rPr>
              <a:t>feels scary and wrong</a:t>
            </a:r>
          </a:p>
          <a:p>
            <a:pPr marL="0" indent="0">
              <a:buNone/>
            </a:pPr>
            <a:r>
              <a:rPr lang="en-US" dirty="0"/>
              <a:t>5. Many people fear that feminism will bring about negative shifts in </a:t>
            </a:r>
            <a:r>
              <a:rPr lang="en-US" dirty="0">
                <a:solidFill>
                  <a:schemeClr val="accent6">
                    <a:lumMod val="75000"/>
                  </a:schemeClr>
                </a:solidFill>
              </a:rPr>
              <a:t>relationships, marriage, society, culture, power and authority </a:t>
            </a:r>
            <a:r>
              <a:rPr lang="en-US" dirty="0"/>
              <a:t>dynamics, and in </a:t>
            </a:r>
            <a:r>
              <a:rPr lang="en-US" dirty="0">
                <a:solidFill>
                  <a:schemeClr val="accent6">
                    <a:lumMod val="75000"/>
                  </a:schemeClr>
                </a:solidFill>
              </a:rPr>
              <a:t>business, job and economic opportunities </a:t>
            </a:r>
            <a:r>
              <a:rPr lang="en-US" dirty="0"/>
              <a:t>if and when women are on an equal footing with men</a:t>
            </a:r>
          </a:p>
          <a:p>
            <a:endParaRPr lang="en-US" dirty="0"/>
          </a:p>
        </p:txBody>
      </p:sp>
    </p:spTree>
    <p:extLst>
      <p:ext uri="{BB962C8B-B14F-4D97-AF65-F5344CB8AC3E}">
        <p14:creationId xmlns:p14="http://schemas.microsoft.com/office/powerpoint/2010/main" val="31245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35417"/>
            <a:ext cx="5181600" cy="698034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26"/>
            <a:ext cx="3962400" cy="6842974"/>
          </a:xfrm>
          <a:prstGeom prst="rect">
            <a:avLst/>
          </a:prstGeom>
        </p:spPr>
      </p:pic>
    </p:spTree>
    <p:extLst>
      <p:ext uri="{BB962C8B-B14F-4D97-AF65-F5344CB8AC3E}">
        <p14:creationId xmlns:p14="http://schemas.microsoft.com/office/powerpoint/2010/main" val="9068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0539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0"/>
            <a:ext cx="4953000" cy="6858000"/>
          </a:xfrm>
          <a:prstGeom prst="rect">
            <a:avLst/>
          </a:prstGeom>
        </p:spPr>
      </p:pic>
    </p:spTree>
    <p:extLst>
      <p:ext uri="{BB962C8B-B14F-4D97-AF65-F5344CB8AC3E}">
        <p14:creationId xmlns:p14="http://schemas.microsoft.com/office/powerpoint/2010/main" val="116920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65"/>
            <a:ext cx="8229600" cy="715962"/>
          </a:xfrm>
        </p:spPr>
        <p:txBody>
          <a:bodyPr>
            <a:normAutofit/>
          </a:bodyPr>
          <a:lstStyle/>
          <a:p>
            <a:r>
              <a:rPr lang="en-US" sz="3200" dirty="0"/>
              <a:t>3</a:t>
            </a:r>
            <a:r>
              <a:rPr lang="en-US" sz="3200" baseline="30000" dirty="0"/>
              <a:t>rd</a:t>
            </a:r>
            <a:r>
              <a:rPr lang="en-US" sz="3200" dirty="0"/>
              <a:t> Wave Feminism </a:t>
            </a:r>
          </a:p>
        </p:txBody>
      </p:sp>
      <p:sp>
        <p:nvSpPr>
          <p:cNvPr id="3" name="Content Placeholder 2"/>
          <p:cNvSpPr>
            <a:spLocks noGrp="1"/>
          </p:cNvSpPr>
          <p:nvPr>
            <p:ph idx="1"/>
          </p:nvPr>
        </p:nvSpPr>
        <p:spPr>
          <a:xfrm>
            <a:off x="0" y="737427"/>
            <a:ext cx="9144000" cy="6120573"/>
          </a:xfrm>
        </p:spPr>
        <p:txBody>
          <a:bodyPr>
            <a:normAutofit fontScale="25000" lnSpcReduction="20000"/>
          </a:bodyPr>
          <a:lstStyle/>
          <a:p>
            <a:pPr>
              <a:lnSpc>
                <a:spcPct val="120000"/>
              </a:lnSpc>
            </a:pPr>
            <a:r>
              <a:rPr lang="en-US" sz="9600" dirty="0"/>
              <a:t>The historical and political conditions in which the Second Wave feminism emerged no longer exist and therefore it does not chime with the experiences of today’s women </a:t>
            </a:r>
          </a:p>
          <a:p>
            <a:pPr>
              <a:lnSpc>
                <a:spcPct val="120000"/>
              </a:lnSpc>
            </a:pPr>
            <a:r>
              <a:rPr lang="en-US" sz="9600" dirty="0"/>
              <a:t>1990s – A new Wave of Feminism – Media- Music</a:t>
            </a:r>
          </a:p>
          <a:p>
            <a:pPr>
              <a:lnSpc>
                <a:spcPct val="120000"/>
              </a:lnSpc>
            </a:pPr>
            <a:r>
              <a:rPr lang="en-US" sz="9600" dirty="0"/>
              <a:t>The feminism of a younger generation of women who acknowledge the legacy of second wave feminism, but also identify what they see as its limitations </a:t>
            </a:r>
          </a:p>
          <a:p>
            <a:pPr>
              <a:lnSpc>
                <a:spcPct val="120000"/>
              </a:lnSpc>
            </a:pPr>
            <a:r>
              <a:rPr lang="en-US" sz="9600" dirty="0"/>
              <a:t>This Wave seeks to challenge the definitions of femininity based on experiences of upper middle-class white women</a:t>
            </a:r>
          </a:p>
          <a:p>
            <a:pPr>
              <a:lnSpc>
                <a:spcPct val="120000"/>
              </a:lnSpc>
            </a:pPr>
            <a:r>
              <a:rPr lang="en-US" sz="9600" dirty="0"/>
              <a:t>The third-wave sees women’s lives as intersectional, demonstrating how race, ethnicity, class, religion, gender, and nationality are all significant factors when discussing feminism</a:t>
            </a:r>
          </a:p>
          <a:p>
            <a:pPr>
              <a:lnSpc>
                <a:spcPct val="120000"/>
              </a:lnSpc>
            </a:pPr>
            <a:r>
              <a:rPr lang="en-US" sz="9600" dirty="0"/>
              <a:t>It examines issues related to women’s lives on an international basis</a:t>
            </a:r>
            <a:br>
              <a:rPr lang="en-US" sz="9600" dirty="0"/>
            </a:br>
            <a:br>
              <a:rPr lang="en-US" dirty="0"/>
            </a:br>
            <a:br>
              <a:rPr lang="en-US" dirty="0"/>
            </a:br>
            <a:br>
              <a:rPr lang="en-US" dirty="0"/>
            </a:br>
            <a:endParaRPr lang="en-US" dirty="0"/>
          </a:p>
          <a:p>
            <a:endParaRPr lang="en-US" dirty="0"/>
          </a:p>
          <a:p>
            <a:pPr marL="0" indent="0">
              <a:buNone/>
            </a:pPr>
            <a:endParaRPr lang="en-US" dirty="0"/>
          </a:p>
        </p:txBody>
      </p:sp>
    </p:spTree>
    <p:extLst>
      <p:ext uri="{BB962C8B-B14F-4D97-AF65-F5344CB8AC3E}">
        <p14:creationId xmlns:p14="http://schemas.microsoft.com/office/powerpoint/2010/main" val="20488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96"/>
            <a:ext cx="8229600" cy="411162"/>
          </a:xfrm>
        </p:spPr>
        <p:txBody>
          <a:bodyPr>
            <a:noAutofit/>
          </a:bodyPr>
          <a:lstStyle/>
          <a:p>
            <a:r>
              <a:rPr lang="en-US" sz="2800" dirty="0"/>
              <a:t>3</a:t>
            </a:r>
            <a:r>
              <a:rPr lang="en-US" sz="2800" baseline="30000" dirty="0"/>
              <a:t>rd</a:t>
            </a:r>
            <a:r>
              <a:rPr lang="en-US" sz="2800" dirty="0"/>
              <a:t> Wave Feminism </a:t>
            </a:r>
          </a:p>
        </p:txBody>
      </p:sp>
      <p:sp>
        <p:nvSpPr>
          <p:cNvPr id="3" name="Content Placeholder 2"/>
          <p:cNvSpPr>
            <a:spLocks noGrp="1"/>
          </p:cNvSpPr>
          <p:nvPr>
            <p:ph idx="1"/>
          </p:nvPr>
        </p:nvSpPr>
        <p:spPr>
          <a:xfrm>
            <a:off x="0" y="444358"/>
            <a:ext cx="9144000" cy="6413642"/>
          </a:xfrm>
        </p:spPr>
        <p:txBody>
          <a:bodyPr>
            <a:normAutofit fontScale="25000" lnSpcReduction="20000"/>
          </a:bodyPr>
          <a:lstStyle/>
          <a:p>
            <a:r>
              <a:rPr lang="en-US" sz="11200" dirty="0"/>
              <a:t>“Third Wavers” pride themselves on their global perspective </a:t>
            </a:r>
          </a:p>
          <a:p>
            <a:r>
              <a:rPr lang="en-US" sz="11200" dirty="0"/>
              <a:t>Very much at the heart of feminism’s third wave is the sense of generational conflict – one generation claiming its own space and fashioning the movement in its own image </a:t>
            </a:r>
          </a:p>
          <a:p>
            <a:r>
              <a:rPr lang="en-US" sz="11200" dirty="0"/>
              <a:t>Third-wavers do not completely reject the agenda of second-wave feminism rather they want to add and change it in accordance with there time</a:t>
            </a:r>
          </a:p>
          <a:p>
            <a:r>
              <a:rPr lang="en-US" sz="11200" dirty="0"/>
              <a:t>Third-wave feminism emphasizes an inclusive and nonjudgmental approach that refuses to police the boundaries of feminist ideas and debates – for instance sexuality </a:t>
            </a:r>
          </a:p>
          <a:p>
            <a:r>
              <a:rPr lang="en-US" sz="11200" dirty="0"/>
              <a:t>It is certain that third wave activism is still in its relative infancy and that more academic commentaries will gradually emerge </a:t>
            </a:r>
            <a:br>
              <a:rPr lang="en-US" sz="9600" dirty="0"/>
            </a:b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541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Major claims of 3</a:t>
            </a:r>
            <a:r>
              <a:rPr lang="en-US" baseline="30000" dirty="0"/>
              <a:t>rd</a:t>
            </a:r>
            <a:r>
              <a:rPr lang="en-US" dirty="0"/>
              <a:t> Wave Feminism </a:t>
            </a:r>
          </a:p>
        </p:txBody>
      </p:sp>
      <p:sp>
        <p:nvSpPr>
          <p:cNvPr id="3" name="Content Placeholder 2"/>
          <p:cNvSpPr>
            <a:spLocks noGrp="1"/>
          </p:cNvSpPr>
          <p:nvPr>
            <p:ph idx="1"/>
          </p:nvPr>
        </p:nvSpPr>
        <p:spPr>
          <a:xfrm>
            <a:off x="228600" y="1600200"/>
            <a:ext cx="8458200" cy="5105400"/>
          </a:xfrm>
        </p:spPr>
        <p:txBody>
          <a:bodyPr>
            <a:normAutofit fontScale="92500" lnSpcReduction="20000"/>
          </a:bodyPr>
          <a:lstStyle/>
          <a:p>
            <a:r>
              <a:rPr lang="en-US" b="1" dirty="0"/>
              <a:t>First claim</a:t>
            </a:r>
            <a:r>
              <a:rPr lang="en-US" dirty="0"/>
              <a:t>, third-wavers emphasize that because</a:t>
            </a:r>
            <a:br>
              <a:rPr lang="en-US" dirty="0"/>
            </a:br>
            <a:r>
              <a:rPr lang="en-US" dirty="0"/>
              <a:t>they are a new generation, they want their own version of feminism that addresses their different </a:t>
            </a:r>
            <a:r>
              <a:rPr lang="en-US" b="1" dirty="0"/>
              <a:t>societal contexts </a:t>
            </a:r>
            <a:r>
              <a:rPr lang="en-US" dirty="0"/>
              <a:t>and the particular </a:t>
            </a:r>
            <a:r>
              <a:rPr lang="en-US" b="1" dirty="0"/>
              <a:t>set of challenges </a:t>
            </a:r>
            <a:r>
              <a:rPr lang="en-US" dirty="0"/>
              <a:t>they face</a:t>
            </a:r>
          </a:p>
          <a:p>
            <a:r>
              <a:rPr lang="en-US" dirty="0"/>
              <a:t>Young women today face a </a:t>
            </a:r>
            <a:r>
              <a:rPr lang="en-US" b="1" dirty="0"/>
              <a:t>world colonized by the mass media </a:t>
            </a:r>
            <a:r>
              <a:rPr lang="en-US" dirty="0"/>
              <a:t>and information technology, and they see themselves as more sophisticated and media savvy than feminists from their mothers’ generation – Virtual CR Groups</a:t>
            </a:r>
            <a:br>
              <a:rPr lang="en-US" dirty="0"/>
            </a:br>
            <a:br>
              <a:rPr lang="en-US" dirty="0"/>
            </a:br>
            <a:endParaRPr lang="en-US" dirty="0"/>
          </a:p>
        </p:txBody>
      </p:sp>
    </p:spTree>
    <p:extLst>
      <p:ext uri="{BB962C8B-B14F-4D97-AF65-F5344CB8AC3E}">
        <p14:creationId xmlns:p14="http://schemas.microsoft.com/office/powerpoint/2010/main" val="33387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Major claims of 3</a:t>
            </a:r>
            <a:r>
              <a:rPr lang="en-US" baseline="30000" dirty="0"/>
              <a:t>rd</a:t>
            </a:r>
            <a:r>
              <a:rPr lang="en-US" dirty="0"/>
              <a:t> Wave Feminism </a:t>
            </a:r>
          </a:p>
        </p:txBody>
      </p:sp>
      <p:sp>
        <p:nvSpPr>
          <p:cNvPr id="3" name="Content Placeholder 2"/>
          <p:cNvSpPr>
            <a:spLocks noGrp="1"/>
          </p:cNvSpPr>
          <p:nvPr>
            <p:ph idx="1"/>
          </p:nvPr>
        </p:nvSpPr>
        <p:spPr/>
        <p:txBody>
          <a:bodyPr>
            <a:normAutofit fontScale="85000" lnSpcReduction="20000"/>
          </a:bodyPr>
          <a:lstStyle/>
          <a:p>
            <a:r>
              <a:rPr lang="en-US" b="1" dirty="0"/>
              <a:t>Second Claim</a:t>
            </a:r>
            <a:r>
              <a:rPr lang="en-US" dirty="0"/>
              <a:t>, third-wavers claim to be less rigid and judgmental than their mothers’ </a:t>
            </a:r>
            <a:r>
              <a:rPr lang="en-US" dirty="0" err="1"/>
              <a:t>generationWhich</a:t>
            </a:r>
            <a:r>
              <a:rPr lang="en-US" dirty="0"/>
              <a:t> is often represented as </a:t>
            </a:r>
            <a:r>
              <a:rPr lang="en-US" dirty="0" err="1"/>
              <a:t>antimale</a:t>
            </a:r>
            <a:r>
              <a:rPr lang="en-US" dirty="0"/>
              <a:t>, </a:t>
            </a:r>
            <a:r>
              <a:rPr lang="en-US" dirty="0" err="1"/>
              <a:t>antisex</a:t>
            </a:r>
            <a:r>
              <a:rPr lang="en-US" dirty="0"/>
              <a:t>, </a:t>
            </a:r>
            <a:r>
              <a:rPr lang="en-US" dirty="0" err="1"/>
              <a:t>antifemininity</a:t>
            </a:r>
            <a:r>
              <a:rPr lang="en-US" dirty="0"/>
              <a:t>, and </a:t>
            </a:r>
            <a:r>
              <a:rPr lang="en-US" dirty="0" err="1"/>
              <a:t>antifun</a:t>
            </a:r>
            <a:endParaRPr lang="en-US" dirty="0"/>
          </a:p>
          <a:p>
            <a:r>
              <a:rPr lang="en-US" dirty="0"/>
              <a:t>In contrast to their perception of their mothers’ feminism, third-wavers feel entitled to interact with men as equals, claim sexual pleasure as they desire it (heterosexual or otherwise), and actively play with femininity – cosmetics, surgeries, body piercing , tattoos etc. </a:t>
            </a:r>
            <a:br>
              <a:rPr lang="en-US" dirty="0"/>
            </a:br>
            <a:br>
              <a:rPr lang="en-US" dirty="0"/>
            </a:br>
            <a:endParaRPr lang="en-US" dirty="0"/>
          </a:p>
        </p:txBody>
      </p:sp>
    </p:spTree>
    <p:extLst>
      <p:ext uri="{BB962C8B-B14F-4D97-AF65-F5344CB8AC3E}">
        <p14:creationId xmlns:p14="http://schemas.microsoft.com/office/powerpoint/2010/main" val="5100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Major claims of 3</a:t>
            </a:r>
            <a:r>
              <a:rPr lang="en-US" baseline="30000" dirty="0"/>
              <a:t>rd</a:t>
            </a:r>
            <a:r>
              <a:rPr lang="en-US" dirty="0"/>
              <a:t> Wave Feminism </a:t>
            </a:r>
          </a:p>
        </p:txBody>
      </p:sp>
      <p:sp>
        <p:nvSpPr>
          <p:cNvPr id="3" name="Content Placeholder 2"/>
          <p:cNvSpPr>
            <a:spLocks noGrp="1"/>
          </p:cNvSpPr>
          <p:nvPr>
            <p:ph idx="1"/>
          </p:nvPr>
        </p:nvSpPr>
        <p:spPr>
          <a:xfrm>
            <a:off x="76200" y="1600200"/>
            <a:ext cx="8915400" cy="5257800"/>
          </a:xfrm>
        </p:spPr>
        <p:txBody>
          <a:bodyPr>
            <a:normAutofit fontScale="92500" lnSpcReduction="20000"/>
          </a:bodyPr>
          <a:lstStyle/>
          <a:p>
            <a:r>
              <a:rPr lang="en-US" b="1" dirty="0"/>
              <a:t>Third Claim</a:t>
            </a:r>
            <a:r>
              <a:rPr lang="en-US" dirty="0"/>
              <a:t>, third-wavers depict their version of feminism as more inclusive and racially diverse than the second wave </a:t>
            </a:r>
          </a:p>
          <a:p>
            <a:r>
              <a:rPr lang="en-US" dirty="0"/>
              <a:t>Third-wave feminism respects not only differences between women based on race, ethnicity, religion, and economic standing but also makes allowance for different identities within a single person – bisexual – asexual –transgender  </a:t>
            </a:r>
          </a:p>
          <a:p>
            <a:r>
              <a:rPr lang="en-US" dirty="0"/>
              <a:t>Women  can now be religiously devout or into sports or beauty culture, and still be a feminist </a:t>
            </a:r>
            <a:br>
              <a:rPr lang="en-US" dirty="0"/>
            </a:br>
            <a:br>
              <a:rPr lang="en-US" dirty="0"/>
            </a:br>
            <a:br>
              <a:rPr lang="en-US" dirty="0"/>
            </a:br>
            <a:endParaRPr lang="en-US" dirty="0"/>
          </a:p>
        </p:txBody>
      </p:sp>
    </p:spTree>
    <p:extLst>
      <p:ext uri="{BB962C8B-B14F-4D97-AF65-F5344CB8AC3E}">
        <p14:creationId xmlns:p14="http://schemas.microsoft.com/office/powerpoint/2010/main" val="17026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a:t>4 Major claims of 3</a:t>
            </a:r>
            <a:r>
              <a:rPr lang="en-US" baseline="30000" dirty="0"/>
              <a:t>rd</a:t>
            </a:r>
            <a:r>
              <a:rPr lang="en-US" dirty="0"/>
              <a:t> Wave Feminism </a:t>
            </a:r>
          </a:p>
        </p:txBody>
      </p:sp>
      <p:sp>
        <p:nvSpPr>
          <p:cNvPr id="3" name="Content Placeholder 2"/>
          <p:cNvSpPr>
            <a:spLocks noGrp="1"/>
          </p:cNvSpPr>
          <p:nvPr>
            <p:ph idx="1"/>
          </p:nvPr>
        </p:nvSpPr>
        <p:spPr>
          <a:xfrm>
            <a:off x="457200" y="1600200"/>
            <a:ext cx="8229600" cy="4953000"/>
          </a:xfrm>
        </p:spPr>
        <p:txBody>
          <a:bodyPr>
            <a:normAutofit/>
          </a:bodyPr>
          <a:lstStyle/>
          <a:p>
            <a:r>
              <a:rPr lang="en-US" b="1" dirty="0"/>
              <a:t>Fourth Claim</a:t>
            </a:r>
            <a:r>
              <a:rPr lang="en-US" dirty="0"/>
              <a:t>, third-wavers claim to have a broader vision of politics than second-wave feminism, to have no “party line,” and to focus on more  than just women’s issues – climate change</a:t>
            </a:r>
          </a:p>
          <a:p>
            <a:pPr marL="0" indent="0">
              <a:buNone/>
            </a:pPr>
            <a:br>
              <a:rPr lang="en-US" dirty="0"/>
            </a:br>
            <a:br>
              <a:rPr lang="en-US" dirty="0"/>
            </a:br>
            <a:endParaRPr lang="en-US" dirty="0"/>
          </a:p>
        </p:txBody>
      </p:sp>
    </p:spTree>
    <p:extLst>
      <p:ext uri="{BB962C8B-B14F-4D97-AF65-F5344CB8AC3E}">
        <p14:creationId xmlns:p14="http://schemas.microsoft.com/office/powerpoint/2010/main" val="2141161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Critique of 3</a:t>
            </a:r>
            <a:r>
              <a:rPr lang="en-US" baseline="30000" dirty="0"/>
              <a:t>rd</a:t>
            </a:r>
            <a:r>
              <a:rPr lang="en-US" dirty="0"/>
              <a:t> Wave Feminism</a:t>
            </a:r>
          </a:p>
        </p:txBody>
      </p:sp>
      <p:sp>
        <p:nvSpPr>
          <p:cNvPr id="3" name="Content Placeholder 2"/>
          <p:cNvSpPr>
            <a:spLocks noGrp="1"/>
          </p:cNvSpPr>
          <p:nvPr>
            <p:ph idx="1"/>
          </p:nvPr>
        </p:nvSpPr>
        <p:spPr>
          <a:xfrm>
            <a:off x="0" y="609600"/>
            <a:ext cx="9144000" cy="6248400"/>
          </a:xfrm>
        </p:spPr>
        <p:txBody>
          <a:bodyPr>
            <a:normAutofit fontScale="25000" lnSpcReduction="20000"/>
          </a:bodyPr>
          <a:lstStyle/>
          <a:p>
            <a:pPr marL="514350" indent="-514350">
              <a:buFont typeface="+mj-lt"/>
              <a:buAutoNum type="arabicPeriod"/>
            </a:pPr>
            <a:r>
              <a:rPr lang="en-US" sz="9600" dirty="0"/>
              <a:t>Because third-wavers frequently overstate their distinctiveness while showing little knowledge of their own history, the movement has been widely criticized by second-wavers </a:t>
            </a:r>
          </a:p>
          <a:p>
            <a:pPr marL="514350" indent="-514350">
              <a:buFont typeface="+mj-lt"/>
              <a:buAutoNum type="arabicPeriod"/>
            </a:pPr>
            <a:r>
              <a:rPr lang="en-US" sz="9600" dirty="0"/>
              <a:t>Third-wave feminism can be viewed as the rebellion of young women against their mothers and as their desire to have a feminism of their own, even though their political remains quite similar to that of their mothers </a:t>
            </a:r>
          </a:p>
          <a:p>
            <a:pPr marL="514350" indent="-514350">
              <a:buFont typeface="+mj-lt"/>
              <a:buAutoNum type="arabicPeriod"/>
            </a:pPr>
            <a:r>
              <a:rPr lang="en-US" sz="9600" dirty="0"/>
              <a:t>Second-wave CR in its classic form occurred in face-to-face settings </a:t>
            </a:r>
          </a:p>
          <a:p>
            <a:pPr marL="514350" indent="-514350">
              <a:buFont typeface="+mj-lt"/>
              <a:buAutoNum type="arabicPeriod"/>
            </a:pPr>
            <a:r>
              <a:rPr lang="en-US" sz="9600" dirty="0"/>
              <a:t>Third Wave CR also takes place virtually – Social Media </a:t>
            </a:r>
          </a:p>
          <a:p>
            <a:pPr marL="514350" indent="-514350">
              <a:buFont typeface="+mj-lt"/>
              <a:buAutoNum type="arabicPeriod"/>
            </a:pPr>
            <a:r>
              <a:rPr lang="en-US" sz="9600" dirty="0"/>
              <a:t>The phrase “the personal is political” still forms the core of feminism, and sharing personal experiences functions as a form of CR &amp; virtual CR Groups within the third wave – Times Up, Me Too</a:t>
            </a:r>
          </a:p>
          <a:p>
            <a:pPr marL="514350" indent="-514350">
              <a:buFont typeface="+mj-lt"/>
              <a:buAutoNum type="arabicPeriod"/>
            </a:pPr>
            <a:r>
              <a:rPr lang="en-US" sz="9600" dirty="0"/>
              <a:t>Third Wavers have yet to come up with their own theoretical perspectives on matters like gender, violence, patriarchy, discrimination and many more</a:t>
            </a: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6917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Wave Feminism – Horizon  </a:t>
            </a:r>
          </a:p>
        </p:txBody>
      </p:sp>
      <p:sp>
        <p:nvSpPr>
          <p:cNvPr id="3" name="Content Placeholder 2"/>
          <p:cNvSpPr>
            <a:spLocks noGrp="1"/>
          </p:cNvSpPr>
          <p:nvPr>
            <p:ph idx="1"/>
          </p:nvPr>
        </p:nvSpPr>
        <p:spPr>
          <a:xfrm>
            <a:off x="0" y="1600200"/>
            <a:ext cx="9144000" cy="5257800"/>
          </a:xfrm>
        </p:spPr>
        <p:txBody>
          <a:bodyPr/>
          <a:lstStyle/>
          <a:p>
            <a:r>
              <a:rPr lang="en-US" dirty="0"/>
              <a:t>Prostitution – Sex Industry – protection of workers</a:t>
            </a:r>
          </a:p>
          <a:p>
            <a:r>
              <a:rPr lang="en-US" dirty="0"/>
              <a:t>Pornography – Revenge Porn (RP) – laws against RP</a:t>
            </a:r>
          </a:p>
          <a:p>
            <a:r>
              <a:rPr lang="en-US" dirty="0"/>
              <a:t>Commercial Surrogacy </a:t>
            </a:r>
          </a:p>
          <a:p>
            <a:r>
              <a:rPr lang="en-US" dirty="0"/>
              <a:t>Gender and Cyber Crimes – digital harassment </a:t>
            </a:r>
          </a:p>
          <a:p>
            <a:r>
              <a:rPr lang="en-US" dirty="0"/>
              <a:t>LGBTQ Rights – Laws and behaviours </a:t>
            </a:r>
          </a:p>
          <a:p>
            <a:r>
              <a:rPr lang="en-US" dirty="0"/>
              <a:t>Protecting the achievements – rise of anti-feminist , anti-women policies </a:t>
            </a:r>
          </a:p>
        </p:txBody>
      </p:sp>
    </p:spTree>
    <p:extLst>
      <p:ext uri="{BB962C8B-B14F-4D97-AF65-F5344CB8AC3E}">
        <p14:creationId xmlns:p14="http://schemas.microsoft.com/office/powerpoint/2010/main" val="42775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a:t>History </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pPr marL="514350" indent="-514350">
              <a:buFont typeface="+mj-lt"/>
              <a:buAutoNum type="arabicPeriod"/>
            </a:pPr>
            <a:r>
              <a:rPr lang="en-US" dirty="0"/>
              <a:t>Mary Wollstonecraft’s </a:t>
            </a:r>
            <a:r>
              <a:rPr lang="en-US" i="1" u="sng" dirty="0"/>
              <a:t>A Vindication of the Rights of Woman</a:t>
            </a:r>
            <a:r>
              <a:rPr lang="en-US" dirty="0"/>
              <a:t> (1792), was published in England</a:t>
            </a:r>
          </a:p>
          <a:p>
            <a:pPr marL="514350" indent="-514350">
              <a:buFont typeface="+mj-lt"/>
              <a:buAutoNum type="arabicPeriod"/>
            </a:pPr>
            <a:r>
              <a:rPr lang="en-US" dirty="0"/>
              <a:t>Challenged the notion that </a:t>
            </a:r>
            <a:r>
              <a:rPr lang="en-US" b="1" dirty="0">
                <a:solidFill>
                  <a:schemeClr val="accent6">
                    <a:lumMod val="75000"/>
                  </a:schemeClr>
                </a:solidFill>
                <a:effectLst>
                  <a:outerShdw blurRad="38100" dist="38100" dir="2700000" algn="tl">
                    <a:srgbClr val="000000">
                      <a:alpha val="43137"/>
                    </a:srgbClr>
                  </a:outerShdw>
                </a:effectLst>
              </a:rPr>
              <a:t>women exist only to please men</a:t>
            </a:r>
          </a:p>
          <a:p>
            <a:pPr marL="514350" indent="-514350">
              <a:buFont typeface="+mj-lt"/>
              <a:buAutoNum type="arabicPeriod"/>
            </a:pPr>
            <a:r>
              <a:rPr lang="en-US" dirty="0"/>
              <a:t>she proposed that women and men be given equal opportunities in </a:t>
            </a:r>
            <a:r>
              <a:rPr lang="en-US" b="1" dirty="0">
                <a:solidFill>
                  <a:schemeClr val="accent6">
                    <a:lumMod val="75000"/>
                  </a:schemeClr>
                </a:solidFill>
                <a:effectLst>
                  <a:outerShdw blurRad="38100" dist="38100" dir="2700000" algn="tl">
                    <a:srgbClr val="000000">
                      <a:alpha val="43137"/>
                    </a:srgbClr>
                  </a:outerShdw>
                </a:effectLst>
              </a:rPr>
              <a:t>education, work, and politics</a:t>
            </a:r>
          </a:p>
          <a:p>
            <a:pPr marL="514350" indent="-514350">
              <a:buFont typeface="+mj-lt"/>
              <a:buAutoNum type="arabicPeriod"/>
            </a:pPr>
            <a:r>
              <a:rPr lang="en-US" dirty="0"/>
              <a:t>Women, she wrote, are as </a:t>
            </a:r>
            <a:r>
              <a:rPr lang="en-US" dirty="0">
                <a:solidFill>
                  <a:schemeClr val="accent6">
                    <a:lumMod val="75000"/>
                  </a:schemeClr>
                </a:solidFill>
              </a:rPr>
              <a:t>naturally rational </a:t>
            </a:r>
            <a:r>
              <a:rPr lang="en-US" dirty="0"/>
              <a:t>as men</a:t>
            </a:r>
          </a:p>
          <a:p>
            <a:pPr marL="514350" indent="-514350">
              <a:buFont typeface="+mj-lt"/>
              <a:buAutoNum type="arabicPeriod"/>
            </a:pPr>
            <a:r>
              <a:rPr lang="en-US" dirty="0"/>
              <a:t>If Women are silly, it is only because </a:t>
            </a:r>
            <a:r>
              <a:rPr lang="en-US" dirty="0">
                <a:solidFill>
                  <a:schemeClr val="accent6">
                    <a:lumMod val="75000"/>
                  </a:schemeClr>
                </a:solidFill>
              </a:rPr>
              <a:t>society trains them to be irrelevant</a:t>
            </a:r>
            <a:endParaRPr lang="en-US" dirty="0"/>
          </a:p>
          <a:p>
            <a:endParaRPr lang="en-US" dirty="0"/>
          </a:p>
        </p:txBody>
      </p:sp>
    </p:spTree>
    <p:extLst>
      <p:ext uri="{BB962C8B-B14F-4D97-AF65-F5344CB8AC3E}">
        <p14:creationId xmlns:p14="http://schemas.microsoft.com/office/powerpoint/2010/main" val="27204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6"/>
            <a:ext cx="8229600" cy="715962"/>
          </a:xfrm>
        </p:spPr>
        <p:txBody>
          <a:bodyPr>
            <a:normAutofit fontScale="90000"/>
          </a:bodyPr>
          <a:lstStyle/>
          <a:p>
            <a:r>
              <a:rPr lang="en-GB" dirty="0"/>
              <a:t>History </a:t>
            </a:r>
            <a:endParaRPr lang="en-US" dirty="0"/>
          </a:p>
        </p:txBody>
      </p:sp>
      <p:sp>
        <p:nvSpPr>
          <p:cNvPr id="3" name="Content Placeholder 2"/>
          <p:cNvSpPr>
            <a:spLocks noGrp="1"/>
          </p:cNvSpPr>
          <p:nvPr>
            <p:ph idx="1"/>
          </p:nvPr>
        </p:nvSpPr>
        <p:spPr>
          <a:xfrm>
            <a:off x="152400" y="724548"/>
            <a:ext cx="8839200" cy="5981052"/>
          </a:xfrm>
        </p:spPr>
        <p:txBody>
          <a:bodyPr>
            <a:normAutofit/>
          </a:bodyPr>
          <a:lstStyle/>
          <a:p>
            <a:pPr marL="514350" indent="-514350">
              <a:buFont typeface="+mj-lt"/>
              <a:buAutoNum type="arabicPeriod"/>
            </a:pPr>
            <a:r>
              <a:rPr lang="en-US" dirty="0"/>
              <a:t>In the United States, feminist activism took root when </a:t>
            </a:r>
            <a:r>
              <a:rPr lang="en-US" dirty="0">
                <a:solidFill>
                  <a:schemeClr val="accent6">
                    <a:lumMod val="75000"/>
                  </a:schemeClr>
                </a:solidFill>
              </a:rPr>
              <a:t>female abolitionists </a:t>
            </a:r>
            <a:r>
              <a:rPr lang="en-US" dirty="0"/>
              <a:t>sought to apply the concepts of freedom and equality to their own social and political situations</a:t>
            </a:r>
          </a:p>
          <a:p>
            <a:pPr marL="514350" indent="-514350">
              <a:buFont typeface="+mj-lt"/>
              <a:buAutoNum type="arabicPeriod"/>
            </a:pPr>
            <a:r>
              <a:rPr lang="en-US" dirty="0"/>
              <a:t>By the mid-19th century, issues surrounding feminism had added to the tumult of </a:t>
            </a:r>
            <a:r>
              <a:rPr lang="en-US" u="sng" dirty="0"/>
              <a:t>social change</a:t>
            </a:r>
            <a:r>
              <a:rPr lang="en-US" dirty="0"/>
              <a:t>, with ideas being exchanged across Europe and </a:t>
            </a:r>
            <a:r>
              <a:rPr lang="en-US" u="sng" dirty="0"/>
              <a:t>North America</a:t>
            </a:r>
            <a:r>
              <a:rPr lang="en-US" dirty="0"/>
              <a:t>.</a:t>
            </a:r>
          </a:p>
          <a:p>
            <a:endParaRPr lang="en-US" dirty="0"/>
          </a:p>
        </p:txBody>
      </p:sp>
    </p:spTree>
    <p:extLst>
      <p:ext uri="{BB962C8B-B14F-4D97-AF65-F5344CB8AC3E}">
        <p14:creationId xmlns:p14="http://schemas.microsoft.com/office/powerpoint/2010/main" val="26860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14" y="152400"/>
            <a:ext cx="8229600" cy="1143000"/>
          </a:xfrm>
        </p:spPr>
        <p:txBody>
          <a:bodyPr>
            <a:noAutofit/>
          </a:bodyPr>
          <a:lstStyle/>
          <a:p>
            <a:r>
              <a:rPr lang="en-US" sz="3200" dirty="0"/>
              <a:t>1</a:t>
            </a:r>
            <a:r>
              <a:rPr lang="en-US" sz="3200" baseline="30000" dirty="0"/>
              <a:t>st</a:t>
            </a:r>
            <a:r>
              <a:rPr lang="en-US" sz="3200" dirty="0"/>
              <a:t> Wave of Feminism</a:t>
            </a:r>
            <a:br>
              <a:rPr lang="en-US" sz="3200" dirty="0"/>
            </a:br>
            <a:r>
              <a:rPr lang="en-US" sz="3200" dirty="0"/>
              <a:t>The suffrage movement </a:t>
            </a:r>
          </a:p>
        </p:txBody>
      </p:sp>
      <p:sp>
        <p:nvSpPr>
          <p:cNvPr id="3" name="Content Placeholder 2"/>
          <p:cNvSpPr>
            <a:spLocks noGrp="1"/>
          </p:cNvSpPr>
          <p:nvPr>
            <p:ph idx="1"/>
          </p:nvPr>
        </p:nvSpPr>
        <p:spPr>
          <a:xfrm>
            <a:off x="76200" y="1295400"/>
            <a:ext cx="9067800" cy="5410200"/>
          </a:xfrm>
        </p:spPr>
        <p:txBody>
          <a:bodyPr>
            <a:normAutofit fontScale="85000" lnSpcReduction="20000"/>
          </a:bodyPr>
          <a:lstStyle/>
          <a:p>
            <a:pPr marL="514350" indent="-514350">
              <a:buFont typeface="+mj-lt"/>
              <a:buAutoNum type="arabicPeriod"/>
            </a:pPr>
            <a:r>
              <a:rPr lang="en-US" u="sng" dirty="0"/>
              <a:t>Seneca Falls Convention</a:t>
            </a:r>
            <a:r>
              <a:rPr lang="en-US" dirty="0"/>
              <a:t>, New York, 1848</a:t>
            </a:r>
            <a:endParaRPr lang="en-US" b="1" u="sng" dirty="0">
              <a:solidFill>
                <a:schemeClr val="accent6">
                  <a:lumMod val="75000"/>
                </a:schemeClr>
              </a:solidFill>
            </a:endParaRPr>
          </a:p>
          <a:p>
            <a:pPr marL="514350" indent="-514350">
              <a:buFont typeface="+mj-lt"/>
              <a:buAutoNum type="arabicPeriod"/>
            </a:pPr>
            <a:r>
              <a:rPr lang="en-US" u="sng" dirty="0">
                <a:solidFill>
                  <a:schemeClr val="accent6">
                    <a:lumMod val="75000"/>
                  </a:schemeClr>
                </a:solidFill>
              </a:rPr>
              <a:t>Elizabeth Cady Stanton</a:t>
            </a:r>
            <a:r>
              <a:rPr lang="en-US" dirty="0"/>
              <a:t> drew up the </a:t>
            </a:r>
            <a:r>
              <a:rPr lang="en-US" b="1" dirty="0"/>
              <a:t>“Declaration of Sentiments” </a:t>
            </a:r>
            <a:r>
              <a:rPr lang="en-US" dirty="0"/>
              <a:t>that guided the </a:t>
            </a:r>
            <a:r>
              <a:rPr lang="en-US" b="1" dirty="0"/>
              <a:t>Seneca Falls Convention</a:t>
            </a:r>
          </a:p>
          <a:p>
            <a:pPr marL="514350" indent="-514350">
              <a:buFont typeface="+mj-lt"/>
              <a:buAutoNum type="arabicPeriod"/>
            </a:pPr>
            <a:r>
              <a:rPr lang="en-US" dirty="0"/>
              <a:t>Using the Declaration of Independence as her guide to proclaim </a:t>
            </a:r>
            <a:r>
              <a:rPr lang="en-US" b="1" dirty="0">
                <a:solidFill>
                  <a:schemeClr val="accent6">
                    <a:lumMod val="75000"/>
                  </a:schemeClr>
                </a:solidFill>
                <a:effectLst>
                  <a:outerShdw blurRad="38100" dist="38100" dir="2700000" algn="tl">
                    <a:srgbClr val="000000">
                      <a:alpha val="43137"/>
                    </a:srgbClr>
                  </a:outerShdw>
                </a:effectLst>
              </a:rPr>
              <a:t>that “all men and </a:t>
            </a:r>
            <a:r>
              <a:rPr lang="en-US" b="1" dirty="0">
                <a:solidFill>
                  <a:srgbClr val="FF0000"/>
                </a:solidFill>
                <a:effectLst>
                  <a:outerShdw blurRad="38100" dist="38100" dir="2700000" algn="tl">
                    <a:srgbClr val="000000">
                      <a:alpha val="43137"/>
                    </a:srgbClr>
                  </a:outerShdw>
                </a:effectLst>
              </a:rPr>
              <a:t>women</a:t>
            </a:r>
            <a:r>
              <a:rPr lang="en-US" b="1" dirty="0">
                <a:solidFill>
                  <a:schemeClr val="accent6">
                    <a:lumMod val="75000"/>
                  </a:schemeClr>
                </a:solidFill>
                <a:effectLst>
                  <a:outerShdw blurRad="38100" dist="38100" dir="2700000" algn="tl">
                    <a:srgbClr val="000000">
                      <a:alpha val="43137"/>
                    </a:srgbClr>
                  </a:outerShdw>
                </a:effectLst>
              </a:rPr>
              <a:t> had been created equal,”</a:t>
            </a:r>
            <a:r>
              <a:rPr lang="en-US" dirty="0"/>
              <a:t> she drafted 11 resolutions, including the most radical demands -The right to the vote</a:t>
            </a:r>
          </a:p>
          <a:p>
            <a:pPr marL="514350" indent="-514350">
              <a:buFont typeface="+mj-lt"/>
              <a:buAutoNum type="arabicPeriod"/>
            </a:pPr>
            <a:r>
              <a:rPr lang="en-US" dirty="0"/>
              <a:t>Woman’s equal participation with men in the various trades, professions and commerce</a:t>
            </a:r>
          </a:p>
          <a:p>
            <a:pPr marL="514350" indent="-514350">
              <a:buFont typeface="+mj-lt"/>
              <a:buAutoNum type="arabicPeriod"/>
            </a:pPr>
            <a:r>
              <a:rPr lang="en-GB" dirty="0"/>
              <a:t>Education- Property – Marriage – Divorce </a:t>
            </a:r>
            <a:endParaRPr lang="en-US" dirty="0"/>
          </a:p>
          <a:p>
            <a:pPr marL="514350" indent="-514350">
              <a:buFont typeface="+mj-lt"/>
              <a:buAutoNum type="arabicPeriod"/>
            </a:pPr>
            <a:r>
              <a:rPr lang="en-US" u="sng" dirty="0"/>
              <a:t>women’s suffrage</a:t>
            </a:r>
            <a:r>
              <a:rPr lang="en-US" dirty="0"/>
              <a:t>, a goal that would dominate international feminism for almost 70 years</a:t>
            </a:r>
          </a:p>
          <a:p>
            <a:pPr lvl="1"/>
            <a:r>
              <a:rPr lang="en-US" dirty="0">
                <a:hlinkClick r:id="rId2"/>
              </a:rPr>
              <a:t>https://www.britannica.com/topic/woman-suffrage/The-United-States</a:t>
            </a:r>
            <a:r>
              <a:rPr lang="en-US" dirty="0"/>
              <a:t> </a:t>
            </a:r>
          </a:p>
        </p:txBody>
      </p:sp>
    </p:spTree>
    <p:extLst>
      <p:ext uri="{BB962C8B-B14F-4D97-AF65-F5344CB8AC3E}">
        <p14:creationId xmlns:p14="http://schemas.microsoft.com/office/powerpoint/2010/main" val="335721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baseline="30000" dirty="0"/>
              <a:t>st</a:t>
            </a:r>
            <a:r>
              <a:rPr lang="en-US" dirty="0"/>
              <a:t> Wave of Feminism</a:t>
            </a:r>
            <a:br>
              <a:rPr lang="en-US" dirty="0"/>
            </a:br>
            <a:r>
              <a:rPr lang="en-US" dirty="0"/>
              <a:t>The suffrage movement </a:t>
            </a:r>
          </a:p>
        </p:txBody>
      </p:sp>
      <p:sp>
        <p:nvSpPr>
          <p:cNvPr id="3" name="Content Placeholder 2"/>
          <p:cNvSpPr>
            <a:spLocks noGrp="1"/>
          </p:cNvSpPr>
          <p:nvPr>
            <p:ph idx="1"/>
          </p:nvPr>
        </p:nvSpPr>
        <p:spPr>
          <a:xfrm>
            <a:off x="0" y="1600200"/>
            <a:ext cx="9144000" cy="5105400"/>
          </a:xfrm>
        </p:spPr>
        <p:txBody>
          <a:bodyPr>
            <a:normAutofit lnSpcReduction="10000"/>
          </a:bodyPr>
          <a:lstStyle/>
          <a:p>
            <a:pPr marL="514350" indent="-514350">
              <a:buFont typeface="+mj-lt"/>
              <a:buAutoNum type="arabicPeriod"/>
            </a:pPr>
            <a:r>
              <a:rPr lang="en-US" dirty="0"/>
              <a:t>Like the Americans, British suffragists, led by the </a:t>
            </a:r>
            <a:r>
              <a:rPr lang="en-US" u="sng" dirty="0"/>
              <a:t>National Union of Woman Suffrage Societies</a:t>
            </a:r>
            <a:r>
              <a:rPr lang="en-US" dirty="0"/>
              <a:t>, had initially approached their struggle </a:t>
            </a:r>
            <a:r>
              <a:rPr lang="en-US" dirty="0">
                <a:solidFill>
                  <a:schemeClr val="accent6">
                    <a:lumMod val="75000"/>
                  </a:schemeClr>
                </a:solidFill>
              </a:rPr>
              <a:t>politely</a:t>
            </a:r>
            <a:r>
              <a:rPr lang="en-US" dirty="0"/>
              <a:t>, with “</a:t>
            </a:r>
            <a:r>
              <a:rPr lang="en-US" dirty="0">
                <a:solidFill>
                  <a:schemeClr val="accent6">
                    <a:lumMod val="75000"/>
                  </a:schemeClr>
                </a:solidFill>
              </a:rPr>
              <a:t>ladylike lobbying”</a:t>
            </a:r>
          </a:p>
          <a:p>
            <a:pPr marL="514350" indent="-514350">
              <a:buFont typeface="+mj-lt"/>
              <a:buAutoNum type="arabicPeriod"/>
            </a:pPr>
            <a:r>
              <a:rPr lang="en-US" dirty="0"/>
              <a:t>But in 1903 a dissident faction led by </a:t>
            </a:r>
            <a:r>
              <a:rPr lang="en-US" u="sng" dirty="0"/>
              <a:t>Emmeline Pankhurst</a:t>
            </a:r>
            <a:r>
              <a:rPr lang="en-US" dirty="0"/>
              <a:t> began a series of </a:t>
            </a:r>
            <a:r>
              <a:rPr lang="en-US" u="sng" dirty="0"/>
              <a:t>boycotts</a:t>
            </a:r>
            <a:r>
              <a:rPr lang="en-US" dirty="0"/>
              <a:t>, bombings, and pickets – </a:t>
            </a:r>
            <a:r>
              <a:rPr lang="en-US" b="1" u="sng" dirty="0"/>
              <a:t>Militant  Feminism </a:t>
            </a:r>
          </a:p>
          <a:p>
            <a:pPr marL="514350" indent="-514350">
              <a:buFont typeface="+mj-lt"/>
              <a:buAutoNum type="arabicPeriod"/>
            </a:pPr>
            <a:r>
              <a:rPr lang="en-US" dirty="0"/>
              <a:t>Following the British lead, American women activists, organized mass demonstrations, parades, and confrontations with the police </a:t>
            </a:r>
          </a:p>
          <a:p>
            <a:pPr marL="514350" indent="-514350">
              <a:buFont typeface="+mj-lt"/>
              <a:buAutoNum type="arabicPeriod"/>
            </a:pPr>
            <a:endParaRPr lang="en-US" dirty="0"/>
          </a:p>
        </p:txBody>
      </p:sp>
    </p:spTree>
    <p:extLst>
      <p:ext uri="{BB962C8B-B14F-4D97-AF65-F5344CB8AC3E}">
        <p14:creationId xmlns:p14="http://schemas.microsoft.com/office/powerpoint/2010/main" val="27263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a:t>
            </a:r>
            <a:r>
              <a:rPr lang="en-US" sz="3200" baseline="30000" dirty="0"/>
              <a:t>st</a:t>
            </a:r>
            <a:r>
              <a:rPr lang="en-US" sz="3200" dirty="0"/>
              <a:t> Wave of Feminism</a:t>
            </a:r>
            <a:br>
              <a:rPr lang="en-US" sz="3200" dirty="0"/>
            </a:br>
            <a:r>
              <a:rPr lang="en-US" sz="3200" dirty="0"/>
              <a:t>The suffrage movement – Major Achievements  </a:t>
            </a:r>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Their tactics ignited the nation, and in 1918 the British Parliament extended the vote to </a:t>
            </a:r>
            <a:r>
              <a:rPr lang="en-US" u="sng" dirty="0">
                <a:solidFill>
                  <a:schemeClr val="accent6">
                    <a:lumMod val="75000"/>
                  </a:schemeClr>
                </a:solidFill>
              </a:rPr>
              <a:t>women householders, householders’ wives, and female university graduates over the age of 30 </a:t>
            </a:r>
            <a:r>
              <a:rPr lang="en-US" dirty="0"/>
              <a:t>– limited Franchise </a:t>
            </a:r>
          </a:p>
          <a:p>
            <a:pPr marL="514350" indent="-514350">
              <a:buFont typeface="+mj-lt"/>
              <a:buAutoNum type="arabicPeriod"/>
            </a:pPr>
            <a:r>
              <a:rPr lang="en-US" dirty="0"/>
              <a:t>In1920, American feminism claimed its first major triumph with the passage of the </a:t>
            </a:r>
            <a:r>
              <a:rPr lang="en-US" u="sng" dirty="0"/>
              <a:t>Nineteenth Amendment</a:t>
            </a:r>
            <a:r>
              <a:rPr lang="en-US" dirty="0"/>
              <a:t> to the U.S Constitution</a:t>
            </a:r>
          </a:p>
          <a:p>
            <a:pPr marL="514350" indent="-514350">
              <a:buFont typeface="+mj-lt"/>
              <a:buAutoNum type="arabicPeriod"/>
            </a:pPr>
            <a:r>
              <a:rPr lang="en-US" dirty="0">
                <a:hlinkClick r:id="rId2"/>
              </a:rPr>
              <a:t>https://www.irishtimes.com/culture/heritage/from-new-zealand-to-saudi-arabia-when-women-won-the-vote-worldwide-1.3731396</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32354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14211</TotalTime>
  <Words>3813</Words>
  <Application>Microsoft Office PowerPoint</Application>
  <PresentationFormat>On-screen Show (4:3)</PresentationFormat>
  <Paragraphs>245</Paragraphs>
  <Slides>49</Slides>
  <Notes>0</Notes>
  <HiddenSlides>4</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FEMINISM </vt:lpstr>
      <vt:lpstr>Feminism --- Defined </vt:lpstr>
      <vt:lpstr>Feminism</vt:lpstr>
      <vt:lpstr>Why do so many hate the term feminism and the feminist movement?</vt:lpstr>
      <vt:lpstr>History </vt:lpstr>
      <vt:lpstr>History </vt:lpstr>
      <vt:lpstr>1st Wave of Feminism The suffrage movement </vt:lpstr>
      <vt:lpstr>1st Wave of Feminism The suffrage movement </vt:lpstr>
      <vt:lpstr>1st Wave of Feminism The suffrage movement – Major Achievements  </vt:lpstr>
      <vt:lpstr>1st Wave of Feminism - Criticism </vt:lpstr>
      <vt:lpstr>PowerPoint Presentation</vt:lpstr>
      <vt:lpstr>2nd Wave Feminism – 2 important Books</vt:lpstr>
      <vt:lpstr>2nd Wave Feminism (1960s-1980s) Background &amp;  Demands </vt:lpstr>
      <vt:lpstr>2nd Wave Feminism (1960s-1980s) – Impacts </vt:lpstr>
      <vt:lpstr>2nd Wave Feminism (1960s-1980s) – Impacts </vt:lpstr>
      <vt:lpstr>Achievements </vt:lpstr>
      <vt:lpstr>Critique </vt:lpstr>
      <vt:lpstr>Feminism / Feminist Movements in Pakistan </vt:lpstr>
      <vt:lpstr>Feminist Movements in Pakistan From 1947-2022</vt:lpstr>
      <vt:lpstr>PowerPoint Presentation</vt:lpstr>
      <vt:lpstr>Welfare Feminism-1950s-1960s</vt:lpstr>
      <vt:lpstr>Welfare Feminism-1950s-1960s</vt:lpstr>
      <vt:lpstr>Welfare Feminism-1950s-1960s-1970s</vt:lpstr>
      <vt:lpstr>PowerPoint Presentation</vt:lpstr>
      <vt:lpstr>PowerPoint Presentation</vt:lpstr>
      <vt:lpstr>PowerPoint Presentation</vt:lpstr>
      <vt:lpstr>PowerPoint Presentation</vt:lpstr>
      <vt:lpstr>PowerPoint Presentation</vt:lpstr>
      <vt:lpstr>PowerPoint Presentation</vt:lpstr>
      <vt:lpstr>Feminism in Pakistan- 1970s-1980s</vt:lpstr>
      <vt:lpstr>Feminism in Pakistan- 1970s-1980s</vt:lpstr>
      <vt:lpstr> Feminism in Pakistan 1970s-1980s</vt:lpstr>
      <vt:lpstr>Feminism in Pakistan - 1970s-1980s</vt:lpstr>
      <vt:lpstr>Radical Feminism 1970s-1980s - A glimpse from the past - Poetry</vt:lpstr>
      <vt:lpstr>Radical Feminism 1970s-1980s - A glimpse from the past- Poetry</vt:lpstr>
      <vt:lpstr>Radical Feminism 1970s-1980s A glimpse from the past – Performing Arts- Sheema Kirmani – Nighat CHoudhry</vt:lpstr>
      <vt:lpstr>Radical Feminism 1970s-1980s A glimpse from the past - Journalism</vt:lpstr>
      <vt:lpstr>Feminism in Pakistan-2000 &amp; onwards </vt:lpstr>
      <vt:lpstr>Feminism in Pakistan -2000 &amp; onwards </vt:lpstr>
      <vt:lpstr>PowerPoint Presentation</vt:lpstr>
      <vt:lpstr>PowerPoint Presentation</vt:lpstr>
      <vt:lpstr>3rd Wave Feminism </vt:lpstr>
      <vt:lpstr>3rd Wave Feminism </vt:lpstr>
      <vt:lpstr>4 Major claims of 3rd Wave Feminism </vt:lpstr>
      <vt:lpstr>4 Major claims of 3rd Wave Feminism </vt:lpstr>
      <vt:lpstr>4 Major claims of 3rd Wave Feminism </vt:lpstr>
      <vt:lpstr>4 Major claims of 3rd Wave Feminism </vt:lpstr>
      <vt:lpstr>Critique of 3rd Wave Feminism</vt:lpstr>
      <vt:lpstr>3rd  Wave Feminism – Horizon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dc:title>
  <dc:creator>Hp</dc:creator>
  <cp:lastModifiedBy>NITB</cp:lastModifiedBy>
  <cp:revision>73</cp:revision>
  <dcterms:created xsi:type="dcterms:W3CDTF">2020-05-14T08:46:54Z</dcterms:created>
  <dcterms:modified xsi:type="dcterms:W3CDTF">2024-01-11T10:15:27Z</dcterms:modified>
</cp:coreProperties>
</file>