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74" r:id="rId4"/>
    <p:sldId id="276" r:id="rId5"/>
    <p:sldId id="277" r:id="rId6"/>
    <p:sldId id="278" r:id="rId7"/>
    <p:sldId id="259" r:id="rId8"/>
    <p:sldId id="260" r:id="rId9"/>
    <p:sldId id="273" r:id="rId10"/>
    <p:sldId id="262" r:id="rId11"/>
    <p:sldId id="263" r:id="rId12"/>
    <p:sldId id="264" r:id="rId13"/>
    <p:sldId id="280" r:id="rId14"/>
    <p:sldId id="267" r:id="rId15"/>
    <p:sldId id="275" r:id="rId16"/>
    <p:sldId id="279" r:id="rId17"/>
    <p:sldId id="281" r:id="rId18"/>
    <p:sldId id="282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>
        <p:scale>
          <a:sx n="60" d="100"/>
          <a:sy n="60" d="100"/>
        </p:scale>
        <p:origin x="-1650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047421-A369-481A-B6FB-432C0C5C54C2}" type="datetimeFigureOut">
              <a:rPr lang="en-US" smtClean="0"/>
              <a:pPr/>
              <a:t>9/30/2022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319EF-FA3B-4B86-8C5A-9BFE2EFF3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4B5E5-E98F-4A6F-B100-AE629DC970C0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7A75F-C376-4A24-BE56-3BFA2E684036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09C0F-BFDE-4FF0-9147-0162A45D229B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24C14-F3F3-43A0-A693-246DEFE193B1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9EAA1-C9E2-4737-8B5D-E7557463EEE8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64FEE-9EC4-4D03-A4CE-A82854E9D4BF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73E4E-5E08-4D72-9170-93981819A8F1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58B67-7861-4F23-8166-ED3B20427763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222D9-162C-405E-A79E-E10E9FED65B3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F3F74-09FB-4A07-8FE8-C86251EAE383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FDADB-E177-43FA-9864-EB61AEF6E091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2BF0D2-93B3-41EF-9F92-E61B176D2DA4}" type="datetime1">
              <a:rPr lang="en-US" smtClean="0"/>
              <a:pPr/>
              <a:t>9/30/2022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D460CB-6CFC-455C-99F8-8E9AFB9564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7772400" cy="215265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B0F0"/>
                </a:solidFill>
              </a:rPr>
              <a:t>Subject-Verb Agreement</a:t>
            </a:r>
            <a:endParaRPr lang="en-US" sz="5400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9800"/>
            <a:ext cx="6400800" cy="3429000"/>
          </a:xfrm>
        </p:spPr>
        <p:txBody>
          <a:bodyPr>
            <a:normAutofit fontScale="92500" lnSpcReduction="10000"/>
          </a:bodyPr>
          <a:lstStyle/>
          <a:p>
            <a:r>
              <a:rPr lang="en-US" sz="4300" dirty="0" smtClean="0">
                <a:solidFill>
                  <a:schemeClr val="tx1"/>
                </a:solidFill>
              </a:rPr>
              <a:t>Noun</a:t>
            </a:r>
          </a:p>
          <a:p>
            <a:r>
              <a:rPr lang="en-US" sz="4300" dirty="0" smtClean="0">
                <a:solidFill>
                  <a:schemeClr val="tx1"/>
                </a:solidFill>
              </a:rPr>
              <a:t>Pronoun</a:t>
            </a:r>
          </a:p>
          <a:p>
            <a:r>
              <a:rPr lang="en-US" sz="4300" dirty="0" smtClean="0">
                <a:solidFill>
                  <a:schemeClr val="tx1"/>
                </a:solidFill>
              </a:rPr>
              <a:t>Conjunctions </a:t>
            </a:r>
          </a:p>
          <a:p>
            <a:r>
              <a:rPr lang="en-US" sz="4300" dirty="0" smtClean="0">
                <a:solidFill>
                  <a:schemeClr val="tx1"/>
                </a:solidFill>
              </a:rPr>
              <a:t>Prepositional Phrases &amp;</a:t>
            </a:r>
          </a:p>
          <a:p>
            <a:r>
              <a:rPr lang="en-US" sz="4300" dirty="0" smtClean="0">
                <a:solidFill>
                  <a:schemeClr val="tx1"/>
                </a:solidFill>
              </a:rPr>
              <a:t>Quantifiers</a:t>
            </a:r>
          </a:p>
          <a:p>
            <a:endParaRPr lang="en-US" sz="8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Subject Verb Agreement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Collective Nouns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	Collective nouns</a:t>
            </a:r>
            <a:r>
              <a:rPr lang="en-US" dirty="0" smtClean="0"/>
              <a:t> are names for a collection or a number of people or  things. Some </a:t>
            </a:r>
            <a:r>
              <a:rPr lang="en-US" dirty="0"/>
              <a:t>agencies such as </a:t>
            </a:r>
            <a:r>
              <a:rPr lang="en-US" b="1" dirty="0"/>
              <a:t>jury, committee, government </a:t>
            </a:r>
            <a:r>
              <a:rPr lang="en-US" dirty="0" smtClean="0"/>
              <a:t> </a:t>
            </a:r>
            <a:r>
              <a:rPr lang="en-US" b="1" dirty="0"/>
              <a:t>are used both ways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A jury or a committee or a government is consisted of some members and these members sometimes </a:t>
            </a:r>
            <a:r>
              <a:rPr lang="en-US" b="1" dirty="0"/>
              <a:t>take </a:t>
            </a:r>
            <a:r>
              <a:rPr lang="en-US" b="1" dirty="0" smtClean="0"/>
              <a:t>a</a:t>
            </a:r>
            <a:r>
              <a:rPr lang="en-US" dirty="0" smtClean="0"/>
              <a:t>  </a:t>
            </a:r>
            <a:r>
              <a:rPr lang="en-US" b="1" dirty="0" smtClean="0"/>
              <a:t>unanimous </a:t>
            </a:r>
            <a:r>
              <a:rPr lang="en-US" b="1" dirty="0"/>
              <a:t>decision and act like one agency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r>
              <a:rPr lang="en-US" dirty="0" smtClean="0"/>
              <a:t>At </a:t>
            </a:r>
            <a:r>
              <a:rPr lang="en-US" dirty="0"/>
              <a:t>times the members are </a:t>
            </a:r>
            <a:r>
              <a:rPr lang="en-US" b="1" dirty="0"/>
              <a:t>divided in their </a:t>
            </a:r>
            <a:r>
              <a:rPr lang="en-US" b="1" dirty="0" smtClean="0"/>
              <a:t>opinion</a:t>
            </a:r>
            <a:r>
              <a:rPr lang="en-US" dirty="0" smtClean="0"/>
              <a:t> </a:t>
            </a:r>
            <a:r>
              <a:rPr lang="en-US" b="1" dirty="0" smtClean="0"/>
              <a:t>and </a:t>
            </a:r>
            <a:r>
              <a:rPr lang="en-US" b="1" dirty="0"/>
              <a:t>act separately </a:t>
            </a:r>
            <a:r>
              <a:rPr lang="en-US" dirty="0"/>
              <a:t>and not as one agency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/>
              <a:t>In the </a:t>
            </a:r>
            <a:r>
              <a:rPr lang="en-US" b="1" dirty="0"/>
              <a:t>first case</a:t>
            </a:r>
            <a:r>
              <a:rPr lang="en-US" dirty="0"/>
              <a:t>, a jury will be treated as </a:t>
            </a:r>
            <a:r>
              <a:rPr lang="en-US" b="1" dirty="0"/>
              <a:t>singular </a:t>
            </a:r>
            <a:r>
              <a:rPr lang="en-US" dirty="0"/>
              <a:t>while in </a:t>
            </a:r>
            <a:r>
              <a:rPr lang="en-US" dirty="0" smtClean="0"/>
              <a:t>the </a:t>
            </a:r>
            <a:r>
              <a:rPr lang="en-US" b="1" dirty="0" smtClean="0"/>
              <a:t>second </a:t>
            </a:r>
            <a:r>
              <a:rPr lang="en-US" b="1" dirty="0"/>
              <a:t>case</a:t>
            </a:r>
            <a:r>
              <a:rPr lang="en-US" dirty="0"/>
              <a:t>, it will be </a:t>
            </a:r>
            <a:r>
              <a:rPr lang="en-US" b="1" dirty="0"/>
              <a:t>plural. </a:t>
            </a:r>
            <a:endParaRPr lang="en-US" b="1" dirty="0" smtClean="0"/>
          </a:p>
          <a:p>
            <a:pPr>
              <a:buNone/>
            </a:pPr>
            <a:endParaRPr lang="en-US" b="1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Collective Nouns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3800" dirty="0" smtClean="0"/>
              <a:t>       </a:t>
            </a:r>
          </a:p>
          <a:p>
            <a:r>
              <a:rPr lang="en-US" sz="3800" i="1" dirty="0" smtClean="0"/>
              <a:t>The  committee </a:t>
            </a:r>
            <a:r>
              <a:rPr lang="en-US" sz="3800" b="1" i="1" dirty="0" smtClean="0"/>
              <a:t>have been </a:t>
            </a:r>
            <a:r>
              <a:rPr lang="en-US" sz="3800" i="1" dirty="0" smtClean="0"/>
              <a:t>consulting among </a:t>
            </a:r>
            <a:r>
              <a:rPr lang="en-US" sz="3800" b="1" i="1" dirty="0" smtClean="0"/>
              <a:t>themselves </a:t>
            </a:r>
            <a:r>
              <a:rPr lang="en-US" sz="3800" i="1" dirty="0" smtClean="0"/>
              <a:t>and </a:t>
            </a:r>
            <a:r>
              <a:rPr lang="en-US" sz="3800" b="1" i="1" dirty="0" smtClean="0"/>
              <a:t>are </a:t>
            </a:r>
            <a:r>
              <a:rPr lang="en-US" sz="3800" i="1" dirty="0" smtClean="0"/>
              <a:t>now ready to take </a:t>
            </a:r>
            <a:r>
              <a:rPr lang="en-US" sz="3800" b="1" i="1" dirty="0" smtClean="0"/>
              <a:t>their seats</a:t>
            </a:r>
            <a:r>
              <a:rPr lang="en-US" sz="3800" i="1" dirty="0" smtClean="0"/>
              <a:t>.</a:t>
            </a:r>
          </a:p>
          <a:p>
            <a:pPr>
              <a:buNone/>
            </a:pPr>
            <a:r>
              <a:rPr lang="en-US" sz="3800" dirty="0" smtClean="0"/>
              <a:t>      Here ‘the committee’ refers to the </a:t>
            </a:r>
            <a:r>
              <a:rPr lang="en-US" sz="3800" b="1" dirty="0" smtClean="0"/>
              <a:t>members and not the organization </a:t>
            </a:r>
            <a:r>
              <a:rPr lang="en-US" sz="3800" dirty="0" smtClean="0"/>
              <a:t>as one entity.</a:t>
            </a:r>
          </a:p>
          <a:p>
            <a:pPr>
              <a:buNone/>
            </a:pPr>
            <a:endParaRPr lang="en-US" sz="3800" dirty="0" smtClean="0"/>
          </a:p>
          <a:p>
            <a:r>
              <a:rPr lang="en-US" sz="3800" dirty="0" smtClean="0"/>
              <a:t> </a:t>
            </a:r>
            <a:r>
              <a:rPr lang="en-US" sz="3800" i="1" dirty="0" smtClean="0"/>
              <a:t>A committee </a:t>
            </a:r>
            <a:r>
              <a:rPr lang="en-US" sz="3800" b="1" i="1" dirty="0" smtClean="0"/>
              <a:t>has been </a:t>
            </a:r>
            <a:r>
              <a:rPr lang="en-US" sz="3800" i="1" dirty="0" smtClean="0"/>
              <a:t>constituted to look into the matter.</a:t>
            </a: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      </a:t>
            </a:r>
            <a:r>
              <a:rPr lang="en-US" sz="3800" b="1" dirty="0" smtClean="0"/>
              <a:t>Here </a:t>
            </a:r>
            <a:r>
              <a:rPr lang="en-US" sz="3800" dirty="0" smtClean="0"/>
              <a:t>‘the committee’ is referred to as </a:t>
            </a:r>
            <a:r>
              <a:rPr lang="en-US" sz="3800" b="1" dirty="0" smtClean="0"/>
              <a:t>one agency  </a:t>
            </a:r>
            <a:r>
              <a:rPr lang="en-US" sz="3800" dirty="0" smtClean="0"/>
              <a:t>and not a divided committee or its members.</a:t>
            </a:r>
          </a:p>
          <a:p>
            <a:pPr>
              <a:buNone/>
            </a:pPr>
            <a:endParaRPr lang="en-US" sz="3800" dirty="0" smtClean="0"/>
          </a:p>
          <a:p>
            <a:pPr>
              <a:buNone/>
            </a:pPr>
            <a:r>
              <a:rPr lang="en-US" sz="3800" dirty="0" smtClean="0"/>
              <a:t>	Other such nouns are : </a:t>
            </a:r>
            <a:r>
              <a:rPr lang="en-US" sz="3800" b="1" dirty="0" smtClean="0"/>
              <a:t>Association, audience, board, commission, company, council, crew,</a:t>
            </a:r>
            <a:r>
              <a:rPr lang="en-US" sz="3800" dirty="0"/>
              <a:t> </a:t>
            </a:r>
            <a:r>
              <a:rPr lang="en-US" sz="3800" b="1" dirty="0" smtClean="0"/>
              <a:t>department, government, jury, party, public, staff, family.</a:t>
            </a:r>
            <a:endParaRPr lang="en-US" sz="3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b="1" dirty="0" smtClean="0">
                <a:solidFill>
                  <a:srgbClr val="00B0F0"/>
                </a:solidFill>
              </a:rPr>
              <a:t>Subject Verb Agreement</a:t>
            </a:r>
            <a:r>
              <a:rPr lang="en-US" dirty="0" smtClean="0">
                <a:solidFill>
                  <a:srgbClr val="00B0F0"/>
                </a:solidFill>
              </a:rPr>
              <a:t/>
            </a:r>
            <a:br>
              <a:rPr lang="en-US" dirty="0" smtClean="0">
                <a:solidFill>
                  <a:srgbClr val="00B0F0"/>
                </a:solidFill>
              </a:rPr>
            </a:br>
            <a:r>
              <a:rPr lang="en-US" sz="4000" dirty="0" smtClean="0">
                <a:solidFill>
                  <a:srgbClr val="FF0000"/>
                </a:solidFill>
              </a:rPr>
              <a:t>Prepositional Phrases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Prepositional phrases such as :</a:t>
            </a:r>
          </a:p>
          <a:p>
            <a:pPr>
              <a:buNone/>
            </a:pPr>
            <a:r>
              <a:rPr lang="en-US" dirty="0" smtClean="0"/>
              <a:t>    </a:t>
            </a:r>
            <a:r>
              <a:rPr lang="en-US" i="1" dirty="0" smtClean="0"/>
              <a:t>together with, including, accompanied by, in addition to, besides, with, or as well as</a:t>
            </a:r>
            <a:r>
              <a:rPr lang="en-US" dirty="0" smtClean="0"/>
              <a:t> are not part of the subject. If </a:t>
            </a:r>
            <a:r>
              <a:rPr lang="en-US" dirty="0"/>
              <a:t>the subject is singular, the verb should also be singular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/>
              <a:t>The </a:t>
            </a:r>
            <a:r>
              <a:rPr lang="en-US" b="1" dirty="0"/>
              <a:t>leader</a:t>
            </a:r>
            <a:r>
              <a:rPr lang="en-US" dirty="0"/>
              <a:t>, accompanied by his wife, </a:t>
            </a:r>
            <a:r>
              <a:rPr lang="en-US" b="1" dirty="0"/>
              <a:t>is </a:t>
            </a:r>
            <a:r>
              <a:rPr lang="en-US" dirty="0"/>
              <a:t>traveling to U.K</a:t>
            </a:r>
            <a:r>
              <a:rPr lang="en-US" dirty="0" smtClean="0"/>
              <a:t>.</a:t>
            </a:r>
          </a:p>
          <a:p>
            <a:r>
              <a:rPr lang="en-US" dirty="0"/>
              <a:t>Words with </a:t>
            </a:r>
            <a:r>
              <a:rPr lang="en-US" b="1" dirty="0"/>
              <a:t>‘ware’ </a:t>
            </a:r>
            <a:r>
              <a:rPr lang="en-US" b="1" dirty="0" smtClean="0"/>
              <a:t>suffix </a:t>
            </a:r>
            <a:r>
              <a:rPr lang="en-US" b="1" dirty="0"/>
              <a:t>are singular : Software, hardware, </a:t>
            </a:r>
            <a:r>
              <a:rPr lang="en-US" b="1" dirty="0" smtClean="0"/>
              <a:t>silverware , </a:t>
            </a:r>
            <a:r>
              <a:rPr lang="en-US" b="1" dirty="0" err="1" smtClean="0"/>
              <a:t>chinaware,brassware</a:t>
            </a:r>
            <a:r>
              <a:rPr lang="en-US" b="1" dirty="0"/>
              <a:t>, </a:t>
            </a:r>
            <a:r>
              <a:rPr lang="en-US" b="1" dirty="0" smtClean="0"/>
              <a:t>glassware</a:t>
            </a:r>
            <a:r>
              <a:rPr lang="en-US" b="1" dirty="0"/>
              <a:t>.</a:t>
            </a:r>
            <a:r>
              <a:rPr lang="en-US" dirty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PRONOUNS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Singular</a:t>
            </a:r>
          </a:p>
          <a:p>
            <a:r>
              <a:rPr lang="en-US" dirty="0" smtClean="0"/>
              <a:t>Plural</a:t>
            </a:r>
          </a:p>
          <a:p>
            <a:r>
              <a:rPr lang="en-US" dirty="0" smtClean="0"/>
              <a:t>Singular/Plural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Subject -Verb Agreement </a:t>
            </a:r>
            <a:r>
              <a:rPr lang="en-US" b="1" dirty="0" smtClean="0"/>
              <a:t>                       </a:t>
            </a:r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Indefinite Pronouns</a:t>
            </a:r>
            <a:endParaRPr lang="en-US" sz="4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	1</a:t>
            </a:r>
            <a:r>
              <a:rPr lang="en-US" dirty="0" smtClean="0"/>
              <a:t>. </a:t>
            </a:r>
            <a:r>
              <a:rPr lang="en-US" dirty="0"/>
              <a:t>Pronouns like </a:t>
            </a:r>
            <a:r>
              <a:rPr lang="en-US" i="1" dirty="0" smtClean="0"/>
              <a:t>each, each one, either, neither, everyone, everybody, anybody, anyone, nobody,</a:t>
            </a:r>
          </a:p>
          <a:p>
            <a:pPr>
              <a:buNone/>
            </a:pPr>
            <a:r>
              <a:rPr lang="en-US" i="1" dirty="0" smtClean="0"/>
              <a:t>	somebody, someone, no one  </a:t>
            </a:r>
            <a:r>
              <a:rPr lang="en-US" dirty="0" smtClean="0"/>
              <a:t>are singular and take singular verbs.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b="1" dirty="0"/>
              <a:t>Each </a:t>
            </a:r>
            <a:r>
              <a:rPr lang="en-US" dirty="0"/>
              <a:t>of these machines </a:t>
            </a:r>
            <a:r>
              <a:rPr lang="en-US" b="1" dirty="0" smtClean="0"/>
              <a:t>is</a:t>
            </a:r>
            <a:r>
              <a:rPr lang="en-US" dirty="0" smtClean="0"/>
              <a:t>/are</a:t>
            </a:r>
            <a:r>
              <a:rPr lang="en-US" b="1" dirty="0" smtClean="0"/>
              <a:t> </a:t>
            </a:r>
            <a:r>
              <a:rPr lang="en-US" dirty="0"/>
              <a:t>efficient. </a:t>
            </a:r>
          </a:p>
          <a:p>
            <a:r>
              <a:rPr lang="en-US" b="1" dirty="0"/>
              <a:t>Everybody </a:t>
            </a:r>
            <a:r>
              <a:rPr lang="en-US" dirty="0" smtClean="0"/>
              <a:t>respect/</a:t>
            </a:r>
            <a:r>
              <a:rPr lang="en-US" b="1" dirty="0" smtClean="0"/>
              <a:t>respects</a:t>
            </a:r>
            <a:r>
              <a:rPr lang="en-US" dirty="0" smtClean="0"/>
              <a:t> </a:t>
            </a:r>
            <a:r>
              <a:rPr lang="en-US" dirty="0" err="1"/>
              <a:t>Edhi</a:t>
            </a:r>
            <a:r>
              <a:rPr lang="en-US" dirty="0"/>
              <a:t>. </a:t>
            </a:r>
          </a:p>
          <a:p>
            <a:r>
              <a:rPr lang="en-US" b="1" dirty="0"/>
              <a:t>Either </a:t>
            </a:r>
            <a:r>
              <a:rPr lang="en-US" dirty="0" smtClean="0"/>
              <a:t>are/</a:t>
            </a:r>
            <a:r>
              <a:rPr lang="en-US" b="1" dirty="0" smtClean="0"/>
              <a:t>is </a:t>
            </a:r>
            <a:r>
              <a:rPr lang="en-US" dirty="0"/>
              <a:t>acceptable. 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 smtClean="0">
                <a:solidFill>
                  <a:schemeClr val="accent3">
                    <a:lumMod val="75000"/>
                  </a:schemeClr>
                </a:solidFill>
              </a:rPr>
              <a:t>Indefinite Pronouns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Everyone on the project have/</a:t>
            </a:r>
            <a:r>
              <a:rPr lang="en-US" b="1" dirty="0" smtClean="0"/>
              <a:t>has</a:t>
            </a:r>
            <a:r>
              <a:rPr lang="en-US" dirty="0" smtClean="0"/>
              <a:t> to come to the meeting. wrong</a:t>
            </a:r>
          </a:p>
          <a:p>
            <a:r>
              <a:rPr lang="en-US" dirty="0" smtClean="0"/>
              <a:t>Each of the Chief Ministers of the states </a:t>
            </a:r>
            <a:r>
              <a:rPr lang="en-US" i="1" dirty="0" smtClean="0"/>
              <a:t>were/</a:t>
            </a:r>
            <a:r>
              <a:rPr lang="en-US" b="1" i="1" dirty="0" smtClean="0"/>
              <a:t>was</a:t>
            </a:r>
            <a:r>
              <a:rPr lang="en-US" i="1" dirty="0" smtClean="0"/>
              <a:t> present in the meeting.</a:t>
            </a:r>
          </a:p>
          <a:p>
            <a:r>
              <a:rPr lang="en-US" dirty="0" smtClean="0"/>
              <a:t>One of the boys</a:t>
            </a:r>
            <a:r>
              <a:rPr lang="en-US" b="1" dirty="0" smtClean="0"/>
              <a:t> </a:t>
            </a:r>
            <a:r>
              <a:rPr lang="en-US" b="1" i="1" dirty="0" smtClean="0"/>
              <a:t>is</a:t>
            </a:r>
            <a:r>
              <a:rPr lang="en-US" i="1" dirty="0" smtClean="0"/>
              <a:t>/are to be blamed.</a:t>
            </a:r>
          </a:p>
          <a:p>
            <a:pPr>
              <a:buNone/>
            </a:pPr>
            <a:r>
              <a:rPr lang="en-US" dirty="0" smtClean="0"/>
              <a:t>	Who is to be blamed – one boy or all the boys?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Indefinite Pronouns</a:t>
            </a:r>
            <a:endParaRPr lang="en-US" sz="3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Every man, woman, and child </a:t>
            </a:r>
            <a:r>
              <a:rPr lang="en-US" b="1" i="1" dirty="0" smtClean="0"/>
              <a:t>was</a:t>
            </a:r>
            <a:r>
              <a:rPr lang="en-US" i="1" dirty="0" smtClean="0"/>
              <a:t>/were given a book. </a:t>
            </a:r>
          </a:p>
          <a:p>
            <a:r>
              <a:rPr lang="en-US" i="1" dirty="0" smtClean="0"/>
              <a:t>Each student </a:t>
            </a:r>
            <a:r>
              <a:rPr lang="en-US" b="1" i="1" dirty="0" smtClean="0"/>
              <a:t>is</a:t>
            </a:r>
            <a:r>
              <a:rPr lang="en-US" i="1" dirty="0" smtClean="0"/>
              <a:t>/are required to pass the final exam. </a:t>
            </a:r>
          </a:p>
          <a:p>
            <a:pPr>
              <a:buNone/>
            </a:pPr>
            <a:r>
              <a:rPr lang="en-US" dirty="0" smtClean="0"/>
              <a:t>     Since “Every” and “Each” are both indefinite pronouns, they take singular verbs. </a:t>
            </a:r>
          </a:p>
          <a:p>
            <a:pPr>
              <a:buNone/>
            </a:pPr>
            <a:r>
              <a:rPr lang="en-US" dirty="0" smtClean="0"/>
              <a:t>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Indefinite Pronouns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b="1" dirty="0" smtClean="0"/>
              <a:t>2</a:t>
            </a:r>
            <a:r>
              <a:rPr lang="en-US" sz="3000" b="1" dirty="0" smtClean="0"/>
              <a:t>.</a:t>
            </a:r>
            <a:r>
              <a:rPr lang="en-US" sz="3000" dirty="0" smtClean="0"/>
              <a:t> Indefinite pronouns such as  </a:t>
            </a:r>
            <a:r>
              <a:rPr lang="en-US" sz="3000" i="1" dirty="0" smtClean="0"/>
              <a:t>both ,few, several, many, and others  </a:t>
            </a:r>
            <a:r>
              <a:rPr lang="en-US" sz="3000" dirty="0" smtClean="0"/>
              <a:t>are plural and take plural verbs. </a:t>
            </a:r>
          </a:p>
          <a:p>
            <a:pPr>
              <a:buNone/>
            </a:pPr>
            <a:endParaRPr lang="en-US" sz="3000" dirty="0" smtClean="0"/>
          </a:p>
          <a:p>
            <a:r>
              <a:rPr lang="en-US" sz="3000" i="1" dirty="0" smtClean="0"/>
              <a:t>Both of my dogs has/</a:t>
            </a:r>
            <a:r>
              <a:rPr lang="en-US" sz="3000" b="1" i="1" dirty="0" smtClean="0"/>
              <a:t>have</a:t>
            </a:r>
            <a:r>
              <a:rPr lang="en-US" sz="3000" i="1" dirty="0" smtClean="0"/>
              <a:t> collars. </a:t>
            </a:r>
          </a:p>
          <a:p>
            <a:r>
              <a:rPr lang="en-US" sz="3000" i="1" dirty="0" smtClean="0"/>
              <a:t>Several of my friends is/</a:t>
            </a:r>
            <a:r>
              <a:rPr lang="en-US" sz="3000" b="1" i="1" dirty="0" smtClean="0"/>
              <a:t>are</a:t>
            </a:r>
            <a:r>
              <a:rPr lang="en-US" sz="3000" i="1" dirty="0" smtClean="0"/>
              <a:t> sick. </a:t>
            </a:r>
          </a:p>
          <a:p>
            <a:pPr>
              <a:buNone/>
            </a:pPr>
            <a:r>
              <a:rPr lang="en-US" sz="3000" dirty="0" smtClean="0"/>
              <a:t>     Since “Both” and “Several” are plural indefinite pronouns, they take the plural verbs “have” and “are.”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chemeClr val="accent3">
                    <a:lumMod val="75000"/>
                  </a:schemeClr>
                </a:solidFill>
              </a:rPr>
              <a:t>Indefinite Pronouns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3. </a:t>
            </a:r>
            <a:r>
              <a:rPr lang="en-US" sz="3000" dirty="0" smtClean="0"/>
              <a:t>Indefinite pronouns such as  </a:t>
            </a:r>
            <a:r>
              <a:rPr lang="en-US" sz="3000" i="1" dirty="0" smtClean="0"/>
              <a:t> </a:t>
            </a:r>
            <a:r>
              <a:rPr lang="en-US" sz="3000" i="1" dirty="0" smtClean="0"/>
              <a:t>none, any , </a:t>
            </a:r>
            <a:r>
              <a:rPr lang="en-US" sz="3000" i="1" dirty="0" smtClean="0"/>
              <a:t> some, most, all </a:t>
            </a:r>
            <a:r>
              <a:rPr lang="en-US" sz="3000" dirty="0" smtClean="0"/>
              <a:t>are used as singular with  uncountable nouns  and   plural  with countable nouns.</a:t>
            </a:r>
          </a:p>
          <a:p>
            <a:pPr>
              <a:buNone/>
            </a:pPr>
            <a:r>
              <a:rPr lang="en-US" sz="2800" dirty="0" smtClean="0"/>
              <a:t>    The way you decide whether the verb should be singular or plural is based on what follows these terms. </a:t>
            </a:r>
            <a:endParaRPr lang="en-US" sz="3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Subject -Verb Agreement</a:t>
            </a:r>
            <a:br>
              <a:rPr lang="en-US" b="1" dirty="0" smtClean="0">
                <a:solidFill>
                  <a:srgbClr val="00B0F0"/>
                </a:solidFill>
              </a:rPr>
            </a:br>
            <a:r>
              <a:rPr lang="en-US" dirty="0" smtClean="0"/>
              <a:t>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Conjunctions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sz="3000" b="1" dirty="0" smtClean="0"/>
              <a:t>    1. </a:t>
            </a:r>
            <a:r>
              <a:rPr lang="en-US" sz="3000" dirty="0" smtClean="0"/>
              <a:t>The </a:t>
            </a:r>
            <a:r>
              <a:rPr lang="en-US" sz="3000" dirty="0"/>
              <a:t>conjunction </a:t>
            </a:r>
            <a:r>
              <a:rPr lang="en-US" sz="3000" b="1" dirty="0"/>
              <a:t>‘and’ </a:t>
            </a:r>
            <a:r>
              <a:rPr lang="en-US" sz="3000" dirty="0"/>
              <a:t>makes the subject plural when combining two or more nouns or pronouns. </a:t>
            </a:r>
            <a:r>
              <a:rPr lang="en-US" sz="3000" i="1" dirty="0" smtClean="0"/>
              <a:t>e.g.,</a:t>
            </a:r>
          </a:p>
          <a:p>
            <a:pPr>
              <a:buNone/>
            </a:pPr>
            <a:endParaRPr lang="en-US" sz="3000" i="1" dirty="0"/>
          </a:p>
          <a:p>
            <a:r>
              <a:rPr lang="en-US" sz="3000" dirty="0" smtClean="0"/>
              <a:t> </a:t>
            </a:r>
            <a:r>
              <a:rPr lang="en-US" sz="3000" dirty="0"/>
              <a:t>Jack, John and Jill </a:t>
            </a:r>
            <a:r>
              <a:rPr lang="en-US" sz="3000" i="1" dirty="0"/>
              <a:t>are coming to meet </a:t>
            </a:r>
            <a:r>
              <a:rPr lang="en-US" sz="3000" i="1" dirty="0" smtClean="0"/>
              <a:t>me.</a:t>
            </a:r>
          </a:p>
          <a:p>
            <a:r>
              <a:rPr lang="en-US" sz="3000" dirty="0" smtClean="0"/>
              <a:t> </a:t>
            </a:r>
            <a:r>
              <a:rPr lang="en-US" sz="3000" dirty="0"/>
              <a:t>He and I </a:t>
            </a:r>
            <a:r>
              <a:rPr lang="en-US" sz="3000" i="1" dirty="0"/>
              <a:t>are going to welcome them.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6000" dirty="0" smtClean="0">
                <a:solidFill>
                  <a:srgbClr val="7030A0"/>
                </a:solidFill>
              </a:rPr>
              <a:t>NOUNS</a:t>
            </a:r>
            <a:endParaRPr lang="en-US" sz="60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/>
          </a:p>
          <a:p>
            <a:r>
              <a:rPr lang="en-US" sz="4000" dirty="0" smtClean="0"/>
              <a:t>Singular</a:t>
            </a:r>
          </a:p>
          <a:p>
            <a:r>
              <a:rPr lang="en-US" sz="4000" dirty="0" smtClean="0"/>
              <a:t>Plural</a:t>
            </a:r>
          </a:p>
          <a:p>
            <a:r>
              <a:rPr lang="en-US" sz="4000" dirty="0" smtClean="0"/>
              <a:t>Collective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F0"/>
                </a:solidFill>
              </a:rPr>
              <a:t>Subject -Verb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3.If </a:t>
            </a:r>
            <a:r>
              <a:rPr lang="en-US" dirty="0"/>
              <a:t>the conjunction–</a:t>
            </a:r>
            <a:r>
              <a:rPr lang="en-US" b="1" dirty="0"/>
              <a:t>or, nor</a:t>
            </a:r>
            <a:r>
              <a:rPr lang="en-US" dirty="0"/>
              <a:t>–combines the nouns or pronouns, then the number of the last noun or pronoun </a:t>
            </a:r>
            <a:r>
              <a:rPr lang="en-US" dirty="0" smtClean="0"/>
              <a:t>is</a:t>
            </a:r>
            <a:r>
              <a:rPr lang="en-US" b="1" dirty="0" smtClean="0"/>
              <a:t> decisive</a:t>
            </a:r>
            <a:r>
              <a:rPr lang="en-US" dirty="0"/>
              <a:t>. </a:t>
            </a:r>
            <a:r>
              <a:rPr lang="en-US" i="1" dirty="0" smtClean="0"/>
              <a:t>e.g.,</a:t>
            </a:r>
            <a:endParaRPr lang="en-US" i="1" dirty="0"/>
          </a:p>
          <a:p>
            <a:r>
              <a:rPr lang="en-US" dirty="0" smtClean="0"/>
              <a:t>Two </a:t>
            </a:r>
            <a:r>
              <a:rPr lang="en-US" dirty="0"/>
              <a:t>bikes or a car </a:t>
            </a:r>
            <a:r>
              <a:rPr lang="en-US" b="1" i="1" dirty="0" smtClean="0"/>
              <a:t>is</a:t>
            </a:r>
            <a:r>
              <a:rPr lang="en-US" i="1" dirty="0" smtClean="0"/>
              <a:t>/are </a:t>
            </a:r>
            <a:r>
              <a:rPr lang="en-US" i="1" dirty="0"/>
              <a:t>enough to carry us all.</a:t>
            </a:r>
          </a:p>
          <a:p>
            <a:r>
              <a:rPr lang="en-US" dirty="0" smtClean="0"/>
              <a:t> </a:t>
            </a:r>
            <a:r>
              <a:rPr lang="en-US" dirty="0"/>
              <a:t>The coach or the </a:t>
            </a:r>
            <a:r>
              <a:rPr lang="en-US" dirty="0" smtClean="0"/>
              <a:t>players is/</a:t>
            </a:r>
            <a:r>
              <a:rPr lang="en-US" b="1" i="1" dirty="0" smtClean="0"/>
              <a:t>are</a:t>
            </a:r>
            <a:r>
              <a:rPr lang="en-US" i="1" dirty="0" smtClean="0"/>
              <a:t> </a:t>
            </a:r>
            <a:r>
              <a:rPr lang="en-US" i="1" dirty="0"/>
              <a:t>responsible for the defeat.</a:t>
            </a:r>
          </a:p>
          <a:p>
            <a:r>
              <a:rPr lang="en-US" dirty="0" smtClean="0"/>
              <a:t> </a:t>
            </a:r>
            <a:r>
              <a:rPr lang="en-US" dirty="0"/>
              <a:t>She, they or I </a:t>
            </a:r>
            <a:r>
              <a:rPr lang="en-US" b="1" i="1" dirty="0" smtClean="0"/>
              <a:t>am</a:t>
            </a:r>
            <a:r>
              <a:rPr lang="en-US" i="1" dirty="0" smtClean="0"/>
              <a:t>/are </a:t>
            </a:r>
            <a:r>
              <a:rPr lang="en-US" i="1" dirty="0"/>
              <a:t>supposed to look after the people here.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Subject Verb Agreement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7030A0"/>
                </a:solidFill>
              </a:rPr>
              <a:t>Singular Nouns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Mass Nouns are  uncountable nouns </a:t>
            </a:r>
            <a:r>
              <a:rPr lang="en-US" dirty="0" smtClean="0"/>
              <a:t>that don't have usual plural forms</a:t>
            </a:r>
            <a:r>
              <a:rPr lang="en-US" b="1" dirty="0" smtClean="0"/>
              <a:t> </a:t>
            </a:r>
            <a:r>
              <a:rPr lang="en-US" dirty="0" smtClean="0"/>
              <a:t>like milk, furniture, bread, food, ice, salt, butter, grass, hair, wheat, rubbish, coffee, chalk, paper, sugar, dust, chocolate, soap are always used as </a:t>
            </a:r>
            <a:r>
              <a:rPr lang="en-US" b="1" dirty="0" smtClean="0"/>
              <a:t>singular.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b="1" dirty="0" smtClean="0"/>
              <a:t>Most abstract nouns are also uncountable </a:t>
            </a:r>
            <a:r>
              <a:rPr lang="en-US" dirty="0" smtClean="0"/>
              <a:t>like applause, advice, wealth, happiness, money, hospitality, music, </a:t>
            </a:r>
            <a:r>
              <a:rPr lang="en-US" dirty="0" err="1" smtClean="0"/>
              <a:t>pollution,waste</a:t>
            </a:r>
            <a:r>
              <a:rPr lang="en-US" dirty="0" smtClean="0"/>
              <a:t>, information, knowledge, refuge,  are always used as </a:t>
            </a:r>
            <a:r>
              <a:rPr lang="en-US" b="1" dirty="0" smtClean="0"/>
              <a:t>singular.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Singular Nouns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Kashmir is known for its sceneries/</a:t>
            </a:r>
            <a:r>
              <a:rPr lang="en-US" b="1" i="1" dirty="0" smtClean="0"/>
              <a:t>scenery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have received no </a:t>
            </a:r>
            <a:r>
              <a:rPr lang="en-US" dirty="0" err="1" smtClean="0"/>
              <a:t>informations</a:t>
            </a:r>
            <a:r>
              <a:rPr lang="en-US" dirty="0" smtClean="0"/>
              <a:t> / </a:t>
            </a:r>
            <a:r>
              <a:rPr lang="en-US" i="1" dirty="0" smtClean="0"/>
              <a:t>information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We need to buy some </a:t>
            </a:r>
            <a:r>
              <a:rPr lang="en-US" dirty="0" err="1" smtClean="0"/>
              <a:t>furnitures</a:t>
            </a:r>
            <a:r>
              <a:rPr lang="en-US" dirty="0" smtClean="0"/>
              <a:t> / </a:t>
            </a:r>
            <a:r>
              <a:rPr lang="en-US" i="1" dirty="0" smtClean="0"/>
              <a:t>furniture</a:t>
            </a:r>
            <a:r>
              <a:rPr lang="en-US" dirty="0" smtClean="0"/>
              <a:t>.      </a:t>
            </a:r>
            <a:r>
              <a:rPr lang="en-US" dirty="0" smtClean="0">
                <a:solidFill>
                  <a:srgbClr val="FF0000"/>
                </a:solidFill>
              </a:rPr>
              <a:t>Moreover,</a:t>
            </a:r>
          </a:p>
          <a:p>
            <a:r>
              <a:rPr lang="en-US" i="1" dirty="0" smtClean="0"/>
              <a:t>Pakistan won by an inning/</a:t>
            </a:r>
            <a:r>
              <a:rPr lang="en-US" b="1" i="1" dirty="0" smtClean="0"/>
              <a:t> innings </a:t>
            </a:r>
            <a:r>
              <a:rPr lang="en-US" i="1" dirty="0" smtClean="0"/>
              <a:t> and three runs.</a:t>
            </a:r>
          </a:p>
          <a:p>
            <a:r>
              <a:rPr lang="en-US" dirty="0" smtClean="0"/>
              <a:t>I have received a </a:t>
            </a:r>
            <a:r>
              <a:rPr lang="en-US" b="1" dirty="0" smtClean="0"/>
              <a:t>summons</a:t>
            </a:r>
            <a:r>
              <a:rPr lang="en-US" dirty="0" smtClean="0"/>
              <a:t>/ summon for  speeding offense.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Singular Nouns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500" dirty="0" smtClean="0"/>
              <a:t>     </a:t>
            </a:r>
            <a:r>
              <a:rPr lang="en-US" sz="4100" dirty="0" smtClean="0"/>
              <a:t>Use a singular verb with </a:t>
            </a:r>
            <a:r>
              <a:rPr lang="en-US" sz="4100" i="1" dirty="0" smtClean="0"/>
              <a:t>distance, periods of time, sums of money, measurement(s) , when considered as a unit.</a:t>
            </a:r>
            <a:endParaRPr lang="en-US" sz="4100" b="1" dirty="0" smtClean="0"/>
          </a:p>
          <a:p>
            <a:r>
              <a:rPr lang="en-US" sz="4100" dirty="0" smtClean="0"/>
              <a:t>Four miles </a:t>
            </a:r>
            <a:r>
              <a:rPr lang="en-US" sz="4100" b="1" dirty="0" smtClean="0"/>
              <a:t>is</a:t>
            </a:r>
            <a:r>
              <a:rPr lang="en-US" sz="4100" dirty="0" smtClean="0"/>
              <a:t>/are too far to walk.</a:t>
            </a:r>
          </a:p>
          <a:p>
            <a:r>
              <a:rPr lang="en-US" sz="4100" dirty="0" smtClean="0"/>
              <a:t>Two years </a:t>
            </a:r>
            <a:r>
              <a:rPr lang="en-US" sz="4100" b="1" dirty="0" smtClean="0"/>
              <a:t>is</a:t>
            </a:r>
            <a:r>
              <a:rPr lang="en-US" sz="4100" dirty="0" smtClean="0"/>
              <a:t>/are the maximum sentence for that offense.</a:t>
            </a:r>
          </a:p>
          <a:p>
            <a:r>
              <a:rPr lang="en-US" sz="4100" dirty="0" smtClean="0"/>
              <a:t>Hundred rupees </a:t>
            </a:r>
            <a:r>
              <a:rPr lang="en-US" sz="4100" b="1" dirty="0" smtClean="0"/>
              <a:t>is</a:t>
            </a:r>
            <a:r>
              <a:rPr lang="en-US" sz="4100" dirty="0" smtClean="0"/>
              <a:t>/are a high price to pay.</a:t>
            </a:r>
          </a:p>
          <a:p>
            <a:r>
              <a:rPr lang="en-US" sz="4100" dirty="0" smtClean="0"/>
              <a:t>Three hundred square feet </a:t>
            </a:r>
            <a:r>
              <a:rPr lang="en-US" sz="4100" b="1" dirty="0" smtClean="0"/>
              <a:t>is</a:t>
            </a:r>
            <a:r>
              <a:rPr lang="en-US" sz="4100" dirty="0" smtClean="0"/>
              <a:t>/are a very small space to live in.</a:t>
            </a:r>
          </a:p>
          <a:p>
            <a:pPr>
              <a:buNone/>
            </a:pPr>
            <a:r>
              <a:rPr lang="en-US" sz="4100" dirty="0" smtClean="0"/>
              <a:t>     How big is the space? A total of five hundred square feet.</a:t>
            </a:r>
          </a:p>
          <a:p>
            <a:endParaRPr lang="en-US" b="1" i="1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7030A0"/>
                </a:solidFill>
              </a:rPr>
              <a:t>Singular Nouns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 BUT</a:t>
            </a:r>
          </a:p>
          <a:p>
            <a:r>
              <a:rPr lang="en-US" i="1" dirty="0" smtClean="0"/>
              <a:t>Hundred Rupees (i.e., rupee bills/currency notes) </a:t>
            </a:r>
            <a:r>
              <a:rPr lang="en-US" b="1" i="1" dirty="0" smtClean="0"/>
              <a:t>were </a:t>
            </a:r>
            <a:r>
              <a:rPr lang="en-US" dirty="0" smtClean="0"/>
              <a:t>scattered on the floor.</a:t>
            </a:r>
          </a:p>
          <a:p>
            <a:r>
              <a:rPr lang="en-US" i="1" dirty="0" smtClean="0"/>
              <a:t>Six hours </a:t>
            </a:r>
            <a:r>
              <a:rPr lang="en-US" b="1" i="1" dirty="0" smtClean="0"/>
              <a:t>were</a:t>
            </a:r>
            <a:r>
              <a:rPr lang="en-US" i="1" dirty="0" smtClean="0"/>
              <a:t> spent on this project.</a:t>
            </a:r>
            <a:endParaRPr lang="en-US" dirty="0" smtClean="0"/>
          </a:p>
          <a:p>
            <a:r>
              <a:rPr lang="en-US" i="1" dirty="0" smtClean="0"/>
              <a:t>Three hundred square feet </a:t>
            </a:r>
            <a:r>
              <a:rPr lang="en-US" b="1" i="1" dirty="0" smtClean="0"/>
              <a:t>have</a:t>
            </a:r>
            <a:r>
              <a:rPr lang="en-US" i="1" dirty="0" smtClean="0"/>
              <a:t> been added on to the house.</a:t>
            </a:r>
          </a:p>
          <a:p>
            <a:pPr>
              <a:buNone/>
            </a:pPr>
            <a:r>
              <a:rPr lang="en-US" b="1" dirty="0" smtClean="0"/>
              <a:t>    How many</a:t>
            </a:r>
            <a:r>
              <a:rPr lang="en-US" dirty="0" smtClean="0"/>
              <a:t> square feet have been added? Three hundred of them.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B0F0"/>
                </a:solidFill>
              </a:rPr>
              <a:t>Subject Verb Agreement 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>
                <a:solidFill>
                  <a:srgbClr val="00B050"/>
                </a:solidFill>
              </a:rPr>
              <a:t>Plural Nouns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 few collective nouns, though singular in form, are always used as plurals without any change in them. Examples are: cattle, vermin, poultry, people, police , gentry etc. </a:t>
            </a:r>
          </a:p>
          <a:p>
            <a:pPr>
              <a:buNone/>
            </a:pPr>
            <a:r>
              <a:rPr lang="en-US" i="1" dirty="0" smtClean="0"/>
              <a:t>    These poultry are mine.(NOT This poultry is mine.)</a:t>
            </a:r>
          </a:p>
          <a:p>
            <a:r>
              <a:rPr lang="en-US" b="1" dirty="0" smtClean="0"/>
              <a:t> </a:t>
            </a:r>
            <a:r>
              <a:rPr lang="en-US" dirty="0" smtClean="0"/>
              <a:t>Cattle </a:t>
            </a:r>
            <a:r>
              <a:rPr lang="en-US" dirty="0"/>
              <a:t>is a plural noun which can neither be written as ‘cattles’ nor used as singular. </a:t>
            </a:r>
            <a:r>
              <a:rPr lang="en-US" i="1" dirty="0"/>
              <a:t>e.g.</a:t>
            </a:r>
            <a:r>
              <a:rPr lang="en-US" dirty="0"/>
              <a:t>, </a:t>
            </a:r>
            <a:r>
              <a:rPr lang="en-US" i="1" dirty="0"/>
              <a:t>Cattle are </a:t>
            </a:r>
            <a:r>
              <a:rPr lang="en-US" i="1" dirty="0" smtClean="0"/>
              <a:t>grazing beside </a:t>
            </a:r>
            <a:r>
              <a:rPr lang="en-US" i="1" dirty="0"/>
              <a:t>the lake</a:t>
            </a:r>
            <a:r>
              <a:rPr lang="en-US" i="1" dirty="0" smtClean="0"/>
              <a:t>. </a:t>
            </a:r>
          </a:p>
          <a:p>
            <a:r>
              <a:rPr lang="en-US" dirty="0" smtClean="0"/>
              <a:t>Vermin, possibly including bothersome insects, named collectively </a:t>
            </a:r>
          </a:p>
          <a:p>
            <a:pPr>
              <a:buNone/>
            </a:pPr>
            <a:r>
              <a:rPr lang="en-US" dirty="0" smtClean="0"/>
              <a:t>    </a:t>
            </a:r>
            <a:r>
              <a:rPr lang="en-US" i="1" dirty="0" smtClean="0"/>
              <a:t>Vermin destroy property and spread disease.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b="1" dirty="0"/>
          </a:p>
          <a:p>
            <a:endParaRPr lang="en-US" b="1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Plural Nouns….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b="1" dirty="0" smtClean="0"/>
              <a:t>Scissors, binoculars, spectacles, pincers, pliers, trousers, oats, outskirts, premises, quarters,</a:t>
            </a:r>
            <a:r>
              <a:rPr lang="en-US" dirty="0"/>
              <a:t> </a:t>
            </a:r>
            <a:r>
              <a:rPr lang="en-US" b="1" dirty="0" smtClean="0"/>
              <a:t>stairs, spirits, surroundings, means </a:t>
            </a:r>
            <a:r>
              <a:rPr lang="en-US" dirty="0" smtClean="0"/>
              <a:t>are used </a:t>
            </a:r>
            <a:r>
              <a:rPr lang="en-US" b="1" dirty="0" smtClean="0"/>
              <a:t>as plural.</a:t>
            </a:r>
          </a:p>
          <a:p>
            <a:r>
              <a:rPr lang="en-US" b="1" dirty="0" smtClean="0"/>
              <a:t> </a:t>
            </a:r>
            <a:r>
              <a:rPr lang="en-US" i="1" dirty="0" smtClean="0"/>
              <a:t>e.g.</a:t>
            </a:r>
            <a:r>
              <a:rPr lang="en-US" dirty="0" smtClean="0"/>
              <a:t>, Where </a:t>
            </a:r>
            <a:r>
              <a:rPr lang="en-US" b="1" dirty="0" smtClean="0"/>
              <a:t>are </a:t>
            </a:r>
            <a:r>
              <a:rPr lang="en-US" dirty="0" smtClean="0"/>
              <a:t>my </a:t>
            </a:r>
            <a:r>
              <a:rPr lang="en-US" b="1" dirty="0" smtClean="0"/>
              <a:t>spectacles</a:t>
            </a:r>
            <a:r>
              <a:rPr lang="en-US" dirty="0" smtClean="0"/>
              <a:t>? I can’t see without    </a:t>
            </a:r>
            <a:r>
              <a:rPr lang="en-US" b="1" dirty="0" smtClean="0"/>
              <a:t>them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However</a:t>
            </a:r>
            <a:r>
              <a:rPr lang="en-US" dirty="0" smtClean="0"/>
              <a:t>, if the subject of the sentence is ‘ A pair of spectacles’ the verb is singular as the subject is singular.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Subject Verb Agreement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b="1" dirty="0" smtClean="0">
                <a:solidFill>
                  <a:srgbClr val="00B050"/>
                </a:solidFill>
              </a:rPr>
              <a:t>Note</a:t>
            </a:r>
            <a:endParaRPr lang="en-US" sz="4000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nouns are used both ways without any change in them, such as : </a:t>
            </a:r>
            <a:r>
              <a:rPr lang="en-US" b="1" dirty="0" smtClean="0"/>
              <a:t>A sheep, many sheep, a deer, many  deer, a fish, many  fish, </a:t>
            </a:r>
          </a:p>
          <a:p>
            <a:pPr>
              <a:buNone/>
            </a:pPr>
            <a:r>
              <a:rPr lang="en-US" b="1" dirty="0" smtClean="0"/>
              <a:t>	</a:t>
            </a:r>
          </a:p>
          <a:p>
            <a:pPr>
              <a:buNone/>
            </a:pPr>
            <a:r>
              <a:rPr lang="en-US" b="1" dirty="0" smtClean="0"/>
              <a:t>	Many  fishes meaning groups or species of fishes.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4382</TotalTime>
  <Words>654</Words>
  <Application>Microsoft Office PowerPoint</Application>
  <PresentationFormat>On-screen Show (4:3)</PresentationFormat>
  <Paragraphs>118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Subject-Verb Agreement</vt:lpstr>
      <vt:lpstr>NOUNS</vt:lpstr>
      <vt:lpstr>Subject Verb Agreement Singular Nouns</vt:lpstr>
      <vt:lpstr>Singular Nouns</vt:lpstr>
      <vt:lpstr>Singular Nouns</vt:lpstr>
      <vt:lpstr>Singular Nouns</vt:lpstr>
      <vt:lpstr>Subject Verb Agreement  Plural Nouns</vt:lpstr>
      <vt:lpstr>Plural Nouns….</vt:lpstr>
      <vt:lpstr>Subject Verb Agreement  Note</vt:lpstr>
      <vt:lpstr>Subject Verb Agreement Collective Nouns</vt:lpstr>
      <vt:lpstr>Collective Nouns</vt:lpstr>
      <vt:lpstr> Subject Verb Agreement Prepositional Phrases </vt:lpstr>
      <vt:lpstr>PRONOUNS</vt:lpstr>
      <vt:lpstr>Subject -Verb Agreement                        Indefinite Pronouns</vt:lpstr>
      <vt:lpstr>Indefinite Pronouns Cont…</vt:lpstr>
      <vt:lpstr>Indefinite Pronouns</vt:lpstr>
      <vt:lpstr>Indefinite Pronouns</vt:lpstr>
      <vt:lpstr>Indefinite Pronouns</vt:lpstr>
      <vt:lpstr>Subject -Verb Agreement  Conjunctions </vt:lpstr>
      <vt:lpstr>Subject -Verb Agreement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Subject-Verb Agreement</dc:title>
  <dc:creator>Microsoft</dc:creator>
  <cp:lastModifiedBy>Microsoft</cp:lastModifiedBy>
  <cp:revision>111</cp:revision>
  <dcterms:created xsi:type="dcterms:W3CDTF">2020-02-13T15:53:39Z</dcterms:created>
  <dcterms:modified xsi:type="dcterms:W3CDTF">2022-09-30T02:58:31Z</dcterms:modified>
</cp:coreProperties>
</file>