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3" r:id="rId8"/>
    <p:sldId id="261" r:id="rId9"/>
    <p:sldId id="266" r:id="rId10"/>
    <p:sldId id="268" r:id="rId11"/>
    <p:sldId id="269" r:id="rId12"/>
    <p:sldId id="270" r:id="rId13"/>
    <p:sldId id="273" r:id="rId14"/>
    <p:sldId id="275" r:id="rId15"/>
    <p:sldId id="274" r:id="rId16"/>
    <p:sldId id="276" r:id="rId17"/>
    <p:sldId id="277" r:id="rId18"/>
    <p:sldId id="278" r:id="rId19"/>
    <p:sldId id="279" r:id="rId20"/>
    <p:sldId id="280" r:id="rId21"/>
    <p:sldId id="281" r:id="rId22"/>
    <p:sldId id="282" r:id="rId23"/>
    <p:sldId id="285" r:id="rId24"/>
    <p:sldId id="286" r:id="rId25"/>
    <p:sldId id="287" r:id="rId26"/>
    <p:sldId id="288" r:id="rId27"/>
    <p:sldId id="289" r:id="rId28"/>
    <p:sldId id="29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86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D02754-8532-4EC0-9890-79C58FB5AB89}" type="datetimeFigureOut">
              <a:rPr lang="en-US" smtClean="0"/>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2764407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02754-8532-4EC0-9890-79C58FB5AB89}" type="datetimeFigureOut">
              <a:rPr lang="en-US" smtClean="0"/>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1496212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02754-8532-4EC0-9890-79C58FB5AB89}" type="datetimeFigureOut">
              <a:rPr lang="en-US" smtClean="0"/>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2149929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02754-8532-4EC0-9890-79C58FB5AB89}" type="datetimeFigureOut">
              <a:rPr lang="en-US" smtClean="0"/>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29113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02754-8532-4EC0-9890-79C58FB5AB89}" type="datetimeFigureOut">
              <a:rPr lang="en-US" smtClean="0"/>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2249568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D02754-8532-4EC0-9890-79C58FB5AB89}" type="datetimeFigureOut">
              <a:rPr lang="en-US" smtClean="0"/>
              <a:t>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4046033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4D02754-8532-4EC0-9890-79C58FB5AB89}" type="datetimeFigureOut">
              <a:rPr lang="en-US" smtClean="0"/>
              <a:t>2/19/2023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1768517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D02754-8532-4EC0-9890-79C58FB5AB89}" type="datetimeFigureOut">
              <a:rPr lang="en-US" smtClean="0"/>
              <a:t>2/19/2023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2071563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02754-8532-4EC0-9890-79C58FB5AB89}" type="datetimeFigureOut">
              <a:rPr lang="en-US" smtClean="0"/>
              <a:t>2/19/2023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242541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D02754-8532-4EC0-9890-79C58FB5AB89}" type="datetimeFigureOut">
              <a:rPr lang="en-US" smtClean="0"/>
              <a:t>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1572805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D02754-8532-4EC0-9890-79C58FB5AB89}" type="datetimeFigureOut">
              <a:rPr lang="en-US" smtClean="0"/>
              <a:t>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0EDCA-AF80-4268-928A-6DBD742430D0}" type="slidenum">
              <a:rPr lang="en-US" smtClean="0"/>
              <a:t>‹#›</a:t>
            </a:fld>
            <a:endParaRPr lang="en-US"/>
          </a:p>
        </p:txBody>
      </p:sp>
    </p:spTree>
    <p:extLst>
      <p:ext uri="{BB962C8B-B14F-4D97-AF65-F5344CB8AC3E}">
        <p14:creationId xmlns:p14="http://schemas.microsoft.com/office/powerpoint/2010/main" val="610608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02754-8532-4EC0-9890-79C58FB5AB89}" type="datetimeFigureOut">
              <a:rPr lang="en-US" smtClean="0"/>
              <a:t>2/19/2023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0EDCA-AF80-4268-928A-6DBD742430D0}" type="slidenum">
              <a:rPr lang="en-US" smtClean="0"/>
              <a:t>‹#›</a:t>
            </a:fld>
            <a:endParaRPr lang="en-US"/>
          </a:p>
        </p:txBody>
      </p:sp>
      <p:sp>
        <p:nvSpPr>
          <p:cNvPr id="7" name="TextBox 6"/>
          <p:cNvSpPr txBox="1"/>
          <p:nvPr userDrawn="1"/>
        </p:nvSpPr>
        <p:spPr>
          <a:xfrm>
            <a:off x="2393950" y="2496393"/>
            <a:ext cx="7404100" cy="3770263"/>
          </a:xfrm>
          <a:prstGeom prst="rect">
            <a:avLst/>
          </a:prstGeom>
          <a:noFill/>
        </p:spPr>
        <p:txBody>
          <a:bodyPr wrap="square" rtlCol="0">
            <a:spAutoFit/>
          </a:bodyPr>
          <a:lstStyle/>
          <a:p>
            <a:r>
              <a:rPr lang="en-US" sz="23900" dirty="0">
                <a:solidFill>
                  <a:schemeClr val="bg1">
                    <a:lumMod val="85000"/>
                  </a:schemeClr>
                </a:solidFill>
              </a:rPr>
              <a:t>NOA</a:t>
            </a:r>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642600" y="-28972"/>
            <a:ext cx="1549400" cy="1070372"/>
          </a:xfrm>
          <a:prstGeom prst="rect">
            <a:avLst/>
          </a:prstGeom>
        </p:spPr>
      </p:pic>
    </p:spTree>
    <p:extLst>
      <p:ext uri="{BB962C8B-B14F-4D97-AF65-F5344CB8AC3E}">
        <p14:creationId xmlns:p14="http://schemas.microsoft.com/office/powerpoint/2010/main" val="3392307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powercontrolwheelnoshading.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unodc.org/documents/justice-and-prison-reform/WHO-RHR-18.19-eng.pdf" TargetMode="External"/><Relationship Id="rId2" Type="http://schemas.openxmlformats.org/officeDocument/2006/relationships/hyperlink" Target="https://www.un.org/womenwatch/daw/vaw/handbook-for-nap-on-vaw.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Gender Based Violence </a:t>
            </a:r>
          </a:p>
        </p:txBody>
      </p:sp>
      <p:sp>
        <p:nvSpPr>
          <p:cNvPr id="3" name="Subtitle 2"/>
          <p:cNvSpPr>
            <a:spLocks noGrp="1"/>
          </p:cNvSpPr>
          <p:nvPr>
            <p:ph type="subTitle" idx="1"/>
          </p:nvPr>
        </p:nvSpPr>
        <p:spPr/>
        <p:txBody>
          <a:bodyPr/>
          <a:lstStyle/>
          <a:p>
            <a:r>
              <a:rPr lang="en-US" dirty="0"/>
              <a:t>National Officer Academy </a:t>
            </a:r>
          </a:p>
        </p:txBody>
      </p:sp>
    </p:spTree>
    <p:extLst>
      <p:ext uri="{BB962C8B-B14F-4D97-AF65-F5344CB8AC3E}">
        <p14:creationId xmlns:p14="http://schemas.microsoft.com/office/powerpoint/2010/main" val="1498774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Violence Against Women – Pakistan </a:t>
            </a:r>
          </a:p>
        </p:txBody>
      </p:sp>
      <p:sp>
        <p:nvSpPr>
          <p:cNvPr id="3" name="Content Placeholder 2"/>
          <p:cNvSpPr>
            <a:spLocks noGrp="1"/>
          </p:cNvSpPr>
          <p:nvPr>
            <p:ph idx="1"/>
          </p:nvPr>
        </p:nvSpPr>
        <p:spPr/>
        <p:txBody>
          <a:bodyPr/>
          <a:lstStyle/>
          <a:p>
            <a:r>
              <a:rPr lang="en-US" dirty="0"/>
              <a:t>In the 2021 </a:t>
            </a:r>
            <a:r>
              <a:rPr lang="en-US" b="1" dirty="0">
                <a:solidFill>
                  <a:srgbClr val="FF0000"/>
                </a:solidFill>
              </a:rPr>
              <a:t>Women, Peace and Security Index</a:t>
            </a:r>
            <a:r>
              <a:rPr lang="en-US" dirty="0"/>
              <a:t>, Pakistan ranked 164 out of 167 countries, only above Syria, Afghanistan and Yemen, and worst among nine South Asian countries on access to mobile phones, financial inclusion, and discriminatory norms for women</a:t>
            </a:r>
          </a:p>
          <a:p>
            <a:r>
              <a:rPr lang="en-US" dirty="0"/>
              <a:t>In the </a:t>
            </a:r>
            <a:r>
              <a:rPr lang="en-US" b="1" dirty="0">
                <a:solidFill>
                  <a:srgbClr val="FF0000"/>
                </a:solidFill>
              </a:rPr>
              <a:t>Sustainable Development Goals Gender Index 2020</a:t>
            </a:r>
            <a:r>
              <a:rPr lang="en-US" dirty="0"/>
              <a:t>, Pakistan also did poorly, ranking 113 out of 129 countries and scoring low on female literacy as well as girls’ secondary education</a:t>
            </a:r>
          </a:p>
        </p:txBody>
      </p:sp>
    </p:spTree>
    <p:extLst>
      <p:ext uri="{BB962C8B-B14F-4D97-AF65-F5344CB8AC3E}">
        <p14:creationId xmlns:p14="http://schemas.microsoft.com/office/powerpoint/2010/main" val="2156052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Violence Against Women – Pakistan </a:t>
            </a:r>
          </a:p>
        </p:txBody>
      </p:sp>
      <p:sp>
        <p:nvSpPr>
          <p:cNvPr id="3" name="Content Placeholder 2"/>
          <p:cNvSpPr>
            <a:spLocks noGrp="1"/>
          </p:cNvSpPr>
          <p:nvPr>
            <p:ph idx="1"/>
          </p:nvPr>
        </p:nvSpPr>
        <p:spPr/>
        <p:txBody>
          <a:bodyPr/>
          <a:lstStyle/>
          <a:p>
            <a:r>
              <a:rPr lang="en-US" dirty="0"/>
              <a:t>A staggering 32 per cent of women have experienced physical violence in Pakistan and 40 per cent of ever-married women have suffered from spousal abuse at some point in their life (The Pakistan Demographic and Health Survey 2012-2013)</a:t>
            </a:r>
          </a:p>
          <a:p>
            <a:r>
              <a:rPr lang="en-US" dirty="0"/>
              <a:t>However, these statistics do not accurately represent the full extent of cases</a:t>
            </a:r>
          </a:p>
          <a:p>
            <a:r>
              <a:rPr lang="en-US" dirty="0"/>
              <a:t>One in two Pakistani women who have experienced violence never sought help or told anyone about the violence they had experienced (UN)</a:t>
            </a:r>
          </a:p>
        </p:txBody>
      </p:sp>
    </p:spTree>
    <p:extLst>
      <p:ext uri="{BB962C8B-B14F-4D97-AF65-F5344CB8AC3E}">
        <p14:creationId xmlns:p14="http://schemas.microsoft.com/office/powerpoint/2010/main" val="281500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Violence Against Women – Pakistan </a:t>
            </a:r>
          </a:p>
        </p:txBody>
      </p:sp>
      <p:sp>
        <p:nvSpPr>
          <p:cNvPr id="3" name="Content Placeholder 2"/>
          <p:cNvSpPr>
            <a:spLocks noGrp="1"/>
          </p:cNvSpPr>
          <p:nvPr>
            <p:ph idx="1"/>
          </p:nvPr>
        </p:nvSpPr>
        <p:spPr/>
        <p:txBody>
          <a:bodyPr>
            <a:normAutofit fontScale="92500" lnSpcReduction="20000"/>
          </a:bodyPr>
          <a:lstStyle/>
          <a:p>
            <a:r>
              <a:rPr lang="en-US" dirty="0"/>
              <a:t>While the Government of Pakistan has passed various laws to prevent violence and support those affected by it, the conviction rate for violence against women sits at only 1-2.5 per cent</a:t>
            </a:r>
          </a:p>
          <a:p>
            <a:r>
              <a:rPr lang="en-US" dirty="0"/>
              <a:t>Resources and services for women survivors of gender-based violence (GBV) remain scarce</a:t>
            </a:r>
          </a:p>
          <a:p>
            <a:r>
              <a:rPr lang="en-US" dirty="0"/>
              <a:t>Health services personnel are inadequately equipped, referral systems are limited, and insufficient training on GBV combined with low investment in human capital enhances the vulnerability of women</a:t>
            </a:r>
          </a:p>
          <a:p>
            <a:r>
              <a:rPr lang="en-US" dirty="0"/>
              <a:t>These gaps exist on the backdrop of a structurally and culturally patriarchal society, where social norms promote gender-based abuses, disclosure to violence is discouraged and women are often blamed for their abuse</a:t>
            </a:r>
          </a:p>
          <a:p>
            <a:r>
              <a:rPr lang="en-US" dirty="0">
                <a:hlinkClick r:id="rId2" action="ppaction://hlinkfile"/>
              </a:rPr>
              <a:t>Power &amp; Control Wheel</a:t>
            </a:r>
            <a:endParaRPr lang="en-US" dirty="0"/>
          </a:p>
        </p:txBody>
      </p:sp>
    </p:spTree>
    <p:extLst>
      <p:ext uri="{BB962C8B-B14F-4D97-AF65-F5344CB8AC3E}">
        <p14:creationId xmlns:p14="http://schemas.microsoft.com/office/powerpoint/2010/main" val="379319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6236" y="365125"/>
            <a:ext cx="4726547" cy="781095"/>
          </a:xfrm>
        </p:spPr>
        <p:txBody>
          <a:bodyPr/>
          <a:lstStyle/>
          <a:p>
            <a:pPr algn="ctr"/>
            <a:r>
              <a:rPr lang="en-GB" dirty="0">
                <a:solidFill>
                  <a:srgbClr val="FF0000"/>
                </a:solidFill>
              </a:rPr>
              <a:t>Forms of Violence </a:t>
            </a:r>
            <a:endParaRPr lang="en-US" dirty="0">
              <a:solidFill>
                <a:srgbClr val="FF0000"/>
              </a:solidFill>
            </a:endParaRPr>
          </a:p>
        </p:txBody>
      </p:sp>
      <p:sp>
        <p:nvSpPr>
          <p:cNvPr id="3" name="Content Placeholder 2"/>
          <p:cNvSpPr>
            <a:spLocks noGrp="1"/>
          </p:cNvSpPr>
          <p:nvPr>
            <p:ph idx="1"/>
          </p:nvPr>
        </p:nvSpPr>
        <p:spPr>
          <a:xfrm>
            <a:off x="321971" y="1146220"/>
            <a:ext cx="11668259" cy="5486400"/>
          </a:xfrm>
        </p:spPr>
        <p:txBody>
          <a:bodyPr>
            <a:normAutofit/>
          </a:bodyPr>
          <a:lstStyle/>
          <a:p>
            <a:r>
              <a:rPr lang="en-US" dirty="0"/>
              <a:t>Johan Galtung, the principal founder of the peace and conflict studies discipline, acknowledged the confines of traditional conceptualizations of violence</a:t>
            </a:r>
          </a:p>
          <a:p>
            <a:r>
              <a:rPr lang="en-US" dirty="0"/>
              <a:t>He introduced a theory to argue that direct, visible violence – the most widely understood form of violence – is only </a:t>
            </a:r>
            <a:r>
              <a:rPr lang="en-US" dirty="0">
                <a:solidFill>
                  <a:srgbClr val="FF0000"/>
                </a:solidFill>
              </a:rPr>
              <a:t>one of three forms of violence </a:t>
            </a:r>
            <a:r>
              <a:rPr lang="en-US" dirty="0"/>
              <a:t>present in society</a:t>
            </a:r>
          </a:p>
          <a:p>
            <a:r>
              <a:rPr lang="en-US" dirty="0"/>
              <a:t>And that there are also two invisible forms of violence that exist in a more understated manner; “the violence frozen into structures, and the culture that legitimizes violence”</a:t>
            </a:r>
          </a:p>
          <a:p>
            <a:r>
              <a:rPr lang="en-US" dirty="0"/>
              <a:t>These models of direct, structural and cultural violence coexist to form a </a:t>
            </a:r>
            <a:r>
              <a:rPr lang="en-US" dirty="0">
                <a:solidFill>
                  <a:srgbClr val="FF0000"/>
                </a:solidFill>
              </a:rPr>
              <a:t>multidimensional image of violence</a:t>
            </a:r>
          </a:p>
        </p:txBody>
      </p:sp>
    </p:spTree>
    <p:extLst>
      <p:ext uri="{BB962C8B-B14F-4D97-AF65-F5344CB8AC3E}">
        <p14:creationId xmlns:p14="http://schemas.microsoft.com/office/powerpoint/2010/main" val="236988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3215" y="133307"/>
            <a:ext cx="5317901" cy="459122"/>
          </a:xfrm>
        </p:spPr>
        <p:txBody>
          <a:bodyPr>
            <a:normAutofit fontScale="90000"/>
          </a:bodyPr>
          <a:lstStyle/>
          <a:p>
            <a:r>
              <a:rPr lang="en-GB" dirty="0">
                <a:solidFill>
                  <a:srgbClr val="C00000"/>
                </a:solidFill>
              </a:rPr>
              <a:t>Forms of Violence </a:t>
            </a:r>
            <a:endParaRPr lang="en-US" dirty="0">
              <a:solidFill>
                <a:srgbClr val="C00000"/>
              </a:solidFill>
            </a:endParaRPr>
          </a:p>
        </p:txBody>
      </p:sp>
      <p:sp>
        <p:nvSpPr>
          <p:cNvPr id="3" name="Content Placeholder 2"/>
          <p:cNvSpPr>
            <a:spLocks noGrp="1"/>
          </p:cNvSpPr>
          <p:nvPr>
            <p:ph idx="1"/>
          </p:nvPr>
        </p:nvSpPr>
        <p:spPr>
          <a:xfrm>
            <a:off x="297287" y="695460"/>
            <a:ext cx="5987603" cy="6162540"/>
          </a:xfrm>
        </p:spPr>
        <p:txBody>
          <a:bodyPr>
            <a:normAutofit/>
          </a:bodyPr>
          <a:lstStyle/>
          <a:p>
            <a:r>
              <a:rPr lang="en-US" dirty="0">
                <a:solidFill>
                  <a:schemeClr val="accent6">
                    <a:lumMod val="75000"/>
                  </a:schemeClr>
                </a:solidFill>
              </a:rPr>
              <a:t>Direct violence</a:t>
            </a:r>
            <a:r>
              <a:rPr lang="en-US" dirty="0"/>
              <a:t> – this is where an actor or perpetrator can clearly be identified</a:t>
            </a:r>
          </a:p>
          <a:p>
            <a:r>
              <a:rPr lang="en-US" dirty="0">
                <a:solidFill>
                  <a:srgbClr val="00B0F0"/>
                </a:solidFill>
              </a:rPr>
              <a:t>structural violence</a:t>
            </a:r>
            <a:r>
              <a:rPr lang="en-US" dirty="0"/>
              <a:t> – this is where no direct actor exists. Violence is rather built into the structures, appearing as unequal power relations and, consequently, as unequal opportunities</a:t>
            </a:r>
          </a:p>
          <a:p>
            <a:r>
              <a:rPr lang="en-US" dirty="0">
                <a:solidFill>
                  <a:schemeClr val="accent5">
                    <a:lumMod val="75000"/>
                  </a:schemeClr>
                </a:solidFill>
              </a:rPr>
              <a:t>Cultural violence </a:t>
            </a:r>
            <a:r>
              <a:rPr lang="en-US" dirty="0"/>
              <a:t>- women and girls who suffer direct violence are frequently reluctant to either report it or seek support, but another major factor in this decision is the fear of shame or ‘</a:t>
            </a:r>
            <a:r>
              <a:rPr lang="en-US" dirty="0" err="1"/>
              <a:t>dishonour</a:t>
            </a:r>
            <a:r>
              <a:rPr lang="en-US" dirty="0"/>
              <a:t>’ to their families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4890" y="695460"/>
            <a:ext cx="5907110" cy="6162540"/>
          </a:xfrm>
          <a:prstGeom prst="rect">
            <a:avLst/>
          </a:prstGeom>
        </p:spPr>
      </p:pic>
    </p:spTree>
    <p:extLst>
      <p:ext uri="{BB962C8B-B14F-4D97-AF65-F5344CB8AC3E}">
        <p14:creationId xmlns:p14="http://schemas.microsoft.com/office/powerpoint/2010/main" val="334350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1082" y="107548"/>
            <a:ext cx="4391696" cy="742458"/>
          </a:xfrm>
        </p:spPr>
        <p:txBody>
          <a:bodyPr/>
          <a:lstStyle/>
          <a:p>
            <a:pPr algn="ctr"/>
            <a:r>
              <a:rPr lang="en-GB" dirty="0">
                <a:solidFill>
                  <a:srgbClr val="FF0000"/>
                </a:solidFill>
              </a:rPr>
              <a:t>Forms of Violence </a:t>
            </a:r>
            <a:endParaRPr lang="en-US" dirty="0">
              <a:solidFill>
                <a:srgbClr val="FF0000"/>
              </a:solidFill>
            </a:endParaRPr>
          </a:p>
        </p:txBody>
      </p:sp>
      <p:sp>
        <p:nvSpPr>
          <p:cNvPr id="3" name="Content Placeholder 2"/>
          <p:cNvSpPr>
            <a:spLocks noGrp="1"/>
          </p:cNvSpPr>
          <p:nvPr>
            <p:ph idx="1"/>
          </p:nvPr>
        </p:nvSpPr>
        <p:spPr>
          <a:xfrm>
            <a:off x="1" y="1037230"/>
            <a:ext cx="12192000" cy="5820770"/>
          </a:xfrm>
        </p:spPr>
        <p:txBody>
          <a:bodyPr>
            <a:normAutofit lnSpcReduction="10000"/>
          </a:bodyPr>
          <a:lstStyle/>
          <a:p>
            <a:r>
              <a:rPr lang="en-US" b="1" dirty="0">
                <a:solidFill>
                  <a:schemeClr val="accent1">
                    <a:lumMod val="75000"/>
                  </a:schemeClr>
                </a:solidFill>
              </a:rPr>
              <a:t>Direct violence </a:t>
            </a:r>
            <a:r>
              <a:rPr lang="en-US" dirty="0"/>
              <a:t>can take many forms, it is classically recognized as involving the use of </a:t>
            </a:r>
            <a:r>
              <a:rPr lang="en-US" dirty="0">
                <a:solidFill>
                  <a:srgbClr val="FF0000"/>
                </a:solidFill>
              </a:rPr>
              <a:t>physical force</a:t>
            </a:r>
            <a:r>
              <a:rPr lang="en-US" dirty="0"/>
              <a:t>, such as torture or rape, but can also appear in a </a:t>
            </a:r>
            <a:r>
              <a:rPr lang="en-US" dirty="0">
                <a:solidFill>
                  <a:srgbClr val="FF0000"/>
                </a:solidFill>
              </a:rPr>
              <a:t>psychological or emotional state</a:t>
            </a:r>
            <a:r>
              <a:rPr lang="en-US" dirty="0"/>
              <a:t>, for example as verbal threats</a:t>
            </a:r>
          </a:p>
          <a:p>
            <a:r>
              <a:rPr lang="en-US" b="1" dirty="0">
                <a:solidFill>
                  <a:schemeClr val="accent1">
                    <a:lumMod val="75000"/>
                  </a:schemeClr>
                </a:solidFill>
              </a:rPr>
              <a:t>Structural violence</a:t>
            </a:r>
            <a:r>
              <a:rPr lang="en-US" dirty="0"/>
              <a:t>, which can present itself in many forms, such as within the economy or politics, is said to occur when some groups in society are denied, or are perceived to be denied, “important rights, such as economic well-being; social, political, and sexual equality; a sense of personal fulfilment and self-worth”</a:t>
            </a:r>
          </a:p>
          <a:p>
            <a:r>
              <a:rPr lang="en-US" b="1" dirty="0">
                <a:solidFill>
                  <a:schemeClr val="accent1">
                    <a:lumMod val="75000"/>
                  </a:schemeClr>
                </a:solidFill>
              </a:rPr>
              <a:t>Cultural violence, </a:t>
            </a:r>
            <a:r>
              <a:rPr lang="en-US" dirty="0"/>
              <a:t>the final category, is represented by concepts such as </a:t>
            </a:r>
            <a:r>
              <a:rPr lang="en-US" b="1" dirty="0"/>
              <a:t>religion, ideology, and language</a:t>
            </a:r>
            <a:r>
              <a:rPr lang="en-US" dirty="0"/>
              <a:t>, which comprise the prevailing beliefs and attitudes within society, and can be used to </a:t>
            </a:r>
            <a:r>
              <a:rPr lang="en-US" b="1" dirty="0">
                <a:solidFill>
                  <a:schemeClr val="accent1">
                    <a:lumMod val="75000"/>
                  </a:schemeClr>
                </a:solidFill>
              </a:rPr>
              <a:t>justify</a:t>
            </a:r>
            <a:r>
              <a:rPr lang="en-US" dirty="0"/>
              <a:t> existing direct or structural violence</a:t>
            </a:r>
          </a:p>
          <a:p>
            <a:r>
              <a:rPr lang="en-US" dirty="0"/>
              <a:t>Viewing </a:t>
            </a:r>
            <a:r>
              <a:rPr lang="en-US" dirty="0" err="1"/>
              <a:t>Galtung’s</a:t>
            </a:r>
            <a:r>
              <a:rPr lang="en-US" dirty="0"/>
              <a:t> three paradigms of violence through the prism of gender allows feminists to go beyond </a:t>
            </a:r>
            <a:r>
              <a:rPr lang="en-US" b="1" dirty="0">
                <a:solidFill>
                  <a:srgbClr val="00B0F0"/>
                </a:solidFill>
              </a:rPr>
              <a:t>orthodox analyses of violence </a:t>
            </a:r>
            <a:r>
              <a:rPr lang="en-US" dirty="0"/>
              <a:t>and to produce a more insightful examination of women’s experiences</a:t>
            </a:r>
            <a:endParaRPr lang="en-US" b="1" dirty="0"/>
          </a:p>
        </p:txBody>
      </p:sp>
    </p:spTree>
    <p:extLst>
      <p:ext uri="{BB962C8B-B14F-4D97-AF65-F5344CB8AC3E}">
        <p14:creationId xmlns:p14="http://schemas.microsoft.com/office/powerpoint/2010/main" val="268180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766" y="0"/>
            <a:ext cx="8615966" cy="742458"/>
          </a:xfrm>
        </p:spPr>
        <p:txBody>
          <a:bodyPr/>
          <a:lstStyle/>
          <a:p>
            <a:pPr algn="ctr"/>
            <a:r>
              <a:rPr lang="en-GB" dirty="0">
                <a:solidFill>
                  <a:schemeClr val="accent2">
                    <a:lumMod val="75000"/>
                  </a:schemeClr>
                </a:solidFill>
              </a:rPr>
              <a:t>Theories of Violence Against Women </a:t>
            </a:r>
            <a:endParaRPr lang="en-US" dirty="0">
              <a:solidFill>
                <a:schemeClr val="accent2">
                  <a:lumMod val="75000"/>
                </a:schemeClr>
              </a:solidFill>
            </a:endParaRPr>
          </a:p>
        </p:txBody>
      </p:sp>
      <p:sp>
        <p:nvSpPr>
          <p:cNvPr id="3" name="Content Placeholder 2"/>
          <p:cNvSpPr>
            <a:spLocks noGrp="1"/>
          </p:cNvSpPr>
          <p:nvPr>
            <p:ph idx="1"/>
          </p:nvPr>
        </p:nvSpPr>
        <p:spPr>
          <a:xfrm>
            <a:off x="0" y="1064525"/>
            <a:ext cx="12192000" cy="5793474"/>
          </a:xfrm>
        </p:spPr>
        <p:txBody>
          <a:bodyPr>
            <a:normAutofit/>
          </a:bodyPr>
          <a:lstStyle/>
          <a:p>
            <a:pPr marL="514350" indent="-514350">
              <a:lnSpc>
                <a:spcPct val="150000"/>
              </a:lnSpc>
              <a:buFont typeface="+mj-lt"/>
              <a:buAutoNum type="arabicPeriod"/>
            </a:pPr>
            <a:r>
              <a:rPr lang="en-GB" dirty="0"/>
              <a:t>Biological Theory </a:t>
            </a:r>
          </a:p>
          <a:p>
            <a:pPr marL="514350" indent="-514350">
              <a:lnSpc>
                <a:spcPct val="150000"/>
              </a:lnSpc>
              <a:buFont typeface="+mj-lt"/>
              <a:buAutoNum type="arabicPeriod"/>
            </a:pPr>
            <a:r>
              <a:rPr lang="en-GB" dirty="0"/>
              <a:t>Pathological Theory </a:t>
            </a:r>
          </a:p>
          <a:p>
            <a:pPr marL="514350" indent="-514350">
              <a:lnSpc>
                <a:spcPct val="150000"/>
              </a:lnSpc>
              <a:buFont typeface="+mj-lt"/>
              <a:buAutoNum type="arabicPeriod"/>
            </a:pPr>
            <a:r>
              <a:rPr lang="en-GB" dirty="0"/>
              <a:t>Socialization Theory / Social Learning </a:t>
            </a:r>
          </a:p>
          <a:p>
            <a:pPr marL="514350" indent="-514350">
              <a:lnSpc>
                <a:spcPct val="150000"/>
              </a:lnSpc>
              <a:buFont typeface="+mj-lt"/>
              <a:buAutoNum type="arabicPeriod"/>
            </a:pPr>
            <a:r>
              <a:rPr lang="en-US" dirty="0"/>
              <a:t>Cycle of Violence </a:t>
            </a:r>
          </a:p>
          <a:p>
            <a:pPr marL="514350" indent="-514350">
              <a:lnSpc>
                <a:spcPct val="150000"/>
              </a:lnSpc>
              <a:buFont typeface="+mj-lt"/>
              <a:buAutoNum type="arabicPeriod"/>
            </a:pPr>
            <a:r>
              <a:rPr lang="en-US" dirty="0"/>
              <a:t>Feminist Theory</a:t>
            </a:r>
            <a:endParaRPr lang="en-GB" dirty="0"/>
          </a:p>
          <a:p>
            <a:endParaRPr lang="en-US" dirty="0"/>
          </a:p>
          <a:p>
            <a:endParaRPr lang="en-US" dirty="0"/>
          </a:p>
        </p:txBody>
      </p:sp>
    </p:spTree>
    <p:extLst>
      <p:ext uri="{BB962C8B-B14F-4D97-AF65-F5344CB8AC3E}">
        <p14:creationId xmlns:p14="http://schemas.microsoft.com/office/powerpoint/2010/main" val="203385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0178" y="274974"/>
            <a:ext cx="7494431" cy="446244"/>
          </a:xfrm>
        </p:spPr>
        <p:txBody>
          <a:bodyPr>
            <a:normAutofit fontScale="90000"/>
          </a:bodyPr>
          <a:lstStyle/>
          <a:p>
            <a:br>
              <a:rPr lang="en-GB" sz="3600" dirty="0">
                <a:solidFill>
                  <a:schemeClr val="accent2">
                    <a:lumMod val="75000"/>
                  </a:schemeClr>
                </a:solidFill>
              </a:rPr>
            </a:br>
            <a:r>
              <a:rPr lang="en-GB" sz="3600" dirty="0">
                <a:solidFill>
                  <a:schemeClr val="accent2">
                    <a:lumMod val="75000"/>
                  </a:schemeClr>
                </a:solidFill>
              </a:rPr>
              <a:t>Theories of Violence - </a:t>
            </a:r>
            <a:r>
              <a:rPr lang="en-GB" sz="3600" dirty="0"/>
              <a:t>Biological Theory </a:t>
            </a:r>
            <a:br>
              <a:rPr lang="en-GB" dirty="0"/>
            </a:br>
            <a:endParaRPr lang="en-US" dirty="0"/>
          </a:p>
        </p:txBody>
      </p:sp>
      <p:sp>
        <p:nvSpPr>
          <p:cNvPr id="3" name="Content Placeholder 2"/>
          <p:cNvSpPr>
            <a:spLocks noGrp="1"/>
          </p:cNvSpPr>
          <p:nvPr>
            <p:ph idx="1"/>
          </p:nvPr>
        </p:nvSpPr>
        <p:spPr>
          <a:xfrm>
            <a:off x="1" y="1023582"/>
            <a:ext cx="12192000" cy="5834418"/>
          </a:xfrm>
        </p:spPr>
        <p:txBody>
          <a:bodyPr>
            <a:normAutofit fontScale="92500" lnSpcReduction="20000"/>
          </a:bodyPr>
          <a:lstStyle/>
          <a:p>
            <a:r>
              <a:rPr lang="en-US" sz="3200" dirty="0"/>
              <a:t>Evolution of male aggression/violence to maintain female fidelity and secure reproductive control</a:t>
            </a:r>
          </a:p>
          <a:p>
            <a:r>
              <a:rPr lang="en-US" sz="3200" dirty="0"/>
              <a:t>Abuse is seen as a ‘mate retention tactic’</a:t>
            </a:r>
          </a:p>
          <a:p>
            <a:r>
              <a:rPr lang="en-US" sz="3200" dirty="0"/>
              <a:t>Biological and physiological explanations suggest that violence against women is related to the process of natural selection, such that men, who are biologically driven to reproduce as much as possible, will resort to rape when they have difficulty finding consensual female partners</a:t>
            </a:r>
          </a:p>
          <a:p>
            <a:r>
              <a:rPr lang="en-US" sz="3200" dirty="0"/>
              <a:t>There is little empirical support for these controversial ideas, which provide no useful suggestions for action</a:t>
            </a:r>
          </a:p>
          <a:p>
            <a:r>
              <a:rPr lang="en-US" sz="3200" dirty="0"/>
              <a:t>Attempts to predict violence using biological variables require a host of </a:t>
            </a:r>
            <a:r>
              <a:rPr lang="en-US" sz="3200" dirty="0" err="1"/>
              <a:t>nonbiological</a:t>
            </a:r>
            <a:r>
              <a:rPr lang="en-US" sz="3200" dirty="0"/>
              <a:t> factors to be added</a:t>
            </a:r>
          </a:p>
          <a:p>
            <a:r>
              <a:rPr lang="en-GB" sz="3200" dirty="0">
                <a:solidFill>
                  <a:schemeClr val="accent2">
                    <a:lumMod val="75000"/>
                  </a:schemeClr>
                </a:solidFill>
              </a:rPr>
              <a:t>Critique</a:t>
            </a:r>
            <a:r>
              <a:rPr lang="en-GB" sz="3200" dirty="0"/>
              <a:t> – Justification rather than explanation </a:t>
            </a:r>
          </a:p>
          <a:p>
            <a:pPr lvl="1"/>
            <a:r>
              <a:rPr lang="en-US" sz="2800" dirty="0"/>
              <a:t>Treatment (pharmacological and medical) is unlikely to be effective</a:t>
            </a:r>
          </a:p>
          <a:p>
            <a:pPr lvl="1"/>
            <a:r>
              <a:rPr lang="en-US" sz="2800" dirty="0"/>
              <a:t>Patriarchal </a:t>
            </a:r>
            <a:r>
              <a:rPr lang="en-GB" sz="2800" dirty="0"/>
              <a:t> </a:t>
            </a:r>
          </a:p>
          <a:p>
            <a:pPr lvl="1"/>
            <a:r>
              <a:rPr lang="en-GB" sz="2800" dirty="0"/>
              <a:t>Biology is not destiny </a:t>
            </a:r>
            <a:endParaRPr lang="en-US" sz="2800" dirty="0"/>
          </a:p>
        </p:txBody>
      </p:sp>
    </p:spTree>
    <p:extLst>
      <p:ext uri="{BB962C8B-B14F-4D97-AF65-F5344CB8AC3E}">
        <p14:creationId xmlns:p14="http://schemas.microsoft.com/office/powerpoint/2010/main" val="330654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additive="base">
                                        <p:cTn id="5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668"/>
            <a:ext cx="10515600" cy="523517"/>
          </a:xfrm>
        </p:spPr>
        <p:txBody>
          <a:bodyPr>
            <a:normAutofit fontScale="90000"/>
          </a:bodyPr>
          <a:lstStyle/>
          <a:p>
            <a:br>
              <a:rPr lang="en-GB" dirty="0">
                <a:solidFill>
                  <a:schemeClr val="accent2">
                    <a:lumMod val="75000"/>
                  </a:schemeClr>
                </a:solidFill>
              </a:rPr>
            </a:br>
            <a:r>
              <a:rPr lang="en-GB" dirty="0">
                <a:solidFill>
                  <a:schemeClr val="accent2">
                    <a:lumMod val="75000"/>
                  </a:schemeClr>
                </a:solidFill>
              </a:rPr>
              <a:t>Theories of Violence - </a:t>
            </a:r>
            <a:r>
              <a:rPr lang="en-GB" dirty="0"/>
              <a:t>Pathological Theory </a:t>
            </a:r>
            <a:br>
              <a:rPr lang="en-GB" dirty="0"/>
            </a:br>
            <a:endParaRPr lang="en-US" dirty="0"/>
          </a:p>
        </p:txBody>
      </p:sp>
      <p:sp>
        <p:nvSpPr>
          <p:cNvPr id="3" name="Content Placeholder 2"/>
          <p:cNvSpPr>
            <a:spLocks noGrp="1"/>
          </p:cNvSpPr>
          <p:nvPr>
            <p:ph idx="1"/>
          </p:nvPr>
        </p:nvSpPr>
        <p:spPr>
          <a:xfrm>
            <a:off x="0" y="618186"/>
            <a:ext cx="12192000" cy="6053070"/>
          </a:xfrm>
        </p:spPr>
        <p:txBody>
          <a:bodyPr>
            <a:normAutofit lnSpcReduction="10000"/>
          </a:bodyPr>
          <a:lstStyle/>
          <a:p>
            <a:r>
              <a:rPr lang="en-US" dirty="0"/>
              <a:t>‘Deviant’ </a:t>
            </a:r>
            <a:r>
              <a:rPr lang="en-US" dirty="0" err="1"/>
              <a:t>behaviour</a:t>
            </a:r>
            <a:r>
              <a:rPr lang="en-US" dirty="0"/>
              <a:t> of psychologically disturbed men</a:t>
            </a:r>
          </a:p>
          <a:p>
            <a:r>
              <a:rPr lang="en-US" dirty="0"/>
              <a:t>Researchers and practitioners who adopt this perspective often focus on childhood and other experiences/events which shape men to ‘become abusers</a:t>
            </a:r>
          </a:p>
          <a:p>
            <a:r>
              <a:rPr lang="en-US" dirty="0"/>
              <a:t>Disturbed/Violent men suffer more distress, personality disorders, anger/hostility, alcohol problems</a:t>
            </a:r>
          </a:p>
          <a:p>
            <a:r>
              <a:rPr lang="en-GB" dirty="0"/>
              <a:t>Detachment from early caregivers </a:t>
            </a:r>
            <a:endParaRPr lang="en-US" dirty="0"/>
          </a:p>
          <a:p>
            <a:r>
              <a:rPr lang="en-US" dirty="0"/>
              <a:t>Violent patterns of </a:t>
            </a:r>
            <a:r>
              <a:rPr lang="en-US" dirty="0" err="1"/>
              <a:t>behaviour</a:t>
            </a:r>
            <a:r>
              <a:rPr lang="en-US" dirty="0"/>
              <a:t> are long standing and firmly entrenched</a:t>
            </a:r>
          </a:p>
          <a:p>
            <a:r>
              <a:rPr lang="en-GB" dirty="0">
                <a:solidFill>
                  <a:schemeClr val="accent2">
                    <a:lumMod val="75000"/>
                  </a:schemeClr>
                </a:solidFill>
              </a:rPr>
              <a:t>Critique</a:t>
            </a:r>
            <a:r>
              <a:rPr lang="en-GB" dirty="0"/>
              <a:t> - </a:t>
            </a:r>
            <a:r>
              <a:rPr lang="en-US" dirty="0"/>
              <a:t>But why is it only men who respond as adults with the extreme detachment necessary to engage in severe violence</a:t>
            </a:r>
          </a:p>
          <a:p>
            <a:r>
              <a:rPr lang="en-US" dirty="0"/>
              <a:t>Doesn’t explain gender differences, or the scale of violence</a:t>
            </a:r>
          </a:p>
          <a:p>
            <a:r>
              <a:rPr lang="en-US" dirty="0"/>
              <a:t>Most men with mental health problems are not abusive, and most abusers are not diagnosable as mentally ill</a:t>
            </a:r>
          </a:p>
          <a:p>
            <a:r>
              <a:rPr lang="en-US" dirty="0"/>
              <a:t>Why only attack family, not employers or strangers – people suffering from mental health disorders do not limit violent to intimate partners</a:t>
            </a:r>
            <a:endParaRPr lang="en-GB" dirty="0"/>
          </a:p>
          <a:p>
            <a:endParaRPr lang="en-US" dirty="0"/>
          </a:p>
        </p:txBody>
      </p:sp>
    </p:spTree>
    <p:extLst>
      <p:ext uri="{BB962C8B-B14F-4D97-AF65-F5344CB8AC3E}">
        <p14:creationId xmlns:p14="http://schemas.microsoft.com/office/powerpoint/2010/main" val="36620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549275"/>
          </a:xfrm>
        </p:spPr>
        <p:txBody>
          <a:bodyPr>
            <a:normAutofit fontScale="90000"/>
          </a:bodyPr>
          <a:lstStyle/>
          <a:p>
            <a:br>
              <a:rPr lang="en-GB" sz="3600" dirty="0">
                <a:solidFill>
                  <a:schemeClr val="accent2">
                    <a:lumMod val="75000"/>
                  </a:schemeClr>
                </a:solidFill>
              </a:rPr>
            </a:br>
            <a:r>
              <a:rPr lang="en-GB" sz="3600" dirty="0">
                <a:solidFill>
                  <a:schemeClr val="accent2">
                    <a:lumMod val="75000"/>
                  </a:schemeClr>
                </a:solidFill>
              </a:rPr>
              <a:t>Theories of Violence - </a:t>
            </a:r>
            <a:r>
              <a:rPr lang="en-GB" sz="3600" dirty="0"/>
              <a:t>Socialization Theory / Social Learning </a:t>
            </a:r>
            <a:br>
              <a:rPr lang="en-GB" dirty="0"/>
            </a:br>
            <a:endParaRPr lang="en-US" dirty="0"/>
          </a:p>
        </p:txBody>
      </p:sp>
      <p:sp>
        <p:nvSpPr>
          <p:cNvPr id="3" name="Content Placeholder 2"/>
          <p:cNvSpPr>
            <a:spLocks noGrp="1"/>
          </p:cNvSpPr>
          <p:nvPr>
            <p:ph idx="1"/>
          </p:nvPr>
        </p:nvSpPr>
        <p:spPr>
          <a:xfrm>
            <a:off x="0" y="1091821"/>
            <a:ext cx="12192000" cy="5766179"/>
          </a:xfrm>
        </p:spPr>
        <p:txBody>
          <a:bodyPr>
            <a:normAutofit/>
          </a:bodyPr>
          <a:lstStyle/>
          <a:p>
            <a:r>
              <a:rPr lang="en-US" dirty="0"/>
              <a:t>Social learning theory, one of the most popular explanatory frameworks for violence against women, suggests that individuals learn how to behave through both the </a:t>
            </a:r>
            <a:r>
              <a:rPr lang="en-US" dirty="0">
                <a:solidFill>
                  <a:srgbClr val="FF0000"/>
                </a:solidFill>
              </a:rPr>
              <a:t>experience of </a:t>
            </a:r>
            <a:r>
              <a:rPr lang="en-US" dirty="0"/>
              <a:t>and </a:t>
            </a:r>
            <a:r>
              <a:rPr lang="en-US" dirty="0">
                <a:solidFill>
                  <a:srgbClr val="FF0000"/>
                </a:solidFill>
              </a:rPr>
              <a:t>exposure to violence</a:t>
            </a:r>
          </a:p>
          <a:p>
            <a:r>
              <a:rPr lang="en-US" dirty="0"/>
              <a:t>All human social behaviors are learned through personal experience or exposure</a:t>
            </a:r>
          </a:p>
          <a:p>
            <a:r>
              <a:rPr lang="en-US" dirty="0"/>
              <a:t>Domestic violence is a result of some individuals learning that it is okay to be violent or to use violence in certain settings, and other individuals learning to accept or tolerate violence</a:t>
            </a:r>
          </a:p>
          <a:p>
            <a:r>
              <a:rPr lang="en-US" dirty="0"/>
              <a:t> This learning primarily takes place in the family of origin, resulting in an intergenerational cycle of violence</a:t>
            </a:r>
          </a:p>
          <a:p>
            <a:r>
              <a:rPr lang="en-GB" dirty="0">
                <a:solidFill>
                  <a:srgbClr val="C00000"/>
                </a:solidFill>
              </a:rPr>
              <a:t>Critique</a:t>
            </a:r>
            <a:r>
              <a:rPr lang="en-GB" dirty="0"/>
              <a:t> – does not apply to women </a:t>
            </a:r>
          </a:p>
          <a:p>
            <a:r>
              <a:rPr lang="en-GB" dirty="0"/>
              <a:t>Different learning outcomes for women &amp; men </a:t>
            </a:r>
          </a:p>
          <a:p>
            <a:r>
              <a:rPr lang="en-GB" dirty="0"/>
              <a:t>Does not explain the power relationship </a:t>
            </a:r>
          </a:p>
          <a:p>
            <a:endParaRPr lang="en-US" dirty="0"/>
          </a:p>
        </p:txBody>
      </p:sp>
    </p:spTree>
    <p:extLst>
      <p:ext uri="{BB962C8B-B14F-4D97-AF65-F5344CB8AC3E}">
        <p14:creationId xmlns:p14="http://schemas.microsoft.com/office/powerpoint/2010/main" val="318782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Gender Based Violence – Defined </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a:t>Gender-based violence is violence directed against a person because of their gender – by European Institute of Gender Equality </a:t>
            </a:r>
          </a:p>
          <a:p>
            <a:pPr marL="514350" indent="-514350">
              <a:buFont typeface="+mj-lt"/>
              <a:buAutoNum type="arabicPeriod"/>
            </a:pPr>
            <a:r>
              <a:rPr lang="en-US" dirty="0"/>
              <a:t>Both women and men experience gender-based violence but the majority of victims are women and girls</a:t>
            </a:r>
          </a:p>
          <a:p>
            <a:pPr marL="514350" indent="-514350">
              <a:buFont typeface="+mj-lt"/>
              <a:buAutoNum type="arabicPeriod"/>
            </a:pPr>
            <a:r>
              <a:rPr lang="en-US" dirty="0"/>
              <a:t>Violence against women is often known as ‘gender-based’ violence because it partly stems from women’s subordinate status in society</a:t>
            </a:r>
          </a:p>
          <a:p>
            <a:pPr marL="514350" indent="-514350">
              <a:buFont typeface="+mj-lt"/>
              <a:buAutoNum type="arabicPeriod"/>
            </a:pPr>
            <a:r>
              <a:rPr lang="en-US" dirty="0"/>
              <a:t>Gender-based violence and violence against women are terms that are often used interchangeably as it has been widely acknowledged that most gender-based violence is inflicted on women and girls, by men</a:t>
            </a:r>
          </a:p>
          <a:p>
            <a:pPr marL="514350" indent="-514350">
              <a:buFont typeface="+mj-lt"/>
              <a:buAutoNum type="arabicPeriod"/>
            </a:pPr>
            <a:r>
              <a:rPr lang="en-US" dirty="0"/>
              <a:t>However, using the ‘gender-based’ aspect is important as it highlights the fact that many forms of violence against women are rooted in power inequalities between women and men</a:t>
            </a:r>
          </a:p>
        </p:txBody>
      </p:sp>
    </p:spTree>
    <p:extLst>
      <p:ext uri="{BB962C8B-B14F-4D97-AF65-F5344CB8AC3E}">
        <p14:creationId xmlns:p14="http://schemas.microsoft.com/office/powerpoint/2010/main" val="242121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br>
              <a:rPr lang="en-GB" dirty="0">
                <a:solidFill>
                  <a:schemeClr val="accent2">
                    <a:lumMod val="75000"/>
                  </a:schemeClr>
                </a:solidFill>
              </a:rPr>
            </a:br>
            <a:br>
              <a:rPr lang="en-GB" dirty="0">
                <a:solidFill>
                  <a:schemeClr val="accent2">
                    <a:lumMod val="75000"/>
                  </a:schemeClr>
                </a:solidFill>
              </a:rPr>
            </a:br>
            <a:r>
              <a:rPr lang="en-GB" dirty="0">
                <a:solidFill>
                  <a:schemeClr val="accent2">
                    <a:lumMod val="75000"/>
                  </a:schemeClr>
                </a:solidFill>
              </a:rPr>
              <a:t>Theories of Violence- </a:t>
            </a:r>
            <a:r>
              <a:rPr lang="en-US" dirty="0"/>
              <a:t>Cycle of Violence </a:t>
            </a:r>
            <a:br>
              <a:rPr lang="en-US" dirty="0"/>
            </a:br>
            <a:br>
              <a:rPr lang="en-US" dirty="0"/>
            </a:br>
            <a:endParaRPr lang="en-US" dirty="0"/>
          </a:p>
        </p:txBody>
      </p:sp>
      <p:sp>
        <p:nvSpPr>
          <p:cNvPr id="3" name="Content Placeholder 2"/>
          <p:cNvSpPr>
            <a:spLocks noGrp="1"/>
          </p:cNvSpPr>
          <p:nvPr>
            <p:ph idx="1"/>
          </p:nvPr>
        </p:nvSpPr>
        <p:spPr>
          <a:xfrm>
            <a:off x="1" y="1171976"/>
            <a:ext cx="12192000" cy="5686023"/>
          </a:xfrm>
        </p:spPr>
        <p:txBody>
          <a:bodyPr>
            <a:normAutofit fontScale="85000" lnSpcReduction="20000"/>
          </a:bodyPr>
          <a:lstStyle/>
          <a:p>
            <a:r>
              <a:rPr lang="en-US" dirty="0"/>
              <a:t>Cycle of Violence (ebb and flow of episodes)</a:t>
            </a:r>
          </a:p>
          <a:p>
            <a:r>
              <a:rPr lang="en-US" dirty="0"/>
              <a:t>This model has developed to answer the ‘how’ rather than fundamental ‘why’ questions about violence </a:t>
            </a:r>
          </a:p>
          <a:p>
            <a:r>
              <a:rPr lang="en-US" dirty="0"/>
              <a:t>Violence is represented as always imminent but moving through phases of quiescence followed by violent outbursts, and then repentant episodes</a:t>
            </a:r>
          </a:p>
          <a:p>
            <a:r>
              <a:rPr lang="en-US" dirty="0"/>
              <a:t>The originator of this metaphor in relation to domestic violence was Lenore Walker (1978)</a:t>
            </a:r>
          </a:p>
          <a:p>
            <a:r>
              <a:rPr lang="en-US" dirty="0"/>
              <a:t>While her intention was therapeutic and to resource women with experience of violence, her 3-phase description (tension building -explosion/acute incident- calm and loving respite) concludes there are times in the cycle when the woman becomes an accomplice to her own battering</a:t>
            </a:r>
          </a:p>
          <a:p>
            <a:r>
              <a:rPr lang="en-US" dirty="0"/>
              <a:t>The cycle is often used to help women interpret danger signs and to take predictive or preventive action</a:t>
            </a:r>
          </a:p>
          <a:p>
            <a:r>
              <a:rPr lang="en-US" dirty="0"/>
              <a:t>It has also been presented as a means for men to understand their </a:t>
            </a:r>
            <a:r>
              <a:rPr lang="en-US" dirty="0" err="1"/>
              <a:t>behaviour</a:t>
            </a:r>
            <a:r>
              <a:rPr lang="en-US" dirty="0"/>
              <a:t> with a view to change it</a:t>
            </a:r>
          </a:p>
          <a:p>
            <a:r>
              <a:rPr lang="en-GB" b="1" dirty="0">
                <a:solidFill>
                  <a:schemeClr val="accent2">
                    <a:lumMod val="75000"/>
                  </a:schemeClr>
                </a:solidFill>
              </a:rPr>
              <a:t>Critique</a:t>
            </a:r>
            <a:r>
              <a:rPr lang="en-GB" dirty="0"/>
              <a:t> - </a:t>
            </a:r>
            <a:r>
              <a:rPr lang="en-US" dirty="0"/>
              <a:t>It simply does not reflect the reality experienced by many women</a:t>
            </a:r>
          </a:p>
          <a:p>
            <a:r>
              <a:rPr lang="en-US" dirty="0"/>
              <a:t>It seems to implicate woman in the man’s </a:t>
            </a:r>
            <a:r>
              <a:rPr lang="en-US" dirty="0" err="1"/>
              <a:t>behaviour</a:t>
            </a:r>
            <a:r>
              <a:rPr lang="en-US" dirty="0"/>
              <a:t>, and requires her to accept a measure of responsibility for monitoring/avoiding that </a:t>
            </a:r>
            <a:r>
              <a:rPr lang="en-US" dirty="0" err="1"/>
              <a:t>behaviour</a:t>
            </a:r>
            <a:endParaRPr lang="en-US" b="1" dirty="0"/>
          </a:p>
        </p:txBody>
      </p:sp>
    </p:spTree>
    <p:extLst>
      <p:ext uri="{BB962C8B-B14F-4D97-AF65-F5344CB8AC3E}">
        <p14:creationId xmlns:p14="http://schemas.microsoft.com/office/powerpoint/2010/main" val="383779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9063"/>
            <a:ext cx="10515600" cy="613669"/>
          </a:xfrm>
        </p:spPr>
        <p:txBody>
          <a:bodyPr>
            <a:normAutofit fontScale="90000"/>
          </a:bodyPr>
          <a:lstStyle/>
          <a:p>
            <a:br>
              <a:rPr lang="en-GB" dirty="0">
                <a:solidFill>
                  <a:schemeClr val="accent2">
                    <a:lumMod val="75000"/>
                  </a:schemeClr>
                </a:solidFill>
              </a:rPr>
            </a:br>
            <a:r>
              <a:rPr lang="en-GB" dirty="0">
                <a:solidFill>
                  <a:schemeClr val="accent2">
                    <a:lumMod val="75000"/>
                  </a:schemeClr>
                </a:solidFill>
              </a:rPr>
              <a:t>Theories of Violence- </a:t>
            </a:r>
            <a:r>
              <a:rPr lang="en-US" dirty="0"/>
              <a:t>Feminist Theory</a:t>
            </a:r>
            <a:br>
              <a:rPr lang="en-GB" dirty="0"/>
            </a:br>
            <a:endParaRPr lang="en-US" dirty="0"/>
          </a:p>
        </p:txBody>
      </p:sp>
      <p:sp>
        <p:nvSpPr>
          <p:cNvPr id="3" name="Content Placeholder 2"/>
          <p:cNvSpPr>
            <a:spLocks noGrp="1"/>
          </p:cNvSpPr>
          <p:nvPr>
            <p:ph idx="1"/>
          </p:nvPr>
        </p:nvSpPr>
        <p:spPr>
          <a:xfrm>
            <a:off x="1" y="1009933"/>
            <a:ext cx="12192000" cy="5848067"/>
          </a:xfrm>
        </p:spPr>
        <p:txBody>
          <a:bodyPr>
            <a:normAutofit fontScale="92500"/>
          </a:bodyPr>
          <a:lstStyle/>
          <a:p>
            <a:r>
              <a:rPr lang="en-US" dirty="0"/>
              <a:t>A theory on violence which is gender blind and without a feminist lens inevitably results in the presentation of the dominant patriarchal perspective</a:t>
            </a:r>
          </a:p>
          <a:p>
            <a:r>
              <a:rPr lang="en-US" dirty="0"/>
              <a:t>The root of violence against women is gender inequality – power asymmetry </a:t>
            </a:r>
          </a:p>
          <a:p>
            <a:r>
              <a:rPr lang="en-US" dirty="0"/>
              <a:t>A feminist perspective however provides a deeper understanding of violence by </a:t>
            </a:r>
            <a:r>
              <a:rPr lang="en-US" dirty="0" err="1"/>
              <a:t>analysing</a:t>
            </a:r>
            <a:r>
              <a:rPr lang="en-US" dirty="0"/>
              <a:t> how it is connected to, and embedded in, patriarchal structures of power</a:t>
            </a:r>
            <a:endParaRPr lang="en-US" u="sng" dirty="0">
              <a:solidFill>
                <a:srgbClr val="C00000"/>
              </a:solidFill>
            </a:endParaRPr>
          </a:p>
          <a:p>
            <a:r>
              <a:rPr lang="en-US" dirty="0"/>
              <a:t>The feminist theory is grounded in the principle that violence against women is the result of </a:t>
            </a:r>
            <a:r>
              <a:rPr lang="en-US" dirty="0">
                <a:solidFill>
                  <a:srgbClr val="C00000"/>
                </a:solidFill>
              </a:rPr>
              <a:t>male oppression of women </a:t>
            </a:r>
            <a:r>
              <a:rPr lang="en-US" dirty="0"/>
              <a:t>within a </a:t>
            </a:r>
            <a:r>
              <a:rPr lang="en-US" dirty="0">
                <a:solidFill>
                  <a:srgbClr val="C00000"/>
                </a:solidFill>
              </a:rPr>
              <a:t>patriarchal system </a:t>
            </a:r>
            <a:r>
              <a:rPr lang="en-US" dirty="0"/>
              <a:t>in which men are the </a:t>
            </a:r>
            <a:r>
              <a:rPr lang="en-US" dirty="0">
                <a:solidFill>
                  <a:srgbClr val="C00000"/>
                </a:solidFill>
              </a:rPr>
              <a:t>primary perpetrators </a:t>
            </a:r>
            <a:r>
              <a:rPr lang="en-US" dirty="0"/>
              <a:t>of violence and </a:t>
            </a:r>
            <a:r>
              <a:rPr lang="en-US" dirty="0">
                <a:solidFill>
                  <a:srgbClr val="C00000"/>
                </a:solidFill>
              </a:rPr>
              <a:t>women the primary victims</a:t>
            </a:r>
          </a:p>
          <a:p>
            <a:r>
              <a:rPr lang="en-US" dirty="0"/>
              <a:t>According to the feminist perspective, male violence within intimate relationships results from </a:t>
            </a:r>
            <a:r>
              <a:rPr lang="en-US" dirty="0">
                <a:solidFill>
                  <a:srgbClr val="FF0000"/>
                </a:solidFill>
              </a:rPr>
              <a:t>historic and current power differentials </a:t>
            </a:r>
            <a:r>
              <a:rPr lang="en-US" dirty="0"/>
              <a:t>that keep women subordinate </a:t>
            </a:r>
          </a:p>
          <a:p>
            <a:r>
              <a:rPr lang="en-US" dirty="0"/>
              <a:t>Male entitlement, and the violence used to sustain it, is often attributed to male socialization </a:t>
            </a:r>
            <a:r>
              <a:rPr lang="en-US" b="1" u="sng" dirty="0">
                <a:solidFill>
                  <a:srgbClr val="FF0000"/>
                </a:solidFill>
              </a:rPr>
              <a:t>with the implicit understanding that what is learned can be unlearned</a:t>
            </a:r>
          </a:p>
        </p:txBody>
      </p:sp>
    </p:spTree>
    <p:extLst>
      <p:ext uri="{BB962C8B-B14F-4D97-AF65-F5344CB8AC3E}">
        <p14:creationId xmlns:p14="http://schemas.microsoft.com/office/powerpoint/2010/main" val="120547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27" y="196984"/>
            <a:ext cx="10515600" cy="433365"/>
          </a:xfrm>
        </p:spPr>
        <p:txBody>
          <a:bodyPr>
            <a:normAutofit fontScale="90000"/>
          </a:bodyPr>
          <a:lstStyle/>
          <a:p>
            <a:r>
              <a:rPr lang="en-GB" dirty="0">
                <a:solidFill>
                  <a:schemeClr val="accent2">
                    <a:lumMod val="75000"/>
                  </a:schemeClr>
                </a:solidFill>
              </a:rPr>
              <a:t>Theories of Violence- </a:t>
            </a:r>
            <a:r>
              <a:rPr lang="en-US" dirty="0"/>
              <a:t>Feminist Theory- Critique</a:t>
            </a:r>
          </a:p>
        </p:txBody>
      </p:sp>
      <p:sp>
        <p:nvSpPr>
          <p:cNvPr id="3" name="Content Placeholder 2"/>
          <p:cNvSpPr>
            <a:spLocks noGrp="1"/>
          </p:cNvSpPr>
          <p:nvPr>
            <p:ph idx="1"/>
          </p:nvPr>
        </p:nvSpPr>
        <p:spPr>
          <a:xfrm>
            <a:off x="0" y="996287"/>
            <a:ext cx="12192000" cy="5861712"/>
          </a:xfrm>
        </p:spPr>
        <p:txBody>
          <a:bodyPr>
            <a:normAutofit fontScale="32500" lnSpcReduction="20000"/>
          </a:bodyPr>
          <a:lstStyle/>
          <a:p>
            <a:r>
              <a:rPr lang="en-US" sz="7200" dirty="0"/>
              <a:t>The feminist perspective challenges male entitlement and privilege as well as the traditional notion that violence and particularly domestic violence is a private family matter</a:t>
            </a:r>
          </a:p>
          <a:p>
            <a:r>
              <a:rPr lang="en-US" sz="7200" dirty="0"/>
              <a:t>Thus, feminists demand public solutions, including the establishment </a:t>
            </a:r>
            <a:r>
              <a:rPr lang="en-US" sz="7200" b="1" dirty="0">
                <a:solidFill>
                  <a:srgbClr val="FF0000"/>
                </a:solidFill>
              </a:rPr>
              <a:t>of programs and services </a:t>
            </a:r>
            <a:r>
              <a:rPr lang="en-US" sz="7200" dirty="0"/>
              <a:t>for women who are battered, treatment for their male partners, and the involvement of the </a:t>
            </a:r>
            <a:r>
              <a:rPr lang="en-US" sz="7200" b="1" dirty="0"/>
              <a:t>criminal justice system</a:t>
            </a:r>
            <a:r>
              <a:rPr lang="en-US" sz="7200" dirty="0"/>
              <a:t> to hold men accountable for their violence</a:t>
            </a:r>
          </a:p>
          <a:p>
            <a:r>
              <a:rPr lang="en-US" sz="7200" dirty="0"/>
              <a:t>Feminists believe that many of the problems faced by women, including violence, are caused by in </a:t>
            </a:r>
            <a:r>
              <a:rPr lang="en-US" sz="7200" dirty="0">
                <a:solidFill>
                  <a:srgbClr val="C00000"/>
                </a:solidFill>
              </a:rPr>
              <a:t>social, cultural, and political forces </a:t>
            </a:r>
            <a:r>
              <a:rPr lang="en-US" sz="7200" dirty="0"/>
              <a:t>requiring action at the </a:t>
            </a:r>
            <a:r>
              <a:rPr lang="en-US" sz="7200" b="1" dirty="0">
                <a:solidFill>
                  <a:srgbClr val="FF0000"/>
                </a:solidFill>
              </a:rPr>
              <a:t>policy level -  Personal is Political</a:t>
            </a:r>
          </a:p>
          <a:p>
            <a:r>
              <a:rPr lang="en-US" sz="7200" dirty="0"/>
              <a:t>The feminist perspective also acknowledges the strength, resilience, and agency of women and strives toward the goals of female empowerment and self-determination</a:t>
            </a:r>
          </a:p>
          <a:p>
            <a:r>
              <a:rPr lang="en-US" sz="7200" dirty="0"/>
              <a:t>The feminist perspective acknowledges the importance of looking at the intersections between gender and other systems of oppression, such as race, class, national origin, sexual orientation, age, and disability – An intersectional Approach </a:t>
            </a:r>
          </a:p>
          <a:p>
            <a:r>
              <a:rPr lang="en-US" sz="7200" dirty="0"/>
              <a:t>Same-sex partner violence has also been acknowledged</a:t>
            </a:r>
          </a:p>
          <a:p>
            <a:r>
              <a:rPr lang="en-US" sz="7200" dirty="0"/>
              <a:t>Feminist theories examining gender specific violence tend to remain within the confines of the male female binary</a:t>
            </a:r>
          </a:p>
          <a:p>
            <a:r>
              <a:rPr lang="en-US" sz="7200" dirty="0"/>
              <a:t>If the feminist lens is to offer a more complete understanding of violence on the </a:t>
            </a:r>
            <a:r>
              <a:rPr lang="en-US" sz="7200" dirty="0">
                <a:solidFill>
                  <a:schemeClr val="accent5">
                    <a:lumMod val="75000"/>
                  </a:schemeClr>
                </a:solidFill>
              </a:rPr>
              <a:t>global stage</a:t>
            </a:r>
            <a:r>
              <a:rPr lang="en-US" sz="7200" dirty="0"/>
              <a:t>, the feminist space needs to be opened up to include the analysis of violence targeted at individuals or groups whose gender identities do not conform to </a:t>
            </a:r>
            <a:r>
              <a:rPr lang="en-US" sz="7200" dirty="0">
                <a:solidFill>
                  <a:schemeClr val="accent5">
                    <a:lumMod val="75000"/>
                  </a:schemeClr>
                </a:solidFill>
              </a:rPr>
              <a:t>established gender constructions</a:t>
            </a:r>
          </a:p>
        </p:txBody>
      </p:sp>
    </p:spTree>
    <p:extLst>
      <p:ext uri="{BB962C8B-B14F-4D97-AF65-F5344CB8AC3E}">
        <p14:creationId xmlns:p14="http://schemas.microsoft.com/office/powerpoint/2010/main" val="381282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579549"/>
          </a:xfrm>
        </p:spPr>
        <p:txBody>
          <a:bodyPr>
            <a:noAutofit/>
          </a:bodyPr>
          <a:lstStyle/>
          <a:p>
            <a:r>
              <a:rPr lang="en-US" sz="3600" b="1" dirty="0">
                <a:solidFill>
                  <a:schemeClr val="accent6"/>
                </a:solidFill>
              </a:rPr>
              <a:t>Strategies to Eliminate Violence against Women</a:t>
            </a:r>
          </a:p>
        </p:txBody>
      </p:sp>
      <p:sp>
        <p:nvSpPr>
          <p:cNvPr id="3" name="Content Placeholder 2"/>
          <p:cNvSpPr>
            <a:spLocks noGrp="1"/>
          </p:cNvSpPr>
          <p:nvPr>
            <p:ph idx="1"/>
          </p:nvPr>
        </p:nvSpPr>
        <p:spPr>
          <a:xfrm>
            <a:off x="90153" y="1023582"/>
            <a:ext cx="11900078" cy="5834417"/>
          </a:xfrm>
        </p:spPr>
        <p:txBody>
          <a:bodyPr>
            <a:normAutofit fontScale="77500" lnSpcReduction="20000"/>
          </a:bodyPr>
          <a:lstStyle/>
          <a:p>
            <a:r>
              <a:rPr lang="en-GB" dirty="0"/>
              <a:t>Various international organizations like United Nations, UNWOMEN, UNICEF, WHO, Plan International, the World Bank etc. have outlined certain strategies to eliminate VAW </a:t>
            </a:r>
          </a:p>
          <a:p>
            <a:r>
              <a:rPr lang="en-GB" dirty="0"/>
              <a:t>These strategies can be divided into </a:t>
            </a:r>
            <a:r>
              <a:rPr lang="en-GB" b="1" dirty="0">
                <a:solidFill>
                  <a:srgbClr val="FF0000"/>
                </a:solidFill>
                <a:effectLst>
                  <a:outerShdw blurRad="38100" dist="38100" dir="2700000" algn="tl">
                    <a:srgbClr val="000000">
                      <a:alpha val="43137"/>
                    </a:srgbClr>
                  </a:outerShdw>
                </a:effectLst>
              </a:rPr>
              <a:t>preventive and rehabilitative </a:t>
            </a:r>
          </a:p>
          <a:p>
            <a:r>
              <a:rPr lang="en-GB" b="1" dirty="0">
                <a:solidFill>
                  <a:srgbClr val="FF0000"/>
                </a:solidFill>
                <a:effectLst>
                  <a:outerShdw blurRad="38100" dist="38100" dir="2700000" algn="tl">
                    <a:srgbClr val="000000">
                      <a:alpha val="43137"/>
                    </a:srgbClr>
                  </a:outerShdw>
                </a:effectLst>
              </a:rPr>
              <a:t>United Nation “RESPECT” adopted by the WHO</a:t>
            </a:r>
          </a:p>
          <a:p>
            <a:r>
              <a:rPr lang="en-US" dirty="0">
                <a:solidFill>
                  <a:srgbClr val="FF0000"/>
                </a:solidFill>
              </a:rPr>
              <a:t>R</a:t>
            </a:r>
            <a:r>
              <a:rPr lang="en-US" dirty="0"/>
              <a:t>elationship skills strengthened - interpersonal communication, conflict management and shared decision-making</a:t>
            </a:r>
          </a:p>
          <a:p>
            <a:r>
              <a:rPr lang="en-US" dirty="0">
                <a:solidFill>
                  <a:srgbClr val="FF0000"/>
                </a:solidFill>
              </a:rPr>
              <a:t>E</a:t>
            </a:r>
            <a:r>
              <a:rPr lang="en-US" dirty="0"/>
              <a:t>mpowerment of women - refers to both economic and social empowerment including inheritance and asset ownership</a:t>
            </a:r>
          </a:p>
          <a:p>
            <a:r>
              <a:rPr lang="en-US" dirty="0">
                <a:solidFill>
                  <a:srgbClr val="FF0000"/>
                </a:solidFill>
              </a:rPr>
              <a:t>S</a:t>
            </a:r>
            <a:r>
              <a:rPr lang="en-US" dirty="0"/>
              <a:t>ervices ensured - range of services including police, legal, health, and social services provided to survivors</a:t>
            </a:r>
          </a:p>
          <a:p>
            <a:r>
              <a:rPr lang="en-US" dirty="0">
                <a:solidFill>
                  <a:srgbClr val="FF0000"/>
                </a:solidFill>
              </a:rPr>
              <a:t>P</a:t>
            </a:r>
            <a:r>
              <a:rPr lang="en-US" dirty="0"/>
              <a:t>overty reduced - cash transfers, savings, microfinance loans, </a:t>
            </a:r>
            <a:r>
              <a:rPr lang="en-US" dirty="0" err="1"/>
              <a:t>labour</a:t>
            </a:r>
            <a:r>
              <a:rPr lang="en-US" dirty="0"/>
              <a:t> force intervention</a:t>
            </a:r>
          </a:p>
          <a:p>
            <a:r>
              <a:rPr lang="en-US" dirty="0">
                <a:solidFill>
                  <a:srgbClr val="FF0000"/>
                </a:solidFill>
              </a:rPr>
              <a:t>E</a:t>
            </a:r>
            <a:r>
              <a:rPr lang="en-US" dirty="0"/>
              <a:t>nvironments made safe - to create safe schools, public spaces and work environments, among others</a:t>
            </a:r>
          </a:p>
          <a:p>
            <a:r>
              <a:rPr lang="en-US" dirty="0">
                <a:solidFill>
                  <a:srgbClr val="FF0000"/>
                </a:solidFill>
              </a:rPr>
              <a:t>C</a:t>
            </a:r>
            <a:r>
              <a:rPr lang="en-US" dirty="0"/>
              <a:t>hild and adolescent abuse prevented - establishing nurturing family relationships, prohibiting corporal punishment, and implementing parenting programme</a:t>
            </a:r>
          </a:p>
          <a:p>
            <a:r>
              <a:rPr lang="en-US" dirty="0">
                <a:solidFill>
                  <a:srgbClr val="FF0000"/>
                </a:solidFill>
              </a:rPr>
              <a:t>T</a:t>
            </a:r>
            <a:r>
              <a:rPr lang="en-US" dirty="0"/>
              <a:t>ransformed attitudes, beliefs, and norms - refers to strategies that challenge harmful gender attitudes, beliefs, norms and stereotypes that uphold male privilege and female subordination, that justify violence against women and that stigmatize survivors</a:t>
            </a:r>
            <a:endParaRPr lang="en-US" dirty="0">
              <a:solidFill>
                <a:srgbClr val="FF0000"/>
              </a:solidFill>
            </a:endParaRPr>
          </a:p>
        </p:txBody>
      </p:sp>
    </p:spTree>
    <p:extLst>
      <p:ext uri="{BB962C8B-B14F-4D97-AF65-F5344CB8AC3E}">
        <p14:creationId xmlns:p14="http://schemas.microsoft.com/office/powerpoint/2010/main" val="133731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0152" y="0"/>
            <a:ext cx="12192000" cy="703820"/>
          </a:xfrm>
        </p:spPr>
        <p:txBody>
          <a:bodyPr>
            <a:noAutofit/>
          </a:bodyPr>
          <a:lstStyle/>
          <a:p>
            <a:r>
              <a:rPr lang="en-US" sz="3000" b="1" dirty="0">
                <a:solidFill>
                  <a:schemeClr val="accent6"/>
                </a:solidFill>
              </a:rPr>
              <a:t>Strategies to Eliminate Violence against Women – Plan International </a:t>
            </a:r>
          </a:p>
        </p:txBody>
      </p:sp>
      <p:sp>
        <p:nvSpPr>
          <p:cNvPr id="3" name="Content Placeholder 2"/>
          <p:cNvSpPr>
            <a:spLocks noGrp="1"/>
          </p:cNvSpPr>
          <p:nvPr>
            <p:ph idx="1"/>
          </p:nvPr>
        </p:nvSpPr>
        <p:spPr>
          <a:xfrm>
            <a:off x="90152" y="1068946"/>
            <a:ext cx="12101848" cy="5789054"/>
          </a:xfrm>
        </p:spPr>
        <p:txBody>
          <a:bodyPr>
            <a:normAutofit fontScale="85000" lnSpcReduction="20000"/>
          </a:bodyPr>
          <a:lstStyle/>
          <a:p>
            <a:pPr marL="514350" indent="-514350">
              <a:buFont typeface="+mj-lt"/>
              <a:buAutoNum type="arabicPeriod"/>
            </a:pPr>
            <a:r>
              <a:rPr lang="en-US" dirty="0"/>
              <a:t>Raise awareness of the dangers of harmful traditions</a:t>
            </a:r>
          </a:p>
          <a:p>
            <a:pPr marL="514350" indent="-514350">
              <a:buFont typeface="+mj-lt"/>
              <a:buAutoNum type="arabicPeriod"/>
            </a:pPr>
            <a:r>
              <a:rPr lang="en-US" dirty="0"/>
              <a:t>Tackle violence against girls in school</a:t>
            </a:r>
          </a:p>
          <a:p>
            <a:pPr marL="514350" indent="-514350">
              <a:buFont typeface="+mj-lt"/>
              <a:buAutoNum type="arabicPeriod"/>
            </a:pPr>
            <a:r>
              <a:rPr lang="en-US" dirty="0"/>
              <a:t>Challenge and speak out about violence in the home</a:t>
            </a:r>
          </a:p>
          <a:p>
            <a:pPr marL="514350" indent="-514350">
              <a:buFont typeface="+mj-lt"/>
              <a:buAutoNum type="arabicPeriod"/>
            </a:pPr>
            <a:r>
              <a:rPr lang="en-US" dirty="0"/>
              <a:t>Transform attitudes towards harmful practices at multiple levels</a:t>
            </a:r>
          </a:p>
          <a:p>
            <a:pPr marL="514350" indent="-514350">
              <a:buFont typeface="+mj-lt"/>
              <a:buAutoNum type="arabicPeriod"/>
            </a:pPr>
            <a:r>
              <a:rPr lang="en-US" dirty="0"/>
              <a:t>Listen to girls’ experiences of violence - and their solutions</a:t>
            </a:r>
          </a:p>
          <a:p>
            <a:pPr marL="514350" indent="-514350">
              <a:buFont typeface="+mj-lt"/>
              <a:buAutoNum type="arabicPeriod"/>
            </a:pPr>
            <a:r>
              <a:rPr lang="en-US" dirty="0"/>
              <a:t>Help make  girls’ journeys to school safer</a:t>
            </a:r>
          </a:p>
          <a:p>
            <a:pPr marL="514350" indent="-514350">
              <a:buFont typeface="+mj-lt"/>
              <a:buAutoNum type="arabicPeriod"/>
            </a:pPr>
            <a:r>
              <a:rPr lang="en-US" dirty="0"/>
              <a:t>Engage respected community elders in the fight against violence</a:t>
            </a:r>
          </a:p>
          <a:p>
            <a:pPr marL="514350" indent="-514350">
              <a:buFont typeface="+mj-lt"/>
              <a:buAutoNum type="arabicPeriod"/>
            </a:pPr>
            <a:r>
              <a:rPr lang="en-US" dirty="0"/>
              <a:t>Mobilize youth to fight harmful practices such as child marriage</a:t>
            </a:r>
          </a:p>
          <a:p>
            <a:pPr marL="514350" indent="-514350">
              <a:buFont typeface="+mj-lt"/>
              <a:buAutoNum type="arabicPeriod"/>
            </a:pPr>
            <a:r>
              <a:rPr lang="en-US" dirty="0"/>
              <a:t>Engage boys and young men to become agents of change</a:t>
            </a:r>
          </a:p>
          <a:p>
            <a:pPr marL="514350" indent="-514350">
              <a:buFont typeface="+mj-lt"/>
              <a:buAutoNum type="arabicPeriod"/>
            </a:pPr>
            <a:r>
              <a:rPr lang="en-US" dirty="0"/>
              <a:t>Protect girls who face additional risks during emergencies</a:t>
            </a:r>
          </a:p>
          <a:p>
            <a:pPr marL="514350" indent="-514350">
              <a:buFont typeface="+mj-lt"/>
              <a:buAutoNum type="arabicPeriod"/>
            </a:pPr>
            <a:r>
              <a:rPr lang="en-US" dirty="0"/>
              <a:t>Embolden girls to speak out</a:t>
            </a:r>
          </a:p>
          <a:p>
            <a:pPr marL="514350" indent="-514350">
              <a:buFont typeface="+mj-lt"/>
              <a:buAutoNum type="arabicPeriod"/>
            </a:pPr>
            <a:r>
              <a:rPr lang="en-US" dirty="0"/>
              <a:t>Share vital information with the community</a:t>
            </a:r>
          </a:p>
          <a:p>
            <a:pPr marL="514350" indent="-514350">
              <a:buFont typeface="+mj-lt"/>
              <a:buAutoNum type="arabicPeriod"/>
            </a:pPr>
            <a:r>
              <a:rPr lang="en-US" dirty="0"/>
              <a:t> Challenge rape culture</a:t>
            </a:r>
          </a:p>
          <a:p>
            <a:pPr marL="514350" indent="-514350">
              <a:buFont typeface="+mj-lt"/>
              <a:buAutoNum type="arabicPeriod"/>
            </a:pPr>
            <a:r>
              <a:rPr lang="en-US" dirty="0"/>
              <a:t>Reach out to marginalized and rural girls</a:t>
            </a:r>
          </a:p>
          <a:p>
            <a:pPr marL="514350" indent="-514350">
              <a:buFont typeface="+mj-lt"/>
              <a:buAutoNum type="arabicPeriod"/>
            </a:pPr>
            <a:r>
              <a:rPr lang="en-US" dirty="0"/>
              <a:t>Take a stand against regressive forces</a:t>
            </a:r>
          </a:p>
          <a:p>
            <a:endParaRPr lang="en-US" cap="all" dirty="0"/>
          </a:p>
          <a:p>
            <a:endParaRPr lang="en-US" cap="all" dirty="0"/>
          </a:p>
          <a:p>
            <a:endParaRPr lang="en-US" cap="all" dirty="0"/>
          </a:p>
          <a:p>
            <a:endParaRPr lang="en-US" dirty="0"/>
          </a:p>
        </p:txBody>
      </p:sp>
    </p:spTree>
    <p:extLst>
      <p:ext uri="{BB962C8B-B14F-4D97-AF65-F5344CB8AC3E}">
        <p14:creationId xmlns:p14="http://schemas.microsoft.com/office/powerpoint/2010/main" val="379820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07"/>
            <a:ext cx="12192000" cy="922762"/>
          </a:xfrm>
        </p:spPr>
        <p:txBody>
          <a:bodyPr>
            <a:noAutofit/>
          </a:bodyPr>
          <a:lstStyle/>
          <a:p>
            <a:pPr algn="ctr"/>
            <a:r>
              <a:rPr lang="en-US" sz="3600" b="1" dirty="0">
                <a:solidFill>
                  <a:schemeClr val="accent6"/>
                </a:solidFill>
              </a:rPr>
              <a:t>Strategies to Eliminate Violence against Women – </a:t>
            </a:r>
            <a:br>
              <a:rPr lang="en-US" sz="3600" b="1" dirty="0">
                <a:solidFill>
                  <a:schemeClr val="accent6"/>
                </a:solidFill>
              </a:rPr>
            </a:br>
            <a:r>
              <a:rPr lang="en-US" sz="3600" b="1" dirty="0">
                <a:solidFill>
                  <a:schemeClr val="accent6"/>
                </a:solidFill>
              </a:rPr>
              <a:t>Young African Leaders Initiative</a:t>
            </a:r>
            <a:endParaRPr lang="en-US" sz="3600" dirty="0"/>
          </a:p>
        </p:txBody>
      </p:sp>
      <p:sp>
        <p:nvSpPr>
          <p:cNvPr id="3" name="Content Placeholder 2"/>
          <p:cNvSpPr>
            <a:spLocks noGrp="1"/>
          </p:cNvSpPr>
          <p:nvPr>
            <p:ph idx="1"/>
          </p:nvPr>
        </p:nvSpPr>
        <p:spPr>
          <a:xfrm>
            <a:off x="0" y="1056069"/>
            <a:ext cx="12192000" cy="5801931"/>
          </a:xfrm>
        </p:spPr>
        <p:txBody>
          <a:bodyPr>
            <a:normAutofit fontScale="85000" lnSpcReduction="10000"/>
          </a:bodyPr>
          <a:lstStyle/>
          <a:p>
            <a:pPr marL="514350" indent="-514350">
              <a:buFont typeface="+mj-lt"/>
              <a:buAutoNum type="arabicPeriod"/>
            </a:pPr>
            <a:r>
              <a:rPr lang="en-US" dirty="0"/>
              <a:t>Create laws and enforce existing laws that protect women from discrimination and violence, including rape, beatings, verbal abuse, mutilation, torture, “honor” killings and trafficking</a:t>
            </a:r>
          </a:p>
          <a:p>
            <a:pPr marL="514350" indent="-514350">
              <a:buFont typeface="+mj-lt"/>
              <a:buAutoNum type="arabicPeriod"/>
            </a:pPr>
            <a:r>
              <a:rPr lang="en-US" dirty="0"/>
              <a:t>Educate community members on their responsibilities under international and national human rights laws</a:t>
            </a:r>
          </a:p>
          <a:p>
            <a:pPr marL="514350" indent="-514350">
              <a:buFont typeface="+mj-lt"/>
              <a:buAutoNum type="arabicPeriod"/>
            </a:pPr>
            <a:r>
              <a:rPr lang="en-US" dirty="0"/>
              <a:t>Promote the peaceful resolution of disputes by including the perspectives of women and girls</a:t>
            </a:r>
          </a:p>
          <a:p>
            <a:pPr marL="514350" indent="-514350">
              <a:buFont typeface="+mj-lt"/>
              <a:buAutoNum type="arabicPeriod"/>
            </a:pPr>
            <a:r>
              <a:rPr lang="en-US" dirty="0"/>
              <a:t>Strengthen women’s ability to earn money and support their households by providing skills training for women</a:t>
            </a:r>
          </a:p>
          <a:p>
            <a:pPr marL="514350" indent="-514350">
              <a:buFont typeface="+mj-lt"/>
              <a:buAutoNum type="arabicPeriod"/>
            </a:pPr>
            <a:r>
              <a:rPr lang="en-US" dirty="0"/>
              <a:t>Sensitize the public to the disadvantages of early and forced child marriages</a:t>
            </a:r>
          </a:p>
          <a:p>
            <a:pPr marL="514350" indent="-514350">
              <a:buFont typeface="+mj-lt"/>
              <a:buAutoNum type="arabicPeriod"/>
            </a:pPr>
            <a:r>
              <a:rPr lang="en-US" dirty="0"/>
              <a:t>Highlight the value of girls’ education and of women’s participation in economic development</a:t>
            </a:r>
          </a:p>
          <a:p>
            <a:pPr marL="514350" indent="-514350">
              <a:buFont typeface="+mj-lt"/>
              <a:buAutoNum type="arabicPeriod"/>
            </a:pPr>
            <a:r>
              <a:rPr lang="en-US" dirty="0"/>
              <a:t>Encourage women to participate in the political process and educate the public about the value of women’s votes</a:t>
            </a:r>
          </a:p>
          <a:p>
            <a:pPr marL="514350" indent="-514350">
              <a:buFont typeface="+mj-lt"/>
              <a:buAutoNum type="arabicPeriod"/>
            </a:pPr>
            <a:r>
              <a:rPr lang="en-US" dirty="0"/>
              <a:t>Raise public awareness of the poor conditions some women face, particularly in rural areas</a:t>
            </a:r>
          </a:p>
          <a:p>
            <a:pPr lvl="1"/>
            <a:r>
              <a:rPr lang="en-US" dirty="0">
                <a:hlinkClick r:id="rId2"/>
              </a:rPr>
              <a:t>https://www.un.org/womenwatch/daw/vaw/handbook-for-nap-on-vaw.pdf</a:t>
            </a:r>
            <a:r>
              <a:rPr lang="en-US" dirty="0"/>
              <a:t> </a:t>
            </a:r>
          </a:p>
          <a:p>
            <a:pPr lvl="1"/>
            <a:r>
              <a:rPr lang="en-US" dirty="0">
                <a:hlinkClick r:id="rId3"/>
              </a:rPr>
              <a:t>https://www.unodc.org/documents/justice-and-prison-reform/WHO-RHR-18.19-eng.pdf</a:t>
            </a:r>
            <a:r>
              <a:rPr lang="en-US" dirty="0"/>
              <a:t> </a:t>
            </a:r>
          </a:p>
        </p:txBody>
      </p:sp>
    </p:spTree>
    <p:extLst>
      <p:ext uri="{BB962C8B-B14F-4D97-AF65-F5344CB8AC3E}">
        <p14:creationId xmlns:p14="http://schemas.microsoft.com/office/powerpoint/2010/main" val="63589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additive="base">
                                        <p:cTn id="5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additive="base">
                                        <p:cTn id="6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32513"/>
          </a:xfrm>
        </p:spPr>
        <p:txBody>
          <a:bodyPr/>
          <a:lstStyle/>
          <a:p>
            <a:r>
              <a:rPr lang="en-US" dirty="0"/>
              <a:t>Case studies </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820167" y="1137087"/>
            <a:ext cx="4371833" cy="5720913"/>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5965" y="1137086"/>
            <a:ext cx="3944202" cy="572091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0" y="1137084"/>
            <a:ext cx="3856915" cy="5720915"/>
          </a:xfrm>
          <a:prstGeom prst="rect">
            <a:avLst/>
          </a:prstGeom>
        </p:spPr>
      </p:pic>
    </p:spTree>
    <p:extLst>
      <p:ext uri="{BB962C8B-B14F-4D97-AF65-F5344CB8AC3E}">
        <p14:creationId xmlns:p14="http://schemas.microsoft.com/office/powerpoint/2010/main" val="261891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4935"/>
          </a:xfrm>
        </p:spPr>
        <p:txBody>
          <a:bodyPr/>
          <a:lstStyle/>
          <a:p>
            <a:r>
              <a:rPr lang="en-US" dirty="0"/>
              <a:t>Case studies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31192851"/>
              </p:ext>
            </p:extLst>
          </p:nvPr>
        </p:nvGraphicFramePr>
        <p:xfrm>
          <a:off x="232008" y="1825625"/>
          <a:ext cx="11627892" cy="4834482"/>
        </p:xfrm>
        <a:graphic>
          <a:graphicData uri="http://schemas.openxmlformats.org/drawingml/2006/table">
            <a:tbl>
              <a:tblPr firstRow="1" bandRow="1">
                <a:tableStyleId>{5C22544A-7EE6-4342-B048-85BDC9FD1C3A}</a:tableStyleId>
              </a:tblPr>
              <a:tblGrid>
                <a:gridCol w="968991">
                  <a:extLst>
                    <a:ext uri="{9D8B030D-6E8A-4147-A177-3AD203B41FA5}">
                      <a16:colId xmlns:a16="http://schemas.microsoft.com/office/drawing/2014/main" val="20000"/>
                    </a:ext>
                  </a:extLst>
                </a:gridCol>
                <a:gridCol w="968991">
                  <a:extLst>
                    <a:ext uri="{9D8B030D-6E8A-4147-A177-3AD203B41FA5}">
                      <a16:colId xmlns:a16="http://schemas.microsoft.com/office/drawing/2014/main" val="20001"/>
                    </a:ext>
                  </a:extLst>
                </a:gridCol>
                <a:gridCol w="968991">
                  <a:extLst>
                    <a:ext uri="{9D8B030D-6E8A-4147-A177-3AD203B41FA5}">
                      <a16:colId xmlns:a16="http://schemas.microsoft.com/office/drawing/2014/main" val="20002"/>
                    </a:ext>
                  </a:extLst>
                </a:gridCol>
                <a:gridCol w="968991">
                  <a:extLst>
                    <a:ext uri="{9D8B030D-6E8A-4147-A177-3AD203B41FA5}">
                      <a16:colId xmlns:a16="http://schemas.microsoft.com/office/drawing/2014/main" val="20003"/>
                    </a:ext>
                  </a:extLst>
                </a:gridCol>
                <a:gridCol w="968991">
                  <a:extLst>
                    <a:ext uri="{9D8B030D-6E8A-4147-A177-3AD203B41FA5}">
                      <a16:colId xmlns:a16="http://schemas.microsoft.com/office/drawing/2014/main" val="20004"/>
                    </a:ext>
                  </a:extLst>
                </a:gridCol>
                <a:gridCol w="968991">
                  <a:extLst>
                    <a:ext uri="{9D8B030D-6E8A-4147-A177-3AD203B41FA5}">
                      <a16:colId xmlns:a16="http://schemas.microsoft.com/office/drawing/2014/main" val="20005"/>
                    </a:ext>
                  </a:extLst>
                </a:gridCol>
                <a:gridCol w="968991">
                  <a:extLst>
                    <a:ext uri="{9D8B030D-6E8A-4147-A177-3AD203B41FA5}">
                      <a16:colId xmlns:a16="http://schemas.microsoft.com/office/drawing/2014/main" val="20006"/>
                    </a:ext>
                  </a:extLst>
                </a:gridCol>
                <a:gridCol w="968991">
                  <a:extLst>
                    <a:ext uri="{9D8B030D-6E8A-4147-A177-3AD203B41FA5}">
                      <a16:colId xmlns:a16="http://schemas.microsoft.com/office/drawing/2014/main" val="20007"/>
                    </a:ext>
                  </a:extLst>
                </a:gridCol>
                <a:gridCol w="968991">
                  <a:extLst>
                    <a:ext uri="{9D8B030D-6E8A-4147-A177-3AD203B41FA5}">
                      <a16:colId xmlns:a16="http://schemas.microsoft.com/office/drawing/2014/main" val="20008"/>
                    </a:ext>
                  </a:extLst>
                </a:gridCol>
                <a:gridCol w="968991">
                  <a:extLst>
                    <a:ext uri="{9D8B030D-6E8A-4147-A177-3AD203B41FA5}">
                      <a16:colId xmlns:a16="http://schemas.microsoft.com/office/drawing/2014/main" val="20009"/>
                    </a:ext>
                  </a:extLst>
                </a:gridCol>
                <a:gridCol w="968991">
                  <a:extLst>
                    <a:ext uri="{9D8B030D-6E8A-4147-A177-3AD203B41FA5}">
                      <a16:colId xmlns:a16="http://schemas.microsoft.com/office/drawing/2014/main" val="20010"/>
                    </a:ext>
                  </a:extLst>
                </a:gridCol>
                <a:gridCol w="968991">
                  <a:extLst>
                    <a:ext uri="{9D8B030D-6E8A-4147-A177-3AD203B41FA5}">
                      <a16:colId xmlns:a16="http://schemas.microsoft.com/office/drawing/2014/main" val="20011"/>
                    </a:ext>
                  </a:extLst>
                </a:gridCol>
              </a:tblGrid>
              <a:tr h="1798877">
                <a:tc>
                  <a:txBody>
                    <a:bodyPr/>
                    <a:lstStyle/>
                    <a:p>
                      <a:r>
                        <a:rPr lang="en-US" dirty="0"/>
                        <a:t>Victim/ Survivor </a:t>
                      </a:r>
                    </a:p>
                  </a:txBody>
                  <a:tcPr/>
                </a:tc>
                <a:tc>
                  <a:txBody>
                    <a:bodyPr/>
                    <a:lstStyle/>
                    <a:p>
                      <a:r>
                        <a:rPr lang="en-US" dirty="0"/>
                        <a:t>Patriarchy</a:t>
                      </a:r>
                    </a:p>
                  </a:txBody>
                  <a:tcPr/>
                </a:tc>
                <a:tc>
                  <a:txBody>
                    <a:bodyPr/>
                    <a:lstStyle/>
                    <a:p>
                      <a:r>
                        <a:rPr lang="en-US" dirty="0"/>
                        <a:t>Violence </a:t>
                      </a:r>
                    </a:p>
                  </a:txBody>
                  <a:tcPr/>
                </a:tc>
                <a:tc>
                  <a:txBody>
                    <a:bodyPr/>
                    <a:lstStyle/>
                    <a:p>
                      <a:r>
                        <a:rPr lang="en-US" dirty="0"/>
                        <a:t>Discrimination</a:t>
                      </a:r>
                    </a:p>
                  </a:txBody>
                  <a:tcPr/>
                </a:tc>
                <a:tc>
                  <a:txBody>
                    <a:bodyPr/>
                    <a:lstStyle/>
                    <a:p>
                      <a:r>
                        <a:rPr lang="en-US" dirty="0"/>
                        <a:t>Character assassination</a:t>
                      </a:r>
                    </a:p>
                  </a:txBody>
                  <a:tcPr/>
                </a:tc>
                <a:tc>
                  <a:txBody>
                    <a:bodyPr/>
                    <a:lstStyle/>
                    <a:p>
                      <a:r>
                        <a:rPr lang="en-US" dirty="0"/>
                        <a:t>Failure of the state </a:t>
                      </a:r>
                    </a:p>
                  </a:txBody>
                  <a:tcPr/>
                </a:tc>
                <a:tc>
                  <a:txBody>
                    <a:bodyPr/>
                    <a:lstStyle/>
                    <a:p>
                      <a:r>
                        <a:rPr lang="en-US" dirty="0"/>
                        <a:t>Parallel Judicial system </a:t>
                      </a:r>
                    </a:p>
                  </a:txBody>
                  <a:tcPr/>
                </a:tc>
                <a:tc>
                  <a:txBody>
                    <a:bodyPr/>
                    <a:lstStyle/>
                    <a:p>
                      <a:r>
                        <a:rPr lang="en-US" dirty="0"/>
                        <a:t>Sexual abuse </a:t>
                      </a:r>
                    </a:p>
                  </a:txBody>
                  <a:tcPr/>
                </a:tc>
                <a:tc>
                  <a:txBody>
                    <a:bodyPr/>
                    <a:lstStyle/>
                    <a:p>
                      <a:r>
                        <a:rPr lang="en-US" dirty="0"/>
                        <a:t>Role of media</a:t>
                      </a:r>
                    </a:p>
                  </a:txBody>
                  <a:tcPr/>
                </a:tc>
                <a:tc>
                  <a:txBody>
                    <a:bodyPr/>
                    <a:lstStyle/>
                    <a:p>
                      <a:r>
                        <a:rPr lang="en-US" dirty="0"/>
                        <a:t>Official Recognition</a:t>
                      </a:r>
                    </a:p>
                    <a:p>
                      <a:r>
                        <a:rPr lang="en-US" dirty="0"/>
                        <a:t>ownership</a:t>
                      </a:r>
                    </a:p>
                  </a:txBody>
                  <a:tcPr/>
                </a:tc>
                <a:tc>
                  <a:txBody>
                    <a:bodyPr/>
                    <a:lstStyle/>
                    <a:p>
                      <a:r>
                        <a:rPr lang="en-US" dirty="0"/>
                        <a:t>National</a:t>
                      </a:r>
                      <a:r>
                        <a:rPr lang="en-US" baseline="0" dirty="0"/>
                        <a:t> Response </a:t>
                      </a:r>
                      <a:endParaRPr lang="en-US" dirty="0"/>
                    </a:p>
                  </a:txBody>
                  <a:tcPr/>
                </a:tc>
                <a:tc>
                  <a:txBody>
                    <a:bodyPr/>
                    <a:lstStyle/>
                    <a:p>
                      <a:r>
                        <a:rPr lang="en-US" dirty="0"/>
                        <a:t>International Response </a:t>
                      </a:r>
                    </a:p>
                  </a:txBody>
                  <a:tcPr/>
                </a:tc>
                <a:extLst>
                  <a:ext uri="{0D108BD9-81ED-4DB2-BD59-A6C34878D82A}">
                    <a16:rowId xmlns:a16="http://schemas.microsoft.com/office/drawing/2014/main" val="10000"/>
                  </a:ext>
                </a:extLst>
              </a:tr>
              <a:tr h="1124298">
                <a:tc>
                  <a:txBody>
                    <a:bodyPr/>
                    <a:lstStyle/>
                    <a:p>
                      <a:r>
                        <a:rPr lang="en-US" dirty="0"/>
                        <a:t>Malala</a:t>
                      </a:r>
                      <a:r>
                        <a:rPr lang="en-US" baseline="0" dirty="0"/>
                        <a:t> </a:t>
                      </a:r>
                      <a:r>
                        <a:rPr lang="en-US" baseline="0" dirty="0" err="1"/>
                        <a:t>Yousafzai</a:t>
                      </a:r>
                      <a:endParaRPr lang="en-US" dirty="0"/>
                    </a:p>
                  </a:txBody>
                  <a:tcPr/>
                </a:tc>
                <a:tc>
                  <a:txBody>
                    <a:bodyPr/>
                    <a:lstStyle/>
                    <a:p>
                      <a:r>
                        <a:rPr lang="en-US" dirty="0"/>
                        <a:t>Yes </a:t>
                      </a:r>
                    </a:p>
                  </a:txBody>
                  <a:tcPr anchor="ctr"/>
                </a:tc>
                <a:tc>
                  <a:txBody>
                    <a:bodyPr/>
                    <a:lstStyle/>
                    <a:p>
                      <a:r>
                        <a:rPr lang="en-US" dirty="0"/>
                        <a:t>yes</a:t>
                      </a:r>
                    </a:p>
                  </a:txBody>
                  <a:tcPr anchor="ctr"/>
                </a:tc>
                <a:tc>
                  <a:txBody>
                    <a:bodyPr/>
                    <a:lstStyle/>
                    <a:p>
                      <a:r>
                        <a:rPr lang="en-US" dirty="0"/>
                        <a:t>Yes </a:t>
                      </a:r>
                    </a:p>
                  </a:txBody>
                  <a:tcPr anchor="ctr"/>
                </a:tc>
                <a:tc>
                  <a:txBody>
                    <a:bodyPr/>
                    <a:lstStyle/>
                    <a:p>
                      <a:r>
                        <a:rPr lang="en-US" dirty="0"/>
                        <a:t>yes</a:t>
                      </a:r>
                    </a:p>
                  </a:txBody>
                  <a:tcPr anchor="ctr"/>
                </a:tc>
                <a:tc>
                  <a:txBody>
                    <a:bodyPr/>
                    <a:lstStyle/>
                    <a:p>
                      <a:r>
                        <a:rPr lang="en-US" dirty="0"/>
                        <a:t>yes</a:t>
                      </a:r>
                    </a:p>
                  </a:txBody>
                  <a:tcPr anchor="ctr"/>
                </a:tc>
                <a:tc>
                  <a:txBody>
                    <a:bodyPr/>
                    <a:lstStyle/>
                    <a:p>
                      <a:r>
                        <a:rPr lang="en-US" dirty="0"/>
                        <a:t>yes</a:t>
                      </a:r>
                    </a:p>
                  </a:txBody>
                  <a:tcPr anchor="ctr"/>
                </a:tc>
                <a:tc>
                  <a:txBody>
                    <a:bodyPr/>
                    <a:lstStyle/>
                    <a:p>
                      <a:r>
                        <a:rPr lang="en-US" dirty="0"/>
                        <a:t>No</a:t>
                      </a:r>
                    </a:p>
                  </a:txBody>
                  <a:tcPr anchor="ctr"/>
                </a:tc>
                <a:tc>
                  <a:txBody>
                    <a:bodyPr/>
                    <a:lstStyle/>
                    <a:p>
                      <a:r>
                        <a:rPr lang="en-US" dirty="0"/>
                        <a:t>Reasonable </a:t>
                      </a:r>
                    </a:p>
                  </a:txBody>
                  <a:tcPr anchor="ctr"/>
                </a:tc>
                <a:tc>
                  <a:txBody>
                    <a:bodyPr/>
                    <a:lstStyle/>
                    <a:p>
                      <a:r>
                        <a:rPr lang="en-US" dirty="0"/>
                        <a:t>Yes</a:t>
                      </a:r>
                    </a:p>
                  </a:txBody>
                  <a:tcPr anchor="ctr"/>
                </a:tc>
                <a:tc>
                  <a:txBody>
                    <a:bodyPr/>
                    <a:lstStyle/>
                    <a:p>
                      <a:r>
                        <a:rPr lang="en-US" dirty="0"/>
                        <a:t>+ &amp;</a:t>
                      </a:r>
                      <a:r>
                        <a:rPr lang="en-US" baseline="0" dirty="0"/>
                        <a:t> -</a:t>
                      </a:r>
                      <a:endParaRPr lang="en-US" dirty="0"/>
                    </a:p>
                  </a:txBody>
                  <a:tcPr anchor="ctr"/>
                </a:tc>
                <a:tc>
                  <a:txBody>
                    <a:bodyPr/>
                    <a:lstStyle/>
                    <a:p>
                      <a:r>
                        <a:rPr lang="en-US" dirty="0"/>
                        <a:t>+</a:t>
                      </a:r>
                    </a:p>
                    <a:p>
                      <a:r>
                        <a:rPr lang="en-US" dirty="0"/>
                        <a:t>Noble Prize</a:t>
                      </a:r>
                    </a:p>
                  </a:txBody>
                  <a:tcPr anchor="ctr"/>
                </a:tc>
                <a:extLst>
                  <a:ext uri="{0D108BD9-81ED-4DB2-BD59-A6C34878D82A}">
                    <a16:rowId xmlns:a16="http://schemas.microsoft.com/office/drawing/2014/main" val="10001"/>
                  </a:ext>
                </a:extLst>
              </a:tr>
              <a:tr h="1124298">
                <a:tc>
                  <a:txBody>
                    <a:bodyPr/>
                    <a:lstStyle/>
                    <a:p>
                      <a:r>
                        <a:rPr lang="en-US" dirty="0" err="1"/>
                        <a:t>Mukhtaran</a:t>
                      </a:r>
                      <a:r>
                        <a:rPr lang="en-US" baseline="0" dirty="0"/>
                        <a:t> </a:t>
                      </a:r>
                      <a:r>
                        <a:rPr lang="en-US" baseline="0" dirty="0" err="1"/>
                        <a:t>mai</a:t>
                      </a:r>
                      <a:endParaRPr lang="en-US" dirty="0"/>
                    </a:p>
                  </a:txBody>
                  <a:tcPr/>
                </a:tc>
                <a:tc>
                  <a:txBody>
                    <a:bodyPr/>
                    <a:lstStyle/>
                    <a:p>
                      <a:r>
                        <a:rPr lang="en-US" dirty="0"/>
                        <a:t>Yes</a:t>
                      </a:r>
                    </a:p>
                  </a:txBody>
                  <a:tcPr anchor="ctr"/>
                </a:tc>
                <a:tc>
                  <a:txBody>
                    <a:bodyPr/>
                    <a:lstStyle/>
                    <a:p>
                      <a:r>
                        <a:rPr lang="en-US" dirty="0"/>
                        <a:t>yes</a:t>
                      </a:r>
                    </a:p>
                  </a:txBody>
                  <a:tcPr anchor="ctr"/>
                </a:tc>
                <a:tc>
                  <a:txBody>
                    <a:bodyPr/>
                    <a:lstStyle/>
                    <a:p>
                      <a:r>
                        <a:rPr lang="en-US" dirty="0"/>
                        <a:t> Yes</a:t>
                      </a:r>
                    </a:p>
                  </a:txBody>
                  <a:tcPr anchor="ctr"/>
                </a:tc>
                <a:tc>
                  <a:txBody>
                    <a:bodyPr/>
                    <a:lstStyle/>
                    <a:p>
                      <a:r>
                        <a:rPr lang="en-US" dirty="0"/>
                        <a:t>yes</a:t>
                      </a:r>
                    </a:p>
                  </a:txBody>
                  <a:tcPr anchor="ctr"/>
                </a:tc>
                <a:tc>
                  <a:txBody>
                    <a:bodyPr/>
                    <a:lstStyle/>
                    <a:p>
                      <a:r>
                        <a:rPr lang="en-US" dirty="0"/>
                        <a:t>Yes</a:t>
                      </a:r>
                    </a:p>
                  </a:txBody>
                  <a:tcPr anchor="ctr"/>
                </a:tc>
                <a:tc>
                  <a:txBody>
                    <a:bodyPr/>
                    <a:lstStyle/>
                    <a:p>
                      <a:r>
                        <a:rPr lang="en-US" dirty="0"/>
                        <a:t>Yes</a:t>
                      </a:r>
                    </a:p>
                  </a:txBody>
                  <a:tcPr anchor="ctr"/>
                </a:tc>
                <a:tc>
                  <a:txBody>
                    <a:bodyPr/>
                    <a:lstStyle/>
                    <a:p>
                      <a:r>
                        <a:rPr lang="en-US" dirty="0"/>
                        <a:t>Yes</a:t>
                      </a:r>
                    </a:p>
                  </a:txBody>
                  <a:tcPr anchor="ctr"/>
                </a:tc>
                <a:tc>
                  <a:txBody>
                    <a:bodyPr/>
                    <a:lstStyle/>
                    <a:p>
                      <a:r>
                        <a:rPr lang="en-US" dirty="0"/>
                        <a:t>Not Reasonable </a:t>
                      </a:r>
                    </a:p>
                  </a:txBody>
                  <a:tcPr anchor="ctr"/>
                </a:tc>
                <a:tc>
                  <a:txBody>
                    <a:bodyPr/>
                    <a:lstStyle/>
                    <a:p>
                      <a:r>
                        <a:rPr lang="en-US" dirty="0"/>
                        <a:t>No</a:t>
                      </a:r>
                    </a:p>
                  </a:txBody>
                  <a:tcPr anchor="ctr"/>
                </a:tc>
                <a:tc>
                  <a:txBody>
                    <a:bodyPr/>
                    <a:lstStyle/>
                    <a:p>
                      <a:r>
                        <a:rPr lang="en-US" dirty="0"/>
                        <a:t>-</a:t>
                      </a:r>
                    </a:p>
                  </a:txBody>
                  <a:tcPr anchor="ctr"/>
                </a:tc>
                <a:tc>
                  <a:txBody>
                    <a:bodyPr/>
                    <a:lstStyle/>
                    <a:p>
                      <a:r>
                        <a:rPr lang="en-US" dirty="0"/>
                        <a:t>+</a:t>
                      </a:r>
                    </a:p>
                  </a:txBody>
                  <a:tcPr anchor="ctr"/>
                </a:tc>
                <a:extLst>
                  <a:ext uri="{0D108BD9-81ED-4DB2-BD59-A6C34878D82A}">
                    <a16:rowId xmlns:a16="http://schemas.microsoft.com/office/drawing/2014/main" val="10002"/>
                  </a:ext>
                </a:extLst>
              </a:tr>
              <a:tr h="787009">
                <a:tc>
                  <a:txBody>
                    <a:bodyPr/>
                    <a:lstStyle/>
                    <a:p>
                      <a:r>
                        <a:rPr lang="en-US" dirty="0" err="1"/>
                        <a:t>Sharmeen</a:t>
                      </a:r>
                      <a:endParaRPr lang="en-US" dirty="0"/>
                    </a:p>
                  </a:txBody>
                  <a:tcPr/>
                </a:tc>
                <a:tc>
                  <a:txBody>
                    <a:bodyPr/>
                    <a:lstStyle/>
                    <a:p>
                      <a:r>
                        <a:rPr lang="en-US" dirty="0"/>
                        <a:t>Yes</a:t>
                      </a:r>
                    </a:p>
                  </a:txBody>
                  <a:tcPr anchor="ctr"/>
                </a:tc>
                <a:tc>
                  <a:txBody>
                    <a:bodyPr/>
                    <a:lstStyle/>
                    <a:p>
                      <a:r>
                        <a:rPr lang="en-US" dirty="0"/>
                        <a:t>Yes</a:t>
                      </a:r>
                    </a:p>
                  </a:txBody>
                  <a:tcPr anchor="ctr"/>
                </a:tc>
                <a:tc>
                  <a:txBody>
                    <a:bodyPr/>
                    <a:lstStyle/>
                    <a:p>
                      <a:r>
                        <a:rPr lang="en-US" dirty="0"/>
                        <a:t>Yes</a:t>
                      </a:r>
                    </a:p>
                  </a:txBody>
                  <a:tcPr anchor="ctr"/>
                </a:tc>
                <a:tc>
                  <a:txBody>
                    <a:bodyPr/>
                    <a:lstStyle/>
                    <a:p>
                      <a:r>
                        <a:rPr lang="en-US" dirty="0"/>
                        <a:t>Yes</a:t>
                      </a:r>
                    </a:p>
                  </a:txBody>
                  <a:tcPr anchor="ctr"/>
                </a:tc>
                <a:tc>
                  <a:txBody>
                    <a:bodyPr/>
                    <a:lstStyle/>
                    <a:p>
                      <a:r>
                        <a:rPr lang="en-US" dirty="0"/>
                        <a:t>No</a:t>
                      </a:r>
                    </a:p>
                  </a:txBody>
                  <a:tcPr anchor="ctr"/>
                </a:tc>
                <a:tc>
                  <a:txBody>
                    <a:bodyPr/>
                    <a:lstStyle/>
                    <a:p>
                      <a:r>
                        <a:rPr lang="en-US" dirty="0"/>
                        <a:t>No</a:t>
                      </a:r>
                    </a:p>
                  </a:txBody>
                  <a:tcPr anchor="ctr"/>
                </a:tc>
                <a:tc>
                  <a:txBody>
                    <a:bodyPr/>
                    <a:lstStyle/>
                    <a:p>
                      <a:r>
                        <a:rPr lang="en-US" dirty="0"/>
                        <a:t>No</a:t>
                      </a:r>
                    </a:p>
                  </a:txBody>
                  <a:tcPr anchor="ctr"/>
                </a:tc>
                <a:tc>
                  <a:txBody>
                    <a:bodyPr/>
                    <a:lstStyle/>
                    <a:p>
                      <a:r>
                        <a:rPr lang="en-US" dirty="0"/>
                        <a:t>Reasonable</a:t>
                      </a:r>
                    </a:p>
                  </a:txBody>
                  <a:tcPr anchor="ctr"/>
                </a:tc>
                <a:tc>
                  <a:txBody>
                    <a:bodyPr/>
                    <a:lstStyle/>
                    <a:p>
                      <a:r>
                        <a:rPr lang="en-US" dirty="0"/>
                        <a:t>Yes</a:t>
                      </a:r>
                    </a:p>
                  </a:txBody>
                  <a:tcPr anchor="ctr"/>
                </a:tc>
                <a:tc>
                  <a:txBody>
                    <a:bodyPr/>
                    <a:lstStyle/>
                    <a:p>
                      <a:r>
                        <a:rPr lang="en-US" dirty="0"/>
                        <a:t>+&amp;</a:t>
                      </a:r>
                      <a:r>
                        <a:rPr lang="en-US" baseline="0" dirty="0"/>
                        <a:t> -</a:t>
                      </a:r>
                      <a:endParaRPr lang="en-US" dirty="0"/>
                    </a:p>
                  </a:txBody>
                  <a:tcPr anchor="ctr"/>
                </a:tc>
                <a:tc>
                  <a:txBody>
                    <a:bodyPr/>
                    <a:lstStyle/>
                    <a:p>
                      <a:r>
                        <a:rPr lang="en-US" dirty="0"/>
                        <a:t>+</a:t>
                      </a:r>
                    </a:p>
                    <a:p>
                      <a:r>
                        <a:rPr lang="en-US" dirty="0"/>
                        <a:t>Oscar </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5405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7230"/>
            <a:ext cx="12192000" cy="5820770"/>
          </a:xfrm>
        </p:spPr>
        <p:txBody>
          <a:bodyPr>
            <a:noAutofit/>
          </a:bodyPr>
          <a:lstStyle/>
          <a:p>
            <a:pPr marL="0" indent="0" algn="ctr">
              <a:buNone/>
            </a:pPr>
            <a:r>
              <a:rPr lang="en-US" sz="41300" dirty="0"/>
              <a:t>Q&amp;A</a:t>
            </a:r>
          </a:p>
        </p:txBody>
      </p:sp>
    </p:spTree>
    <p:extLst>
      <p:ext uri="{BB962C8B-B14F-4D97-AF65-F5344CB8AC3E}">
        <p14:creationId xmlns:p14="http://schemas.microsoft.com/office/powerpoint/2010/main" val="1614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Gender Based Violence – Explanation</a:t>
            </a:r>
            <a:br>
              <a:rPr lang="en-US" dirty="0"/>
            </a:br>
            <a:r>
              <a:rPr lang="en-US" dirty="0"/>
              <a:t>United Nations Population Fund </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Violence against women and girls is one of the most prevalent human rights violations in the world. It knows no social, economic or national boundaries</a:t>
            </a:r>
          </a:p>
          <a:p>
            <a:pPr marL="514350" indent="-514350">
              <a:buFont typeface="+mj-lt"/>
              <a:buAutoNum type="arabicPeriod"/>
            </a:pPr>
            <a:r>
              <a:rPr lang="en-US" dirty="0"/>
              <a:t>Worldwide, an estimated one in three women will experience physical or sexual abuse in her lifetime</a:t>
            </a:r>
          </a:p>
          <a:p>
            <a:pPr marL="514350" indent="-514350">
              <a:buFont typeface="+mj-lt"/>
              <a:buAutoNum type="arabicPeriod"/>
            </a:pPr>
            <a:r>
              <a:rPr lang="en-US" dirty="0"/>
              <a:t>Gender-based violence undermines the health, dignity, security and autonomy of its victims, yet it remains shrouded in a culture of silence</a:t>
            </a:r>
          </a:p>
        </p:txBody>
      </p:sp>
    </p:spTree>
    <p:extLst>
      <p:ext uri="{BB962C8B-B14F-4D97-AF65-F5344CB8AC3E}">
        <p14:creationId xmlns:p14="http://schemas.microsoft.com/office/powerpoint/2010/main" val="340560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3048"/>
          </a:xfrm>
        </p:spPr>
        <p:txBody>
          <a:bodyPr/>
          <a:lstStyle/>
          <a:p>
            <a:r>
              <a:rPr lang="en-US" dirty="0"/>
              <a:t>Gender Based Violence – Key Fact by WHO</a:t>
            </a:r>
          </a:p>
        </p:txBody>
      </p:sp>
      <p:sp>
        <p:nvSpPr>
          <p:cNvPr id="3" name="Content Placeholder 2"/>
          <p:cNvSpPr>
            <a:spLocks noGrp="1"/>
          </p:cNvSpPr>
          <p:nvPr>
            <p:ph idx="1"/>
          </p:nvPr>
        </p:nvSpPr>
        <p:spPr>
          <a:xfrm>
            <a:off x="0" y="1078174"/>
            <a:ext cx="11982735" cy="5800298"/>
          </a:xfrm>
        </p:spPr>
        <p:txBody>
          <a:bodyPr>
            <a:normAutofit fontScale="92500" lnSpcReduction="20000"/>
          </a:bodyPr>
          <a:lstStyle/>
          <a:p>
            <a:pPr marL="514350" indent="-514350">
              <a:buFont typeface="+mj-lt"/>
              <a:buAutoNum type="arabicPeriod"/>
            </a:pPr>
            <a:r>
              <a:rPr lang="en-US" dirty="0"/>
              <a:t>Violence against women – particularly </a:t>
            </a:r>
            <a:r>
              <a:rPr lang="en-US" dirty="0">
                <a:solidFill>
                  <a:srgbClr val="FF0000"/>
                </a:solidFill>
              </a:rPr>
              <a:t>intimate partner violence </a:t>
            </a:r>
            <a:r>
              <a:rPr lang="en-US" dirty="0"/>
              <a:t>and sexual violence – is a major public health problem and a violation of women's human rights</a:t>
            </a:r>
          </a:p>
          <a:p>
            <a:pPr marL="514350" indent="-514350">
              <a:buFont typeface="+mj-lt"/>
              <a:buAutoNum type="arabicPeriod"/>
            </a:pPr>
            <a:r>
              <a:rPr lang="en-US" dirty="0"/>
              <a:t>Global estimates published by WHO indicate that about 1 in 3 (35%) of women worldwide have experienced either physical and/or sexual intimate partner violence or non-partner sexual violence in their lifetime</a:t>
            </a:r>
          </a:p>
          <a:p>
            <a:pPr marL="514350" indent="-514350">
              <a:buFont typeface="+mj-lt"/>
              <a:buAutoNum type="arabicPeriod"/>
            </a:pPr>
            <a:r>
              <a:rPr lang="en-US" dirty="0"/>
              <a:t>Most of this violence is intimate partner violence. </a:t>
            </a:r>
          </a:p>
          <a:p>
            <a:pPr marL="971550" lvl="1" indent="-514350">
              <a:buFont typeface="+mj-lt"/>
              <a:buAutoNum type="arabicPeriod"/>
            </a:pPr>
            <a:r>
              <a:rPr lang="en-US" dirty="0"/>
              <a:t>Worldwide, almost one third (30%) of women who have been in a relationship report that they have experienced some form of physical and/or sexual violence by their intimate partner in their lifetime.</a:t>
            </a:r>
          </a:p>
          <a:p>
            <a:pPr marL="514350" indent="-514350">
              <a:buFont typeface="+mj-lt"/>
              <a:buAutoNum type="arabicPeriod"/>
            </a:pPr>
            <a:r>
              <a:rPr lang="en-US" dirty="0"/>
              <a:t>Globally, as many as 38% of murders of women are committed by a male intimate partner</a:t>
            </a:r>
          </a:p>
          <a:p>
            <a:pPr marL="514350" indent="-514350">
              <a:buFont typeface="+mj-lt"/>
              <a:buAutoNum type="arabicPeriod"/>
            </a:pPr>
            <a:r>
              <a:rPr lang="en-US" dirty="0"/>
              <a:t>Men are more likely to perpetrate violence if they have low education, a history of child maltreatment, exposure to domestic violence against their mothers, harmful use of alcohol, unequal gender norms including attitudes accepting of violence, and a sense of entitlement over women</a:t>
            </a:r>
          </a:p>
          <a:p>
            <a:pPr marL="514350" indent="-514350">
              <a:buFont typeface="+mj-lt"/>
              <a:buAutoNum type="arabicPeriod"/>
            </a:pPr>
            <a:r>
              <a:rPr lang="en-US" dirty="0"/>
              <a:t>Women are more likely to experience intimate partner violence if they have low education, exposure to mothers being abused by a partner, abuse during childhood, and attitudes accepting violence, male privilege, and women’s subordinate status</a:t>
            </a:r>
          </a:p>
        </p:txBody>
      </p:sp>
    </p:spTree>
    <p:extLst>
      <p:ext uri="{BB962C8B-B14F-4D97-AF65-F5344CB8AC3E}">
        <p14:creationId xmlns:p14="http://schemas.microsoft.com/office/powerpoint/2010/main" val="82587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Gender-based violence and COVID-19</a:t>
            </a:r>
            <a:br>
              <a:rPr lang="en-US" b="1" dirty="0"/>
            </a:br>
            <a:endParaRPr lang="en-US" dirty="0"/>
          </a:p>
        </p:txBody>
      </p:sp>
      <p:sp>
        <p:nvSpPr>
          <p:cNvPr id="3" name="Content Placeholder 2"/>
          <p:cNvSpPr>
            <a:spLocks noGrp="1"/>
          </p:cNvSpPr>
          <p:nvPr>
            <p:ph idx="1"/>
          </p:nvPr>
        </p:nvSpPr>
        <p:spPr>
          <a:xfrm>
            <a:off x="232012" y="1009934"/>
            <a:ext cx="11791666" cy="5745708"/>
          </a:xfrm>
        </p:spPr>
        <p:txBody>
          <a:bodyPr>
            <a:normAutofit/>
          </a:bodyPr>
          <a:lstStyle/>
          <a:p>
            <a:r>
              <a:rPr lang="en-US" dirty="0"/>
              <a:t>Gender-based violence (GBV) increases during every type of emergency – whether economic crises, conflict or disease outbreaks</a:t>
            </a:r>
          </a:p>
          <a:p>
            <a:r>
              <a:rPr lang="en-US" dirty="0"/>
              <a:t>UNWOMEN reports that a  pandemic of violence against women is  growing </a:t>
            </a:r>
          </a:p>
          <a:p>
            <a:r>
              <a:rPr lang="en-US" dirty="0"/>
              <a:t>Many women are in ‘lockdown’ at home with their abusers while being cut off from normal support services</a:t>
            </a:r>
          </a:p>
          <a:p>
            <a:r>
              <a:rPr lang="en-US" dirty="0"/>
              <a:t>As more countries reported infection and lockdown, more domestic violence helplines and shelters across the world are reporting rising calls for help</a:t>
            </a:r>
          </a:p>
          <a:p>
            <a:r>
              <a:rPr lang="en-US" dirty="0"/>
              <a:t>In Argentina, Canada, France, Germany, Spain, the United Kingdom, and the United States, government authorities, women’s rights activists and civil society partners have flagged increasing reports of domestic violence during the crisis, and heightened demand for emergency shelter</a:t>
            </a:r>
          </a:p>
          <a:p>
            <a:r>
              <a:rPr lang="en-US" dirty="0"/>
              <a:t>What about Pakistan? Do we have any data?</a:t>
            </a:r>
          </a:p>
          <a:p>
            <a:endParaRPr lang="en-US" dirty="0"/>
          </a:p>
          <a:p>
            <a:endParaRPr lang="en-US" dirty="0"/>
          </a:p>
        </p:txBody>
      </p:sp>
    </p:spTree>
    <p:extLst>
      <p:ext uri="{BB962C8B-B14F-4D97-AF65-F5344CB8AC3E}">
        <p14:creationId xmlns:p14="http://schemas.microsoft.com/office/powerpoint/2010/main" val="123468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276" y="174056"/>
            <a:ext cx="10515600" cy="644809"/>
          </a:xfrm>
        </p:spPr>
        <p:txBody>
          <a:bodyPr>
            <a:normAutofit fontScale="90000"/>
          </a:bodyPr>
          <a:lstStyle/>
          <a:p>
            <a:r>
              <a:rPr lang="en-US" dirty="0"/>
              <a:t>Gender Based Violence – Explanation </a:t>
            </a:r>
          </a:p>
        </p:txBody>
      </p:sp>
      <p:sp>
        <p:nvSpPr>
          <p:cNvPr id="3" name="Content Placeholder 2"/>
          <p:cNvSpPr>
            <a:spLocks noGrp="1"/>
          </p:cNvSpPr>
          <p:nvPr>
            <p:ph idx="1"/>
          </p:nvPr>
        </p:nvSpPr>
        <p:spPr>
          <a:xfrm>
            <a:off x="122829" y="1009934"/>
            <a:ext cx="11914495" cy="5677469"/>
          </a:xfrm>
        </p:spPr>
        <p:txBody>
          <a:bodyPr>
            <a:normAutofit lnSpcReduction="10000"/>
          </a:bodyPr>
          <a:lstStyle/>
          <a:p>
            <a:pPr marL="514350" indent="-514350">
              <a:buFont typeface="+mj-lt"/>
              <a:buAutoNum type="arabicPeriod"/>
            </a:pPr>
            <a:r>
              <a:rPr lang="en-US" dirty="0"/>
              <a:t>Gender-based violence includes physical, sexual and psychological violence</a:t>
            </a:r>
          </a:p>
          <a:p>
            <a:pPr lvl="1"/>
            <a:r>
              <a:rPr lang="en-US" dirty="0"/>
              <a:t>domestic violence; sexual abuse, including rape and sexual abuse of children by family members; forced pregnancy; sexual slavery; traditional practices harmful to women, such as honor killings, burning or acid throwing, female genital mutilation, dowry-related violence; violence in armed conflict, such as murder and rape; and emotional abuse, such as coercion and abusive language</a:t>
            </a:r>
          </a:p>
          <a:p>
            <a:pPr marL="514350" indent="-514350">
              <a:buFont typeface="+mj-lt"/>
              <a:buAutoNum type="arabicPeriod"/>
            </a:pPr>
            <a:r>
              <a:rPr lang="en-US" dirty="0"/>
              <a:t>Trafficking of women and girls for prostitution, forced marriage, sexual harassment and intimidation at work are additional examples of violence against women</a:t>
            </a:r>
          </a:p>
          <a:p>
            <a:pPr marL="514350" indent="-514350">
              <a:buFont typeface="+mj-lt"/>
              <a:buAutoNum type="arabicPeriod"/>
            </a:pPr>
            <a:r>
              <a:rPr lang="en-US" dirty="0"/>
              <a:t>Gender violence occurs in both the ‘public’ and ‘private’ spheres</a:t>
            </a:r>
          </a:p>
          <a:p>
            <a:pPr marL="514350" indent="-514350">
              <a:buFont typeface="+mj-lt"/>
              <a:buAutoNum type="arabicPeriod"/>
            </a:pPr>
            <a:r>
              <a:rPr lang="en-US" dirty="0"/>
              <a:t>Such violence not only occurs in the family and in the general community, but is sometimes also perpetuated by the state through policies or the actions of agents of the state such as the police, military or immigration authorities</a:t>
            </a:r>
          </a:p>
          <a:p>
            <a:pPr marL="514350" indent="-514350">
              <a:buFont typeface="+mj-lt"/>
              <a:buAutoNum type="arabicPeriod"/>
            </a:pPr>
            <a:r>
              <a:rPr lang="en-US" dirty="0"/>
              <a:t>Gender-based violence happens in all societies, across all social classes, with women particularly at risk from </a:t>
            </a:r>
            <a:r>
              <a:rPr lang="en-US" dirty="0">
                <a:solidFill>
                  <a:srgbClr val="FF0000"/>
                </a:solidFill>
              </a:rPr>
              <a:t>men they know</a:t>
            </a:r>
          </a:p>
        </p:txBody>
      </p:sp>
    </p:spTree>
    <p:extLst>
      <p:ext uri="{BB962C8B-B14F-4D97-AF65-F5344CB8AC3E}">
        <p14:creationId xmlns:p14="http://schemas.microsoft.com/office/powerpoint/2010/main" val="416075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582"/>
          </a:xfrm>
        </p:spPr>
        <p:txBody>
          <a:bodyPr/>
          <a:lstStyle/>
          <a:p>
            <a:r>
              <a:rPr lang="en-US" dirty="0"/>
              <a:t>Gender Based Violence – Definition  </a:t>
            </a:r>
          </a:p>
        </p:txBody>
      </p:sp>
      <p:sp>
        <p:nvSpPr>
          <p:cNvPr id="3" name="Content Placeholder 2"/>
          <p:cNvSpPr>
            <a:spLocks noGrp="1"/>
          </p:cNvSpPr>
          <p:nvPr>
            <p:ph idx="1"/>
          </p:nvPr>
        </p:nvSpPr>
        <p:spPr>
          <a:xfrm>
            <a:off x="0" y="1050878"/>
            <a:ext cx="12192000" cy="5807121"/>
          </a:xfrm>
        </p:spPr>
        <p:txBody>
          <a:bodyPr>
            <a:normAutofit fontScale="85000" lnSpcReduction="20000"/>
          </a:bodyPr>
          <a:lstStyle/>
          <a:p>
            <a:r>
              <a:rPr lang="en-US" sz="3300" b="1" i="1" dirty="0"/>
              <a:t>The Universal Declaration of Human Rights </a:t>
            </a:r>
            <a:r>
              <a:rPr lang="en-US" dirty="0"/>
              <a:t>states that “everyone is entitled to all the rights and freedoms set forth in this Declaration, without distinction of any kind, such as race, color, sex, language, religion, political or other opinion, national or social origin, property, birth or other status” (Article 2) </a:t>
            </a:r>
          </a:p>
          <a:p>
            <a:r>
              <a:rPr lang="en-US" sz="3300" b="1" i="1" dirty="0"/>
              <a:t>The Declaration on the Elimination of Violence Against Women </a:t>
            </a:r>
            <a:r>
              <a:rPr lang="en-US" dirty="0"/>
              <a:t>states that “violence against women means any act of gender-based violence that results in, or is likely to result in, physical, sexual or psychological harm or suffering to women, including threats of such acts, coercion or arbitrary deprivation of liberty, whether occurring in public or in private life” (Article 1). It further asserts that states have an obligation to “exercise due diligence to prevent, investigate and, in accordance with national legislation, punish acts of violence against women, whether those acts are perpetrated by the State or by private persons” (Article 4-c)</a:t>
            </a:r>
          </a:p>
          <a:p>
            <a:r>
              <a:rPr lang="en-US" sz="3300" b="1" i="1" dirty="0"/>
              <a:t>The Convention on the Elimination of all forms of Discrimination Against Women (CEDAW), </a:t>
            </a:r>
            <a:r>
              <a:rPr lang="en-US" dirty="0"/>
              <a:t>defines discrimination against women as any “distinction, exclusion or restriction made on the basis of sex which has the effect or purpose of impairing or nullifying the recognition, enjoyment or exercise by women, irrespective of their marital status, on the basis of equality between men and women, of human rights or fundamental freedoms in the political, economic, social, cultural, civil or any other field” (Article 1) </a:t>
            </a:r>
            <a:br>
              <a:rPr lang="en-US" dirty="0"/>
            </a:br>
            <a:r>
              <a:rPr lang="en-US" dirty="0"/>
              <a:t> </a:t>
            </a:r>
            <a:br>
              <a:rPr lang="en-US" dirty="0"/>
            </a:br>
            <a:br>
              <a:rPr lang="en-US" dirty="0"/>
            </a:br>
            <a:endParaRPr lang="en-US" dirty="0"/>
          </a:p>
        </p:txBody>
      </p:sp>
    </p:spTree>
    <p:extLst>
      <p:ext uri="{BB962C8B-B14F-4D97-AF65-F5344CB8AC3E}">
        <p14:creationId xmlns:p14="http://schemas.microsoft.com/office/powerpoint/2010/main" val="208791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658457"/>
          </a:xfrm>
        </p:spPr>
        <p:txBody>
          <a:bodyPr>
            <a:normAutofit/>
          </a:bodyPr>
          <a:lstStyle/>
          <a:p>
            <a:r>
              <a:rPr lang="en-US" sz="3600" dirty="0"/>
              <a:t>Gender based Violence - Sites of Gender-Based Violence</a:t>
            </a:r>
          </a:p>
        </p:txBody>
      </p:sp>
      <p:sp>
        <p:nvSpPr>
          <p:cNvPr id="3" name="Content Placeholder 2"/>
          <p:cNvSpPr>
            <a:spLocks noGrp="1"/>
          </p:cNvSpPr>
          <p:nvPr>
            <p:ph idx="1"/>
          </p:nvPr>
        </p:nvSpPr>
        <p:spPr>
          <a:xfrm>
            <a:off x="0" y="1023582"/>
            <a:ext cx="12192000" cy="5834418"/>
          </a:xfrm>
        </p:spPr>
        <p:txBody>
          <a:bodyPr>
            <a:normAutofit fontScale="92500" lnSpcReduction="20000"/>
          </a:bodyPr>
          <a:lstStyle/>
          <a:p>
            <a:pPr marL="514350" indent="-514350">
              <a:buFont typeface="+mj-lt"/>
              <a:buAutoNum type="arabicPeriod"/>
            </a:pPr>
            <a:r>
              <a:rPr lang="en-US" dirty="0"/>
              <a:t>Family</a:t>
            </a:r>
          </a:p>
          <a:p>
            <a:pPr lvl="1"/>
            <a:r>
              <a:rPr lang="en-US" dirty="0"/>
              <a:t>is one of the primary sites of gender violence</a:t>
            </a:r>
          </a:p>
          <a:p>
            <a:pPr lvl="1"/>
            <a:r>
              <a:rPr lang="en-US" dirty="0"/>
              <a:t>prepares its members for social life, forms gender stereotypes and perceptions of division of labor between the sexes</a:t>
            </a:r>
          </a:p>
          <a:p>
            <a:pPr lvl="1"/>
            <a:r>
              <a:rPr lang="en-US" dirty="0"/>
              <a:t>because violence within the family and household takes place in the home, it is often seen as a ‘private’ issue and information about it is lacking</a:t>
            </a:r>
          </a:p>
          <a:p>
            <a:pPr marL="514350" indent="-514350">
              <a:buFont typeface="+mj-lt"/>
              <a:buAutoNum type="arabicPeriod"/>
            </a:pPr>
            <a:r>
              <a:rPr lang="en-US" dirty="0"/>
              <a:t>Community/Society</a:t>
            </a:r>
          </a:p>
          <a:p>
            <a:pPr lvl="1"/>
            <a:r>
              <a:rPr lang="en-US" dirty="0"/>
              <a:t>as a group sharing common social, cultural, religious or ethnic belonging, it perpetuates existing family structure and power inequalities in family and society</a:t>
            </a:r>
          </a:p>
          <a:p>
            <a:pPr lvl="1"/>
            <a:r>
              <a:rPr lang="en-US" dirty="0"/>
              <a:t>justifies the behavior of male abusers aimed at establishing control over women in the family, and supports harmful traditional practices such as battering and corporal punishment- Workplace</a:t>
            </a:r>
          </a:p>
          <a:p>
            <a:pPr marL="514350" indent="-514350">
              <a:buFont typeface="+mj-lt"/>
              <a:buAutoNum type="arabicPeriod" startAt="3"/>
            </a:pPr>
            <a:r>
              <a:rPr lang="en-US" dirty="0"/>
              <a:t>State</a:t>
            </a:r>
          </a:p>
          <a:p>
            <a:r>
              <a:rPr lang="en-US" dirty="0"/>
              <a:t>legitimizes power inequalities in family and society and perpetuates gender based violence through enactment of discriminatory laws and polities or through the discriminatory application of the law</a:t>
            </a:r>
          </a:p>
          <a:p>
            <a:r>
              <a:rPr lang="en-US" dirty="0"/>
              <a:t>is responsible for tolerance of gender violence on an unofficial level (i.e. in the family and in the community)</a:t>
            </a:r>
          </a:p>
          <a:p>
            <a:endParaRPr lang="en-US" dirty="0"/>
          </a:p>
        </p:txBody>
      </p:sp>
    </p:spTree>
    <p:extLst>
      <p:ext uri="{BB962C8B-B14F-4D97-AF65-F5344CB8AC3E}">
        <p14:creationId xmlns:p14="http://schemas.microsoft.com/office/powerpoint/2010/main" val="367670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p:spPr>
        <p:txBody>
          <a:bodyPr/>
          <a:lstStyle/>
          <a:p>
            <a:r>
              <a:rPr lang="en-US" dirty="0"/>
              <a:t>Types of Gender Based Violence </a:t>
            </a:r>
          </a:p>
        </p:txBody>
      </p:sp>
      <p:sp>
        <p:nvSpPr>
          <p:cNvPr id="3" name="Content Placeholder 2"/>
          <p:cNvSpPr>
            <a:spLocks noGrp="1"/>
          </p:cNvSpPr>
          <p:nvPr>
            <p:ph idx="1"/>
          </p:nvPr>
        </p:nvSpPr>
        <p:spPr>
          <a:xfrm>
            <a:off x="95534" y="1064526"/>
            <a:ext cx="12096466" cy="5793474"/>
          </a:xfrm>
        </p:spPr>
        <p:txBody>
          <a:bodyPr>
            <a:normAutofit fontScale="92500" lnSpcReduction="10000"/>
          </a:bodyPr>
          <a:lstStyle/>
          <a:p>
            <a:pPr marL="514350" indent="-514350">
              <a:buFont typeface="+mj-lt"/>
              <a:buAutoNum type="arabicPeriod"/>
            </a:pPr>
            <a:r>
              <a:rPr lang="en-US" sz="3300" b="1" dirty="0"/>
              <a:t>Physical Violence </a:t>
            </a:r>
          </a:p>
          <a:p>
            <a:pPr lvl="1"/>
            <a:r>
              <a:rPr lang="en-US" dirty="0"/>
              <a:t>Any act which causes physical harm as a result of unlawful physical force</a:t>
            </a:r>
          </a:p>
          <a:p>
            <a:pPr lvl="1"/>
            <a:r>
              <a:rPr lang="en-US" dirty="0"/>
              <a:t>Physical violence can take the form of, among others, serious and minor assault, deprivation of liberty and murder</a:t>
            </a:r>
          </a:p>
          <a:p>
            <a:pPr marL="514350" indent="-514350">
              <a:buFont typeface="+mj-lt"/>
              <a:buAutoNum type="arabicPeriod" startAt="2"/>
            </a:pPr>
            <a:r>
              <a:rPr lang="en-US" sz="3300" b="1" dirty="0"/>
              <a:t>Sexual Violence </a:t>
            </a:r>
          </a:p>
          <a:p>
            <a:pPr lvl="1"/>
            <a:r>
              <a:rPr lang="en-US" dirty="0"/>
              <a:t>Any sexual act performed on an individual without their consent</a:t>
            </a:r>
          </a:p>
          <a:p>
            <a:pPr lvl="1"/>
            <a:r>
              <a:rPr lang="en-US" dirty="0"/>
              <a:t>Sexual violence can take the form of rape or sexual assault</a:t>
            </a:r>
          </a:p>
          <a:p>
            <a:pPr marL="514350" indent="-514350">
              <a:buFont typeface="+mj-lt"/>
              <a:buAutoNum type="arabicPeriod" startAt="3"/>
            </a:pPr>
            <a:r>
              <a:rPr lang="en-US" sz="3300" b="1" dirty="0"/>
              <a:t>Psychological violence </a:t>
            </a:r>
          </a:p>
          <a:p>
            <a:pPr lvl="1"/>
            <a:r>
              <a:rPr lang="en-US" dirty="0"/>
              <a:t>Any act which causes psychological harm to an individual</a:t>
            </a:r>
          </a:p>
          <a:p>
            <a:pPr lvl="1"/>
            <a:r>
              <a:rPr lang="en-US" dirty="0"/>
              <a:t>Psychological violence can take the form of, for example, coercion, defamation, verbal insult or harassment</a:t>
            </a:r>
          </a:p>
          <a:p>
            <a:pPr marL="514350" indent="-514350">
              <a:buFont typeface="+mj-lt"/>
              <a:buAutoNum type="arabicPeriod" startAt="4"/>
            </a:pPr>
            <a:r>
              <a:rPr lang="en-US" sz="3300" b="1" dirty="0"/>
              <a:t>Economic Violence </a:t>
            </a:r>
          </a:p>
          <a:p>
            <a:pPr lvl="1"/>
            <a:r>
              <a:rPr lang="en-US" dirty="0"/>
              <a:t>Any act or behaviour which causes economic harm to an individual</a:t>
            </a:r>
          </a:p>
          <a:p>
            <a:pPr lvl="1"/>
            <a:r>
              <a:rPr lang="en-US" dirty="0"/>
              <a:t>Economic violence can take the form of, for example, property damage, restricting access to financial resources, education or the labour market, or not complying with economic responsibilities, such as alimony</a:t>
            </a:r>
          </a:p>
        </p:txBody>
      </p:sp>
    </p:spTree>
    <p:extLst>
      <p:ext uri="{BB962C8B-B14F-4D97-AF65-F5344CB8AC3E}">
        <p14:creationId xmlns:p14="http://schemas.microsoft.com/office/powerpoint/2010/main" val="66071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additive="base">
                                        <p:cTn id="5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 calcmode="lin" valueType="num">
                                      <p:cBhvr additive="base">
                                        <p:cTn id="6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717</TotalTime>
  <Words>3595</Words>
  <Application>Microsoft Office PowerPoint</Application>
  <PresentationFormat>Widescreen</PresentationFormat>
  <Paragraphs>243</Paragraphs>
  <Slides>28</Slides>
  <Notes>0</Notes>
  <HiddenSlides>9</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Gender Based Violence </vt:lpstr>
      <vt:lpstr>Gender Based Violence – Defined </vt:lpstr>
      <vt:lpstr>Gender Based Violence – Explanation United Nations Population Fund </vt:lpstr>
      <vt:lpstr>Gender Based Violence – Key Fact by WHO</vt:lpstr>
      <vt:lpstr>Gender-based violence and COVID-19 </vt:lpstr>
      <vt:lpstr>Gender Based Violence – Explanation </vt:lpstr>
      <vt:lpstr>Gender Based Violence – Definition  </vt:lpstr>
      <vt:lpstr>Gender based Violence - Sites of Gender-Based Violence</vt:lpstr>
      <vt:lpstr>Types of Gender Based Violence </vt:lpstr>
      <vt:lpstr>Violence Against Women – Pakistan </vt:lpstr>
      <vt:lpstr>Violence Against Women – Pakistan </vt:lpstr>
      <vt:lpstr>Violence Against Women – Pakistan </vt:lpstr>
      <vt:lpstr>Forms of Violence </vt:lpstr>
      <vt:lpstr>Forms of Violence </vt:lpstr>
      <vt:lpstr>Forms of Violence </vt:lpstr>
      <vt:lpstr>Theories of Violence Against Women </vt:lpstr>
      <vt:lpstr> Theories of Violence - Biological Theory  </vt:lpstr>
      <vt:lpstr> Theories of Violence - Pathological Theory  </vt:lpstr>
      <vt:lpstr> Theories of Violence - Socialization Theory / Social Learning  </vt:lpstr>
      <vt:lpstr>  Theories of Violence- Cycle of Violence   </vt:lpstr>
      <vt:lpstr> Theories of Violence- Feminist Theory </vt:lpstr>
      <vt:lpstr>Theories of Violence- Feminist Theory- Critique</vt:lpstr>
      <vt:lpstr>Strategies to Eliminate Violence against Women</vt:lpstr>
      <vt:lpstr>Strategies to Eliminate Violence against Women – Plan International </vt:lpstr>
      <vt:lpstr>Strategies to Eliminate Violence against Women –  Young African Leaders Initiative</vt:lpstr>
      <vt:lpstr>Case studies </vt:lpstr>
      <vt:lpstr>Case studies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Based Violence</dc:title>
  <dc:creator>Yousaf Gondal</dc:creator>
  <cp:lastModifiedBy>NITB</cp:lastModifiedBy>
  <cp:revision>30</cp:revision>
  <dcterms:created xsi:type="dcterms:W3CDTF">2020-09-05T01:17:13Z</dcterms:created>
  <dcterms:modified xsi:type="dcterms:W3CDTF">2023-02-19T13:11:58Z</dcterms:modified>
</cp:coreProperties>
</file>