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sldIdLst>
    <p:sldId id="261" r:id="rId2"/>
    <p:sldId id="383" r:id="rId3"/>
    <p:sldId id="370" r:id="rId4"/>
    <p:sldId id="385" r:id="rId5"/>
    <p:sldId id="386" r:id="rId6"/>
    <p:sldId id="387" r:id="rId7"/>
    <p:sldId id="257" r:id="rId8"/>
    <p:sldId id="340" r:id="rId9"/>
    <p:sldId id="297" r:id="rId10"/>
    <p:sldId id="371" r:id="rId11"/>
    <p:sldId id="320" r:id="rId12"/>
    <p:sldId id="298" r:id="rId13"/>
    <p:sldId id="326" r:id="rId14"/>
    <p:sldId id="301" r:id="rId15"/>
    <p:sldId id="300" r:id="rId16"/>
    <p:sldId id="369" r:id="rId17"/>
    <p:sldId id="310" r:id="rId18"/>
    <p:sldId id="303" r:id="rId19"/>
    <p:sldId id="305" r:id="rId20"/>
    <p:sldId id="323" r:id="rId21"/>
    <p:sldId id="343" r:id="rId22"/>
    <p:sldId id="342" r:id="rId23"/>
    <p:sldId id="334" r:id="rId24"/>
    <p:sldId id="344" r:id="rId25"/>
    <p:sldId id="349" r:id="rId26"/>
    <p:sldId id="317" r:id="rId27"/>
    <p:sldId id="322" r:id="rId28"/>
    <p:sldId id="348" r:id="rId29"/>
    <p:sldId id="375" r:id="rId30"/>
    <p:sldId id="350" r:id="rId31"/>
    <p:sldId id="377" r:id="rId32"/>
    <p:sldId id="352" r:id="rId33"/>
    <p:sldId id="379" r:id="rId34"/>
    <p:sldId id="374" r:id="rId35"/>
    <p:sldId id="345" r:id="rId36"/>
    <p:sldId id="325" r:id="rId37"/>
    <p:sldId id="346" r:id="rId38"/>
    <p:sldId id="384" r:id="rId39"/>
    <p:sldId id="380" r:id="rId40"/>
    <p:sldId id="318" r:id="rId41"/>
    <p:sldId id="263" r:id="rId42"/>
    <p:sldId id="262" r:id="rId43"/>
    <p:sldId id="267" r:id="rId44"/>
    <p:sldId id="264" r:id="rId45"/>
    <p:sldId id="265" r:id="rId46"/>
    <p:sldId id="266" r:id="rId47"/>
    <p:sldId id="268" r:id="rId48"/>
    <p:sldId id="269" r:id="rId49"/>
    <p:sldId id="368" r:id="rId50"/>
    <p:sldId id="337" r:id="rId51"/>
    <p:sldId id="272" r:id="rId52"/>
    <p:sldId id="273" r:id="rId53"/>
    <p:sldId id="274" r:id="rId54"/>
    <p:sldId id="276" r:id="rId55"/>
    <p:sldId id="382" r:id="rId56"/>
    <p:sldId id="388" r:id="rId57"/>
    <p:sldId id="277" r:id="rId58"/>
    <p:sldId id="278" r:id="rId59"/>
    <p:sldId id="279" r:id="rId60"/>
    <p:sldId id="338" r:id="rId61"/>
    <p:sldId id="281" r:id="rId62"/>
    <p:sldId id="381" r:id="rId63"/>
    <p:sldId id="353" r:id="rId64"/>
    <p:sldId id="354" r:id="rId65"/>
    <p:sldId id="355" r:id="rId66"/>
    <p:sldId id="356" r:id="rId67"/>
    <p:sldId id="357" r:id="rId68"/>
    <p:sldId id="358" r:id="rId69"/>
    <p:sldId id="359" r:id="rId70"/>
    <p:sldId id="360" r:id="rId71"/>
    <p:sldId id="361" r:id="rId72"/>
    <p:sldId id="362" r:id="rId73"/>
    <p:sldId id="363" r:id="rId74"/>
    <p:sldId id="364" r:id="rId75"/>
    <p:sldId id="365" r:id="rId76"/>
    <p:sldId id="366" r:id="rId77"/>
    <p:sldId id="367" r:id="rId78"/>
    <p:sldId id="373" r:id="rId79"/>
    <p:sldId id="372" r:id="rId8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1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CE2E0B-5C32-4873-BC28-1D234B22C51B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ADF2E2-BF4A-4CEC-8024-D94AD62FC2C0}">
      <dgm:prSet phldrT="[Text]"/>
      <dgm:spPr/>
      <dgm:t>
        <a:bodyPr/>
        <a:lstStyle/>
        <a:p>
          <a:r>
            <a:rPr lang="en-US" dirty="0" smtClean="0"/>
            <a:t>1. </a:t>
          </a:r>
          <a:r>
            <a:rPr lang="en-US" dirty="0" err="1" smtClean="0"/>
            <a:t>SAARC</a:t>
          </a:r>
          <a:r>
            <a:rPr lang="en-US" dirty="0" smtClean="0"/>
            <a:t> Summit</a:t>
          </a:r>
          <a:endParaRPr lang="en-US" dirty="0"/>
        </a:p>
      </dgm:t>
    </dgm:pt>
    <dgm:pt modelId="{523C5397-72BA-4063-B1C8-ADB5792D5A55}" type="parTrans" cxnId="{01A643F9-A02E-4E22-A8D2-CDB86AC2CF66}">
      <dgm:prSet/>
      <dgm:spPr/>
      <dgm:t>
        <a:bodyPr/>
        <a:lstStyle/>
        <a:p>
          <a:endParaRPr lang="en-US"/>
        </a:p>
      </dgm:t>
    </dgm:pt>
    <dgm:pt modelId="{3B23CD4E-3476-4838-8856-ED413A98FE86}" type="sibTrans" cxnId="{01A643F9-A02E-4E22-A8D2-CDB86AC2CF66}">
      <dgm:prSet/>
      <dgm:spPr/>
      <dgm:t>
        <a:bodyPr/>
        <a:lstStyle/>
        <a:p>
          <a:r>
            <a:rPr lang="en-US" dirty="0" smtClean="0"/>
            <a:t>Total 18 Summits held. 19</a:t>
          </a:r>
          <a:r>
            <a:rPr lang="en-US" baseline="30000" dirty="0" smtClean="0"/>
            <a:t>th</a:t>
          </a:r>
          <a:r>
            <a:rPr lang="en-US" dirty="0" smtClean="0"/>
            <a:t> Summit was cancelled in 2016</a:t>
          </a:r>
          <a:endParaRPr lang="en-US" dirty="0"/>
        </a:p>
      </dgm:t>
    </dgm:pt>
    <dgm:pt modelId="{85EDDC01-4609-4DA5-B7C9-8126993B933D}">
      <dgm:prSet phldrT="[Text]" custT="1"/>
      <dgm:spPr/>
      <dgm:t>
        <a:bodyPr/>
        <a:lstStyle/>
        <a:p>
          <a:r>
            <a:rPr lang="en-US" sz="2000" dirty="0" smtClean="0"/>
            <a:t>Once a year</a:t>
          </a:r>
          <a:endParaRPr lang="en-US" sz="2000" dirty="0"/>
        </a:p>
      </dgm:t>
    </dgm:pt>
    <dgm:pt modelId="{54BC831C-844A-49E6-A3FF-354C18CCCCA8}" type="parTrans" cxnId="{B431ECDE-41A2-4FBF-88F2-7FD2C1EA23CB}">
      <dgm:prSet/>
      <dgm:spPr/>
      <dgm:t>
        <a:bodyPr/>
        <a:lstStyle/>
        <a:p>
          <a:endParaRPr lang="en-US"/>
        </a:p>
      </dgm:t>
    </dgm:pt>
    <dgm:pt modelId="{2DE8DF87-6184-4A1C-B63E-38889981851F}" type="sibTrans" cxnId="{B431ECDE-41A2-4FBF-88F2-7FD2C1EA23CB}">
      <dgm:prSet/>
      <dgm:spPr/>
      <dgm:t>
        <a:bodyPr/>
        <a:lstStyle/>
        <a:p>
          <a:endParaRPr lang="en-US"/>
        </a:p>
      </dgm:t>
    </dgm:pt>
    <dgm:pt modelId="{16EABD69-6DA9-4B04-A25A-1D071F7DE4E4}">
      <dgm:prSet phldrT="[Text]" custT="1"/>
      <dgm:spPr/>
      <dgm:t>
        <a:bodyPr/>
        <a:lstStyle/>
        <a:p>
          <a:r>
            <a:rPr lang="en-US" sz="1600" dirty="0" smtClean="0"/>
            <a:t>4. Secretariat </a:t>
          </a:r>
          <a:endParaRPr lang="en-US" sz="1600" dirty="0"/>
        </a:p>
      </dgm:t>
    </dgm:pt>
    <dgm:pt modelId="{C509329C-55E6-4F43-88B3-D4D1F6A47637}" type="parTrans" cxnId="{8AFFCFC8-9C85-4C4B-95E6-4B58CC8F5E3F}">
      <dgm:prSet/>
      <dgm:spPr/>
      <dgm:t>
        <a:bodyPr/>
        <a:lstStyle/>
        <a:p>
          <a:endParaRPr lang="en-US"/>
        </a:p>
      </dgm:t>
    </dgm:pt>
    <dgm:pt modelId="{236B9C27-578F-482E-A98E-E19336FAAF58}" type="sibTrans" cxnId="{8AFFCFC8-9C85-4C4B-95E6-4B58CC8F5E3F}">
      <dgm:prSet/>
      <dgm:spPr/>
      <dgm:t>
        <a:bodyPr/>
        <a:lstStyle/>
        <a:p>
          <a:r>
            <a:rPr lang="en-US" dirty="0" smtClean="0"/>
            <a:t>5. Programming Committee</a:t>
          </a:r>
          <a:endParaRPr lang="en-US" dirty="0"/>
        </a:p>
      </dgm:t>
    </dgm:pt>
    <dgm:pt modelId="{E37C0CF6-C9EF-4AC0-BD6E-C9E3D3F1CD3D}">
      <dgm:prSet phldrT="[Text]" custT="1"/>
      <dgm:spPr/>
      <dgm:t>
        <a:bodyPr/>
        <a:lstStyle/>
        <a:p>
          <a:r>
            <a:rPr lang="en-US" sz="2000" dirty="0" smtClean="0"/>
            <a:t>Kathmandu. Sec Gen</a:t>
          </a:r>
        </a:p>
        <a:p>
          <a:r>
            <a:rPr lang="en-US" sz="2000" dirty="0" smtClean="0"/>
            <a:t>3-year Term of Office</a:t>
          </a:r>
          <a:endParaRPr lang="en-US" sz="2000" dirty="0"/>
        </a:p>
      </dgm:t>
    </dgm:pt>
    <dgm:pt modelId="{3594BB33-6B70-4799-8403-E243B4BEF405}" type="parTrans" cxnId="{AE38586C-538D-483B-A46D-AA399E768AA0}">
      <dgm:prSet/>
      <dgm:spPr/>
      <dgm:t>
        <a:bodyPr/>
        <a:lstStyle/>
        <a:p>
          <a:endParaRPr lang="en-US"/>
        </a:p>
      </dgm:t>
    </dgm:pt>
    <dgm:pt modelId="{836FFDD5-144C-44B3-871C-4EC6846D9515}" type="sibTrans" cxnId="{AE38586C-538D-483B-A46D-AA399E768AA0}">
      <dgm:prSet/>
      <dgm:spPr/>
      <dgm:t>
        <a:bodyPr/>
        <a:lstStyle/>
        <a:p>
          <a:endParaRPr lang="en-US"/>
        </a:p>
      </dgm:t>
    </dgm:pt>
    <dgm:pt modelId="{14D74836-77AC-4631-9A2C-9313B1EB42F6}">
      <dgm:prSet phldrT="[Text]"/>
      <dgm:spPr/>
      <dgm:t>
        <a:bodyPr/>
        <a:lstStyle/>
        <a:p>
          <a:r>
            <a:rPr lang="en-US" dirty="0" smtClean="0"/>
            <a:t>6. Technical Committees</a:t>
          </a:r>
          <a:endParaRPr lang="en-US" dirty="0"/>
        </a:p>
      </dgm:t>
    </dgm:pt>
    <dgm:pt modelId="{70AAB55A-AC59-440D-B684-AB78736BB2EC}" type="parTrans" cxnId="{4418FABF-1936-48CF-92B7-A7DD598E5CE1}">
      <dgm:prSet/>
      <dgm:spPr/>
      <dgm:t>
        <a:bodyPr/>
        <a:lstStyle/>
        <a:p>
          <a:endParaRPr lang="en-US"/>
        </a:p>
      </dgm:t>
    </dgm:pt>
    <dgm:pt modelId="{E6F4ABED-0F1F-4D48-B29E-1881D8ADDFB7}" type="sibTrans" cxnId="{4418FABF-1936-48CF-92B7-A7DD598E5CE1}">
      <dgm:prSet/>
      <dgm:spPr/>
      <dgm:t>
        <a:bodyPr/>
        <a:lstStyle/>
        <a:p>
          <a:r>
            <a:rPr lang="en-US" dirty="0" smtClean="0"/>
            <a:t>7. Committee on Economic Cooperation</a:t>
          </a:r>
          <a:endParaRPr lang="en-US" dirty="0"/>
        </a:p>
      </dgm:t>
    </dgm:pt>
    <dgm:pt modelId="{27E116E4-AE78-461C-9F31-1047C1F6F7C8}">
      <dgm:prSet phldrT="[Text]" custT="1"/>
      <dgm:spPr/>
      <dgm:t>
        <a:bodyPr/>
        <a:lstStyle/>
        <a:p>
          <a:r>
            <a:rPr lang="en-US" sz="1600" dirty="0" smtClean="0"/>
            <a:t>For particular fields</a:t>
          </a:r>
        </a:p>
        <a:p>
          <a:endParaRPr lang="en-US" sz="1600" dirty="0"/>
        </a:p>
      </dgm:t>
    </dgm:pt>
    <dgm:pt modelId="{D0740B9B-74B6-4249-B6D3-9675BC2432AA}" type="parTrans" cxnId="{64DF9682-5C94-4AD7-A3DE-B5400AC23F98}">
      <dgm:prSet/>
      <dgm:spPr/>
      <dgm:t>
        <a:bodyPr/>
        <a:lstStyle/>
        <a:p>
          <a:endParaRPr lang="en-US"/>
        </a:p>
      </dgm:t>
    </dgm:pt>
    <dgm:pt modelId="{BDE2418E-8004-4BA7-832E-C915C91F05DF}" type="sibTrans" cxnId="{64DF9682-5C94-4AD7-A3DE-B5400AC23F98}">
      <dgm:prSet/>
      <dgm:spPr/>
      <dgm:t>
        <a:bodyPr/>
        <a:lstStyle/>
        <a:p>
          <a:endParaRPr lang="en-US"/>
        </a:p>
      </dgm:t>
    </dgm:pt>
    <dgm:pt modelId="{312E72BA-803E-48CB-85A8-4D81240027C7}">
      <dgm:prSet phldrT="[Text]" custT="1"/>
      <dgm:spPr/>
      <dgm:t>
        <a:bodyPr/>
        <a:lstStyle/>
        <a:p>
          <a:r>
            <a:rPr lang="en-US" sz="1600" dirty="0" smtClean="0"/>
            <a:t>2. Council of Ministers</a:t>
          </a:r>
          <a:endParaRPr lang="en-US" sz="1600" dirty="0"/>
        </a:p>
      </dgm:t>
    </dgm:pt>
    <dgm:pt modelId="{9D85BC5E-1D06-4549-92AB-9029B01797FE}" type="parTrans" cxnId="{AA752C3D-E5C4-4E32-AEAF-6F66B60AEB99}">
      <dgm:prSet/>
      <dgm:spPr/>
      <dgm:t>
        <a:bodyPr/>
        <a:lstStyle/>
        <a:p>
          <a:endParaRPr lang="en-US"/>
        </a:p>
      </dgm:t>
    </dgm:pt>
    <dgm:pt modelId="{A8CE7260-95DB-4AD2-9723-27D9B4F61D96}" type="sibTrans" cxnId="{AA752C3D-E5C4-4E32-AEAF-6F66B60AEB99}">
      <dgm:prSet/>
      <dgm:spPr/>
      <dgm:t>
        <a:bodyPr/>
        <a:lstStyle/>
        <a:p>
          <a:r>
            <a:rPr lang="en-US" dirty="0" smtClean="0"/>
            <a:t>3. Standing Committee</a:t>
          </a:r>
          <a:endParaRPr lang="en-US" dirty="0"/>
        </a:p>
      </dgm:t>
    </dgm:pt>
    <dgm:pt modelId="{7125837E-2783-4498-B6A4-54924EC8B68D}" type="pres">
      <dgm:prSet presAssocID="{E4CE2E0B-5C32-4873-BC28-1D234B22C51B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184AE53-8205-48C5-B625-770D24EEA99A}" type="pres">
      <dgm:prSet presAssocID="{50ADF2E2-BF4A-4CEC-8024-D94AD62FC2C0}" presName="composite" presStyleCnt="0"/>
      <dgm:spPr/>
    </dgm:pt>
    <dgm:pt modelId="{8C547D7A-8F75-41EE-AA08-F0653250B1EF}" type="pres">
      <dgm:prSet presAssocID="{50ADF2E2-BF4A-4CEC-8024-D94AD62FC2C0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59CD45-8F91-4B72-9162-D7EF368E0374}" type="pres">
      <dgm:prSet presAssocID="{50ADF2E2-BF4A-4CEC-8024-D94AD62FC2C0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F119A2-838D-4011-B1CE-FC1E4829D928}" type="pres">
      <dgm:prSet presAssocID="{50ADF2E2-BF4A-4CEC-8024-D94AD62FC2C0}" presName="BalanceSpacing" presStyleCnt="0"/>
      <dgm:spPr/>
    </dgm:pt>
    <dgm:pt modelId="{0B5A89F8-FB2C-455B-93F1-91F6E6DF5E1A}" type="pres">
      <dgm:prSet presAssocID="{50ADF2E2-BF4A-4CEC-8024-D94AD62FC2C0}" presName="BalanceSpacing1" presStyleCnt="0"/>
      <dgm:spPr/>
    </dgm:pt>
    <dgm:pt modelId="{B96C5315-01EC-4C7E-BB0C-688549568A30}" type="pres">
      <dgm:prSet presAssocID="{3B23CD4E-3476-4838-8856-ED413A98FE86}" presName="Accent1Text" presStyleLbl="node1" presStyleIdx="1" presStyleCnt="8" custLinFactNeighborX="10035"/>
      <dgm:spPr/>
      <dgm:t>
        <a:bodyPr/>
        <a:lstStyle/>
        <a:p>
          <a:endParaRPr lang="en-US"/>
        </a:p>
      </dgm:t>
    </dgm:pt>
    <dgm:pt modelId="{25A795CC-64CE-4A5D-9FE7-E579BBCA4974}" type="pres">
      <dgm:prSet presAssocID="{3B23CD4E-3476-4838-8856-ED413A98FE86}" presName="spaceBetweenRectangles" presStyleCnt="0"/>
      <dgm:spPr/>
    </dgm:pt>
    <dgm:pt modelId="{8049F5AC-05A9-44FB-B2CC-142C70FBFA79}" type="pres">
      <dgm:prSet presAssocID="{312E72BA-803E-48CB-85A8-4D81240027C7}" presName="composite" presStyleCnt="0"/>
      <dgm:spPr/>
    </dgm:pt>
    <dgm:pt modelId="{5166C3D6-6545-4BDA-AFBB-903D76271B9D}" type="pres">
      <dgm:prSet presAssocID="{312E72BA-803E-48CB-85A8-4D81240027C7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8F4E7F-47C3-42E3-B481-7A0858352449}" type="pres">
      <dgm:prSet presAssocID="{312E72BA-803E-48CB-85A8-4D81240027C7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5E465E6D-556E-491D-B67E-AFF6763C2554}" type="pres">
      <dgm:prSet presAssocID="{312E72BA-803E-48CB-85A8-4D81240027C7}" presName="BalanceSpacing" presStyleCnt="0"/>
      <dgm:spPr/>
    </dgm:pt>
    <dgm:pt modelId="{6A4DE474-8638-48DC-BD1D-CE6A4382AEB7}" type="pres">
      <dgm:prSet presAssocID="{312E72BA-803E-48CB-85A8-4D81240027C7}" presName="BalanceSpacing1" presStyleCnt="0"/>
      <dgm:spPr/>
    </dgm:pt>
    <dgm:pt modelId="{0D8FD469-A2B6-412C-9145-51485EE3B81B}" type="pres">
      <dgm:prSet presAssocID="{A8CE7260-95DB-4AD2-9723-27D9B4F61D96}" presName="Accent1Text" presStyleLbl="node1" presStyleIdx="3" presStyleCnt="8"/>
      <dgm:spPr/>
      <dgm:t>
        <a:bodyPr/>
        <a:lstStyle/>
        <a:p>
          <a:endParaRPr lang="en-US"/>
        </a:p>
      </dgm:t>
    </dgm:pt>
    <dgm:pt modelId="{EA20E36C-8E0C-4AA3-B749-D7CEF9BF0B9A}" type="pres">
      <dgm:prSet presAssocID="{A8CE7260-95DB-4AD2-9723-27D9B4F61D96}" presName="spaceBetweenRectangles" presStyleCnt="0"/>
      <dgm:spPr/>
    </dgm:pt>
    <dgm:pt modelId="{05E1B85C-0DB0-4686-9949-DF5322D63D86}" type="pres">
      <dgm:prSet presAssocID="{16EABD69-6DA9-4B04-A25A-1D071F7DE4E4}" presName="composite" presStyleCnt="0"/>
      <dgm:spPr/>
    </dgm:pt>
    <dgm:pt modelId="{B25D01B9-5B62-49B2-8F86-5BE05ED278FF}" type="pres">
      <dgm:prSet presAssocID="{16EABD69-6DA9-4B04-A25A-1D071F7DE4E4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A1BA65-5D75-4020-AC9F-722C8E4E6B98}" type="pres">
      <dgm:prSet presAssocID="{16EABD69-6DA9-4B04-A25A-1D071F7DE4E4}" presName="Childtext1" presStyleLbl="revTx" presStyleIdx="2" presStyleCnt="4" custScaleX="132617" custLinFactNeighborX="108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F17EBF-5683-4DD4-964C-99A4B1BCBC48}" type="pres">
      <dgm:prSet presAssocID="{16EABD69-6DA9-4B04-A25A-1D071F7DE4E4}" presName="BalanceSpacing" presStyleCnt="0"/>
      <dgm:spPr/>
    </dgm:pt>
    <dgm:pt modelId="{47A23AF3-2986-47EE-AE84-278C98409D17}" type="pres">
      <dgm:prSet presAssocID="{16EABD69-6DA9-4B04-A25A-1D071F7DE4E4}" presName="BalanceSpacing1" presStyleCnt="0"/>
      <dgm:spPr/>
    </dgm:pt>
    <dgm:pt modelId="{BE71FAA8-34A0-4886-B4FE-35F952D97633}" type="pres">
      <dgm:prSet presAssocID="{236B9C27-578F-482E-A98E-E19336FAAF58}" presName="Accent1Text" presStyleLbl="node1" presStyleIdx="5" presStyleCnt="8"/>
      <dgm:spPr/>
      <dgm:t>
        <a:bodyPr/>
        <a:lstStyle/>
        <a:p>
          <a:endParaRPr lang="en-US"/>
        </a:p>
      </dgm:t>
    </dgm:pt>
    <dgm:pt modelId="{FF4D2866-05FD-4CDC-881F-8E0B72AA9150}" type="pres">
      <dgm:prSet presAssocID="{236B9C27-578F-482E-A98E-E19336FAAF58}" presName="spaceBetweenRectangles" presStyleCnt="0"/>
      <dgm:spPr/>
    </dgm:pt>
    <dgm:pt modelId="{A4B1A21D-3C64-4F37-94D5-E48F97ED42FB}" type="pres">
      <dgm:prSet presAssocID="{14D74836-77AC-4631-9A2C-9313B1EB42F6}" presName="composite" presStyleCnt="0"/>
      <dgm:spPr/>
    </dgm:pt>
    <dgm:pt modelId="{E970111C-B7F6-4D98-9BDA-DAC281F18A1E}" type="pres">
      <dgm:prSet presAssocID="{14D74836-77AC-4631-9A2C-9313B1EB42F6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E6A272-7D93-48ED-8C00-DB5A13324176}" type="pres">
      <dgm:prSet presAssocID="{14D74836-77AC-4631-9A2C-9313B1EB42F6}" presName="Childtext1" presStyleLbl="revTx" presStyleIdx="3" presStyleCnt="4" custLinFactNeighborX="411" custLinFactNeighborY="190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F998A2-7D18-4428-98C5-6FC8889AB92A}" type="pres">
      <dgm:prSet presAssocID="{14D74836-77AC-4631-9A2C-9313B1EB42F6}" presName="BalanceSpacing" presStyleCnt="0"/>
      <dgm:spPr/>
    </dgm:pt>
    <dgm:pt modelId="{77A96D63-42B3-498A-B39A-26FAB9BB6FAD}" type="pres">
      <dgm:prSet presAssocID="{14D74836-77AC-4631-9A2C-9313B1EB42F6}" presName="BalanceSpacing1" presStyleCnt="0"/>
      <dgm:spPr/>
    </dgm:pt>
    <dgm:pt modelId="{CA7879B1-45AE-48D4-8A7B-EE384FA6059E}" type="pres">
      <dgm:prSet presAssocID="{E6F4ABED-0F1F-4D48-B29E-1881D8ADDFB7}" presName="Accent1Text" presStyleLbl="node1" presStyleIdx="7" presStyleCnt="8"/>
      <dgm:spPr/>
      <dgm:t>
        <a:bodyPr/>
        <a:lstStyle/>
        <a:p>
          <a:endParaRPr lang="en-US"/>
        </a:p>
      </dgm:t>
    </dgm:pt>
  </dgm:ptLst>
  <dgm:cxnLst>
    <dgm:cxn modelId="{7EB1C518-CA38-4106-A93E-905FD9FC4C9A}" type="presOf" srcId="{E6F4ABED-0F1F-4D48-B29E-1881D8ADDFB7}" destId="{CA7879B1-45AE-48D4-8A7B-EE384FA6059E}" srcOrd="0" destOrd="0" presId="urn:microsoft.com/office/officeart/2008/layout/AlternatingHexagons"/>
    <dgm:cxn modelId="{B431ECDE-41A2-4FBF-88F2-7FD2C1EA23CB}" srcId="{50ADF2E2-BF4A-4CEC-8024-D94AD62FC2C0}" destId="{85EDDC01-4609-4DA5-B7C9-8126993B933D}" srcOrd="0" destOrd="0" parTransId="{54BC831C-844A-49E6-A3FF-354C18CCCCA8}" sibTransId="{2DE8DF87-6184-4A1C-B63E-38889981851F}"/>
    <dgm:cxn modelId="{EFEA7D1E-7BF2-460D-B9DD-008072D80E44}" type="presOf" srcId="{85EDDC01-4609-4DA5-B7C9-8126993B933D}" destId="{CA59CD45-8F91-4B72-9162-D7EF368E0374}" srcOrd="0" destOrd="0" presId="urn:microsoft.com/office/officeart/2008/layout/AlternatingHexagons"/>
    <dgm:cxn modelId="{589BDE62-F103-4726-8315-A8468271D79E}" type="presOf" srcId="{27E116E4-AE78-461C-9F31-1047C1F6F7C8}" destId="{D0E6A272-7D93-48ED-8C00-DB5A13324176}" srcOrd="0" destOrd="0" presId="urn:microsoft.com/office/officeart/2008/layout/AlternatingHexagons"/>
    <dgm:cxn modelId="{A96F1F7C-A134-49FA-843F-C87EA4CD87BA}" type="presOf" srcId="{16EABD69-6DA9-4B04-A25A-1D071F7DE4E4}" destId="{B25D01B9-5B62-49B2-8F86-5BE05ED278FF}" srcOrd="0" destOrd="0" presId="urn:microsoft.com/office/officeart/2008/layout/AlternatingHexagons"/>
    <dgm:cxn modelId="{7FAAB95E-B9A4-4629-B9CA-C04B7FC4EE69}" type="presOf" srcId="{14D74836-77AC-4631-9A2C-9313B1EB42F6}" destId="{E970111C-B7F6-4D98-9BDA-DAC281F18A1E}" srcOrd="0" destOrd="0" presId="urn:microsoft.com/office/officeart/2008/layout/AlternatingHexagons"/>
    <dgm:cxn modelId="{AE38586C-538D-483B-A46D-AA399E768AA0}" srcId="{16EABD69-6DA9-4B04-A25A-1D071F7DE4E4}" destId="{E37C0CF6-C9EF-4AC0-BD6E-C9E3D3F1CD3D}" srcOrd="0" destOrd="0" parTransId="{3594BB33-6B70-4799-8403-E243B4BEF405}" sibTransId="{836FFDD5-144C-44B3-871C-4EC6846D9515}"/>
    <dgm:cxn modelId="{AA752C3D-E5C4-4E32-AEAF-6F66B60AEB99}" srcId="{E4CE2E0B-5C32-4873-BC28-1D234B22C51B}" destId="{312E72BA-803E-48CB-85A8-4D81240027C7}" srcOrd="1" destOrd="0" parTransId="{9D85BC5E-1D06-4549-92AB-9029B01797FE}" sibTransId="{A8CE7260-95DB-4AD2-9723-27D9B4F61D96}"/>
    <dgm:cxn modelId="{69CEEF0B-6999-492A-BB1E-2119168E95F2}" type="presOf" srcId="{236B9C27-578F-482E-A98E-E19336FAAF58}" destId="{BE71FAA8-34A0-4886-B4FE-35F952D97633}" srcOrd="0" destOrd="0" presId="urn:microsoft.com/office/officeart/2008/layout/AlternatingHexagons"/>
    <dgm:cxn modelId="{3721194D-348C-4C35-B9EF-A967DA21AB27}" type="presOf" srcId="{E4CE2E0B-5C32-4873-BC28-1D234B22C51B}" destId="{7125837E-2783-4498-B6A4-54924EC8B68D}" srcOrd="0" destOrd="0" presId="urn:microsoft.com/office/officeart/2008/layout/AlternatingHexagons"/>
    <dgm:cxn modelId="{77A05F08-938B-4FF0-893C-DC4F1625D875}" type="presOf" srcId="{312E72BA-803E-48CB-85A8-4D81240027C7}" destId="{5166C3D6-6545-4BDA-AFBB-903D76271B9D}" srcOrd="0" destOrd="0" presId="urn:microsoft.com/office/officeart/2008/layout/AlternatingHexagons"/>
    <dgm:cxn modelId="{8EA31D53-5293-40F3-8165-470D51BA2948}" type="presOf" srcId="{50ADF2E2-BF4A-4CEC-8024-D94AD62FC2C0}" destId="{8C547D7A-8F75-41EE-AA08-F0653250B1EF}" srcOrd="0" destOrd="0" presId="urn:microsoft.com/office/officeart/2008/layout/AlternatingHexagons"/>
    <dgm:cxn modelId="{4418FABF-1936-48CF-92B7-A7DD598E5CE1}" srcId="{E4CE2E0B-5C32-4873-BC28-1D234B22C51B}" destId="{14D74836-77AC-4631-9A2C-9313B1EB42F6}" srcOrd="3" destOrd="0" parTransId="{70AAB55A-AC59-440D-B684-AB78736BB2EC}" sibTransId="{E6F4ABED-0F1F-4D48-B29E-1881D8ADDFB7}"/>
    <dgm:cxn modelId="{8AFFCFC8-9C85-4C4B-95E6-4B58CC8F5E3F}" srcId="{E4CE2E0B-5C32-4873-BC28-1D234B22C51B}" destId="{16EABD69-6DA9-4B04-A25A-1D071F7DE4E4}" srcOrd="2" destOrd="0" parTransId="{C509329C-55E6-4F43-88B3-D4D1F6A47637}" sibTransId="{236B9C27-578F-482E-A98E-E19336FAAF58}"/>
    <dgm:cxn modelId="{64DF9682-5C94-4AD7-A3DE-B5400AC23F98}" srcId="{14D74836-77AC-4631-9A2C-9313B1EB42F6}" destId="{27E116E4-AE78-461C-9F31-1047C1F6F7C8}" srcOrd="0" destOrd="0" parTransId="{D0740B9B-74B6-4249-B6D3-9675BC2432AA}" sibTransId="{BDE2418E-8004-4BA7-832E-C915C91F05DF}"/>
    <dgm:cxn modelId="{5EA7D08C-4B2A-4796-9109-42529B82C2D6}" type="presOf" srcId="{3B23CD4E-3476-4838-8856-ED413A98FE86}" destId="{B96C5315-01EC-4C7E-BB0C-688549568A30}" srcOrd="0" destOrd="0" presId="urn:microsoft.com/office/officeart/2008/layout/AlternatingHexagons"/>
    <dgm:cxn modelId="{FBE9D854-ECA3-4388-B91C-B6D8280E8009}" type="presOf" srcId="{A8CE7260-95DB-4AD2-9723-27D9B4F61D96}" destId="{0D8FD469-A2B6-412C-9145-51485EE3B81B}" srcOrd="0" destOrd="0" presId="urn:microsoft.com/office/officeart/2008/layout/AlternatingHexagons"/>
    <dgm:cxn modelId="{B9DB76D9-2089-4366-9A5F-B12F8AA0D112}" type="presOf" srcId="{E37C0CF6-C9EF-4AC0-BD6E-C9E3D3F1CD3D}" destId="{60A1BA65-5D75-4020-AC9F-722C8E4E6B98}" srcOrd="0" destOrd="0" presId="urn:microsoft.com/office/officeart/2008/layout/AlternatingHexagons"/>
    <dgm:cxn modelId="{01A643F9-A02E-4E22-A8D2-CDB86AC2CF66}" srcId="{E4CE2E0B-5C32-4873-BC28-1D234B22C51B}" destId="{50ADF2E2-BF4A-4CEC-8024-D94AD62FC2C0}" srcOrd="0" destOrd="0" parTransId="{523C5397-72BA-4063-B1C8-ADB5792D5A55}" sibTransId="{3B23CD4E-3476-4838-8856-ED413A98FE86}"/>
    <dgm:cxn modelId="{6962B478-718A-4307-94E9-4E9295F32C6B}" type="presParOf" srcId="{7125837E-2783-4498-B6A4-54924EC8B68D}" destId="{C184AE53-8205-48C5-B625-770D24EEA99A}" srcOrd="0" destOrd="0" presId="urn:microsoft.com/office/officeart/2008/layout/AlternatingHexagons"/>
    <dgm:cxn modelId="{BD4C2FEB-71DD-41F5-ACE7-9DABB6BC02F2}" type="presParOf" srcId="{C184AE53-8205-48C5-B625-770D24EEA99A}" destId="{8C547D7A-8F75-41EE-AA08-F0653250B1EF}" srcOrd="0" destOrd="0" presId="urn:microsoft.com/office/officeart/2008/layout/AlternatingHexagons"/>
    <dgm:cxn modelId="{6E60BEC8-85FF-4B15-BB33-D0FF15E82834}" type="presParOf" srcId="{C184AE53-8205-48C5-B625-770D24EEA99A}" destId="{CA59CD45-8F91-4B72-9162-D7EF368E0374}" srcOrd="1" destOrd="0" presId="urn:microsoft.com/office/officeart/2008/layout/AlternatingHexagons"/>
    <dgm:cxn modelId="{FD9FCC49-164E-4779-9ED1-1D9F68B38355}" type="presParOf" srcId="{C184AE53-8205-48C5-B625-770D24EEA99A}" destId="{09F119A2-838D-4011-B1CE-FC1E4829D928}" srcOrd="2" destOrd="0" presId="urn:microsoft.com/office/officeart/2008/layout/AlternatingHexagons"/>
    <dgm:cxn modelId="{467F7924-E90D-42F0-AA2A-D1018B4B477F}" type="presParOf" srcId="{C184AE53-8205-48C5-B625-770D24EEA99A}" destId="{0B5A89F8-FB2C-455B-93F1-91F6E6DF5E1A}" srcOrd="3" destOrd="0" presId="urn:microsoft.com/office/officeart/2008/layout/AlternatingHexagons"/>
    <dgm:cxn modelId="{5499A4C0-A57A-44FB-83B1-3D0A65B2162C}" type="presParOf" srcId="{C184AE53-8205-48C5-B625-770D24EEA99A}" destId="{B96C5315-01EC-4C7E-BB0C-688549568A30}" srcOrd="4" destOrd="0" presId="urn:microsoft.com/office/officeart/2008/layout/AlternatingHexagons"/>
    <dgm:cxn modelId="{42A6E9C3-5446-4D59-9708-C70C29F25333}" type="presParOf" srcId="{7125837E-2783-4498-B6A4-54924EC8B68D}" destId="{25A795CC-64CE-4A5D-9FE7-E579BBCA4974}" srcOrd="1" destOrd="0" presId="urn:microsoft.com/office/officeart/2008/layout/AlternatingHexagons"/>
    <dgm:cxn modelId="{D45E429A-795E-4C46-8D59-D85F6147223A}" type="presParOf" srcId="{7125837E-2783-4498-B6A4-54924EC8B68D}" destId="{8049F5AC-05A9-44FB-B2CC-142C70FBFA79}" srcOrd="2" destOrd="0" presId="urn:microsoft.com/office/officeart/2008/layout/AlternatingHexagons"/>
    <dgm:cxn modelId="{F6478BBC-4AC7-455F-BBE9-C257DA46EFA6}" type="presParOf" srcId="{8049F5AC-05A9-44FB-B2CC-142C70FBFA79}" destId="{5166C3D6-6545-4BDA-AFBB-903D76271B9D}" srcOrd="0" destOrd="0" presId="urn:microsoft.com/office/officeart/2008/layout/AlternatingHexagons"/>
    <dgm:cxn modelId="{3F7C5CC3-3940-4337-886A-E60BE6324D74}" type="presParOf" srcId="{8049F5AC-05A9-44FB-B2CC-142C70FBFA79}" destId="{018F4E7F-47C3-42E3-B481-7A0858352449}" srcOrd="1" destOrd="0" presId="urn:microsoft.com/office/officeart/2008/layout/AlternatingHexagons"/>
    <dgm:cxn modelId="{921D2931-BCF3-43C1-82AD-F3B818F515BD}" type="presParOf" srcId="{8049F5AC-05A9-44FB-B2CC-142C70FBFA79}" destId="{5E465E6D-556E-491D-B67E-AFF6763C2554}" srcOrd="2" destOrd="0" presId="urn:microsoft.com/office/officeart/2008/layout/AlternatingHexagons"/>
    <dgm:cxn modelId="{8FC6D72C-DECF-4B72-81E3-D3B6AE14D647}" type="presParOf" srcId="{8049F5AC-05A9-44FB-B2CC-142C70FBFA79}" destId="{6A4DE474-8638-48DC-BD1D-CE6A4382AEB7}" srcOrd="3" destOrd="0" presId="urn:microsoft.com/office/officeart/2008/layout/AlternatingHexagons"/>
    <dgm:cxn modelId="{DFC45BBE-2856-4800-8DCF-354CFCC13988}" type="presParOf" srcId="{8049F5AC-05A9-44FB-B2CC-142C70FBFA79}" destId="{0D8FD469-A2B6-412C-9145-51485EE3B81B}" srcOrd="4" destOrd="0" presId="urn:microsoft.com/office/officeart/2008/layout/AlternatingHexagons"/>
    <dgm:cxn modelId="{D61EF8BE-49D8-41B2-8620-F9EFCFFBDC7B}" type="presParOf" srcId="{7125837E-2783-4498-B6A4-54924EC8B68D}" destId="{EA20E36C-8E0C-4AA3-B749-D7CEF9BF0B9A}" srcOrd="3" destOrd="0" presId="urn:microsoft.com/office/officeart/2008/layout/AlternatingHexagons"/>
    <dgm:cxn modelId="{AD1F6593-799F-4AD8-B70D-07D5A77173EC}" type="presParOf" srcId="{7125837E-2783-4498-B6A4-54924EC8B68D}" destId="{05E1B85C-0DB0-4686-9949-DF5322D63D86}" srcOrd="4" destOrd="0" presId="urn:microsoft.com/office/officeart/2008/layout/AlternatingHexagons"/>
    <dgm:cxn modelId="{35B99821-2260-42A9-BF56-7330AE5E6756}" type="presParOf" srcId="{05E1B85C-0DB0-4686-9949-DF5322D63D86}" destId="{B25D01B9-5B62-49B2-8F86-5BE05ED278FF}" srcOrd="0" destOrd="0" presId="urn:microsoft.com/office/officeart/2008/layout/AlternatingHexagons"/>
    <dgm:cxn modelId="{03242EA8-7FAE-42F0-A4FB-FC1C49088EA3}" type="presParOf" srcId="{05E1B85C-0DB0-4686-9949-DF5322D63D86}" destId="{60A1BA65-5D75-4020-AC9F-722C8E4E6B98}" srcOrd="1" destOrd="0" presId="urn:microsoft.com/office/officeart/2008/layout/AlternatingHexagons"/>
    <dgm:cxn modelId="{324A08B6-B087-4EB0-A076-33A4DEF827CC}" type="presParOf" srcId="{05E1B85C-0DB0-4686-9949-DF5322D63D86}" destId="{33F17EBF-5683-4DD4-964C-99A4B1BCBC48}" srcOrd="2" destOrd="0" presId="urn:microsoft.com/office/officeart/2008/layout/AlternatingHexagons"/>
    <dgm:cxn modelId="{F76C6DC7-0369-47ED-897B-A6757C446F4E}" type="presParOf" srcId="{05E1B85C-0DB0-4686-9949-DF5322D63D86}" destId="{47A23AF3-2986-47EE-AE84-278C98409D17}" srcOrd="3" destOrd="0" presId="urn:microsoft.com/office/officeart/2008/layout/AlternatingHexagons"/>
    <dgm:cxn modelId="{467B1444-2D37-4958-B77D-C46EBB1CB083}" type="presParOf" srcId="{05E1B85C-0DB0-4686-9949-DF5322D63D86}" destId="{BE71FAA8-34A0-4886-B4FE-35F952D97633}" srcOrd="4" destOrd="0" presId="urn:microsoft.com/office/officeart/2008/layout/AlternatingHexagons"/>
    <dgm:cxn modelId="{F1A40BF0-339B-4D2F-96C3-282CF03C4CBD}" type="presParOf" srcId="{7125837E-2783-4498-B6A4-54924EC8B68D}" destId="{FF4D2866-05FD-4CDC-881F-8E0B72AA9150}" srcOrd="5" destOrd="0" presId="urn:microsoft.com/office/officeart/2008/layout/AlternatingHexagons"/>
    <dgm:cxn modelId="{3D1AB8FD-3587-4307-8A3C-37373543383A}" type="presParOf" srcId="{7125837E-2783-4498-B6A4-54924EC8B68D}" destId="{A4B1A21D-3C64-4F37-94D5-E48F97ED42FB}" srcOrd="6" destOrd="0" presId="urn:microsoft.com/office/officeart/2008/layout/AlternatingHexagons"/>
    <dgm:cxn modelId="{0B4F563B-BEA1-4CDA-81BB-E173055FEF7E}" type="presParOf" srcId="{A4B1A21D-3C64-4F37-94D5-E48F97ED42FB}" destId="{E970111C-B7F6-4D98-9BDA-DAC281F18A1E}" srcOrd="0" destOrd="0" presId="urn:microsoft.com/office/officeart/2008/layout/AlternatingHexagons"/>
    <dgm:cxn modelId="{2E8EC81D-6332-4F7F-B78E-EBB0DB6E1516}" type="presParOf" srcId="{A4B1A21D-3C64-4F37-94D5-E48F97ED42FB}" destId="{D0E6A272-7D93-48ED-8C00-DB5A13324176}" srcOrd="1" destOrd="0" presId="urn:microsoft.com/office/officeart/2008/layout/AlternatingHexagons"/>
    <dgm:cxn modelId="{3BF4B41A-3416-41ED-8D4A-C25367F7F621}" type="presParOf" srcId="{A4B1A21D-3C64-4F37-94D5-E48F97ED42FB}" destId="{E9F998A2-7D18-4428-98C5-6FC8889AB92A}" srcOrd="2" destOrd="0" presId="urn:microsoft.com/office/officeart/2008/layout/AlternatingHexagons"/>
    <dgm:cxn modelId="{594909E6-26DE-4A68-9266-0B7F3CE21339}" type="presParOf" srcId="{A4B1A21D-3C64-4F37-94D5-E48F97ED42FB}" destId="{77A96D63-42B3-498A-B39A-26FAB9BB6FAD}" srcOrd="3" destOrd="0" presId="urn:microsoft.com/office/officeart/2008/layout/AlternatingHexagons"/>
    <dgm:cxn modelId="{56C6FA4E-24E1-4851-9274-16EFBA11E665}" type="presParOf" srcId="{A4B1A21D-3C64-4F37-94D5-E48F97ED42FB}" destId="{CA7879B1-45AE-48D4-8A7B-EE384FA6059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47D7A-8F75-41EE-AA08-F0653250B1EF}">
      <dsp:nvSpPr>
        <dsp:cNvPr id="0" name=""/>
        <dsp:cNvSpPr/>
      </dsp:nvSpPr>
      <dsp:spPr>
        <a:xfrm rot="5400000">
          <a:off x="3816750" y="115762"/>
          <a:ext cx="1761174" cy="153222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1. </a:t>
          </a:r>
          <a:r>
            <a:rPr lang="en-US" sz="1500" kern="1200" dirty="0" err="1" smtClean="0"/>
            <a:t>SAARC</a:t>
          </a:r>
          <a:r>
            <a:rPr lang="en-US" sz="1500" kern="1200" dirty="0" smtClean="0"/>
            <a:t> Summit</a:t>
          </a:r>
          <a:endParaRPr lang="en-US" sz="1500" kern="1200" dirty="0"/>
        </a:p>
      </dsp:txBody>
      <dsp:txXfrm rot="-5400000">
        <a:off x="4169997" y="275736"/>
        <a:ext cx="1054679" cy="1212274"/>
      </dsp:txXfrm>
    </dsp:sp>
    <dsp:sp modelId="{CA59CD45-8F91-4B72-9162-D7EF368E0374}">
      <dsp:nvSpPr>
        <dsp:cNvPr id="0" name=""/>
        <dsp:cNvSpPr/>
      </dsp:nvSpPr>
      <dsp:spPr>
        <a:xfrm>
          <a:off x="5509943" y="353520"/>
          <a:ext cx="1965470" cy="1056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Once a year</a:t>
          </a:r>
          <a:endParaRPr lang="en-US" sz="2000" kern="1200" dirty="0"/>
        </a:p>
      </dsp:txBody>
      <dsp:txXfrm>
        <a:off x="5509943" y="353520"/>
        <a:ext cx="1965470" cy="1056704"/>
      </dsp:txXfrm>
    </dsp:sp>
    <dsp:sp modelId="{B96C5315-01EC-4C7E-BB0C-688549568A30}">
      <dsp:nvSpPr>
        <dsp:cNvPr id="0" name=""/>
        <dsp:cNvSpPr/>
      </dsp:nvSpPr>
      <dsp:spPr>
        <a:xfrm rot="5400000">
          <a:off x="2315709" y="115762"/>
          <a:ext cx="1761174" cy="153222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Total 18 Summits held. 19</a:t>
          </a:r>
          <a:r>
            <a:rPr lang="en-US" sz="1400" kern="1200" baseline="30000" dirty="0" smtClean="0"/>
            <a:t>th</a:t>
          </a:r>
          <a:r>
            <a:rPr lang="en-US" sz="1400" kern="1200" dirty="0" smtClean="0"/>
            <a:t> Summit was cancelled in 2016</a:t>
          </a:r>
          <a:endParaRPr lang="en-US" sz="1400" kern="1200" dirty="0"/>
        </a:p>
      </dsp:txBody>
      <dsp:txXfrm rot="-5400000">
        <a:off x="2668956" y="275736"/>
        <a:ext cx="1054679" cy="1212274"/>
      </dsp:txXfrm>
    </dsp:sp>
    <dsp:sp modelId="{5166C3D6-6545-4BDA-AFBB-903D76271B9D}">
      <dsp:nvSpPr>
        <dsp:cNvPr id="0" name=""/>
        <dsp:cNvSpPr/>
      </dsp:nvSpPr>
      <dsp:spPr>
        <a:xfrm rot="5400000">
          <a:off x="2986180" y="1610646"/>
          <a:ext cx="1761174" cy="153222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2. Council of Ministers</a:t>
          </a:r>
          <a:endParaRPr lang="en-US" sz="1600" kern="1200" dirty="0"/>
        </a:p>
      </dsp:txBody>
      <dsp:txXfrm rot="-5400000">
        <a:off x="3339427" y="1770620"/>
        <a:ext cx="1054679" cy="1212274"/>
      </dsp:txXfrm>
    </dsp:sp>
    <dsp:sp modelId="{018F4E7F-47C3-42E3-B481-7A0858352449}">
      <dsp:nvSpPr>
        <dsp:cNvPr id="0" name=""/>
        <dsp:cNvSpPr/>
      </dsp:nvSpPr>
      <dsp:spPr>
        <a:xfrm>
          <a:off x="1135186" y="1848405"/>
          <a:ext cx="1902068" cy="1056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8FD469-A2B6-412C-9145-51485EE3B81B}">
      <dsp:nvSpPr>
        <dsp:cNvPr id="0" name=""/>
        <dsp:cNvSpPr/>
      </dsp:nvSpPr>
      <dsp:spPr>
        <a:xfrm rot="5400000">
          <a:off x="4640979" y="1610646"/>
          <a:ext cx="1761174" cy="153222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3. Standing Committee</a:t>
          </a:r>
          <a:endParaRPr lang="en-US" sz="1800" kern="1200" dirty="0"/>
        </a:p>
      </dsp:txBody>
      <dsp:txXfrm rot="-5400000">
        <a:off x="4994226" y="1770620"/>
        <a:ext cx="1054679" cy="1212274"/>
      </dsp:txXfrm>
    </dsp:sp>
    <dsp:sp modelId="{B25D01B9-5B62-49B2-8F86-5BE05ED278FF}">
      <dsp:nvSpPr>
        <dsp:cNvPr id="0" name=""/>
        <dsp:cNvSpPr/>
      </dsp:nvSpPr>
      <dsp:spPr>
        <a:xfrm rot="5400000">
          <a:off x="3656480" y="3105531"/>
          <a:ext cx="1761174" cy="153222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4. Secretariat </a:t>
          </a:r>
          <a:endParaRPr lang="en-US" sz="1600" kern="1200" dirty="0"/>
        </a:p>
      </dsp:txBody>
      <dsp:txXfrm rot="-5400000">
        <a:off x="4009727" y="3265505"/>
        <a:ext cx="1054679" cy="1212274"/>
      </dsp:txXfrm>
    </dsp:sp>
    <dsp:sp modelId="{60A1BA65-5D75-4020-AC9F-722C8E4E6B98}">
      <dsp:nvSpPr>
        <dsp:cNvPr id="0" name=""/>
        <dsp:cNvSpPr/>
      </dsp:nvSpPr>
      <dsp:spPr>
        <a:xfrm>
          <a:off x="5242054" y="3343290"/>
          <a:ext cx="2606547" cy="1056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Kathmandu. Sec Gen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3-year Term of Office</a:t>
          </a:r>
          <a:endParaRPr lang="en-US" sz="2000" kern="1200" dirty="0"/>
        </a:p>
      </dsp:txBody>
      <dsp:txXfrm>
        <a:off x="5242054" y="3343290"/>
        <a:ext cx="2606547" cy="1056704"/>
      </dsp:txXfrm>
    </dsp:sp>
    <dsp:sp modelId="{BE71FAA8-34A0-4886-B4FE-35F952D97633}">
      <dsp:nvSpPr>
        <dsp:cNvPr id="0" name=""/>
        <dsp:cNvSpPr/>
      </dsp:nvSpPr>
      <dsp:spPr>
        <a:xfrm rot="5400000">
          <a:off x="2001681" y="3105531"/>
          <a:ext cx="1761174" cy="153222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5. Programming Committee</a:t>
          </a:r>
          <a:endParaRPr lang="en-US" sz="1500" kern="1200" dirty="0"/>
        </a:p>
      </dsp:txBody>
      <dsp:txXfrm rot="-5400000">
        <a:off x="2354928" y="3265505"/>
        <a:ext cx="1054679" cy="1212274"/>
      </dsp:txXfrm>
    </dsp:sp>
    <dsp:sp modelId="{E970111C-B7F6-4D98-9BDA-DAC281F18A1E}">
      <dsp:nvSpPr>
        <dsp:cNvPr id="0" name=""/>
        <dsp:cNvSpPr/>
      </dsp:nvSpPr>
      <dsp:spPr>
        <a:xfrm rot="5400000">
          <a:off x="2986180" y="4600416"/>
          <a:ext cx="1761174" cy="153222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6. Technical Committees</a:t>
          </a:r>
          <a:endParaRPr lang="en-US" sz="1500" kern="1200" dirty="0"/>
        </a:p>
      </dsp:txBody>
      <dsp:txXfrm rot="-5400000">
        <a:off x="3339427" y="4760390"/>
        <a:ext cx="1054679" cy="1212274"/>
      </dsp:txXfrm>
    </dsp:sp>
    <dsp:sp modelId="{D0E6A272-7D93-48ED-8C00-DB5A13324176}">
      <dsp:nvSpPr>
        <dsp:cNvPr id="0" name=""/>
        <dsp:cNvSpPr/>
      </dsp:nvSpPr>
      <dsp:spPr>
        <a:xfrm>
          <a:off x="1143004" y="5039297"/>
          <a:ext cx="1902068" cy="1056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For particular fields</a:t>
          </a:r>
        </a:p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1143004" y="5039297"/>
        <a:ext cx="1902068" cy="1056704"/>
      </dsp:txXfrm>
    </dsp:sp>
    <dsp:sp modelId="{CA7879B1-45AE-48D4-8A7B-EE384FA6059E}">
      <dsp:nvSpPr>
        <dsp:cNvPr id="0" name=""/>
        <dsp:cNvSpPr/>
      </dsp:nvSpPr>
      <dsp:spPr>
        <a:xfrm rot="5400000">
          <a:off x="4640979" y="4600416"/>
          <a:ext cx="1761174" cy="153222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7. Committee on Economic Cooperation</a:t>
          </a:r>
          <a:endParaRPr lang="en-US" sz="1600" kern="1200" dirty="0"/>
        </a:p>
      </dsp:txBody>
      <dsp:txXfrm rot="-5400000">
        <a:off x="4994226" y="4760390"/>
        <a:ext cx="1054679" cy="12122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27248-17A5-4368-86D3-9B079D861A92}" type="datetimeFigureOut">
              <a:rPr lang="en-GB" smtClean="0"/>
              <a:t>27/12/2020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DDD7C-12E3-4147-8441-8C6904B6C9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236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DDD7C-12E3-4147-8441-8C6904B6C91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485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Slowbization</a:t>
            </a:r>
            <a:r>
              <a:rPr lang="en-US" dirty="0" smtClean="0"/>
              <a:t>…..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E19AC-6B89-452A-A65C-83965B3B76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584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Afghanistan joined </a:t>
            </a:r>
            <a:r>
              <a:rPr lang="en-US" dirty="0" err="1" smtClean="0"/>
              <a:t>SAARC</a:t>
            </a:r>
            <a:r>
              <a:rPr lang="en-US" dirty="0" smtClean="0"/>
              <a:t>  in 2007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DDD7C-12E3-4147-8441-8C6904B6C91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752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observer states—a status that entitles them to express their opinion and give advice but denies them voting rights.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DDD7C-12E3-4147-8441-8C6904B6C91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368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US-India in August 2016 signed Logistics Exchange Memorandum of Agreement (</a:t>
            </a:r>
            <a:r>
              <a:rPr lang="en-US" dirty="0" err="1" smtClean="0"/>
              <a:t>LEMOA</a:t>
            </a:r>
            <a:r>
              <a:rPr lang="en-US" smtClean="0"/>
              <a:t>) that will reportedly facilitate the two allies to use each other’s military facilities to check China’s growing influence.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DDD7C-12E3-4147-8441-8C6904B6C910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870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Dr.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Hadi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Soleimanpour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(Iranian national) is ECO Secretary General. He is the 12th Secretary General of the ECO who started his tenure in August 2018.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DDD7C-12E3-4147-8441-8C6904B6C910}" type="slidenum">
              <a:rPr lang="en-GB" smtClean="0"/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776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2ED88-B43A-4EB1-8276-08C367E86A8D}" type="datetime1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68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82472-0EAA-43A5-AEDD-5D1DFA47CE72}" type="datetime1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88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7C5E5-FCCC-4ECC-A5B2-F36EA35B35DA}" type="datetime1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76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8585-6BEA-4773-A1CF-2B5ACF3CF332}" type="datetime1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43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FB94E-2CFA-4AE7-91E2-3C9DA7933EE7}" type="datetime1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990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2ED69-80C0-4FDA-8B80-831965DEE5B4}" type="datetime1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55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F3AEE-D725-487F-B8B8-003EDEEF1563}" type="datetime1">
              <a:rPr lang="en-US" smtClean="0"/>
              <a:t>12/27/2020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20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5C62-D0BF-4B4D-87B1-127B285DCD0E}" type="datetime1">
              <a:rPr lang="en-US" smtClean="0"/>
              <a:t>12/27/2020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15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04E91-49F1-4234-979A-28EE9BFC84A7}" type="datetime1">
              <a:rPr lang="en-US" smtClean="0"/>
              <a:t>12/27/2020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05DEB-08B3-4362-893A-CB91DE21E130}" type="datetime1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26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1FC42-E5A6-44AF-96F6-A3C1EE017879}" type="datetime1">
              <a:rPr lang="en-US" smtClean="0"/>
              <a:t>12/27/2020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37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12072-1B90-4EF7-A5EF-05FEC1915B16}" type="datetime1">
              <a:rPr lang="en-US" smtClean="0"/>
              <a:t>12/27/2020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4A59E-3FC9-4801-8AD0-80F6E98BA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41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bank.org/en/region/sar/overview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g.sectsco.org/about_sco/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http://eco.int/index.php" TargetMode="Externa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304801"/>
            <a:ext cx="7772400" cy="609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Pakistan and Regional Organizations</a:t>
            </a:r>
            <a:endParaRPr lang="en-US" sz="3200" dirty="0"/>
          </a:p>
        </p:txBody>
      </p:sp>
      <p:sp>
        <p:nvSpPr>
          <p:cNvPr id="6" name="Content Placeholder 2"/>
          <p:cNvSpPr>
            <a:spLocks noGrp="1"/>
          </p:cNvSpPr>
          <p:nvPr>
            <p:ph type="body" idx="1"/>
          </p:nvPr>
        </p:nvSpPr>
        <p:spPr>
          <a:xfrm>
            <a:off x="685800" y="1066800"/>
            <a:ext cx="7772400" cy="4724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/>
              <a:t>SARFRAZ HUSSAIN ANSARI (</a:t>
            </a:r>
            <a:r>
              <a:rPr lang="en-US" sz="3600" dirty="0" err="1" smtClean="0"/>
              <a:t>CSP</a:t>
            </a:r>
            <a:r>
              <a:rPr lang="en-US" sz="3600" dirty="0" smtClean="0"/>
              <a:t>)</a:t>
            </a:r>
          </a:p>
          <a:p>
            <a:pPr marL="2286000" lvl="5" indent="0" algn="ctr">
              <a:buNone/>
            </a:pPr>
            <a:r>
              <a:rPr lang="en-US" sz="2400" dirty="0" smtClean="0"/>
              <a:t>34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Common- </a:t>
            </a:r>
            <a:r>
              <a:rPr lang="en-US" sz="2400" dirty="0" err="1" smtClean="0"/>
              <a:t>PA&amp;AS</a:t>
            </a:r>
            <a:endParaRPr lang="en-US" sz="2400" dirty="0" smtClean="0"/>
          </a:p>
          <a:p>
            <a:pPr lvl="5"/>
            <a:r>
              <a:rPr lang="en-US" sz="2400" dirty="0" smtClean="0"/>
              <a:t>		         Director Finance</a:t>
            </a:r>
          </a:p>
          <a:p>
            <a:pPr lvl="4"/>
            <a:r>
              <a:rPr lang="en-US" sz="2400" dirty="0" smtClean="0"/>
              <a:t>MBA (Int. Fin) - </a:t>
            </a:r>
            <a:r>
              <a:rPr lang="en-US" sz="2400" dirty="0" err="1" smtClean="0"/>
              <a:t>UIBE</a:t>
            </a:r>
            <a:r>
              <a:rPr lang="en-US" sz="2400" dirty="0" smtClean="0"/>
              <a:t> Business School, Beijing</a:t>
            </a:r>
          </a:p>
          <a:p>
            <a:pPr lvl="4"/>
            <a:r>
              <a:rPr lang="en-US" sz="2400" dirty="0" smtClean="0"/>
              <a:t>M.Sc. Public Administration (PF) - </a:t>
            </a:r>
            <a:r>
              <a:rPr lang="en-US" sz="2400" dirty="0" err="1" smtClean="0"/>
              <a:t>QAU</a:t>
            </a:r>
            <a:r>
              <a:rPr lang="en-US" sz="2400" dirty="0" smtClean="0"/>
              <a:t> Islamabad</a:t>
            </a:r>
          </a:p>
          <a:p>
            <a:pPr lvl="4"/>
            <a:r>
              <a:rPr lang="en-US" sz="2400" dirty="0" smtClean="0"/>
              <a:t>Fellow Pakistan Institute of Public Finance &amp; Accountancy</a:t>
            </a:r>
          </a:p>
          <a:p>
            <a:pPr lvl="4"/>
            <a:r>
              <a:rPr lang="en-US" sz="2400" dirty="0" smtClean="0"/>
              <a:t>SAP-FI Certified, Certified Performance Auditor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NOA</a:t>
            </a:r>
            <a:r>
              <a:rPr lang="en-US" dirty="0" smtClean="0"/>
              <a:t>-Sarfraz Hussain Ansari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1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10</a:t>
            </a:fld>
            <a:endParaRPr lang="en-US"/>
          </a:p>
        </p:txBody>
      </p:sp>
      <p:pic>
        <p:nvPicPr>
          <p:cNvPr id="1026" name="Picture 2" descr="E:\NOA-Misc\download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427" y="-14027"/>
            <a:ext cx="65532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 rot="19352118">
            <a:off x="4822906" y="2899336"/>
            <a:ext cx="2316605" cy="2362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ASEAN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 rot="1468031">
            <a:off x="2417652" y="1298198"/>
            <a:ext cx="1893467" cy="141423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ECO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213222">
            <a:off x="3492381" y="770593"/>
            <a:ext cx="2253492" cy="22043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B0F0"/>
                </a:solidFill>
              </a:rPr>
              <a:t>SCO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2373365">
            <a:off x="3140582" y="2321855"/>
            <a:ext cx="2011131" cy="1731864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SAARC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0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Historical Background (Why </a:t>
            </a:r>
            <a:r>
              <a:rPr lang="en-US" dirty="0" err="1" smtClean="0"/>
              <a:t>SAARC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1.Role of Leadership</a:t>
            </a:r>
          </a:p>
          <a:p>
            <a:pPr lvl="1"/>
            <a:r>
              <a:rPr lang="en-US" dirty="0" smtClean="0"/>
              <a:t>President</a:t>
            </a:r>
            <a:r>
              <a:rPr lang="en-US" dirty="0"/>
              <a:t> </a:t>
            </a:r>
            <a:r>
              <a:rPr lang="en-US" dirty="0" err="1"/>
              <a:t>Ziaur</a:t>
            </a:r>
            <a:r>
              <a:rPr lang="en-US" dirty="0"/>
              <a:t> </a:t>
            </a:r>
            <a:r>
              <a:rPr lang="en-US" dirty="0" err="1" smtClean="0"/>
              <a:t>Rahman</a:t>
            </a:r>
            <a:r>
              <a:rPr lang="en-US" dirty="0" smtClean="0"/>
              <a:t>, in </a:t>
            </a:r>
            <a:r>
              <a:rPr lang="en-US" dirty="0"/>
              <a:t>December 1977, </a:t>
            </a:r>
            <a:r>
              <a:rPr lang="en-US" dirty="0" smtClean="0"/>
              <a:t>discussed </a:t>
            </a:r>
            <a:r>
              <a:rPr lang="en-US" dirty="0"/>
              <a:t>regional cooperation with the Indian </a:t>
            </a:r>
            <a:r>
              <a:rPr lang="en-US" dirty="0" smtClean="0"/>
              <a:t>PM.</a:t>
            </a:r>
          </a:p>
          <a:p>
            <a:pPr lvl="1"/>
            <a:r>
              <a:rPr lang="en-US" dirty="0"/>
              <a:t>in 1977, King </a:t>
            </a:r>
            <a:r>
              <a:rPr lang="en-US" dirty="0" err="1"/>
              <a:t>Birendra</a:t>
            </a:r>
            <a:r>
              <a:rPr lang="en-US" dirty="0"/>
              <a:t> of Nepal </a:t>
            </a:r>
            <a:r>
              <a:rPr lang="en-US" dirty="0" smtClean="0"/>
              <a:t>stressed for </a:t>
            </a:r>
            <a:r>
              <a:rPr lang="en-US" dirty="0"/>
              <a:t>close regional </a:t>
            </a:r>
            <a:r>
              <a:rPr lang="en-US" dirty="0" smtClean="0"/>
              <a:t>cooperation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2. the Colombo Plan-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/>
              <a:t>reaping </a:t>
            </a:r>
            <a:r>
              <a:rPr lang="en-US" dirty="0"/>
              <a:t>max. </a:t>
            </a:r>
            <a:r>
              <a:rPr lang="en-US" dirty="0" smtClean="0"/>
              <a:t>benefits from the aid for </a:t>
            </a:r>
            <a:r>
              <a:rPr lang="en-US" dirty="0" smtClean="0"/>
              <a:t>South Asian </a:t>
            </a:r>
            <a:r>
              <a:rPr lang="en-US" dirty="0" smtClean="0"/>
              <a:t>countries.</a:t>
            </a: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 </a:t>
            </a:r>
            <a:endParaRPr lang="en-US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 smtClean="0">
                <a:solidFill>
                  <a:srgbClr val="FF0000"/>
                </a:solidFill>
              </a:rPr>
              <a:t>South Asian countries facing common problems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 compact landmass perfect for regional Integration. </a:t>
            </a:r>
          </a:p>
          <a:p>
            <a:pPr marL="0" indent="0" algn="ctr">
              <a:buNone/>
            </a:pPr>
            <a:r>
              <a:rPr lang="en-US" dirty="0" smtClean="0"/>
              <a:t>So, the officials</a:t>
            </a:r>
            <a:r>
              <a:rPr lang="en-US" dirty="0"/>
              <a:t> of the seven </a:t>
            </a:r>
            <a:r>
              <a:rPr lang="en-US" dirty="0" smtClean="0"/>
              <a:t>countries</a:t>
            </a:r>
            <a:r>
              <a:rPr lang="en-US" dirty="0"/>
              <a:t> </a:t>
            </a:r>
            <a:r>
              <a:rPr lang="en-US" dirty="0" smtClean="0"/>
              <a:t>met in </a:t>
            </a:r>
            <a:r>
              <a:rPr lang="en-US" dirty="0"/>
              <a:t>Colombo in </a:t>
            </a:r>
            <a:r>
              <a:rPr lang="en-US" dirty="0" smtClean="0"/>
              <a:t>April 1981</a:t>
            </a:r>
          </a:p>
          <a:p>
            <a:pPr marL="0" indent="0">
              <a:buNone/>
            </a:pPr>
            <a:r>
              <a:rPr lang="en-US" dirty="0">
                <a:solidFill>
                  <a:srgbClr val="7030A0"/>
                </a:solidFill>
              </a:rPr>
              <a:t>5</a:t>
            </a:r>
            <a:r>
              <a:rPr lang="en-US" dirty="0" smtClean="0">
                <a:solidFill>
                  <a:srgbClr val="7030A0"/>
                </a:solidFill>
              </a:rPr>
              <a:t>. </a:t>
            </a:r>
            <a:r>
              <a:rPr lang="en-US" dirty="0">
                <a:solidFill>
                  <a:srgbClr val="7030A0"/>
                </a:solidFill>
              </a:rPr>
              <a:t>Regionalism on the Rise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2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 In 1983, the </a:t>
            </a:r>
            <a:r>
              <a:rPr lang="en-US" dirty="0" err="1" smtClean="0"/>
              <a:t>FMs</a:t>
            </a:r>
            <a:r>
              <a:rPr lang="en-US" dirty="0" smtClean="0"/>
              <a:t> </a:t>
            </a:r>
            <a:r>
              <a:rPr lang="en-US" dirty="0"/>
              <a:t>adopted the Declaration on </a:t>
            </a:r>
            <a:endParaRPr lang="en-US" dirty="0" smtClean="0"/>
          </a:p>
          <a:p>
            <a:pPr lvl="1"/>
            <a:r>
              <a:rPr lang="en-US" dirty="0" smtClean="0"/>
              <a:t>South </a:t>
            </a:r>
            <a:r>
              <a:rPr lang="en-US" dirty="0"/>
              <a:t>Asian Association </a:t>
            </a:r>
            <a:r>
              <a:rPr lang="en-US" dirty="0" smtClean="0"/>
              <a:t>for Regional </a:t>
            </a:r>
            <a:r>
              <a:rPr lang="en-US" dirty="0"/>
              <a:t>Cooperation (</a:t>
            </a:r>
            <a:r>
              <a:rPr lang="en-US" dirty="0" err="1"/>
              <a:t>SAARC</a:t>
            </a:r>
            <a:r>
              <a:rPr lang="en-US" dirty="0"/>
              <a:t>)</a:t>
            </a:r>
          </a:p>
          <a:p>
            <a:r>
              <a:rPr lang="en-US" dirty="0" smtClean="0"/>
              <a:t>The </a:t>
            </a:r>
            <a:r>
              <a:rPr lang="en-US" dirty="0" err="1"/>
              <a:t>SAARC</a:t>
            </a:r>
            <a:r>
              <a:rPr lang="en-US" dirty="0"/>
              <a:t> Charter </a:t>
            </a:r>
            <a:r>
              <a:rPr lang="en-US" dirty="0" smtClean="0"/>
              <a:t>was signed in </a:t>
            </a:r>
            <a:r>
              <a:rPr lang="en-US" dirty="0"/>
              <a:t>Dhaka on 8 December 1985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 smtClean="0"/>
              <a:t>Secretariat in Kathmandu- since 1987</a:t>
            </a:r>
            <a:r>
              <a:rPr lang="en-US" dirty="0"/>
              <a:t>.</a:t>
            </a:r>
          </a:p>
          <a:p>
            <a:r>
              <a:rPr lang="en-US" dirty="0" smtClean="0"/>
              <a:t>Initially seven, now eight </a:t>
            </a:r>
            <a:r>
              <a:rPr lang="en-US" dirty="0"/>
              <a:t>m</a:t>
            </a:r>
            <a:r>
              <a:rPr lang="en-US" dirty="0" smtClean="0"/>
              <a:t>ember States</a:t>
            </a:r>
          </a:p>
          <a:p>
            <a:pPr lvl="1"/>
            <a:r>
              <a:rPr lang="en-US" dirty="0"/>
              <a:t>Afghanistan joined </a:t>
            </a:r>
            <a:r>
              <a:rPr lang="en-US" dirty="0" err="1"/>
              <a:t>SAARC</a:t>
            </a:r>
            <a:r>
              <a:rPr lang="en-US" dirty="0"/>
              <a:t>  in 2007</a:t>
            </a:r>
          </a:p>
          <a:p>
            <a:endParaRPr lang="en-US" dirty="0" smtClean="0"/>
          </a:p>
        </p:txBody>
      </p:sp>
      <p:pic>
        <p:nvPicPr>
          <p:cNvPr id="6" name="Picture 2" descr="E:\NOA-Misc\download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"/>
            <a:ext cx="8610600" cy="184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1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819150"/>
            <a:ext cx="4040188" cy="639762"/>
          </a:xfrm>
        </p:spPr>
        <p:txBody>
          <a:bodyPr/>
          <a:lstStyle/>
          <a:p>
            <a:r>
              <a:rPr lang="en-US" dirty="0" err="1" smtClean="0"/>
              <a:t>SAARC</a:t>
            </a:r>
            <a:r>
              <a:rPr lang="en-US" dirty="0" smtClean="0"/>
              <a:t> Members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143000" y="1524000"/>
            <a:ext cx="4040188" cy="433228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Afghanistan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Bangladesh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Bhutan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India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Maldives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Nepal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Pakistan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Sri Lanka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495800" y="819150"/>
            <a:ext cx="4041775" cy="639762"/>
          </a:xfrm>
        </p:spPr>
        <p:txBody>
          <a:bodyPr/>
          <a:lstStyle/>
          <a:p>
            <a:r>
              <a:rPr lang="en-US" dirty="0" err="1" smtClean="0"/>
              <a:t>SAARC</a:t>
            </a:r>
            <a:r>
              <a:rPr lang="en-US" dirty="0" smtClean="0"/>
              <a:t> Observers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953000" y="1524000"/>
            <a:ext cx="4041775" cy="433228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Australia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China</a:t>
            </a:r>
            <a:endParaRPr lang="en-US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European </a:t>
            </a:r>
            <a:r>
              <a:rPr lang="en-US" dirty="0" smtClean="0"/>
              <a:t>Union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Iran</a:t>
            </a:r>
            <a:endParaRPr lang="en-US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Japan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Republic of </a:t>
            </a:r>
            <a:r>
              <a:rPr lang="en-US" dirty="0" smtClean="0"/>
              <a:t>Korea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Mauritius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</a:rPr>
              <a:t>Myanmar</a:t>
            </a:r>
            <a:r>
              <a:rPr lang="en-US" dirty="0">
                <a:solidFill>
                  <a:srgbClr val="002060"/>
                </a:solidFill>
              </a:rPr>
              <a:t>; and </a:t>
            </a:r>
            <a:endParaRPr lang="en-US" dirty="0" smtClean="0">
              <a:solidFill>
                <a:srgbClr val="00206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United States of America.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13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2743200" y="2133600"/>
            <a:ext cx="2362200" cy="2209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286000" y="2133600"/>
            <a:ext cx="281940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743200" y="2895600"/>
            <a:ext cx="2362200" cy="144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86000" y="3124200"/>
            <a:ext cx="2819400" cy="144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5638800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/>
              <a:t>observer states—a status that entitles them to express their </a:t>
            </a:r>
            <a:r>
              <a:rPr lang="en-US" dirty="0" smtClean="0"/>
              <a:t>opinion, engage in dialogues, and </a:t>
            </a:r>
            <a:r>
              <a:rPr lang="en-US" dirty="0"/>
              <a:t>give advice but denies them </a:t>
            </a:r>
            <a:r>
              <a:rPr lang="en-US" dirty="0" smtClean="0"/>
              <a:t>decision making and voting </a:t>
            </a:r>
            <a:r>
              <a:rPr lang="en-US" dirty="0"/>
              <a:t>rights.</a:t>
            </a:r>
          </a:p>
        </p:txBody>
      </p:sp>
    </p:spTree>
    <p:extLst>
      <p:ext uri="{BB962C8B-B14F-4D97-AF65-F5344CB8AC3E}">
        <p14:creationId xmlns:p14="http://schemas.microsoft.com/office/powerpoint/2010/main" val="348831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Article I- </a:t>
            </a:r>
            <a:r>
              <a:rPr lang="en-US" sz="3200" dirty="0" err="1" smtClean="0"/>
              <a:t>SAARC</a:t>
            </a:r>
            <a:r>
              <a:rPr lang="en-US" sz="3200" dirty="0" smtClean="0"/>
              <a:t> OBJECTIVES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 </a:t>
            </a:r>
            <a:r>
              <a:rPr lang="en-US" u="sng" dirty="0" smtClean="0"/>
              <a:t>Promote  Welfare </a:t>
            </a:r>
            <a:r>
              <a:rPr lang="en-US" dirty="0" smtClean="0"/>
              <a:t>Of The Peoples of SOUTH ASIA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 Accelerate </a:t>
            </a:r>
            <a:r>
              <a:rPr lang="en-US" u="sng" dirty="0" smtClean="0"/>
              <a:t>Economic Growth </a:t>
            </a:r>
            <a:r>
              <a:rPr lang="en-US" dirty="0" smtClean="0"/>
              <a:t>and </a:t>
            </a:r>
            <a:r>
              <a:rPr lang="en-US" u="sng" dirty="0" smtClean="0"/>
              <a:t>Social Dev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 Promote </a:t>
            </a:r>
            <a:r>
              <a:rPr lang="en-US" u="sng" dirty="0" smtClean="0"/>
              <a:t>Collective Self-reliance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 </a:t>
            </a:r>
            <a:r>
              <a:rPr lang="en-US" u="sng" dirty="0" smtClean="0"/>
              <a:t>Dev. Mutual Trust  </a:t>
            </a:r>
            <a:r>
              <a:rPr lang="en-US" dirty="0" smtClean="0"/>
              <a:t>and Understanding of One Another's Problems;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 </a:t>
            </a:r>
            <a:r>
              <a:rPr lang="en-US" u="sng" dirty="0" smtClean="0"/>
              <a:t>Promote Cooperation</a:t>
            </a:r>
            <a:r>
              <a:rPr lang="en-US" dirty="0" smtClean="0"/>
              <a:t>;</a:t>
            </a:r>
          </a:p>
          <a:p>
            <a:pPr marL="914400" lvl="1" indent="-514350"/>
            <a:r>
              <a:rPr lang="en-US" dirty="0" smtClean="0"/>
              <a:t>Among Member States</a:t>
            </a:r>
          </a:p>
          <a:p>
            <a:pPr marL="914400" lvl="1" indent="-514350"/>
            <a:r>
              <a:rPr lang="en-US" dirty="0" smtClean="0"/>
              <a:t>With Other Developing Countries;</a:t>
            </a:r>
          </a:p>
          <a:p>
            <a:pPr marL="914400" lvl="1" indent="-514350"/>
            <a:r>
              <a:rPr lang="en-US" dirty="0" smtClean="0"/>
              <a:t>In International Forums; and</a:t>
            </a:r>
          </a:p>
          <a:p>
            <a:pPr marL="914400" lvl="1" indent="-514350"/>
            <a:r>
              <a:rPr lang="en-US" dirty="0" smtClean="0"/>
              <a:t>With International And Regional Organizations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0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Article </a:t>
            </a:r>
            <a:r>
              <a:rPr lang="en-US" b="1" i="1" dirty="0" smtClean="0"/>
              <a:t>II-PRINCIPLES </a:t>
            </a:r>
            <a:r>
              <a:rPr lang="en-US" b="1" i="1" dirty="0" smtClean="0"/>
              <a:t>(Values)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</a:t>
            </a:r>
            <a:r>
              <a:rPr lang="en-US" dirty="0" smtClean="0"/>
              <a:t>romoting </a:t>
            </a:r>
            <a:r>
              <a:rPr lang="en-US" dirty="0"/>
              <a:t>peace, stability, </a:t>
            </a:r>
            <a:r>
              <a:rPr lang="en-US" dirty="0" smtClean="0"/>
              <a:t>and </a:t>
            </a:r>
            <a:r>
              <a:rPr lang="en-US" dirty="0"/>
              <a:t>progress in the region </a:t>
            </a:r>
            <a:endParaRPr lang="en-US" dirty="0" smtClean="0"/>
          </a:p>
          <a:p>
            <a:r>
              <a:rPr lang="en-US" dirty="0" smtClean="0"/>
              <a:t>Respect </a:t>
            </a:r>
            <a:r>
              <a:rPr lang="en-US" dirty="0"/>
              <a:t>for the  </a:t>
            </a:r>
            <a:r>
              <a:rPr lang="en-US" dirty="0" smtClean="0"/>
              <a:t>principles </a:t>
            </a:r>
            <a:r>
              <a:rPr lang="en-US" dirty="0"/>
              <a:t>of </a:t>
            </a:r>
            <a:endParaRPr lang="en-US" dirty="0" smtClean="0"/>
          </a:p>
          <a:p>
            <a:pPr lvl="1"/>
            <a:r>
              <a:rPr lang="en-US" dirty="0" smtClean="0"/>
              <a:t>Sovereign equality</a:t>
            </a:r>
          </a:p>
          <a:p>
            <a:pPr lvl="1"/>
            <a:r>
              <a:rPr lang="en-US" dirty="0" smtClean="0"/>
              <a:t>Territorial integrity</a:t>
            </a:r>
          </a:p>
          <a:p>
            <a:pPr lvl="1"/>
            <a:r>
              <a:rPr lang="en-US" dirty="0" smtClean="0"/>
              <a:t>National independence</a:t>
            </a:r>
          </a:p>
          <a:p>
            <a:pPr lvl="1"/>
            <a:r>
              <a:rPr lang="en-US" dirty="0" smtClean="0"/>
              <a:t>Non-use of force</a:t>
            </a:r>
          </a:p>
          <a:p>
            <a:pPr lvl="1"/>
            <a:r>
              <a:rPr lang="en-US" dirty="0" smtClean="0"/>
              <a:t>Non-interference in the internal affairs of other states   and </a:t>
            </a:r>
          </a:p>
          <a:p>
            <a:pPr lvl="1"/>
            <a:r>
              <a:rPr lang="en-US" dirty="0" smtClean="0"/>
              <a:t>Peaceful settlement of all disputes;</a:t>
            </a:r>
          </a:p>
          <a:p>
            <a:r>
              <a:rPr lang="en-US" dirty="0" smtClean="0"/>
              <a:t>Fostering </a:t>
            </a:r>
            <a:r>
              <a:rPr lang="en-US" dirty="0"/>
              <a:t>mutual understanding, good </a:t>
            </a:r>
            <a:r>
              <a:rPr lang="en-US" dirty="0" smtClean="0"/>
              <a:t>neighborly </a:t>
            </a:r>
            <a:r>
              <a:rPr lang="en-US" dirty="0"/>
              <a:t>relations and meaningful </a:t>
            </a:r>
            <a:r>
              <a:rPr lang="en-US" dirty="0" smtClean="0"/>
              <a:t>cooperation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7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533525"/>
            <a:ext cx="7772400" cy="1362075"/>
          </a:xfrm>
        </p:spPr>
        <p:txBody>
          <a:bodyPr/>
          <a:lstStyle/>
          <a:p>
            <a:r>
              <a:rPr lang="en-US" dirty="0" err="1" smtClean="0"/>
              <a:t>SAARC</a:t>
            </a:r>
            <a:r>
              <a:rPr lang="en-US" dirty="0" smtClean="0"/>
              <a:t>-Institutional framework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8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8591581"/>
              </p:ext>
            </p:extLst>
          </p:nvPr>
        </p:nvGraphicFramePr>
        <p:xfrm>
          <a:off x="457200" y="304800"/>
          <a:ext cx="86106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905000" y="2438400"/>
            <a:ext cx="1676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Meets twice a year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05600" y="2334491"/>
            <a:ext cx="20574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Foreign Secretaries. Meet twice a year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17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553200" y="5257800"/>
            <a:ext cx="16764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Commerce &amp; Trade  Secretaries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4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1000" y="457200"/>
            <a:ext cx="4040188" cy="5867400"/>
          </a:xfrm>
        </p:spPr>
        <p:txBody>
          <a:bodyPr>
            <a:normAutofit/>
          </a:bodyPr>
          <a:lstStyle/>
          <a:p>
            <a:r>
              <a:rPr lang="en-US" i="1" dirty="0"/>
              <a:t>Article </a:t>
            </a:r>
            <a:r>
              <a:rPr lang="en-US" i="1" dirty="0" smtClean="0"/>
              <a:t>III-</a:t>
            </a:r>
            <a:r>
              <a:rPr lang="en-US" b="1" i="1" dirty="0" err="1" smtClean="0">
                <a:solidFill>
                  <a:srgbClr val="002060"/>
                </a:solidFill>
              </a:rPr>
              <a:t>SAARC</a:t>
            </a:r>
            <a:r>
              <a:rPr lang="en-US" b="1" i="1" dirty="0" smtClean="0">
                <a:solidFill>
                  <a:srgbClr val="002060"/>
                </a:solidFill>
              </a:rPr>
              <a:t> SUMMIT</a:t>
            </a:r>
            <a:endParaRPr lang="en-US" b="1" dirty="0">
              <a:solidFill>
                <a:srgbClr val="002060"/>
              </a:solidFill>
            </a:endParaRPr>
          </a:p>
          <a:p>
            <a:pPr lvl="1"/>
            <a:r>
              <a:rPr lang="en-US" sz="1800" i="1" dirty="0" smtClean="0"/>
              <a:t>MEETINGS </a:t>
            </a:r>
            <a:r>
              <a:rPr lang="en-US" sz="1800" i="1" dirty="0"/>
              <a:t>OF THE HEADS OF STATE OR GOVERNMENT</a:t>
            </a:r>
            <a:endParaRPr lang="en-US" sz="1800" dirty="0"/>
          </a:p>
          <a:p>
            <a:pPr lvl="1"/>
            <a:r>
              <a:rPr lang="en-US" dirty="0" smtClean="0"/>
              <a:t>once </a:t>
            </a:r>
            <a:r>
              <a:rPr lang="en-US" dirty="0"/>
              <a:t>a </a:t>
            </a:r>
            <a:r>
              <a:rPr lang="en-US" dirty="0" smtClean="0"/>
              <a:t>year</a:t>
            </a:r>
          </a:p>
          <a:p>
            <a:pPr lvl="1"/>
            <a:r>
              <a:rPr lang="en-US" sz="2400" dirty="0" smtClean="0"/>
              <a:t>Unanimous decision</a:t>
            </a:r>
            <a:endParaRPr lang="en-US" sz="2400" dirty="0"/>
          </a:p>
          <a:p>
            <a:endParaRPr lang="en-US" b="1" i="1" dirty="0" smtClean="0"/>
          </a:p>
          <a:p>
            <a:r>
              <a:rPr lang="en-US" b="1" i="1" dirty="0" smtClean="0"/>
              <a:t>Article V- STANDING </a:t>
            </a:r>
            <a:r>
              <a:rPr lang="en-US" b="1" i="1" dirty="0"/>
              <a:t>COMMITTEE</a:t>
            </a:r>
            <a:endParaRPr lang="en-US" dirty="0"/>
          </a:p>
          <a:p>
            <a:pPr lvl="1"/>
            <a:r>
              <a:rPr lang="en-US" dirty="0"/>
              <a:t>The Standing Committee comprising </a:t>
            </a:r>
            <a:r>
              <a:rPr lang="en-US" dirty="0" smtClean="0"/>
              <a:t>of the </a:t>
            </a:r>
            <a:r>
              <a:rPr lang="en-US" dirty="0"/>
              <a:t>Foreign Secretaries </a:t>
            </a:r>
            <a:endParaRPr lang="en-US" dirty="0" smtClean="0"/>
          </a:p>
          <a:p>
            <a:pPr lvl="1"/>
            <a:r>
              <a:rPr lang="en-US" dirty="0" smtClean="0"/>
              <a:t>Assist and facilitate the Council of </a:t>
            </a:r>
            <a:r>
              <a:rPr lang="en-US" dirty="0" err="1" smtClean="0"/>
              <a:t>FMs</a:t>
            </a:r>
            <a:endParaRPr lang="en-US" dirty="0"/>
          </a:p>
          <a:p>
            <a:r>
              <a:rPr lang="en-US" b="1" i="1" dirty="0" smtClean="0"/>
              <a:t>Article VI- TECHNICAL COMMITTEES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8200" y="457200"/>
            <a:ext cx="4041775" cy="63976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Article </a:t>
            </a:r>
            <a:r>
              <a:rPr lang="en-US" i="1" dirty="0" smtClean="0">
                <a:solidFill>
                  <a:srgbClr val="FF0000"/>
                </a:solidFill>
              </a:rPr>
              <a:t>IV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i="1" dirty="0">
                <a:solidFill>
                  <a:srgbClr val="FF0000"/>
                </a:solidFill>
              </a:rPr>
              <a:t>COUNCIL OF </a:t>
            </a:r>
            <a:r>
              <a:rPr lang="en-US" i="1" dirty="0" smtClean="0">
                <a:solidFill>
                  <a:srgbClr val="FF0000"/>
                </a:solidFill>
              </a:rPr>
              <a:t>Foreign MINISTERS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143000"/>
            <a:ext cx="4041775" cy="49831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A) 	formulation of the policies of the ASSOCIATION;</a:t>
            </a:r>
          </a:p>
          <a:p>
            <a:pPr marL="0" indent="0">
              <a:buNone/>
            </a:pPr>
            <a:r>
              <a:rPr lang="en-US" dirty="0" smtClean="0"/>
              <a:t>B) 	review of the progress of cooperation </a:t>
            </a:r>
          </a:p>
          <a:p>
            <a:pPr marL="0" indent="0">
              <a:buNone/>
            </a:pPr>
            <a:r>
              <a:rPr lang="en-US" dirty="0" smtClean="0"/>
              <a:t>C) 	decision on new areas of cooperation;</a:t>
            </a:r>
          </a:p>
          <a:p>
            <a:pPr marL="0" indent="0">
              <a:buNone/>
            </a:pPr>
            <a:r>
              <a:rPr lang="en-US" dirty="0" smtClean="0"/>
              <a:t>D)	 establishment of additional mechanism under the ASSOCIATION</a:t>
            </a:r>
          </a:p>
          <a:p>
            <a:pPr marL="0" indent="0">
              <a:buNone/>
            </a:pPr>
            <a:r>
              <a:rPr lang="en-US" dirty="0" smtClean="0"/>
              <a:t>E) 	decision on other matters of general interest to the ASSOCIATION.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council of ministers shall meet twice a year.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3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i="1" dirty="0" smtClean="0"/>
              <a:t>Article-VIII  </a:t>
            </a:r>
            <a:r>
              <a:rPr lang="en-US" b="1" i="1" dirty="0" err="1" smtClean="0"/>
              <a:t>SAARC</a:t>
            </a:r>
            <a:r>
              <a:rPr lang="en-US" b="1" i="1" dirty="0" smtClean="0"/>
              <a:t> SECRETARIAT</a:t>
            </a:r>
            <a:endParaRPr lang="en-US" dirty="0"/>
          </a:p>
          <a:p>
            <a:pPr lvl="1"/>
            <a:r>
              <a:rPr lang="en-US" dirty="0"/>
              <a:t>There shall be a Secretariat of the ASSOCIATION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Performs day to day administrative functions</a:t>
            </a:r>
          </a:p>
          <a:p>
            <a:pPr lvl="1"/>
            <a:r>
              <a:rPr lang="en-US" dirty="0" err="1" smtClean="0"/>
              <a:t>Esala</a:t>
            </a:r>
            <a:r>
              <a:rPr lang="en-US" dirty="0" smtClean="0"/>
              <a:t> R. </a:t>
            </a:r>
            <a:r>
              <a:rPr lang="en-US" dirty="0" err="1" smtClean="0"/>
              <a:t>Weerakoon</a:t>
            </a:r>
            <a:r>
              <a:rPr lang="en-US" dirty="0" smtClean="0"/>
              <a:t>, from Sri Lanka is the current Secretary General from 1</a:t>
            </a:r>
            <a:r>
              <a:rPr lang="en-US" baseline="30000" dirty="0" smtClean="0"/>
              <a:t>st</a:t>
            </a:r>
            <a:r>
              <a:rPr lang="en-US" dirty="0" smtClean="0"/>
              <a:t> March 2020</a:t>
            </a:r>
          </a:p>
          <a:p>
            <a:pPr lvl="1"/>
            <a:r>
              <a:rPr lang="en-US" dirty="0" smtClean="0"/>
              <a:t>3 year term of office</a:t>
            </a:r>
          </a:p>
          <a:p>
            <a:pPr marL="0" indent="0">
              <a:buNone/>
            </a:pPr>
            <a:r>
              <a:rPr lang="en-US" b="1" dirty="0" smtClean="0"/>
              <a:t>Article IX- FINANCIAL </a:t>
            </a:r>
            <a:r>
              <a:rPr lang="en-US" b="1" dirty="0"/>
              <a:t>ARRANGEMENTS</a:t>
            </a:r>
            <a:endParaRPr lang="en-US" dirty="0"/>
          </a:p>
          <a:p>
            <a:r>
              <a:rPr lang="en-US" dirty="0"/>
              <a:t>The contribution of each Member State towards financing of the activities of the ASSOCIATION shall be </a:t>
            </a:r>
            <a:r>
              <a:rPr lang="en-US" dirty="0" smtClean="0"/>
              <a:t>voluntary.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2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81387"/>
            <a:ext cx="7772400" cy="1362075"/>
          </a:xfrm>
        </p:spPr>
        <p:txBody>
          <a:bodyPr/>
          <a:lstStyle/>
          <a:p>
            <a:r>
              <a:rPr lang="en-US" dirty="0" smtClean="0"/>
              <a:t>Regional &amp;</a:t>
            </a:r>
            <a:br>
              <a:rPr lang="en-US" dirty="0" smtClean="0"/>
            </a:br>
            <a:r>
              <a:rPr lang="en-US" dirty="0" smtClean="0"/>
              <a:t>global organizations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81200"/>
            <a:ext cx="7772400" cy="150018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Current Affairs &amp; Pakistan Affairs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4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762000"/>
          </a:xfrm>
        </p:spPr>
        <p:txBody>
          <a:bodyPr/>
          <a:lstStyle/>
          <a:p>
            <a:r>
              <a:rPr lang="en-US" dirty="0" err="1" smtClean="0"/>
              <a:t>SAARC</a:t>
            </a:r>
            <a:r>
              <a:rPr lang="en-US" dirty="0" smtClean="0"/>
              <a:t>-A Critical Analysis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20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7772400" cy="4876800"/>
          </a:xfrm>
        </p:spPr>
        <p:txBody>
          <a:bodyPr>
            <a:noAutofit/>
          </a:bodyPr>
          <a:lstStyle/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key issues/challenges are</a:t>
            </a:r>
            <a:r>
              <a:rPr lang="en-US" sz="2800" dirty="0" smtClean="0"/>
              <a:t>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Regional integration &amp; infrastructure development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energy</a:t>
            </a:r>
            <a:r>
              <a:rPr lang="en-US" sz="2800" dirty="0"/>
              <a:t>, </a:t>
            </a: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climate </a:t>
            </a:r>
            <a:r>
              <a:rPr lang="en-US" sz="2800" dirty="0"/>
              <a:t>change, food </a:t>
            </a:r>
            <a:r>
              <a:rPr lang="en-US" sz="2800" dirty="0" smtClean="0"/>
              <a:t>security, poverty </a:t>
            </a:r>
            <a:r>
              <a:rPr lang="en-US" sz="2800" dirty="0"/>
              <a:t>alleviation, </a:t>
            </a: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science </a:t>
            </a:r>
            <a:r>
              <a:rPr lang="en-US" sz="2800" dirty="0"/>
              <a:t>and technology, </a:t>
            </a:r>
            <a:r>
              <a:rPr lang="en-US" sz="2800" dirty="0" smtClean="0"/>
              <a:t>education for human </a:t>
            </a:r>
            <a:r>
              <a:rPr lang="en-US" sz="2800" dirty="0" err="1" smtClean="0"/>
              <a:t>developemnt</a:t>
            </a: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trade, tourism, culture and people-to-people contact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Terrorism and cooperation in counter-terrorism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5630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Indicators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SAARC</a:t>
            </a:r>
            <a:r>
              <a:rPr lang="en-US" dirty="0" smtClean="0"/>
              <a:t>-Geo-Economics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4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11162"/>
          </a:xfrm>
        </p:spPr>
        <p:txBody>
          <a:bodyPr>
            <a:noAutofit/>
          </a:bodyPr>
          <a:lstStyle/>
          <a:p>
            <a:r>
              <a:rPr lang="en-US" sz="1800" dirty="0"/>
              <a:t>Economic data is sourced from the </a:t>
            </a:r>
            <a:r>
              <a:rPr lang="en-US" sz="1800" dirty="0" smtClean="0"/>
              <a:t>IMF, </a:t>
            </a:r>
            <a:r>
              <a:rPr lang="en-US" sz="1800" dirty="0"/>
              <a:t>current as of December 2019,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22</a:t>
            </a:fld>
            <a:endParaRPr lang="en-US"/>
          </a:p>
        </p:txBody>
      </p:sp>
      <p:pic>
        <p:nvPicPr>
          <p:cNvPr id="1026" name="Picture 2" descr="C:\Users\Smile\Desktop\Captur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8763000" cy="58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3581400"/>
            <a:ext cx="85344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" y="5334000"/>
            <a:ext cx="85344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1727" y="2362200"/>
            <a:ext cx="8534400" cy="609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3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Smile\Downloads\SAARC-gdp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800"/>
            <a:ext cx="6629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304800"/>
            <a:ext cx="8229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World Economic Forum: an Outlook on South Asian Economies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3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NOA</a:t>
            </a:r>
            <a:r>
              <a:rPr lang="en-US" dirty="0" smtClean="0"/>
              <a:t>-Sarfraz Hussain Ansari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24</a:t>
            </a:fld>
            <a:endParaRPr lang="en-US"/>
          </a:p>
        </p:txBody>
      </p:sp>
      <p:pic>
        <p:nvPicPr>
          <p:cNvPr id="2050" name="Picture 2" descr="C:\Users\Smile\Desktop\Capture3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8915"/>
            <a:ext cx="8001000" cy="576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0" y="533400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https://www.worldbank.org/en/region/sar/overview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80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SAARC</a:t>
            </a:r>
            <a:r>
              <a:rPr lang="en-US" dirty="0" smtClean="0"/>
              <a:t>-geo politics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4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SAARC</a:t>
            </a:r>
            <a:r>
              <a:rPr lang="en-US" sz="3600" dirty="0" smtClean="0"/>
              <a:t>- Regional Power Politics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 Two dominant players-</a:t>
            </a:r>
            <a:r>
              <a:rPr lang="en-US" dirty="0"/>
              <a:t>P</a:t>
            </a:r>
            <a:r>
              <a:rPr lang="en-US" dirty="0" smtClean="0"/>
              <a:t>akistan and India off setting each other’s influence 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/>
              <a:t>Balance of Power in South </a:t>
            </a:r>
            <a:r>
              <a:rPr lang="en-US" dirty="0" smtClean="0"/>
              <a:t>Asia and Nuclear </a:t>
            </a:r>
            <a:r>
              <a:rPr lang="en-US" dirty="0" smtClean="0"/>
              <a:t>deterrence</a:t>
            </a:r>
          </a:p>
          <a:p>
            <a:pPr lvl="1"/>
            <a:r>
              <a:rPr lang="en-US" dirty="0" smtClean="0"/>
              <a:t>Kashmir issue as the nuclear flash point</a:t>
            </a:r>
          </a:p>
          <a:p>
            <a:pPr lvl="1"/>
            <a:r>
              <a:rPr lang="en-US" dirty="0" smtClean="0"/>
              <a:t>Enmity </a:t>
            </a:r>
            <a:r>
              <a:rPr lang="en-US" dirty="0" smtClean="0"/>
              <a:t>with India since independence</a:t>
            </a:r>
          </a:p>
          <a:p>
            <a:pPr lvl="1"/>
            <a:r>
              <a:rPr lang="en-US" dirty="0" smtClean="0"/>
              <a:t>India’s </a:t>
            </a:r>
            <a:r>
              <a:rPr lang="en-US" dirty="0" smtClean="0"/>
              <a:t>influence in Bangladesh, Nepal and Bhutan due to proximity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97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SAARC</a:t>
            </a:r>
            <a:r>
              <a:rPr lang="en-US" sz="2800" dirty="0"/>
              <a:t>-Critical </a:t>
            </a:r>
            <a:r>
              <a:rPr lang="en-US" sz="2800" dirty="0" smtClean="0"/>
              <a:t>Analysis		…</a:t>
            </a:r>
            <a:r>
              <a:rPr lang="en-US" sz="2800" dirty="0" err="1" smtClean="0"/>
              <a:t>conti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2. The Changing Regional Balance of Power &amp; </a:t>
            </a:r>
            <a:r>
              <a:rPr lang="en-US" dirty="0" err="1" smtClean="0">
                <a:solidFill>
                  <a:srgbClr val="FF0000"/>
                </a:solidFill>
              </a:rPr>
              <a:t>SAARC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India’s </a:t>
            </a:r>
            <a:r>
              <a:rPr lang="en-US" dirty="0"/>
              <a:t>increasing involvement in Afghanistan </a:t>
            </a:r>
            <a:r>
              <a:rPr lang="en-US" dirty="0" smtClean="0"/>
              <a:t>and </a:t>
            </a:r>
            <a:r>
              <a:rPr lang="en-US" dirty="0"/>
              <a:t>our strategic depth </a:t>
            </a:r>
          </a:p>
          <a:p>
            <a:pPr lvl="1"/>
            <a:r>
              <a:rPr lang="en-US" dirty="0"/>
              <a:t>Pakistan tries to offset it while lobbying with </a:t>
            </a:r>
            <a:r>
              <a:rPr lang="en-US" dirty="0" smtClean="0"/>
              <a:t>Maldives, </a:t>
            </a:r>
            <a:r>
              <a:rPr lang="en-US" dirty="0"/>
              <a:t>Sri Lanka and Afghanistan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3. Increasing </a:t>
            </a:r>
            <a:r>
              <a:rPr lang="en-US" dirty="0">
                <a:solidFill>
                  <a:srgbClr val="002060"/>
                </a:solidFill>
              </a:rPr>
              <a:t>influence of China in South </a:t>
            </a:r>
            <a:r>
              <a:rPr lang="en-US" dirty="0" smtClean="0">
                <a:solidFill>
                  <a:srgbClr val="002060"/>
                </a:solidFill>
              </a:rPr>
              <a:t>Asia</a:t>
            </a:r>
          </a:p>
          <a:p>
            <a:pPr lvl="1"/>
            <a:r>
              <a:rPr lang="en-US" dirty="0" smtClean="0"/>
              <a:t>China </a:t>
            </a:r>
            <a:r>
              <a:rPr lang="en-US" dirty="0"/>
              <a:t>also off sets India- it invites other global players in the </a:t>
            </a:r>
            <a:r>
              <a:rPr lang="en-US" dirty="0" smtClean="0"/>
              <a:t>region</a:t>
            </a:r>
          </a:p>
          <a:p>
            <a:pPr lvl="1"/>
            <a:r>
              <a:rPr lang="en-US" dirty="0" smtClean="0"/>
              <a:t>Recent row between China and India at LAC in </a:t>
            </a:r>
            <a:r>
              <a:rPr lang="en-US" dirty="0" err="1" smtClean="0"/>
              <a:t>Galwan</a:t>
            </a:r>
            <a:r>
              <a:rPr lang="en-US" dirty="0" smtClean="0"/>
              <a:t> Valley, </a:t>
            </a:r>
            <a:r>
              <a:rPr lang="en-US" dirty="0" err="1" smtClean="0"/>
              <a:t>Laddakh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4. Presence of US in the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Region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/>
              <a:t>5. </a:t>
            </a:r>
            <a:r>
              <a:rPr lang="en-US" dirty="0" err="1" smtClean="0"/>
              <a:t>SAARC</a:t>
            </a:r>
            <a:r>
              <a:rPr lang="en-US" dirty="0" smtClean="0"/>
              <a:t>-ECO-</a:t>
            </a:r>
            <a:r>
              <a:rPr lang="en-US" dirty="0" err="1" smtClean="0"/>
              <a:t>SCO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The Emerging ‘Asian Order’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2" descr="E:\NOA-Misc\download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495800"/>
            <a:ext cx="2133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83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2400" dirty="0"/>
              <a:t>The </a:t>
            </a:r>
            <a:r>
              <a:rPr lang="en-US" sz="2400" dirty="0" smtClean="0"/>
              <a:t>Geo-Strategic Region </a:t>
            </a:r>
            <a:r>
              <a:rPr lang="en-US" sz="2400" dirty="0"/>
              <a:t>Claimed by Pakistan, China and India 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28</a:t>
            </a:fld>
            <a:endParaRPr lang="en-US"/>
          </a:p>
        </p:txBody>
      </p:sp>
      <p:pic>
        <p:nvPicPr>
          <p:cNvPr id="5122" name="Picture 2" descr="C:\Users\Smile\Downloads\Galwan-Valle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305800" cy="5418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314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29</a:t>
            </a:fld>
            <a:endParaRPr lang="en-US"/>
          </a:p>
        </p:txBody>
      </p:sp>
      <p:pic>
        <p:nvPicPr>
          <p:cNvPr id="1026" name="Picture 2" descr="E:\NOA-Misc\download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745" y="42427"/>
            <a:ext cx="4352062" cy="435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 rot="2066309">
            <a:off x="4958011" y="2066206"/>
            <a:ext cx="1476225" cy="11846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ASEAN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 rot="2024269">
            <a:off x="3099803" y="932062"/>
            <a:ext cx="1481883" cy="9394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ECO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213222">
            <a:off x="4213909" y="414126"/>
            <a:ext cx="1764656" cy="16661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B0F0"/>
                </a:solidFill>
              </a:rPr>
              <a:t>SCO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4114800"/>
            <a:ext cx="7205594" cy="223491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Geo-Strategic and Geo-Economic importance of Pakistan.</a:t>
            </a:r>
          </a:p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Pakistan: A Regional Hub for 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SAARC</a:t>
            </a:r>
            <a:r>
              <a:rPr lang="en-US" sz="2400" dirty="0" smtClean="0">
                <a:solidFill>
                  <a:schemeClr val="tx1"/>
                </a:solidFill>
              </a:rPr>
              <a:t>-ECO-</a:t>
            </a:r>
            <a:r>
              <a:rPr lang="en-US" sz="2400" dirty="0" err="1" smtClean="0">
                <a:solidFill>
                  <a:schemeClr val="tx1"/>
                </a:solidFill>
              </a:rPr>
              <a:t>SCO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90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71596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Multilateralism</a:t>
            </a:r>
            <a:r>
              <a:rPr lang="en-US" sz="2800" dirty="0" smtClean="0"/>
              <a:t> for Regional &amp; Global Cooperation</a:t>
            </a: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800600" y="609600"/>
            <a:ext cx="4040188" cy="639762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Globalism---</a:t>
            </a:r>
            <a:r>
              <a:rPr lang="en-US" dirty="0" err="1" smtClean="0">
                <a:solidFill>
                  <a:srgbClr val="002060"/>
                </a:solidFill>
              </a:rPr>
              <a:t>IGOs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10000" cy="4297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International Political Order</a:t>
            </a:r>
          </a:p>
          <a:p>
            <a:r>
              <a:rPr lang="en-US" dirty="0" err="1" smtClean="0"/>
              <a:t>LoN</a:t>
            </a:r>
            <a:endParaRPr lang="en-US" dirty="0" smtClean="0"/>
          </a:p>
          <a:p>
            <a:r>
              <a:rPr lang="en-US" dirty="0" smtClean="0"/>
              <a:t>UN</a:t>
            </a:r>
          </a:p>
          <a:p>
            <a:r>
              <a:rPr lang="en-US" dirty="0" err="1" smtClean="0"/>
              <a:t>ICJ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00B050"/>
                </a:solidFill>
              </a:rPr>
              <a:t>International Economic Order</a:t>
            </a:r>
            <a:endParaRPr lang="en-US" b="1" dirty="0">
              <a:solidFill>
                <a:srgbClr val="00B050"/>
              </a:solidFill>
            </a:endParaRPr>
          </a:p>
          <a:p>
            <a:r>
              <a:rPr lang="en-US" dirty="0" smtClean="0"/>
              <a:t>World Bank</a:t>
            </a:r>
          </a:p>
          <a:p>
            <a:r>
              <a:rPr lang="en-US" dirty="0" smtClean="0"/>
              <a:t>IMF</a:t>
            </a:r>
          </a:p>
          <a:p>
            <a:r>
              <a:rPr lang="en-US" dirty="0" smtClean="0"/>
              <a:t>WTO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311727" y="914400"/>
            <a:ext cx="3965575" cy="6397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Regionalism: Regional  Organizations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304800" y="1447800"/>
            <a:ext cx="4114800" cy="49530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rgbClr val="7030A0"/>
                </a:solidFill>
              </a:rPr>
              <a:t>SAARC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ECO</a:t>
            </a:r>
          </a:p>
          <a:p>
            <a:r>
              <a:rPr lang="en-US" dirty="0" err="1" smtClean="0">
                <a:solidFill>
                  <a:srgbClr val="7030A0"/>
                </a:solidFill>
              </a:rPr>
              <a:t>SCO</a:t>
            </a:r>
            <a:endParaRPr lang="en-US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EU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NAFTA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ASEAN</a:t>
            </a:r>
          </a:p>
          <a:p>
            <a:endParaRPr lang="en-US" dirty="0"/>
          </a:p>
          <a:p>
            <a:r>
              <a:rPr lang="en-US" dirty="0" err="1" smtClean="0">
                <a:solidFill>
                  <a:srgbClr val="002060"/>
                </a:solidFill>
              </a:rPr>
              <a:t>OIC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Gulf Cooperation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Council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Arab League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4800" y="838200"/>
            <a:ext cx="4267200" cy="5486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838200"/>
            <a:ext cx="4191000" cy="55002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Brace 2"/>
          <p:cNvSpPr/>
          <p:nvPr/>
        </p:nvSpPr>
        <p:spPr>
          <a:xfrm>
            <a:off x="6019800" y="2157845"/>
            <a:ext cx="609600" cy="990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747164" y="2438400"/>
            <a:ext cx="1295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Lecture-4</a:t>
            </a:r>
            <a:endParaRPr lang="en-US" dirty="0"/>
          </a:p>
        </p:txBody>
      </p:sp>
      <p:sp>
        <p:nvSpPr>
          <p:cNvPr id="13" name="Right Brace 12"/>
          <p:cNvSpPr/>
          <p:nvPr/>
        </p:nvSpPr>
        <p:spPr>
          <a:xfrm>
            <a:off x="6477000" y="4343400"/>
            <a:ext cx="914400" cy="1371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543800" y="4876800"/>
            <a:ext cx="1219200" cy="429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Lecture-5</a:t>
            </a:r>
            <a:endParaRPr lang="en-US" dirty="0"/>
          </a:p>
        </p:txBody>
      </p:sp>
      <p:sp>
        <p:nvSpPr>
          <p:cNvPr id="15" name="Right Brace 14"/>
          <p:cNvSpPr/>
          <p:nvPr/>
        </p:nvSpPr>
        <p:spPr>
          <a:xfrm>
            <a:off x="2616777" y="4828308"/>
            <a:ext cx="710045" cy="1371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352800" y="5306292"/>
            <a:ext cx="1066800" cy="408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Lecture-3</a:t>
            </a:r>
            <a:endParaRPr lang="en-US" dirty="0"/>
          </a:p>
        </p:txBody>
      </p:sp>
      <p:sp>
        <p:nvSpPr>
          <p:cNvPr id="17" name="Right Brace 16"/>
          <p:cNvSpPr/>
          <p:nvPr/>
        </p:nvSpPr>
        <p:spPr>
          <a:xfrm>
            <a:off x="1676400" y="1524000"/>
            <a:ext cx="914400" cy="1371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667000" y="2057400"/>
            <a:ext cx="1295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Lecture-1</a:t>
            </a:r>
            <a:endParaRPr lang="en-US" dirty="0"/>
          </a:p>
        </p:txBody>
      </p:sp>
      <p:sp>
        <p:nvSpPr>
          <p:cNvPr id="19" name="Right Brace 18"/>
          <p:cNvSpPr/>
          <p:nvPr/>
        </p:nvSpPr>
        <p:spPr>
          <a:xfrm>
            <a:off x="1524000" y="3048000"/>
            <a:ext cx="914400" cy="1371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590800" y="3505200"/>
            <a:ext cx="1143000" cy="408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Lecture-2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02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3200" dirty="0" smtClean="0"/>
              <a:t>Energy Corridor and Importance of Pakistan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97875"/>
            <a:ext cx="7239000" cy="558392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30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800600" y="3733800"/>
            <a:ext cx="1638300" cy="144780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324600" y="990600"/>
            <a:ext cx="1143000" cy="2867892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4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31</a:t>
            </a:fld>
            <a:endParaRPr lang="en-US"/>
          </a:p>
        </p:txBody>
      </p:sp>
      <p:pic>
        <p:nvPicPr>
          <p:cNvPr id="1026" name="Picture 2" descr="E:\NOA-Misc\lectrs-org\unname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7696200" cy="571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V="1">
            <a:off x="4433789" y="2057400"/>
            <a:ext cx="1116300" cy="1219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267200" y="2362201"/>
            <a:ext cx="430161" cy="9143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3276600" y="914400"/>
            <a:ext cx="1371599" cy="13438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477000" y="2667000"/>
            <a:ext cx="161680" cy="838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5400000">
            <a:off x="5753100" y="3924300"/>
            <a:ext cx="1066800" cy="228600"/>
          </a:xfrm>
          <a:prstGeom prst="curvedConnector3">
            <a:avLst>
              <a:gd name="adj1" fmla="val 4090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6477000" y="1447800"/>
            <a:ext cx="495300" cy="8104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3238502" y="914400"/>
            <a:ext cx="2311587" cy="381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5576455" y="942110"/>
            <a:ext cx="880152" cy="5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505200" y="2514601"/>
            <a:ext cx="146144" cy="1371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703867" y="2258292"/>
            <a:ext cx="268433" cy="4087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40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371600"/>
            <a:ext cx="6705600" cy="471024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32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8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SARC</a:t>
            </a:r>
            <a:r>
              <a:rPr lang="en-US" dirty="0" smtClean="0"/>
              <a:t>: Successes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err="1"/>
              <a:t>SAFTA</a:t>
            </a:r>
            <a:r>
              <a:rPr lang="en-US" dirty="0"/>
              <a:t> </a:t>
            </a:r>
            <a:r>
              <a:rPr lang="en-US" dirty="0" smtClean="0"/>
              <a:t>was negotiated </a:t>
            </a:r>
          </a:p>
          <a:p>
            <a:r>
              <a:rPr lang="en-US" dirty="0" err="1" smtClean="0"/>
              <a:t>SAARC</a:t>
            </a:r>
            <a:r>
              <a:rPr lang="en-US" dirty="0" smtClean="0"/>
              <a:t> has created ‘South </a:t>
            </a:r>
            <a:r>
              <a:rPr lang="en-US" dirty="0"/>
              <a:t>Asian </a:t>
            </a:r>
            <a:r>
              <a:rPr lang="en-US" dirty="0" smtClean="0"/>
              <a:t>Identity’</a:t>
            </a:r>
          </a:p>
          <a:p>
            <a:r>
              <a:rPr lang="en-US" dirty="0" err="1" smtClean="0"/>
              <a:t>SAARC</a:t>
            </a:r>
            <a:r>
              <a:rPr lang="en-US" dirty="0" smtClean="0"/>
              <a:t> Food Bank in 2011 in Pakistan</a:t>
            </a:r>
          </a:p>
          <a:p>
            <a:r>
              <a:rPr lang="en-US" dirty="0" smtClean="0"/>
              <a:t>South Asian University in New Delhi</a:t>
            </a:r>
          </a:p>
          <a:p>
            <a:r>
              <a:rPr lang="en-US" dirty="0" err="1"/>
              <a:t>SAARC</a:t>
            </a:r>
            <a:r>
              <a:rPr lang="en-US" dirty="0"/>
              <a:t> Development Fund </a:t>
            </a:r>
            <a:r>
              <a:rPr lang="en-US" dirty="0" smtClean="0"/>
              <a:t>in 2010</a:t>
            </a:r>
          </a:p>
          <a:p>
            <a:r>
              <a:rPr lang="en-US" dirty="0" err="1"/>
              <a:t>SAARC</a:t>
            </a:r>
            <a:r>
              <a:rPr lang="en-US" dirty="0"/>
              <a:t> Arbitration Council </a:t>
            </a:r>
            <a:endParaRPr lang="en-US" dirty="0" smtClean="0"/>
          </a:p>
          <a:p>
            <a:r>
              <a:rPr lang="en-US" dirty="0"/>
              <a:t>South Asian Regional Standards Organization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81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Hurdles in </a:t>
            </a:r>
            <a:r>
              <a:rPr lang="en-US" dirty="0" err="1" smtClean="0"/>
              <a:t>SAARC</a:t>
            </a:r>
            <a:r>
              <a:rPr lang="en-US" dirty="0" smtClean="0"/>
              <a:t> Integration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SAARC</a:t>
            </a:r>
            <a:r>
              <a:rPr lang="en-US" dirty="0" smtClean="0"/>
              <a:t> Charter Needs Amendments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SAARC</a:t>
            </a:r>
            <a:r>
              <a:rPr lang="en-US" dirty="0" smtClean="0"/>
              <a:t>-A Region without Regionalism</a:t>
            </a:r>
          </a:p>
          <a:p>
            <a:pPr lvl="1"/>
            <a:r>
              <a:rPr lang="en-US" dirty="0" smtClean="0"/>
              <a:t>India’s Look East Policy</a:t>
            </a:r>
          </a:p>
          <a:p>
            <a:pPr lvl="1"/>
            <a:r>
              <a:rPr lang="en-US" dirty="0" smtClean="0"/>
              <a:t>Bangladesh and Sri Lanka Looking towards ASEAN</a:t>
            </a:r>
          </a:p>
          <a:p>
            <a:pPr lvl="1"/>
            <a:r>
              <a:rPr lang="en-US" dirty="0" smtClean="0"/>
              <a:t>Pakistan’s tilt towards ECO and </a:t>
            </a:r>
            <a:r>
              <a:rPr lang="en-US" dirty="0" err="1" smtClean="0"/>
              <a:t>SCO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Extra Regional Actors Influence Indo-Pacific Politics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Indian Hegemony and Pakistan’s India centric Policies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Lack of Leadership, Trust </a:t>
            </a:r>
            <a:r>
              <a:rPr lang="en-US" dirty="0"/>
              <a:t>and </a:t>
            </a:r>
            <a:r>
              <a:rPr lang="en-US" dirty="0" smtClean="0"/>
              <a:t>mutual Respect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of Force as a Tool to Resolve Contentious Issues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Complexity among Diversity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8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mile\Downloads\onesouthas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643" y="3048000"/>
            <a:ext cx="3485357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err="1" smtClean="0"/>
              <a:t>SAARC</a:t>
            </a:r>
            <a:r>
              <a:rPr lang="en-US" dirty="0" smtClean="0"/>
              <a:t>-Free Trade Area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 </a:t>
            </a:r>
            <a:r>
              <a:rPr lang="en-US" dirty="0" smtClean="0"/>
              <a:t>1995, the </a:t>
            </a:r>
            <a:r>
              <a:rPr lang="en-US" dirty="0"/>
              <a:t>first step towards </a:t>
            </a:r>
            <a:r>
              <a:rPr lang="en-US" dirty="0" smtClean="0"/>
              <a:t>a</a:t>
            </a:r>
            <a:r>
              <a:rPr lang="en-US" dirty="0"/>
              <a:t> South Asian Free Trade Area (</a:t>
            </a:r>
            <a:r>
              <a:rPr lang="en-US" dirty="0" err="1"/>
              <a:t>SAFTA</a:t>
            </a:r>
            <a:r>
              <a:rPr lang="en-US" dirty="0"/>
              <a:t>) </a:t>
            </a:r>
            <a:endParaRPr lang="en-US" dirty="0" smtClean="0"/>
          </a:p>
          <a:p>
            <a:r>
              <a:rPr lang="en-US" dirty="0"/>
              <a:t>The </a:t>
            </a:r>
            <a:r>
              <a:rPr lang="en-US" dirty="0" err="1"/>
              <a:t>SAFTA</a:t>
            </a:r>
            <a:r>
              <a:rPr lang="en-US" dirty="0"/>
              <a:t> Agreement was signed on 6 January 2004 during </a:t>
            </a:r>
            <a:r>
              <a:rPr lang="en-US" dirty="0" smtClean="0"/>
              <a:t>12</a:t>
            </a:r>
            <a:r>
              <a:rPr lang="en-US" baseline="30000" dirty="0" smtClean="0"/>
              <a:t>th</a:t>
            </a:r>
            <a:r>
              <a:rPr lang="en-US" dirty="0" smtClean="0"/>
              <a:t>  </a:t>
            </a:r>
            <a:r>
              <a:rPr lang="en-US" dirty="0" err="1"/>
              <a:t>SAARC</a:t>
            </a:r>
            <a:r>
              <a:rPr lang="en-US" dirty="0"/>
              <a:t> Summit held in Islamabad, </a:t>
            </a:r>
            <a:r>
              <a:rPr lang="en-US" dirty="0" smtClean="0"/>
              <a:t>Pakistan.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Leading </a:t>
            </a:r>
            <a:r>
              <a:rPr lang="en-US" dirty="0"/>
              <a:t>subsequently towards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Customs Union, </a:t>
            </a:r>
            <a:endParaRPr lang="en-US" dirty="0" smtClean="0"/>
          </a:p>
          <a:p>
            <a:pPr lvl="1"/>
            <a:r>
              <a:rPr lang="en-US" dirty="0" smtClean="0"/>
              <a:t>Common </a:t>
            </a:r>
            <a:r>
              <a:rPr lang="en-US" dirty="0"/>
              <a:t>Market and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Economic Union. </a:t>
            </a:r>
            <a:endParaRPr lang="en-US" dirty="0" smtClean="0"/>
          </a:p>
          <a:p>
            <a:r>
              <a:rPr lang="en-US" dirty="0" smtClean="0"/>
              <a:t>It is still a pipedream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7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Scenarios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dirty="0" smtClean="0"/>
              <a:t>Future expansion of </a:t>
            </a:r>
            <a:r>
              <a:rPr lang="en-US" dirty="0" err="1" smtClean="0"/>
              <a:t>SAARC</a:t>
            </a:r>
            <a:r>
              <a:rPr lang="en-US" dirty="0" smtClean="0"/>
              <a:t>???</a:t>
            </a:r>
          </a:p>
          <a:p>
            <a:endParaRPr lang="en-US" dirty="0"/>
          </a:p>
          <a:p>
            <a:r>
              <a:rPr lang="en-US" dirty="0" smtClean="0"/>
              <a:t>Three Scenarios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SAARC</a:t>
            </a:r>
            <a:r>
              <a:rPr lang="en-US" dirty="0" smtClean="0"/>
              <a:t> would lose its importance and effectiveness and will be disintegrated- chances are remote and dim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Status Quo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Revival and Future Expansion- a challenge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6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err="1" smtClean="0"/>
              <a:t>SAARC</a:t>
            </a:r>
            <a:r>
              <a:rPr lang="en-US" dirty="0" smtClean="0"/>
              <a:t>: Conclusion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63976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Areas of Cooperation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(the Pull Factors)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1981200"/>
            <a:ext cx="4040188" cy="4103688"/>
          </a:xfrm>
        </p:spPr>
        <p:txBody>
          <a:bodyPr/>
          <a:lstStyle/>
          <a:p>
            <a:r>
              <a:rPr lang="en-US" dirty="0" smtClean="0"/>
              <a:t>Human Resource </a:t>
            </a:r>
            <a:r>
              <a:rPr lang="en-US" dirty="0" err="1" smtClean="0"/>
              <a:t>Dev</a:t>
            </a:r>
            <a:endParaRPr lang="en-US" dirty="0" smtClean="0"/>
          </a:p>
          <a:p>
            <a:r>
              <a:rPr lang="en-US" dirty="0" smtClean="0"/>
              <a:t>Agriculture, Food Security, Sustainability, climate change</a:t>
            </a:r>
          </a:p>
          <a:p>
            <a:r>
              <a:rPr lang="en-US" dirty="0" smtClean="0"/>
              <a:t>Poverty Alleviation, health </a:t>
            </a:r>
          </a:p>
          <a:p>
            <a:r>
              <a:rPr lang="en-US" dirty="0" smtClean="0"/>
              <a:t>Biotechnology, IT &amp; Telecom,</a:t>
            </a:r>
          </a:p>
          <a:p>
            <a:r>
              <a:rPr lang="en-US" dirty="0" smtClean="0"/>
              <a:t>Trade and energy corridors</a:t>
            </a:r>
          </a:p>
          <a:p>
            <a:r>
              <a:rPr lang="en-US" dirty="0" smtClean="0"/>
              <a:t>Tourism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724400" y="1295400"/>
            <a:ext cx="4041775" cy="63976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Areas of Conflict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(the Push Factors)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Kashmir Issue</a:t>
            </a:r>
          </a:p>
          <a:p>
            <a:r>
              <a:rPr lang="en-US" dirty="0" smtClean="0"/>
              <a:t>Border Disputes</a:t>
            </a:r>
          </a:p>
          <a:p>
            <a:r>
              <a:rPr lang="en-US" dirty="0" smtClean="0"/>
              <a:t>Trade Disputes</a:t>
            </a:r>
          </a:p>
          <a:p>
            <a:r>
              <a:rPr lang="en-US" dirty="0" smtClean="0"/>
              <a:t>Regional Imbalance</a:t>
            </a:r>
          </a:p>
          <a:p>
            <a:r>
              <a:rPr lang="en-US" dirty="0" smtClean="0"/>
              <a:t>Terrorism and interference in internal affairs</a:t>
            </a:r>
          </a:p>
          <a:p>
            <a:r>
              <a:rPr lang="en-US" dirty="0" smtClean="0"/>
              <a:t>Public Opinion of mutual hatred and distrust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37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81000" y="1143000"/>
            <a:ext cx="4191000" cy="5105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24400" y="1143000"/>
            <a:ext cx="4191000" cy="5105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0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SAARC</a:t>
            </a:r>
            <a:r>
              <a:rPr lang="en-US" dirty="0" smtClean="0"/>
              <a:t> Latest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SAARC</a:t>
            </a:r>
            <a:r>
              <a:rPr lang="en-US" dirty="0" smtClean="0"/>
              <a:t> COVID-19 Emergency Fund-March 15, 2020</a:t>
            </a:r>
          </a:p>
          <a:p>
            <a:r>
              <a:rPr lang="en-US" dirty="0" smtClean="0"/>
              <a:t>PM of Pakistan contacted PM of Bangladesh and discussed regional issues and reviving of </a:t>
            </a:r>
            <a:r>
              <a:rPr lang="en-US" dirty="0" err="1" smtClean="0"/>
              <a:t>SAARC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38</a:t>
            </a:fld>
            <a:endParaRPr lang="en-US"/>
          </a:p>
        </p:txBody>
      </p:sp>
      <p:pic>
        <p:nvPicPr>
          <p:cNvPr id="1026" name="Picture 2" descr="E:\NOA-Misc\lectrs-org\Capture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444" y="1295400"/>
            <a:ext cx="3562555" cy="457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55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that contribute in Power Politics &amp; Competition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Tangible 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Strong Economy</a:t>
            </a:r>
          </a:p>
          <a:p>
            <a:r>
              <a:rPr lang="en-US" dirty="0" smtClean="0"/>
              <a:t>Modern Technology</a:t>
            </a:r>
          </a:p>
          <a:p>
            <a:r>
              <a:rPr lang="en-US" dirty="0" smtClean="0"/>
              <a:t>Political Stability</a:t>
            </a:r>
          </a:p>
          <a:p>
            <a:r>
              <a:rPr lang="en-US" dirty="0" smtClean="0"/>
              <a:t>Geography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Intangible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Leadership</a:t>
            </a:r>
          </a:p>
          <a:p>
            <a:r>
              <a:rPr lang="en-US" dirty="0" smtClean="0"/>
              <a:t>Social Cohesion</a:t>
            </a:r>
          </a:p>
          <a:p>
            <a:r>
              <a:rPr lang="en-US" dirty="0" smtClean="0"/>
              <a:t>Population Quality</a:t>
            </a:r>
          </a:p>
          <a:p>
            <a:r>
              <a:rPr lang="en-US" dirty="0" smtClean="0"/>
              <a:t>Diplomacy</a:t>
            </a:r>
          </a:p>
          <a:p>
            <a:r>
              <a:rPr lang="en-US" dirty="0" smtClean="0"/>
              <a:t>National Identity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39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33400" y="4724400"/>
            <a:ext cx="7848600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On the basis of these factors certain countries start playing defining and leading role in the regional organizations they are member of.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74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Study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err="1" smtClean="0"/>
              <a:t>NOA</a:t>
            </a:r>
            <a:r>
              <a:rPr lang="en-US" dirty="0" smtClean="0"/>
              <a:t> Current Affairs Book by </a:t>
            </a:r>
            <a:r>
              <a:rPr lang="en-US" dirty="0" err="1" smtClean="0"/>
              <a:t>Fareed</a:t>
            </a:r>
            <a:r>
              <a:rPr lang="en-US" dirty="0" smtClean="0"/>
              <a:t> Khan</a:t>
            </a:r>
          </a:p>
          <a:p>
            <a:r>
              <a:rPr lang="en-US" dirty="0" err="1" smtClean="0"/>
              <a:t>NOA</a:t>
            </a:r>
            <a:r>
              <a:rPr lang="en-US" dirty="0" smtClean="0"/>
              <a:t> Pakistan Affairs Book </a:t>
            </a:r>
          </a:p>
          <a:p>
            <a:r>
              <a:rPr lang="en-US" dirty="0" smtClean="0"/>
              <a:t>My Lectures</a:t>
            </a:r>
          </a:p>
          <a:p>
            <a:r>
              <a:rPr lang="en-US" dirty="0" smtClean="0"/>
              <a:t>Official Websites of these Organizations</a:t>
            </a:r>
          </a:p>
          <a:p>
            <a:r>
              <a:rPr lang="en-US" dirty="0" err="1" smtClean="0"/>
              <a:t>CSS</a:t>
            </a:r>
            <a:r>
              <a:rPr lang="en-US" dirty="0" smtClean="0"/>
              <a:t> Five Year Papers</a:t>
            </a:r>
          </a:p>
          <a:p>
            <a:r>
              <a:rPr lang="en-US" dirty="0" smtClean="0"/>
              <a:t>Watch BBC ‘Outside Source’ </a:t>
            </a:r>
            <a:r>
              <a:rPr lang="en-US" dirty="0" err="1" smtClean="0"/>
              <a:t>Aljazera</a:t>
            </a:r>
            <a:r>
              <a:rPr lang="en-US" smtClean="0"/>
              <a:t> and </a:t>
            </a:r>
            <a:r>
              <a:rPr lang="en-US" dirty="0" err="1" smtClean="0"/>
              <a:t>DW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2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3100387"/>
            <a:ext cx="7772400" cy="1362075"/>
          </a:xfrm>
        </p:spPr>
        <p:txBody>
          <a:bodyPr/>
          <a:lstStyle/>
          <a:p>
            <a:r>
              <a:rPr lang="en-US" dirty="0" smtClean="0"/>
              <a:t>and </a:t>
            </a:r>
            <a:br>
              <a:rPr lang="en-US" dirty="0" smtClean="0"/>
            </a:br>
            <a:r>
              <a:rPr lang="en-US" dirty="0" smtClean="0"/>
              <a:t>the emerging ‘Asian order’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7772400" cy="150018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Shanghai Cooperation Organization </a:t>
            </a:r>
            <a:endParaRPr lang="en-US" sz="3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73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NOA-Misc\download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8424" y="3581400"/>
            <a:ext cx="3743326" cy="298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NOA-Misc\download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38326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NOA-Misc\download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2133600"/>
            <a:ext cx="2505075" cy="220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NOA-Misc\images (6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4800"/>
            <a:ext cx="26193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41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356866"/>
            <a:ext cx="41425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http://eng.sectsco.org/about_sco/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3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6965245" cy="761999"/>
          </a:xfrm>
        </p:spPr>
        <p:txBody>
          <a:bodyPr>
            <a:normAutofit/>
          </a:bodyPr>
          <a:lstStyle/>
          <a:p>
            <a:r>
              <a:rPr lang="en-US" sz="2800" dirty="0"/>
              <a:t>The Shanghai Cooperation </a:t>
            </a:r>
            <a:r>
              <a:rPr lang="en-US" sz="2800" dirty="0" smtClean="0"/>
              <a:t>Organization </a:t>
            </a:r>
            <a:r>
              <a:rPr lang="en-US" sz="2800" dirty="0"/>
              <a:t>(</a:t>
            </a:r>
            <a:r>
              <a:rPr lang="en-US" sz="2800" dirty="0" err="1"/>
              <a:t>SCO</a:t>
            </a:r>
            <a:r>
              <a:rPr lang="en-US" sz="28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696200" cy="4572000"/>
          </a:xfrm>
        </p:spPr>
        <p:txBody>
          <a:bodyPr>
            <a:normAutofit fontScale="70000" lnSpcReduction="20000"/>
          </a:bodyPr>
          <a:lstStyle/>
          <a:p>
            <a:pPr fontAlgn="t"/>
            <a:r>
              <a:rPr lang="en-US" dirty="0" smtClean="0"/>
              <a:t>A </a:t>
            </a:r>
            <a:r>
              <a:rPr lang="en-US" dirty="0"/>
              <a:t>permanent intergovernmental </a:t>
            </a:r>
            <a:r>
              <a:rPr lang="en-US" dirty="0" smtClean="0"/>
              <a:t>organization</a:t>
            </a:r>
          </a:p>
          <a:p>
            <a:pPr fontAlgn="t"/>
            <a:endParaRPr lang="en-US" dirty="0" smtClean="0"/>
          </a:p>
          <a:p>
            <a:pPr fontAlgn="t"/>
            <a:r>
              <a:rPr lang="en-US" dirty="0" smtClean="0"/>
              <a:t>Created on</a:t>
            </a:r>
            <a:r>
              <a:rPr lang="en-US" dirty="0"/>
              <a:t> 15 June 2001 in Shanghai (China) by </a:t>
            </a:r>
            <a:endParaRPr lang="en-US" dirty="0" smtClean="0"/>
          </a:p>
          <a:p>
            <a:pPr marL="868680" lvl="1" indent="-457200" fontAlgn="t">
              <a:buFont typeface="+mj-lt"/>
              <a:buAutoNum type="arabicPeriod"/>
            </a:pPr>
            <a:r>
              <a:rPr lang="en-US" dirty="0" smtClean="0"/>
              <a:t>the People's Republic of China, </a:t>
            </a:r>
          </a:p>
          <a:p>
            <a:pPr marL="868680" lvl="1" indent="-457200" fontAlgn="t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Republic of Kazakhstan, </a:t>
            </a:r>
            <a:endParaRPr lang="en-US" dirty="0" smtClean="0"/>
          </a:p>
          <a:p>
            <a:pPr marL="868680" lvl="1" indent="-457200" fontAlgn="t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Kyrgyz Republic, </a:t>
            </a:r>
            <a:endParaRPr lang="en-US" dirty="0" smtClean="0"/>
          </a:p>
          <a:p>
            <a:pPr marL="868680" lvl="1" indent="-457200" fontAlgn="t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Russian Federation, </a:t>
            </a:r>
            <a:endParaRPr lang="en-US" dirty="0" smtClean="0"/>
          </a:p>
          <a:p>
            <a:pPr marL="868680" lvl="1" indent="-457200" fontAlgn="t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Republic of Tajikistan, and </a:t>
            </a:r>
            <a:endParaRPr lang="en-US" dirty="0" smtClean="0"/>
          </a:p>
          <a:p>
            <a:pPr marL="868680" lvl="1" indent="-457200" fontAlgn="t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Republic of Uzbekistan</a:t>
            </a:r>
            <a:r>
              <a:rPr lang="en-US" dirty="0" smtClean="0"/>
              <a:t>.</a:t>
            </a:r>
          </a:p>
          <a:p>
            <a:pPr fontAlgn="t"/>
            <a:endParaRPr lang="en-US" dirty="0" smtClean="0"/>
          </a:p>
          <a:p>
            <a:pPr fontAlgn="t"/>
            <a:r>
              <a:rPr lang="en-US" dirty="0" smtClean="0"/>
              <a:t> </a:t>
            </a:r>
            <a:r>
              <a:rPr lang="en-US" dirty="0"/>
              <a:t>It was preceded by the Shanghai Five mechanism</a:t>
            </a:r>
            <a:r>
              <a:rPr lang="en-US" dirty="0" smtClean="0"/>
              <a:t>.</a:t>
            </a:r>
          </a:p>
          <a:p>
            <a:pPr fontAlgn="t"/>
            <a:endParaRPr lang="en-US" dirty="0" smtClean="0"/>
          </a:p>
          <a:p>
            <a:pPr fontAlgn="t"/>
            <a:r>
              <a:rPr lang="en-US" b="1" dirty="0" err="1"/>
              <a:t>SCO</a:t>
            </a:r>
            <a:r>
              <a:rPr lang="en-US" b="1" dirty="0"/>
              <a:t> Secretary-General VLADIMIR </a:t>
            </a:r>
            <a:r>
              <a:rPr lang="en-US" b="1" dirty="0" err="1" smtClean="0"/>
              <a:t>NOROV</a:t>
            </a:r>
            <a:r>
              <a:rPr lang="en-US" b="1" dirty="0" smtClean="0"/>
              <a:t> from January, 2019</a:t>
            </a:r>
            <a:endParaRPr lang="en-US" dirty="0"/>
          </a:p>
          <a:p>
            <a:pPr fontAlgn="t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63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SCO</a:t>
            </a:r>
            <a:r>
              <a:rPr lang="en-US" sz="3200" dirty="0" smtClean="0"/>
              <a:t>-Members, Observers, Dialogue Partners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1371600"/>
            <a:ext cx="2438400" cy="4980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US" sz="2400" dirty="0" smtClean="0"/>
              <a:t>8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member </a:t>
            </a:r>
            <a:r>
              <a:rPr lang="en-US" sz="2400" dirty="0" smtClean="0">
                <a:solidFill>
                  <a:schemeClr val="tx1"/>
                </a:solidFill>
              </a:rPr>
              <a:t>states</a:t>
            </a:r>
            <a:endParaRPr lang="en-US" sz="2400" dirty="0"/>
          </a:p>
          <a:p>
            <a:pPr fontAlgn="t"/>
            <a:endParaRPr lang="en-US" sz="2400" dirty="0" smtClean="0"/>
          </a:p>
          <a:p>
            <a:pPr lvl="1" fontAlgn="t"/>
            <a:r>
              <a:rPr lang="en-US" sz="2400" dirty="0" smtClean="0"/>
              <a:t>China</a:t>
            </a:r>
            <a:r>
              <a:rPr lang="en-US" sz="2400" dirty="0"/>
              <a:t>,</a:t>
            </a:r>
            <a:endParaRPr lang="en-US" sz="2400" dirty="0" smtClean="0"/>
          </a:p>
          <a:p>
            <a:pPr lvl="1" fontAlgn="t"/>
            <a:r>
              <a:rPr lang="en-US" sz="2400" dirty="0" smtClean="0"/>
              <a:t>India</a:t>
            </a:r>
            <a:r>
              <a:rPr lang="en-US" sz="2400" dirty="0"/>
              <a:t>, </a:t>
            </a:r>
          </a:p>
          <a:p>
            <a:pPr lvl="1" fontAlgn="t"/>
            <a:r>
              <a:rPr lang="en-US" sz="2400" dirty="0" smtClean="0"/>
              <a:t>Kazakhstan</a:t>
            </a:r>
            <a:r>
              <a:rPr lang="en-US" sz="2400" dirty="0"/>
              <a:t>, </a:t>
            </a:r>
          </a:p>
          <a:p>
            <a:pPr lvl="1" fontAlgn="t"/>
            <a:r>
              <a:rPr lang="en-US" sz="2400" dirty="0" err="1" smtClean="0"/>
              <a:t>Kyrgyzistan</a:t>
            </a:r>
            <a:r>
              <a:rPr lang="en-US" sz="2400" dirty="0" smtClean="0"/>
              <a:t> </a:t>
            </a:r>
            <a:endParaRPr lang="en-US" sz="2400" dirty="0"/>
          </a:p>
          <a:p>
            <a:pPr lvl="1" fontAlgn="t"/>
            <a:r>
              <a:rPr lang="en-US" sz="2400" dirty="0" smtClean="0"/>
              <a:t>Pakistan</a:t>
            </a:r>
            <a:r>
              <a:rPr lang="en-US" sz="2400" dirty="0"/>
              <a:t>, </a:t>
            </a:r>
          </a:p>
          <a:p>
            <a:pPr lvl="1" fontAlgn="t"/>
            <a:r>
              <a:rPr lang="en-US" sz="2400" dirty="0" smtClean="0"/>
              <a:t>Russia</a:t>
            </a:r>
          </a:p>
          <a:p>
            <a:pPr lvl="1" fontAlgn="t"/>
            <a:r>
              <a:rPr lang="en-US" sz="2400" dirty="0" smtClean="0"/>
              <a:t>Tajikistan</a:t>
            </a:r>
            <a:r>
              <a:rPr lang="en-US" sz="2400" dirty="0"/>
              <a:t>, and</a:t>
            </a:r>
          </a:p>
          <a:p>
            <a:pPr lvl="1" fontAlgn="t"/>
            <a:r>
              <a:rPr lang="en-US" sz="2400" dirty="0" smtClean="0"/>
              <a:t>Uzbekistan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0" y="1371600"/>
            <a:ext cx="2438400" cy="4980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US" sz="2400" dirty="0" smtClean="0"/>
              <a:t>4 </a:t>
            </a:r>
            <a:r>
              <a:rPr lang="en-US" sz="2400" dirty="0" smtClean="0">
                <a:solidFill>
                  <a:schemeClr val="tx1"/>
                </a:solidFill>
              </a:rPr>
              <a:t>observer states</a:t>
            </a:r>
          </a:p>
          <a:p>
            <a:pPr algn="ctr" fontAlgn="t"/>
            <a:endParaRPr lang="en-US" sz="2400" dirty="0"/>
          </a:p>
          <a:p>
            <a:pPr fontAlgn="t"/>
            <a:endParaRPr lang="en-US" sz="2800" dirty="0"/>
          </a:p>
          <a:p>
            <a:pPr lvl="1" fontAlgn="t"/>
            <a:r>
              <a:rPr lang="en-US" sz="2800" dirty="0" smtClean="0"/>
              <a:t>Afghanistan</a:t>
            </a:r>
            <a:r>
              <a:rPr lang="en-US" sz="2800" dirty="0"/>
              <a:t>, </a:t>
            </a:r>
          </a:p>
          <a:p>
            <a:pPr lvl="1" fontAlgn="t"/>
            <a:r>
              <a:rPr lang="en-US" sz="2800" dirty="0" smtClean="0"/>
              <a:t>Belarus</a:t>
            </a:r>
            <a:r>
              <a:rPr lang="en-US" sz="2800" dirty="0"/>
              <a:t>, </a:t>
            </a:r>
          </a:p>
          <a:p>
            <a:pPr lvl="1" fontAlgn="t"/>
            <a:r>
              <a:rPr lang="en-US" sz="2800" dirty="0" smtClean="0"/>
              <a:t>Iran </a:t>
            </a:r>
            <a:r>
              <a:rPr lang="en-US" sz="2800" dirty="0"/>
              <a:t>and </a:t>
            </a:r>
          </a:p>
          <a:p>
            <a:pPr lvl="1" fontAlgn="t"/>
            <a:r>
              <a:rPr lang="en-US" sz="2800" dirty="0" smtClean="0"/>
              <a:t>Mongolia</a:t>
            </a:r>
          </a:p>
          <a:p>
            <a:pPr lvl="1" fontAlgn="t"/>
            <a:endParaRPr lang="en-US" sz="2800" dirty="0"/>
          </a:p>
          <a:p>
            <a:pPr lvl="1" fontAlgn="t"/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5638800" y="1375407"/>
            <a:ext cx="2667000" cy="49491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t"/>
            <a:r>
              <a:rPr lang="en-US" sz="2400" dirty="0" smtClean="0"/>
              <a:t>6 </a:t>
            </a:r>
            <a:r>
              <a:rPr lang="en-US" sz="2400" dirty="0">
                <a:solidFill>
                  <a:schemeClr val="tx1"/>
                </a:solidFill>
              </a:rPr>
              <a:t>dialogue </a:t>
            </a:r>
            <a:r>
              <a:rPr lang="en-US" sz="2400" dirty="0" smtClean="0">
                <a:solidFill>
                  <a:schemeClr val="tx1"/>
                </a:solidFill>
              </a:rPr>
              <a:t>partners</a:t>
            </a:r>
            <a:endParaRPr lang="en-US" sz="2400" dirty="0">
              <a:solidFill>
                <a:schemeClr val="tx1"/>
              </a:solidFill>
            </a:endParaRPr>
          </a:p>
          <a:p>
            <a:pPr algn="ctr" fontAlgn="t"/>
            <a:endParaRPr lang="en-US" sz="2400" dirty="0" smtClean="0">
              <a:solidFill>
                <a:schemeClr val="tx1"/>
              </a:solidFill>
            </a:endParaRPr>
          </a:p>
          <a:p>
            <a:pPr algn="ctr" fontAlgn="t"/>
            <a:endParaRPr lang="en-US" sz="2400" dirty="0">
              <a:solidFill>
                <a:schemeClr val="tx1"/>
              </a:solidFill>
            </a:endParaRPr>
          </a:p>
          <a:p>
            <a:pPr lvl="1" fontAlgn="t"/>
            <a:r>
              <a:rPr lang="en-US" sz="2800" dirty="0" smtClean="0"/>
              <a:t>Azerbaijan</a:t>
            </a:r>
            <a:r>
              <a:rPr lang="en-US" sz="2800" dirty="0"/>
              <a:t>, </a:t>
            </a:r>
          </a:p>
          <a:p>
            <a:pPr lvl="1" fontAlgn="t"/>
            <a:r>
              <a:rPr lang="en-US" sz="2800" dirty="0" smtClean="0"/>
              <a:t>Armenia</a:t>
            </a:r>
            <a:r>
              <a:rPr lang="en-US" sz="2800" dirty="0"/>
              <a:t>, </a:t>
            </a:r>
          </a:p>
          <a:p>
            <a:pPr lvl="1" fontAlgn="t"/>
            <a:r>
              <a:rPr lang="en-US" sz="2800" dirty="0" smtClean="0"/>
              <a:t>Cambodia</a:t>
            </a:r>
            <a:r>
              <a:rPr lang="en-US" sz="2800" dirty="0"/>
              <a:t>, </a:t>
            </a:r>
          </a:p>
          <a:p>
            <a:pPr lvl="1" fontAlgn="t"/>
            <a:r>
              <a:rPr lang="en-US" sz="2800" dirty="0" smtClean="0"/>
              <a:t>Nepal</a:t>
            </a:r>
            <a:r>
              <a:rPr lang="en-US" sz="2800" dirty="0"/>
              <a:t>, </a:t>
            </a:r>
          </a:p>
          <a:p>
            <a:pPr lvl="1" fontAlgn="t"/>
            <a:r>
              <a:rPr lang="en-US" sz="2800" dirty="0" smtClean="0"/>
              <a:t>Turkey</a:t>
            </a:r>
            <a:r>
              <a:rPr lang="en-US" sz="2800" dirty="0"/>
              <a:t>, and</a:t>
            </a:r>
          </a:p>
          <a:p>
            <a:pPr lvl="1" fontAlgn="t"/>
            <a:r>
              <a:rPr lang="en-US" sz="2800" dirty="0" smtClean="0"/>
              <a:t> Sri </a:t>
            </a:r>
            <a:r>
              <a:rPr lang="en-US" sz="2800" dirty="0"/>
              <a:t>Lanka.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4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610600" cy="5516563"/>
          </a:xfrm>
        </p:spPr>
        <p:txBody>
          <a:bodyPr>
            <a:normAutofit fontScale="92500" lnSpcReduction="20000"/>
          </a:bodyPr>
          <a:lstStyle/>
          <a:p>
            <a:pPr fontAlgn="t"/>
            <a:endParaRPr lang="en-US" dirty="0" smtClean="0"/>
          </a:p>
          <a:p>
            <a:pPr fontAlgn="t"/>
            <a:r>
              <a:rPr lang="en-US" dirty="0" smtClean="0"/>
              <a:t>The Charter </a:t>
            </a:r>
            <a:r>
              <a:rPr lang="en-US" dirty="0"/>
              <a:t>was signed during the </a:t>
            </a:r>
            <a:r>
              <a:rPr lang="en-US" dirty="0" smtClean="0"/>
              <a:t>St. Petersburg </a:t>
            </a:r>
            <a:r>
              <a:rPr lang="en-US" dirty="0" err="1"/>
              <a:t>SCO</a:t>
            </a:r>
            <a:r>
              <a:rPr lang="en-US" dirty="0"/>
              <a:t> Heads of State meeting in June </a:t>
            </a:r>
            <a:r>
              <a:rPr lang="en-US" dirty="0" smtClean="0"/>
              <a:t>2002</a:t>
            </a:r>
          </a:p>
          <a:p>
            <a:pPr fontAlgn="t"/>
            <a:endParaRPr lang="en-US" dirty="0" smtClean="0"/>
          </a:p>
          <a:p>
            <a:pPr fontAlgn="t"/>
            <a:r>
              <a:rPr lang="en-US" dirty="0" smtClean="0"/>
              <a:t>It entered </a:t>
            </a:r>
            <a:r>
              <a:rPr lang="en-US" dirty="0"/>
              <a:t>into force on 19 September 2003</a:t>
            </a:r>
            <a:r>
              <a:rPr lang="en-US" dirty="0" smtClean="0"/>
              <a:t>.</a:t>
            </a:r>
          </a:p>
          <a:p>
            <a:pPr fontAlgn="t"/>
            <a:endParaRPr lang="en-US" dirty="0" smtClean="0"/>
          </a:p>
          <a:p>
            <a:pPr fontAlgn="t"/>
            <a:r>
              <a:rPr lang="en-US" dirty="0" smtClean="0"/>
              <a:t>This </a:t>
            </a:r>
            <a:r>
              <a:rPr lang="en-US" dirty="0"/>
              <a:t>is the fundamental statutory document which outlines </a:t>
            </a:r>
            <a:endParaRPr lang="en-US" dirty="0" smtClean="0"/>
          </a:p>
          <a:p>
            <a:pPr lvl="1" fontAlgn="t"/>
            <a:r>
              <a:rPr lang="en-US" dirty="0" smtClean="0"/>
              <a:t>The Organization's Goals </a:t>
            </a:r>
          </a:p>
          <a:p>
            <a:pPr lvl="1" fontAlgn="t"/>
            <a:r>
              <a:rPr lang="en-US" dirty="0" smtClean="0"/>
              <a:t>Principles</a:t>
            </a:r>
          </a:p>
          <a:p>
            <a:pPr lvl="1" fontAlgn="t"/>
            <a:r>
              <a:rPr lang="en-US" dirty="0" smtClean="0"/>
              <a:t>Structure, and</a:t>
            </a:r>
          </a:p>
          <a:p>
            <a:pPr lvl="1" fontAlgn="t"/>
            <a:r>
              <a:rPr lang="en-US" dirty="0" smtClean="0"/>
              <a:t>Core Activities.</a:t>
            </a:r>
          </a:p>
          <a:p>
            <a:pPr fontAlgn="t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1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4375"/>
          </a:xfrm>
        </p:spPr>
        <p:txBody>
          <a:bodyPr>
            <a:normAutofit fontScale="90000"/>
          </a:bodyPr>
          <a:lstStyle/>
          <a:p>
            <a:r>
              <a:rPr lang="en-US" dirty="0"/>
              <a:t>The </a:t>
            </a:r>
            <a:r>
              <a:rPr lang="en-US" dirty="0" err="1" smtClean="0"/>
              <a:t>SCO</a:t>
            </a:r>
            <a:r>
              <a:rPr lang="en-US" dirty="0" smtClean="0"/>
              <a:t>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77500" lnSpcReduction="20000"/>
          </a:bodyPr>
          <a:lstStyle/>
          <a:p>
            <a:pPr marL="0" indent="0" fontAlgn="t">
              <a:buNone/>
            </a:pPr>
            <a:r>
              <a:rPr lang="en-US" dirty="0"/>
              <a:t>The </a:t>
            </a:r>
            <a:r>
              <a:rPr lang="en-US" dirty="0" err="1"/>
              <a:t>SCO's</a:t>
            </a:r>
            <a:r>
              <a:rPr lang="en-US" dirty="0"/>
              <a:t> main goals </a:t>
            </a:r>
            <a:r>
              <a:rPr lang="en-US" dirty="0" smtClean="0"/>
              <a:t>are;</a:t>
            </a:r>
          </a:p>
          <a:p>
            <a:pPr marL="971550" lvl="1" indent="-514350" fontAlgn="t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strengthening </a:t>
            </a:r>
            <a:r>
              <a:rPr lang="en-US" dirty="0">
                <a:solidFill>
                  <a:srgbClr val="FF0000"/>
                </a:solidFill>
              </a:rPr>
              <a:t>mutual trust </a:t>
            </a:r>
            <a:r>
              <a:rPr lang="en-US" dirty="0" smtClean="0"/>
              <a:t>among</a:t>
            </a:r>
            <a:r>
              <a:rPr lang="en-US" dirty="0"/>
              <a:t> the member states</a:t>
            </a:r>
            <a:r>
              <a:rPr lang="en-US" dirty="0" smtClean="0"/>
              <a:t>;</a:t>
            </a:r>
          </a:p>
          <a:p>
            <a:pPr marL="971550" lvl="1" indent="-514350" fontAlgn="t">
              <a:buFont typeface="+mj-lt"/>
              <a:buAutoNum type="arabicPeriod"/>
            </a:pPr>
            <a:endParaRPr lang="en-US" dirty="0" smtClean="0"/>
          </a:p>
          <a:p>
            <a:pPr marL="971550" lvl="1" indent="-514350" fontAlgn="t">
              <a:buFont typeface="+mj-lt"/>
              <a:buAutoNum type="arabicPeriod"/>
            </a:pPr>
            <a:r>
              <a:rPr lang="en-US" dirty="0" smtClean="0"/>
              <a:t>promoting </a:t>
            </a:r>
            <a:r>
              <a:rPr lang="en-US" dirty="0"/>
              <a:t>their </a:t>
            </a:r>
            <a:r>
              <a:rPr lang="en-US" dirty="0">
                <a:solidFill>
                  <a:srgbClr val="0070C0"/>
                </a:solidFill>
              </a:rPr>
              <a:t>effective cooperation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in politics, trade, the economy, </a:t>
            </a:r>
            <a:r>
              <a:rPr lang="en-US" dirty="0" smtClean="0"/>
              <a:t>and </a:t>
            </a:r>
            <a:r>
              <a:rPr lang="en-US" dirty="0"/>
              <a:t>other areas; </a:t>
            </a:r>
            <a:endParaRPr lang="en-US" dirty="0" smtClean="0"/>
          </a:p>
          <a:p>
            <a:pPr marL="971550" lvl="1" indent="-514350" fontAlgn="t">
              <a:buFont typeface="+mj-lt"/>
              <a:buAutoNum type="arabicPeriod"/>
            </a:pPr>
            <a:endParaRPr lang="en-US" dirty="0" smtClean="0"/>
          </a:p>
          <a:p>
            <a:pPr marL="971550" lvl="1" indent="-514350" fontAlgn="t">
              <a:buFont typeface="+mj-lt"/>
              <a:buAutoNum type="arabicPeriod"/>
            </a:pPr>
            <a:r>
              <a:rPr lang="en-US" dirty="0" smtClean="0"/>
              <a:t>making </a:t>
            </a:r>
            <a:r>
              <a:rPr lang="en-US" dirty="0"/>
              <a:t>joint efforts to </a:t>
            </a:r>
            <a:r>
              <a:rPr lang="en-US" dirty="0">
                <a:solidFill>
                  <a:srgbClr val="00B050"/>
                </a:solidFill>
              </a:rPr>
              <a:t>maintain </a:t>
            </a:r>
            <a:r>
              <a:rPr lang="en-US" dirty="0"/>
              <a:t>and </a:t>
            </a:r>
            <a:r>
              <a:rPr lang="en-US" dirty="0">
                <a:solidFill>
                  <a:srgbClr val="0070C0"/>
                </a:solidFill>
              </a:rPr>
              <a:t>ensure</a:t>
            </a:r>
            <a:r>
              <a:rPr lang="en-US" dirty="0">
                <a:solidFill>
                  <a:srgbClr val="FF0000"/>
                </a:solidFill>
              </a:rPr>
              <a:t> peace, security and stability</a:t>
            </a:r>
            <a:r>
              <a:rPr lang="en-US" dirty="0"/>
              <a:t> in the region; and </a:t>
            </a:r>
            <a:endParaRPr lang="en-US" dirty="0" smtClean="0"/>
          </a:p>
          <a:p>
            <a:pPr marL="971550" lvl="1" indent="-514350" fontAlgn="t">
              <a:buFont typeface="+mj-lt"/>
              <a:buAutoNum type="arabicPeriod"/>
            </a:pPr>
            <a:endParaRPr lang="en-US" dirty="0" smtClean="0"/>
          </a:p>
          <a:p>
            <a:pPr marL="971550" lvl="1" indent="-514350" fontAlgn="t">
              <a:buFont typeface="+mj-lt"/>
              <a:buAutoNum type="arabicPeriod"/>
            </a:pPr>
            <a:r>
              <a:rPr lang="en-US" dirty="0" smtClean="0"/>
              <a:t>Combating three evils-terrorism, separatism, and extremism</a:t>
            </a:r>
          </a:p>
          <a:p>
            <a:pPr marL="971550" lvl="1" indent="-514350" fontAlgn="t">
              <a:buFont typeface="+mj-lt"/>
              <a:buAutoNum type="arabicPeriod"/>
            </a:pPr>
            <a:endParaRPr lang="en-US" dirty="0" smtClean="0"/>
          </a:p>
          <a:p>
            <a:pPr marL="971550" lvl="1" indent="-514350" fontAlgn="t">
              <a:buFont typeface="+mj-lt"/>
              <a:buAutoNum type="arabicPeriod"/>
            </a:pPr>
            <a:r>
              <a:rPr lang="en-US" dirty="0" smtClean="0"/>
              <a:t>Regional economic linkages</a:t>
            </a:r>
          </a:p>
          <a:p>
            <a:pPr marL="971550" lvl="1" indent="-514350" fontAlgn="t">
              <a:buFont typeface="+mj-lt"/>
              <a:buAutoNum type="arabicPeriod"/>
            </a:pPr>
            <a:endParaRPr lang="en-US" dirty="0"/>
          </a:p>
          <a:p>
            <a:pPr marL="971550" lvl="1" indent="-514350" fontAlgn="t">
              <a:buFont typeface="+mj-lt"/>
              <a:buAutoNum type="arabicPeriod"/>
            </a:pPr>
            <a:r>
              <a:rPr lang="en-US" dirty="0" smtClean="0"/>
              <a:t>establishment of a democratic, fair and rational </a:t>
            </a:r>
            <a:r>
              <a:rPr lang="en-US" b="1" i="1" u="sng" dirty="0" smtClean="0">
                <a:solidFill>
                  <a:srgbClr val="FF0000"/>
                </a:solidFill>
              </a:rPr>
              <a:t>new international political and economic order</a:t>
            </a:r>
            <a:r>
              <a:rPr lang="en-US" i="1" u="sng" dirty="0" smtClean="0"/>
              <a:t>.</a:t>
            </a:r>
          </a:p>
          <a:p>
            <a:pPr fontAlgn="t"/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61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err="1" smtClean="0"/>
              <a:t>SCO</a:t>
            </a:r>
            <a:r>
              <a:rPr lang="en-US" dirty="0" smtClean="0"/>
              <a:t>-Policy Principles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04800" y="1143000"/>
            <a:ext cx="4040188" cy="6397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Internal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752600"/>
            <a:ext cx="4040188" cy="4373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based </a:t>
            </a:r>
            <a:r>
              <a:rPr lang="en-US" sz="2800" dirty="0"/>
              <a:t>on the principles of </a:t>
            </a:r>
            <a:endParaRPr lang="en-US" sz="2800" dirty="0" smtClean="0"/>
          </a:p>
          <a:p>
            <a:pPr lvl="1"/>
            <a:r>
              <a:rPr lang="en-US" sz="2400" dirty="0" smtClean="0"/>
              <a:t>mutual </a:t>
            </a:r>
            <a:r>
              <a:rPr lang="en-US" sz="2400" dirty="0"/>
              <a:t>trust, </a:t>
            </a:r>
            <a:endParaRPr lang="en-US" sz="2400" dirty="0" smtClean="0"/>
          </a:p>
          <a:p>
            <a:pPr lvl="1"/>
            <a:r>
              <a:rPr lang="en-US" sz="2400" dirty="0" smtClean="0"/>
              <a:t>mutual </a:t>
            </a:r>
            <a:r>
              <a:rPr lang="en-US" sz="2400" dirty="0"/>
              <a:t>benefit, </a:t>
            </a:r>
            <a:endParaRPr lang="en-US" sz="2400" dirty="0" smtClean="0"/>
          </a:p>
          <a:p>
            <a:pPr lvl="1"/>
            <a:r>
              <a:rPr lang="en-US" sz="2400" dirty="0" smtClean="0"/>
              <a:t>mutual consultations, </a:t>
            </a:r>
          </a:p>
          <a:p>
            <a:pPr lvl="1"/>
            <a:r>
              <a:rPr lang="en-US" sz="2400" dirty="0" smtClean="0"/>
              <a:t>equality</a:t>
            </a:r>
            <a:r>
              <a:rPr lang="en-US" sz="2400" dirty="0"/>
              <a:t>, </a:t>
            </a:r>
            <a:endParaRPr lang="en-US" sz="2400" dirty="0" smtClean="0"/>
          </a:p>
          <a:p>
            <a:pPr lvl="1"/>
            <a:r>
              <a:rPr lang="en-US" sz="2400" dirty="0" smtClean="0"/>
              <a:t>respect </a:t>
            </a:r>
            <a:r>
              <a:rPr lang="en-US" sz="2400" dirty="0"/>
              <a:t>for cultural </a:t>
            </a:r>
            <a:r>
              <a:rPr lang="en-US" sz="2400" dirty="0" smtClean="0"/>
              <a:t>diversity</a:t>
            </a:r>
          </a:p>
          <a:p>
            <a:pPr lvl="1"/>
            <a:r>
              <a:rPr lang="en-US" sz="2400" dirty="0" smtClean="0"/>
              <a:t>a </a:t>
            </a:r>
            <a:r>
              <a:rPr lang="en-US" sz="2400" dirty="0"/>
              <a:t>desire for common </a:t>
            </a:r>
            <a:r>
              <a:rPr lang="en-US" sz="2400" dirty="0" smtClean="0"/>
              <a:t>development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143000"/>
            <a:ext cx="4041775" cy="639762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External Policy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52600"/>
            <a:ext cx="4041775" cy="4373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is conducted in accordance with the principles of </a:t>
            </a:r>
          </a:p>
          <a:p>
            <a:pPr lvl="1"/>
            <a:r>
              <a:rPr lang="en-US" sz="2400" dirty="0" smtClean="0"/>
              <a:t>non-alignment, </a:t>
            </a:r>
          </a:p>
          <a:p>
            <a:pPr lvl="1"/>
            <a:r>
              <a:rPr lang="en-US" sz="2400" dirty="0" smtClean="0"/>
              <a:t>non-targeting any third country, and </a:t>
            </a:r>
          </a:p>
          <a:p>
            <a:pPr lvl="1"/>
            <a:r>
              <a:rPr lang="en-US" sz="2400" dirty="0" smtClean="0"/>
              <a:t>openness.</a:t>
            </a:r>
          </a:p>
          <a:p>
            <a:pPr lvl="1"/>
            <a:r>
              <a:rPr lang="en-US" sz="2400" dirty="0" smtClean="0"/>
              <a:t>Common and shared future</a:t>
            </a:r>
          </a:p>
          <a:p>
            <a:endParaRPr lang="en-US" sz="28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61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SCO</a:t>
            </a:r>
            <a:r>
              <a:rPr lang="en-US" dirty="0" smtClean="0"/>
              <a:t>-Structure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 fontAlgn="t">
              <a:buFont typeface="+mj-lt"/>
              <a:buAutoNum type="arabicPeriod"/>
            </a:pPr>
            <a:r>
              <a:rPr lang="en-US" u="sng" dirty="0">
                <a:solidFill>
                  <a:srgbClr val="002060"/>
                </a:solidFill>
              </a:rPr>
              <a:t>The Heads of </a:t>
            </a:r>
            <a:r>
              <a:rPr lang="en-US" u="sng" dirty="0" smtClean="0">
                <a:solidFill>
                  <a:srgbClr val="002060"/>
                </a:solidFill>
              </a:rPr>
              <a:t>States </a:t>
            </a:r>
            <a:r>
              <a:rPr lang="en-US" u="sng" dirty="0">
                <a:solidFill>
                  <a:srgbClr val="002060"/>
                </a:solidFill>
              </a:rPr>
              <a:t>Council </a:t>
            </a:r>
            <a:r>
              <a:rPr lang="en-US" dirty="0"/>
              <a:t>(</a:t>
            </a:r>
            <a:r>
              <a:rPr lang="en-US" dirty="0" err="1"/>
              <a:t>HSC</a:t>
            </a:r>
            <a:r>
              <a:rPr lang="en-US" dirty="0"/>
              <a:t>) is the supreme decision-making body in the </a:t>
            </a:r>
            <a:r>
              <a:rPr lang="en-US" dirty="0" err="1"/>
              <a:t>SCO</a:t>
            </a:r>
            <a:r>
              <a:rPr lang="en-US" dirty="0" smtClean="0"/>
              <a:t>.</a:t>
            </a:r>
          </a:p>
          <a:p>
            <a:pPr marL="457200" lvl="1" indent="0" fontAlgn="t">
              <a:buNone/>
            </a:pPr>
            <a:r>
              <a:rPr lang="en-US" dirty="0" smtClean="0"/>
              <a:t>	 </a:t>
            </a:r>
            <a:r>
              <a:rPr lang="en-US" dirty="0"/>
              <a:t>It meets once a year and adopts decisions and guidelines on all important matters of the </a:t>
            </a:r>
            <a:r>
              <a:rPr lang="en-US" dirty="0" smtClean="0"/>
              <a:t>organization. </a:t>
            </a:r>
          </a:p>
          <a:p>
            <a:pPr marL="514350" indent="-514350" fontAlgn="t">
              <a:buFont typeface="+mj-lt"/>
              <a:buAutoNum type="arabicPeriod"/>
            </a:pPr>
            <a:endParaRPr lang="en-US" dirty="0"/>
          </a:p>
          <a:p>
            <a:pPr marL="514350" indent="-514350" fontAlgn="t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Heads </a:t>
            </a:r>
            <a:r>
              <a:rPr lang="en-US" dirty="0">
                <a:solidFill>
                  <a:srgbClr val="FF0000"/>
                </a:solidFill>
              </a:rPr>
              <a:t>of Government Council </a:t>
            </a:r>
            <a:r>
              <a:rPr lang="en-US" dirty="0"/>
              <a:t>(</a:t>
            </a:r>
            <a:r>
              <a:rPr lang="en-US" dirty="0" err="1"/>
              <a:t>HGC</a:t>
            </a:r>
            <a:r>
              <a:rPr lang="en-US" dirty="0"/>
              <a:t>) </a:t>
            </a:r>
            <a:endParaRPr lang="en-US" dirty="0" smtClean="0"/>
          </a:p>
          <a:p>
            <a:pPr marL="857250" lvl="1" indent="-457200" fontAlgn="t"/>
            <a:r>
              <a:rPr lang="en-US" dirty="0" smtClean="0"/>
              <a:t>meets </a:t>
            </a:r>
            <a:r>
              <a:rPr lang="en-US" dirty="0"/>
              <a:t>once a year to discuss the </a:t>
            </a:r>
            <a:r>
              <a:rPr lang="en-US" dirty="0" smtClean="0"/>
              <a:t>organization's </a:t>
            </a:r>
            <a:r>
              <a:rPr lang="en-US" dirty="0"/>
              <a:t>multilateral cooperation </a:t>
            </a:r>
            <a:r>
              <a:rPr lang="en-US" dirty="0" smtClean="0"/>
              <a:t>and </a:t>
            </a:r>
            <a:r>
              <a:rPr lang="en-US" dirty="0"/>
              <a:t>priority areas, to resolve current important economic and other </a:t>
            </a:r>
            <a:r>
              <a:rPr lang="en-US" dirty="0" smtClean="0"/>
              <a:t>issues</a:t>
            </a:r>
          </a:p>
          <a:p>
            <a:pPr marL="857250" lvl="1" indent="-457200" fontAlgn="t"/>
            <a:r>
              <a:rPr lang="en-US" dirty="0"/>
              <a:t>	</a:t>
            </a:r>
            <a:r>
              <a:rPr lang="en-US" dirty="0" smtClean="0"/>
              <a:t>approve </a:t>
            </a:r>
            <a:r>
              <a:rPr lang="en-US" dirty="0"/>
              <a:t>the </a:t>
            </a:r>
            <a:r>
              <a:rPr lang="en-US" dirty="0" smtClean="0"/>
              <a:t>organization's </a:t>
            </a:r>
            <a:r>
              <a:rPr lang="en-US" dirty="0"/>
              <a:t>annual budget. </a:t>
            </a:r>
            <a:endParaRPr lang="en-US" dirty="0" smtClean="0"/>
          </a:p>
          <a:p>
            <a:pPr marL="514350" indent="-514350" fontAlgn="t">
              <a:buFont typeface="+mj-lt"/>
              <a:buAutoNum type="arabicPeriod"/>
            </a:pPr>
            <a:endParaRPr lang="en-US" dirty="0" smtClean="0"/>
          </a:p>
          <a:p>
            <a:pPr marL="514350" indent="-514350" fontAlgn="t">
              <a:buFont typeface="+mj-lt"/>
              <a:buAutoNum type="arabicPeriod"/>
            </a:pPr>
            <a:r>
              <a:rPr lang="en-US" dirty="0" smtClean="0">
                <a:solidFill>
                  <a:srgbClr val="7030A0"/>
                </a:solidFill>
              </a:rPr>
              <a:t>The </a:t>
            </a:r>
            <a:r>
              <a:rPr lang="en-US" dirty="0">
                <a:solidFill>
                  <a:srgbClr val="7030A0"/>
                </a:solidFill>
              </a:rPr>
              <a:t>Council of National Coordinators </a:t>
            </a:r>
            <a:r>
              <a:rPr lang="en-US" dirty="0"/>
              <a:t>of </a:t>
            </a:r>
            <a:r>
              <a:rPr lang="en-US" dirty="0" err="1"/>
              <a:t>SCO</a:t>
            </a:r>
            <a:r>
              <a:rPr lang="en-US" dirty="0"/>
              <a:t> Member States (</a:t>
            </a:r>
            <a:r>
              <a:rPr lang="en-US" dirty="0" err="1"/>
              <a:t>CNC</a:t>
            </a:r>
            <a:r>
              <a:rPr lang="en-US" dirty="0"/>
              <a:t>) </a:t>
            </a:r>
            <a:endParaRPr lang="en-US" dirty="0" smtClean="0"/>
          </a:p>
          <a:p>
            <a:pPr marL="857250" lvl="1" indent="-457200" fontAlgn="t"/>
            <a:r>
              <a:rPr lang="en-US" dirty="0" smtClean="0"/>
              <a:t>acts </a:t>
            </a:r>
            <a:r>
              <a:rPr lang="en-US" dirty="0"/>
              <a:t>as the </a:t>
            </a:r>
            <a:r>
              <a:rPr lang="en-US" dirty="0" err="1"/>
              <a:t>SCO</a:t>
            </a:r>
            <a:r>
              <a:rPr lang="en-US" dirty="0"/>
              <a:t> coordination mechanism.</a:t>
            </a:r>
          </a:p>
          <a:p>
            <a:pPr marL="514350" indent="-514350" fontAlgn="t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2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fontAlgn="t">
              <a:buNone/>
            </a:pPr>
            <a:r>
              <a:rPr lang="en-US" dirty="0" smtClean="0">
                <a:solidFill>
                  <a:srgbClr val="002060"/>
                </a:solidFill>
              </a:rPr>
              <a:t>4. the </a:t>
            </a:r>
            <a:r>
              <a:rPr lang="en-US" dirty="0" err="1">
                <a:solidFill>
                  <a:srgbClr val="002060"/>
                </a:solidFill>
              </a:rPr>
              <a:t>SCO</a:t>
            </a:r>
            <a:r>
              <a:rPr lang="en-US" dirty="0">
                <a:solidFill>
                  <a:srgbClr val="002060"/>
                </a:solidFill>
              </a:rPr>
              <a:t> Secretariat</a:t>
            </a:r>
            <a:r>
              <a:rPr lang="en-US" dirty="0"/>
              <a:t> based in </a:t>
            </a:r>
            <a:r>
              <a:rPr lang="en-US" dirty="0" smtClean="0"/>
              <a:t>Beijing</a:t>
            </a:r>
          </a:p>
          <a:p>
            <a:pPr marL="0" indent="0" fontAlgn="t">
              <a:buNone/>
            </a:pPr>
            <a:r>
              <a:rPr lang="en-US" dirty="0" smtClean="0">
                <a:solidFill>
                  <a:srgbClr val="002060"/>
                </a:solidFill>
              </a:rPr>
              <a:t>5. </a:t>
            </a:r>
            <a:r>
              <a:rPr lang="en-US" dirty="0" err="1" smtClean="0">
                <a:solidFill>
                  <a:srgbClr val="002060"/>
                </a:solidFill>
              </a:rPr>
              <a:t>SCO</a:t>
            </a:r>
            <a:r>
              <a:rPr lang="en-US" dirty="0" smtClean="0">
                <a:solidFill>
                  <a:srgbClr val="002060"/>
                </a:solidFill>
              </a:rPr>
              <a:t> Business Council and </a:t>
            </a:r>
            <a:r>
              <a:rPr lang="en-US" dirty="0" err="1" smtClean="0">
                <a:solidFill>
                  <a:srgbClr val="002060"/>
                </a:solidFill>
              </a:rPr>
              <a:t>SCO</a:t>
            </a:r>
            <a:r>
              <a:rPr lang="en-US" dirty="0" smtClean="0">
                <a:solidFill>
                  <a:srgbClr val="002060"/>
                </a:solidFill>
              </a:rPr>
              <a:t> Inter-Bank Association</a:t>
            </a:r>
          </a:p>
          <a:p>
            <a:pPr marL="0" indent="0" fontAlgn="t">
              <a:buNone/>
            </a:pPr>
            <a:endParaRPr lang="en-US" smtClean="0">
              <a:solidFill>
                <a:srgbClr val="002060"/>
              </a:solidFill>
            </a:endParaRPr>
          </a:p>
          <a:p>
            <a:pPr marL="0" indent="0" fontAlgn="t">
              <a:buNone/>
            </a:pPr>
            <a:r>
              <a:rPr lang="en-US" smtClean="0">
                <a:solidFill>
                  <a:srgbClr val="002060"/>
                </a:solidFill>
              </a:rPr>
              <a:t>6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  <a:r>
              <a:rPr lang="en-US" dirty="0" smtClean="0"/>
              <a:t>the </a:t>
            </a:r>
            <a:r>
              <a:rPr lang="en-US" dirty="0"/>
              <a:t>Executive Committee of</a:t>
            </a:r>
            <a:r>
              <a:rPr lang="en-US" dirty="0">
                <a:solidFill>
                  <a:srgbClr val="002060"/>
                </a:solidFill>
              </a:rPr>
              <a:t> the Regional Anti-Terrorist Structure (RATS)</a:t>
            </a:r>
            <a:r>
              <a:rPr lang="en-US" dirty="0"/>
              <a:t> based in Tashkent. </a:t>
            </a:r>
            <a:endParaRPr lang="en-US" dirty="0" smtClean="0"/>
          </a:p>
          <a:p>
            <a:pPr fontAlgn="t"/>
            <a:endParaRPr lang="en-US" dirty="0" smtClean="0"/>
          </a:p>
          <a:p>
            <a:pPr fontAlgn="t"/>
            <a:endParaRPr lang="en-US" sz="2400" dirty="0" smtClean="0"/>
          </a:p>
          <a:p>
            <a:pPr fontAlgn="t"/>
            <a:r>
              <a:rPr lang="en-US" sz="2400" dirty="0" smtClean="0"/>
              <a:t>The </a:t>
            </a:r>
            <a:r>
              <a:rPr lang="en-US" sz="2400" dirty="0" err="1"/>
              <a:t>SCO</a:t>
            </a:r>
            <a:r>
              <a:rPr lang="en-US" sz="2400" dirty="0"/>
              <a:t> Secretary-General and the Director of the Executive Committee of the </a:t>
            </a:r>
            <a:r>
              <a:rPr lang="en-US" sz="2400" dirty="0" err="1"/>
              <a:t>SCO</a:t>
            </a:r>
            <a:r>
              <a:rPr lang="en-US" sz="2400" dirty="0"/>
              <a:t> RATS are appointed by the Council of Heads of State for a term of three years</a:t>
            </a:r>
            <a:r>
              <a:rPr lang="en-US" sz="2400" dirty="0" smtClean="0"/>
              <a:t>.</a:t>
            </a:r>
            <a:endParaRPr lang="en-US" sz="2400" dirty="0"/>
          </a:p>
          <a:p>
            <a:pPr fontAlgn="t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0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Sco</a:t>
            </a:r>
            <a:r>
              <a:rPr lang="en-US" dirty="0" smtClean="0"/>
              <a:t> and the rise of china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8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 smtClean="0"/>
              <a:t>Talking Points/ Food for thought</a:t>
            </a:r>
            <a:endParaRPr lang="en-GB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85800" y="990601"/>
            <a:ext cx="7620000" cy="4953000"/>
          </a:xfrm>
        </p:spPr>
        <p:txBody>
          <a:bodyPr>
            <a:normAutofit fontScale="92500" lnSpcReduction="10000"/>
          </a:bodyPr>
          <a:lstStyle/>
          <a:p>
            <a:r>
              <a:rPr lang="en-GB" sz="3200" dirty="0" smtClean="0"/>
              <a:t>Globalism &amp; Regionalism</a:t>
            </a:r>
          </a:p>
          <a:p>
            <a:pPr lvl="1"/>
            <a:r>
              <a:rPr lang="en-GB" sz="3000" dirty="0" smtClean="0"/>
              <a:t>Internalization and the notion of ‘Collective Security’</a:t>
            </a:r>
          </a:p>
          <a:p>
            <a:endParaRPr lang="en-GB" sz="3200" dirty="0" smtClean="0"/>
          </a:p>
          <a:p>
            <a:r>
              <a:rPr lang="en-GB" sz="3200" dirty="0" smtClean="0"/>
              <a:t>Nationalism </a:t>
            </a:r>
            <a:r>
              <a:rPr lang="en-GB" dirty="0" err="1" smtClean="0"/>
              <a:t>Vs</a:t>
            </a:r>
            <a:r>
              <a:rPr lang="en-GB" sz="3200" dirty="0" smtClean="0"/>
              <a:t> Super-nationalism</a:t>
            </a:r>
          </a:p>
          <a:p>
            <a:endParaRPr lang="en-GB" sz="3200" dirty="0" smtClean="0"/>
          </a:p>
          <a:p>
            <a:r>
              <a:rPr lang="en-GB" sz="3200" dirty="0" smtClean="0"/>
              <a:t>Which is more important?</a:t>
            </a:r>
          </a:p>
          <a:p>
            <a:pPr algn="just"/>
            <a:endParaRPr lang="en-GB" sz="3200" dirty="0" smtClean="0"/>
          </a:p>
          <a:p>
            <a:pPr algn="just"/>
            <a:r>
              <a:rPr lang="en-GB" sz="3200" dirty="0" smtClean="0"/>
              <a:t>If both are important at the same time, whom to accord priority to?</a:t>
            </a:r>
            <a:endParaRPr lang="en-GB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Ansari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4428-0282-4DD7-8CCB-D2F40AD9A8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11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BDC420-0FCB-224D-A2C5-A1CF9810B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108" y="112711"/>
            <a:ext cx="6683765" cy="885713"/>
          </a:xfrm>
        </p:spPr>
        <p:txBody>
          <a:bodyPr/>
          <a:lstStyle/>
          <a:p>
            <a:pPr algn="ctr"/>
            <a:r>
              <a:rPr lang="en-US" b="1" dirty="0"/>
              <a:t>Old Silk Route Map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AA120D9-204F-F64A-97F7-BD825BC5C0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838200"/>
            <a:ext cx="7095083" cy="5943599"/>
          </a:xfrm>
        </p:spPr>
      </p:pic>
    </p:spTree>
    <p:extLst>
      <p:ext uri="{BB962C8B-B14F-4D97-AF65-F5344CB8AC3E}">
        <p14:creationId xmlns:p14="http://schemas.microsoft.com/office/powerpoint/2010/main" val="363425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BDC420-0FCB-224D-A2C5-A1CF9810B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0989"/>
            <a:ext cx="8153400" cy="885713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 smtClean="0"/>
              <a:t>Regional Connectivity: Belt </a:t>
            </a:r>
            <a:r>
              <a:rPr lang="en-US" sz="2000" b="1" dirty="0"/>
              <a:t>and Road Initiative Map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8C6763B2-40E9-7441-BFBC-F1C7C2B3FB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936703"/>
            <a:ext cx="7167446" cy="5452947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87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219200"/>
            <a:ext cx="6629400" cy="527231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9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838200"/>
            <a:ext cx="6661785" cy="475070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4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843" y="347730"/>
            <a:ext cx="8722217" cy="602731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55</a:t>
            </a:fld>
            <a:endParaRPr lang="en-US"/>
          </a:p>
        </p:txBody>
      </p:sp>
      <p:pic>
        <p:nvPicPr>
          <p:cNvPr id="1026" name="Picture 2" descr="E:\NOA-Misc\lectrs-org\unname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7696200" cy="571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V="1">
            <a:off x="4433789" y="2057400"/>
            <a:ext cx="1116300" cy="1219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267200" y="2362201"/>
            <a:ext cx="430161" cy="9143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3276600" y="914400"/>
            <a:ext cx="1371599" cy="13438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477000" y="2667000"/>
            <a:ext cx="161680" cy="838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rot="5400000">
            <a:off x="5753100" y="3924300"/>
            <a:ext cx="1066800" cy="228600"/>
          </a:xfrm>
          <a:prstGeom prst="curvedConnector3">
            <a:avLst>
              <a:gd name="adj1" fmla="val 4090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 flipV="1">
            <a:off x="6477000" y="1447800"/>
            <a:ext cx="495300" cy="8104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3238502" y="914400"/>
            <a:ext cx="2311587" cy="381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5576455" y="942110"/>
            <a:ext cx="880152" cy="533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3505200" y="2514601"/>
            <a:ext cx="146144" cy="137159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703867" y="2258292"/>
            <a:ext cx="268433" cy="40870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02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56</a:t>
            </a:fld>
            <a:endParaRPr lang="en-US"/>
          </a:p>
        </p:txBody>
      </p:sp>
      <p:pic>
        <p:nvPicPr>
          <p:cNvPr id="1026" name="Picture 2" descr="E:\NOA-Misc\lectrs-org\lctrz-ppt\WhatsApp Image 2020-09-12 at 02.39.2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245532"/>
            <a:ext cx="4448175" cy="607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NOA-Misc\lectrs-org\lctrz-ppt\WhatsApp Image 2020-09-12 at 02.39.29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45533"/>
            <a:ext cx="4448175" cy="623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6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SCO</a:t>
            </a:r>
            <a:r>
              <a:rPr lang="en-US" dirty="0" smtClean="0"/>
              <a:t> and Pakistan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830763"/>
          </a:xfrm>
        </p:spPr>
        <p:txBody>
          <a:bodyPr/>
          <a:lstStyle/>
          <a:p>
            <a:r>
              <a:rPr lang="en-US" dirty="0" smtClean="0"/>
              <a:t>Pakistan was an Observer from 2005 to 2017</a:t>
            </a:r>
          </a:p>
          <a:p>
            <a:endParaRPr lang="en-US" dirty="0" smtClean="0"/>
          </a:p>
          <a:p>
            <a:r>
              <a:rPr lang="en-US" dirty="0" smtClean="0"/>
              <a:t>The meeting </a:t>
            </a:r>
            <a:r>
              <a:rPr lang="en-US" dirty="0"/>
              <a:t>of the Heads of State Council </a:t>
            </a:r>
            <a:r>
              <a:rPr lang="en-US" dirty="0" smtClean="0"/>
              <a:t>was </a:t>
            </a:r>
            <a:r>
              <a:rPr lang="en-US" dirty="0"/>
              <a:t>held on 8-9 June 2017 in Astana.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Status </a:t>
            </a:r>
            <a:r>
              <a:rPr lang="en-US" dirty="0"/>
              <a:t>of a full member of the Organization was granted to </a:t>
            </a:r>
            <a:r>
              <a:rPr lang="en-US" dirty="0" smtClean="0"/>
              <a:t>India </a:t>
            </a:r>
            <a:r>
              <a:rPr lang="en-US" dirty="0"/>
              <a:t>and </a:t>
            </a:r>
            <a:r>
              <a:rPr lang="en-US" dirty="0" smtClean="0"/>
              <a:t>Pakistan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9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err="1" smtClean="0"/>
              <a:t>SCO</a:t>
            </a:r>
            <a:r>
              <a:rPr lang="en-US" sz="2400" dirty="0" smtClean="0"/>
              <a:t> </a:t>
            </a:r>
            <a:r>
              <a:rPr lang="en-US" sz="2400" dirty="0"/>
              <a:t>has become a matter of </a:t>
            </a:r>
            <a:r>
              <a:rPr lang="en-US" sz="2400" dirty="0" smtClean="0"/>
              <a:t>significance </a:t>
            </a:r>
            <a:r>
              <a:rPr lang="en-US" sz="2400" dirty="0"/>
              <a:t>for </a:t>
            </a:r>
            <a:r>
              <a:rPr lang="en-US" sz="2400" dirty="0" smtClean="0"/>
              <a:t>Pakistan</a:t>
            </a:r>
          </a:p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Belt and Road Initiative (BRI) and </a:t>
            </a:r>
            <a:r>
              <a:rPr lang="en-US" sz="2400" dirty="0" smtClean="0"/>
              <a:t>CPEC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SCO</a:t>
            </a:r>
            <a:r>
              <a:rPr lang="en-US" sz="2400" dirty="0" smtClean="0"/>
              <a:t> and Geo-Strategic and Geo-Economic  Benefits </a:t>
            </a:r>
            <a:r>
              <a:rPr lang="en-US" sz="2400" dirty="0" err="1" smtClean="0"/>
              <a:t>forPakistan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it </a:t>
            </a:r>
            <a:r>
              <a:rPr lang="en-US" sz="2400" dirty="0"/>
              <a:t>is expected to become a hub of regional connectivity.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In </a:t>
            </a:r>
            <a:r>
              <a:rPr lang="en-US" sz="2400" dirty="0"/>
              <a:t>terms of </a:t>
            </a:r>
            <a:r>
              <a:rPr lang="en-US" sz="2400" dirty="0" err="1"/>
              <a:t>SCO</a:t>
            </a:r>
            <a:r>
              <a:rPr lang="en-US" sz="2400" dirty="0"/>
              <a:t>, based on Pakistan's experience, the country can offer consultation in anti-terror policies for the success of BRI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SCO</a:t>
            </a:r>
            <a:r>
              <a:rPr lang="en-US" sz="2400" dirty="0" smtClean="0"/>
              <a:t> can achieve </a:t>
            </a:r>
            <a:r>
              <a:rPr lang="en-US" sz="2400" dirty="0"/>
              <a:t>its objectives of security and connectivity </a:t>
            </a:r>
            <a:r>
              <a:rPr lang="en-US" sz="2400" dirty="0" smtClean="0"/>
              <a:t>with </a:t>
            </a:r>
            <a:r>
              <a:rPr lang="en-US" sz="2400" dirty="0"/>
              <a:t>the participation of Pakistan.</a:t>
            </a:r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1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Relations with China and Russia strengthened</a:t>
            </a:r>
          </a:p>
          <a:p>
            <a:endParaRPr lang="en-US" dirty="0" smtClean="0"/>
          </a:p>
          <a:p>
            <a:r>
              <a:rPr lang="en-US" dirty="0" smtClean="0"/>
              <a:t>Pakistan has not been isolated diplomatically</a:t>
            </a:r>
          </a:p>
          <a:p>
            <a:endParaRPr lang="en-US" dirty="0" smtClean="0"/>
          </a:p>
          <a:p>
            <a:r>
              <a:rPr lang="en-US" dirty="0" smtClean="0"/>
              <a:t>Pakistan can get security, trade and economic benefits from </a:t>
            </a:r>
            <a:r>
              <a:rPr lang="en-US" dirty="0" err="1" smtClean="0"/>
              <a:t>SCO</a:t>
            </a:r>
            <a:r>
              <a:rPr lang="en-US" dirty="0" smtClean="0"/>
              <a:t> and ECO </a:t>
            </a:r>
          </a:p>
          <a:p>
            <a:endParaRPr lang="en-US" dirty="0" smtClean="0"/>
          </a:p>
          <a:p>
            <a:r>
              <a:rPr lang="en-US" dirty="0" smtClean="0"/>
              <a:t>Establishing a balance between China and US- a real challenge</a:t>
            </a:r>
          </a:p>
          <a:p>
            <a:endParaRPr lang="en-US" dirty="0" smtClean="0"/>
          </a:p>
          <a:p>
            <a:r>
              <a:rPr lang="en-US" dirty="0" smtClean="0"/>
              <a:t>Improving Pakistan’s image- a difficult task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National Security </a:t>
            </a:r>
            <a:r>
              <a:rPr lang="en-US" sz="3600" dirty="0" err="1" smtClean="0"/>
              <a:t>Vs</a:t>
            </a:r>
            <a:r>
              <a:rPr lang="en-US" sz="3600" dirty="0" smtClean="0"/>
              <a:t> Collective Security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962400" cy="4590288"/>
          </a:xfrm>
        </p:spPr>
        <p:txBody>
          <a:bodyPr/>
          <a:lstStyle/>
          <a:p>
            <a:r>
              <a:rPr lang="en-US" dirty="0" smtClean="0"/>
              <a:t>What is national security?</a:t>
            </a:r>
          </a:p>
          <a:p>
            <a:endParaRPr lang="en-US" dirty="0" smtClean="0"/>
          </a:p>
          <a:p>
            <a:r>
              <a:rPr lang="en-US" dirty="0" smtClean="0"/>
              <a:t>Who is responsible for national security?</a:t>
            </a:r>
          </a:p>
          <a:p>
            <a:endParaRPr lang="en-US" dirty="0" smtClean="0"/>
          </a:p>
          <a:p>
            <a:r>
              <a:rPr lang="en-US" dirty="0" smtClean="0"/>
              <a:t>What is ‘Self </a:t>
            </a:r>
            <a:r>
              <a:rPr lang="en-US" dirty="0"/>
              <a:t>D</a:t>
            </a:r>
            <a:r>
              <a:rPr lang="en-US" dirty="0" smtClean="0"/>
              <a:t>efense’? (Article 51 of UN)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What is International Security?</a:t>
            </a:r>
          </a:p>
          <a:p>
            <a:endParaRPr lang="en-GB" dirty="0"/>
          </a:p>
          <a:p>
            <a:r>
              <a:rPr lang="en-GB" dirty="0" smtClean="0"/>
              <a:t>Who’s responsible for Int. Security?</a:t>
            </a:r>
          </a:p>
          <a:p>
            <a:endParaRPr lang="en-GB" dirty="0"/>
          </a:p>
          <a:p>
            <a:r>
              <a:rPr lang="en-GB" dirty="0" smtClean="0"/>
              <a:t>What is ‘Collective Security’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Ansari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4428-0282-4DD7-8CCB-D2F40AD9A8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50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546" y="231820"/>
            <a:ext cx="8625626" cy="646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61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While reviewing the 'Modern Great Game', the </a:t>
            </a:r>
            <a:r>
              <a:rPr lang="en-US" dirty="0" err="1" smtClean="0"/>
              <a:t>SCO</a:t>
            </a:r>
            <a:r>
              <a:rPr lang="en-US" dirty="0" smtClean="0"/>
              <a:t> is emerging significantly to contain US influence in Central and South Asian region. </a:t>
            </a:r>
          </a:p>
          <a:p>
            <a:r>
              <a:rPr lang="en-US" dirty="0" smtClean="0"/>
              <a:t>The Cold War 2.0 with containment of China</a:t>
            </a:r>
          </a:p>
          <a:p>
            <a:pPr lvl="1"/>
            <a:r>
              <a:rPr lang="en-US" dirty="0" smtClean="0"/>
              <a:t>Central Asia</a:t>
            </a:r>
          </a:p>
          <a:p>
            <a:pPr lvl="1"/>
            <a:r>
              <a:rPr lang="en-US" dirty="0" smtClean="0"/>
              <a:t>South Asia </a:t>
            </a:r>
          </a:p>
          <a:p>
            <a:pPr lvl="1"/>
            <a:r>
              <a:rPr lang="en-US" dirty="0" smtClean="0"/>
              <a:t>East Asia</a:t>
            </a:r>
          </a:p>
          <a:p>
            <a:r>
              <a:rPr lang="en-US" dirty="0" smtClean="0"/>
              <a:t>Therefore, US seriously monitoring the activities of the </a:t>
            </a:r>
            <a:r>
              <a:rPr lang="en-US" dirty="0" err="1" smtClean="0"/>
              <a:t>SCO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2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CSS</a:t>
            </a:r>
            <a:r>
              <a:rPr lang="en-US" dirty="0" smtClean="0"/>
              <a:t> Questions: </a:t>
            </a:r>
            <a:r>
              <a:rPr lang="en-US" dirty="0" err="1" smtClean="0"/>
              <a:t>SCO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China, Pakistan-Russia cooperation will find suitable support mechanism in </a:t>
            </a:r>
            <a:r>
              <a:rPr lang="en-US" dirty="0" smtClean="0"/>
              <a:t>Shanghai Cooperation </a:t>
            </a:r>
            <a:r>
              <a:rPr lang="en-US" dirty="0"/>
              <a:t>organization (</a:t>
            </a:r>
            <a:r>
              <a:rPr lang="en-US" dirty="0" err="1"/>
              <a:t>SCO</a:t>
            </a:r>
            <a:r>
              <a:rPr lang="en-US" dirty="0"/>
              <a:t>). Elaborate.  2020</a:t>
            </a:r>
          </a:p>
          <a:p>
            <a:r>
              <a:rPr lang="en-US" dirty="0" smtClean="0"/>
              <a:t>What </a:t>
            </a:r>
            <a:r>
              <a:rPr lang="en-US" dirty="0"/>
              <a:t>are the opportunities and challenges for Pakistan as one of the new members of the Shanghai Cooperation Organization (</a:t>
            </a:r>
            <a:r>
              <a:rPr lang="en-US" dirty="0" err="1"/>
              <a:t>SCO</a:t>
            </a:r>
            <a:r>
              <a:rPr lang="en-US" dirty="0"/>
              <a:t>)? CSS-2018</a:t>
            </a:r>
          </a:p>
          <a:p>
            <a:r>
              <a:rPr lang="en-US" dirty="0"/>
              <a:t>Q. No. 5. Explore the significance of </a:t>
            </a:r>
            <a:r>
              <a:rPr lang="en-US" dirty="0" err="1"/>
              <a:t>Shinghai</a:t>
            </a:r>
            <a:r>
              <a:rPr lang="en-US" dirty="0"/>
              <a:t> Cooperation Organization (</a:t>
            </a:r>
            <a:r>
              <a:rPr lang="en-US" dirty="0" err="1"/>
              <a:t>SCO</a:t>
            </a:r>
            <a:r>
              <a:rPr lang="en-US" dirty="0"/>
              <a:t>) for Pakistan. CSS-2017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7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Economic Cooperation Organization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63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76800" y="1066800"/>
            <a:ext cx="297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http://eco.int/index.php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7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E:\NOA-Misc\ECO_websitr_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964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NOA-Misc\eco-flag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867400"/>
            <a:ext cx="899160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0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dirty="0"/>
              <a:t>Economic Cooperation Organization (ECO)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An </a:t>
            </a:r>
            <a:r>
              <a:rPr lang="en-US" dirty="0"/>
              <a:t>inter-governmental regional organization encompassing countries from </a:t>
            </a:r>
            <a:endParaRPr lang="en-US" dirty="0" smtClean="0"/>
          </a:p>
          <a:p>
            <a:pPr lvl="1"/>
            <a:r>
              <a:rPr lang="en-US" dirty="0" smtClean="0"/>
              <a:t>Europe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Central </a:t>
            </a:r>
            <a:r>
              <a:rPr lang="en-US" dirty="0"/>
              <a:t>Asia, </a:t>
            </a:r>
            <a:r>
              <a:rPr lang="en-US" dirty="0" smtClean="0"/>
              <a:t>and </a:t>
            </a:r>
          </a:p>
          <a:p>
            <a:pPr lvl="1"/>
            <a:r>
              <a:rPr lang="en-US" dirty="0" smtClean="0"/>
              <a:t>South Asia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The overall objective</a:t>
            </a:r>
            <a:r>
              <a:rPr lang="en-US" dirty="0" smtClean="0"/>
              <a:t> of the organization is the </a:t>
            </a:r>
            <a:r>
              <a:rPr lang="en-US" dirty="0" smtClean="0">
                <a:solidFill>
                  <a:srgbClr val="002060"/>
                </a:solidFill>
              </a:rPr>
              <a:t>sustainable economic development</a:t>
            </a:r>
            <a:r>
              <a:rPr lang="en-US" dirty="0" smtClean="0"/>
              <a:t> of its member states and the region as a whole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9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/>
              <a:t>Established as Regional Cooperation for Development (</a:t>
            </a:r>
            <a:r>
              <a:rPr lang="en-US" sz="3200" dirty="0" err="1"/>
              <a:t>RCD</a:t>
            </a:r>
            <a:r>
              <a:rPr lang="en-US" sz="3200" dirty="0"/>
              <a:t>) in 1964 by Iran, Pakistan and </a:t>
            </a:r>
            <a:r>
              <a:rPr lang="en-US" sz="3200" dirty="0" smtClean="0"/>
              <a:t>Turkey</a:t>
            </a:r>
          </a:p>
          <a:p>
            <a:r>
              <a:rPr lang="en-US" sz="3200" dirty="0" smtClean="0"/>
              <a:t>Renamed </a:t>
            </a:r>
            <a:r>
              <a:rPr lang="en-US" sz="3200" dirty="0"/>
              <a:t>as “ECO” in 1985</a:t>
            </a:r>
            <a:r>
              <a:rPr lang="en-US" sz="3200" dirty="0" smtClean="0"/>
              <a:t>.</a:t>
            </a:r>
          </a:p>
          <a:p>
            <a:r>
              <a:rPr lang="en-US" sz="3200" dirty="0"/>
              <a:t>The </a:t>
            </a:r>
            <a:r>
              <a:rPr lang="en-US" sz="3200" dirty="0" err="1"/>
              <a:t>ECO's</a:t>
            </a:r>
            <a:r>
              <a:rPr lang="en-US" sz="3200" dirty="0"/>
              <a:t> secretariat </a:t>
            </a:r>
            <a:r>
              <a:rPr lang="en-US" sz="3200" dirty="0" smtClean="0"/>
              <a:t>in</a:t>
            </a:r>
            <a:r>
              <a:rPr lang="en-US" sz="3200" dirty="0"/>
              <a:t> </a:t>
            </a:r>
            <a:r>
              <a:rPr lang="en-US" sz="3200" dirty="0" smtClean="0"/>
              <a:t>Iran</a:t>
            </a:r>
          </a:p>
          <a:p>
            <a:r>
              <a:rPr lang="en-US" sz="3200" dirty="0" smtClean="0"/>
              <a:t>its </a:t>
            </a:r>
            <a:r>
              <a:rPr lang="en-US" sz="3200" dirty="0"/>
              <a:t>economic bureau is in </a:t>
            </a:r>
            <a:r>
              <a:rPr lang="en-US" sz="3200" dirty="0" smtClean="0"/>
              <a:t>Turkey</a:t>
            </a:r>
          </a:p>
          <a:p>
            <a:r>
              <a:rPr lang="en-US" sz="3200" dirty="0" smtClean="0"/>
              <a:t>its </a:t>
            </a:r>
            <a:r>
              <a:rPr lang="en-US" sz="3200" dirty="0"/>
              <a:t>scientific bureau </a:t>
            </a:r>
            <a:r>
              <a:rPr lang="en-US" sz="3200" dirty="0" smtClean="0"/>
              <a:t>is in</a:t>
            </a:r>
            <a:r>
              <a:rPr lang="en-US" sz="3200" dirty="0"/>
              <a:t> Pakistan.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3074" name="Picture 2" descr="E:\NOA-Misc\ECO-pic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66800"/>
            <a:ext cx="4419600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2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3200" dirty="0"/>
              <a:t>Objectives &amp; Principles of </a:t>
            </a:r>
            <a:r>
              <a:rPr lang="en-US" sz="3200" dirty="0" smtClean="0"/>
              <a:t>Cooperation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54563"/>
          </a:xfrm>
        </p:spPr>
        <p:txBody>
          <a:bodyPr>
            <a:noAutofit/>
          </a:bodyPr>
          <a:lstStyle/>
          <a:p>
            <a:r>
              <a:rPr lang="en-US" sz="2500" dirty="0" smtClean="0"/>
              <a:t>Sustainable </a:t>
            </a:r>
            <a:r>
              <a:rPr lang="en-US" sz="2500" dirty="0"/>
              <a:t>economic </a:t>
            </a:r>
            <a:r>
              <a:rPr lang="en-US" sz="2500" dirty="0" smtClean="0"/>
              <a:t>development-</a:t>
            </a:r>
            <a:r>
              <a:rPr lang="en-US" sz="2500" dirty="0"/>
              <a:t>Economic </a:t>
            </a:r>
            <a:r>
              <a:rPr lang="en-US" sz="2500" dirty="0" smtClean="0"/>
              <a:t>liberalization</a:t>
            </a:r>
          </a:p>
          <a:p>
            <a:r>
              <a:rPr lang="en-US" sz="2500" dirty="0" smtClean="0"/>
              <a:t>Gradual </a:t>
            </a:r>
            <a:r>
              <a:rPr lang="en-US" sz="2500" dirty="0"/>
              <a:t>integration </a:t>
            </a:r>
            <a:r>
              <a:rPr lang="en-US" sz="2500" dirty="0" smtClean="0"/>
              <a:t>with </a:t>
            </a:r>
            <a:r>
              <a:rPr lang="en-US" sz="2500" dirty="0"/>
              <a:t>the world economy;</a:t>
            </a:r>
          </a:p>
          <a:p>
            <a:r>
              <a:rPr lang="en-US" sz="2500" dirty="0"/>
              <a:t>Development of transport &amp; communications </a:t>
            </a:r>
            <a:r>
              <a:rPr lang="en-US" sz="2500" dirty="0" smtClean="0"/>
              <a:t>infrastructure</a:t>
            </a:r>
            <a:endParaRPr lang="en-US" sz="2500" dirty="0"/>
          </a:p>
          <a:p>
            <a:r>
              <a:rPr lang="en-US" sz="2500" dirty="0" smtClean="0"/>
              <a:t>Effective </a:t>
            </a:r>
            <a:r>
              <a:rPr lang="en-US" sz="2500" dirty="0"/>
              <a:t>utilization of the agricultural and industrial </a:t>
            </a:r>
            <a:r>
              <a:rPr lang="en-US" sz="2500" dirty="0" smtClean="0"/>
              <a:t>potentials</a:t>
            </a:r>
            <a:endParaRPr lang="en-US" sz="2500" dirty="0"/>
          </a:p>
          <a:p>
            <a:r>
              <a:rPr lang="en-US" sz="2500" dirty="0"/>
              <a:t>E</a:t>
            </a:r>
            <a:r>
              <a:rPr lang="en-US" sz="2500" dirty="0" smtClean="0"/>
              <a:t>cological </a:t>
            </a:r>
            <a:r>
              <a:rPr lang="en-US" sz="2500" dirty="0"/>
              <a:t>and environmental </a:t>
            </a:r>
            <a:r>
              <a:rPr lang="en-US" sz="2500" dirty="0" smtClean="0"/>
              <a:t>protection</a:t>
            </a:r>
            <a:endParaRPr lang="en-US" sz="2500" dirty="0"/>
          </a:p>
          <a:p>
            <a:r>
              <a:rPr lang="en-US" sz="2500" dirty="0" smtClean="0"/>
              <a:t>Effective cooperation </a:t>
            </a:r>
            <a:r>
              <a:rPr lang="en-US" sz="2500" dirty="0"/>
              <a:t>with other regional and international organizations </a:t>
            </a:r>
            <a:endParaRPr lang="en-US" sz="2500" dirty="0" smtClean="0"/>
          </a:p>
          <a:p>
            <a:r>
              <a:rPr lang="en-US" sz="2500" dirty="0" smtClean="0"/>
              <a:t>Exchanges </a:t>
            </a:r>
            <a:r>
              <a:rPr lang="en-US" sz="2500" dirty="0"/>
              <a:t>in educational, scientific, technical and cultural </a:t>
            </a:r>
            <a:r>
              <a:rPr lang="en-US" sz="2500" dirty="0" smtClean="0"/>
              <a:t>fields</a:t>
            </a:r>
            <a:endParaRPr lang="en-US" sz="2500" dirty="0"/>
          </a:p>
          <a:p>
            <a:endParaRPr lang="en-US" sz="25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3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Membership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According </a:t>
            </a:r>
            <a:r>
              <a:rPr lang="en-US" dirty="0"/>
              <a:t>to the Article XIII of the Treaty Of </a:t>
            </a:r>
            <a:r>
              <a:rPr lang="en-US" dirty="0" smtClean="0"/>
              <a:t>Izmir </a:t>
            </a:r>
            <a:r>
              <a:rPr lang="en-US" sz="2000" dirty="0" smtClean="0"/>
              <a:t>(1977, and 1990)</a:t>
            </a:r>
          </a:p>
          <a:p>
            <a:pPr lvl="1"/>
            <a:r>
              <a:rPr lang="en-US" i="1" dirty="0" smtClean="0"/>
              <a:t>“</a:t>
            </a:r>
            <a:r>
              <a:rPr lang="en-US" i="1" dirty="0"/>
              <a:t>Any State enjoying geographical contiguity with the ECO region and/or sharing the objectives and principles of ECO may apply to become a member of the Organization.” </a:t>
            </a:r>
            <a:endParaRPr lang="en-US" i="1" dirty="0" smtClean="0"/>
          </a:p>
          <a:p>
            <a:r>
              <a:rPr lang="en-US" dirty="0" smtClean="0"/>
              <a:t>Currently </a:t>
            </a:r>
            <a:r>
              <a:rPr lang="en-US" dirty="0"/>
              <a:t>ten countries from West and South Asia, </a:t>
            </a:r>
            <a:r>
              <a:rPr lang="en-US" dirty="0" smtClean="0"/>
              <a:t>Caucasus </a:t>
            </a:r>
            <a:r>
              <a:rPr lang="en-US" dirty="0"/>
              <a:t>and Central Asia are Members of the Organization: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8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1992 </a:t>
            </a:r>
            <a:r>
              <a:rPr lang="en-US" dirty="0" smtClean="0"/>
              <a:t>Afghanistan </a:t>
            </a:r>
            <a:r>
              <a:rPr lang="en-US" dirty="0"/>
              <a:t>and six </a:t>
            </a:r>
            <a:r>
              <a:rPr lang="en-US" dirty="0" smtClean="0"/>
              <a:t>Central Asian Republics</a:t>
            </a:r>
            <a:r>
              <a:rPr lang="en-US" dirty="0"/>
              <a:t>, </a:t>
            </a:r>
            <a:r>
              <a:rPr lang="en-US" dirty="0" smtClean="0"/>
              <a:t>also joined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E:\NOA-Misc\ECO-mb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67075"/>
            <a:ext cx="89916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7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Regional Integration and Regionalism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dirty="0" smtClean="0"/>
              <a:t>Regionalism</a:t>
            </a:r>
          </a:p>
          <a:p>
            <a:pPr lvl="1"/>
            <a:r>
              <a:rPr lang="en-US" dirty="0"/>
              <a:t>the theory </a:t>
            </a:r>
            <a:r>
              <a:rPr lang="en-US" dirty="0" smtClean="0"/>
              <a:t>and </a:t>
            </a:r>
            <a:r>
              <a:rPr lang="en-US" dirty="0"/>
              <a:t>practice of regional rather than </a:t>
            </a:r>
            <a:r>
              <a:rPr lang="en-US" dirty="0" smtClean="0"/>
              <a:t>national </a:t>
            </a:r>
            <a:r>
              <a:rPr lang="en-US" dirty="0"/>
              <a:t>systems of administration or economic, </a:t>
            </a:r>
            <a:r>
              <a:rPr lang="en-US" dirty="0" smtClean="0"/>
              <a:t>or socio-cultural</a:t>
            </a:r>
            <a:r>
              <a:rPr lang="en-US" dirty="0"/>
              <a:t>, or political affiliation.</a:t>
            </a:r>
            <a:endParaRPr lang="en-US" dirty="0" smtClean="0"/>
          </a:p>
          <a:p>
            <a:r>
              <a:rPr lang="en-US" dirty="0" smtClean="0"/>
              <a:t>Regional Cooperation Organizations and Role of Pakistan</a:t>
            </a:r>
          </a:p>
          <a:p>
            <a:pPr lvl="1"/>
            <a:r>
              <a:rPr lang="en-US" dirty="0" err="1" smtClean="0"/>
              <a:t>SAARC</a:t>
            </a:r>
            <a:endParaRPr lang="en-US" dirty="0" smtClean="0"/>
          </a:p>
          <a:p>
            <a:pPr lvl="1"/>
            <a:r>
              <a:rPr lang="en-US" dirty="0" smtClean="0"/>
              <a:t>ECO</a:t>
            </a:r>
          </a:p>
          <a:p>
            <a:pPr lvl="1"/>
            <a:r>
              <a:rPr lang="en-US" dirty="0" err="1" smtClean="0"/>
              <a:t>SCO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6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ECO </a:t>
            </a:r>
            <a:r>
              <a:rPr lang="en-US" dirty="0" smtClean="0"/>
              <a:t>Organs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5059363"/>
          </a:xfrm>
        </p:spPr>
        <p:txBody>
          <a:bodyPr>
            <a:normAutofit/>
          </a:bodyPr>
          <a:lstStyle/>
          <a:p>
            <a:r>
              <a:rPr lang="en-US" dirty="0"/>
              <a:t>The ECO functions through its intergovernmental machinery, Secretariat and specialized agencies and regional institutions.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3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ORGANIZATIONAL STRUCTURE OF ECO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</a:t>
            </a:r>
            <a:r>
              <a:rPr lang="en-US" dirty="0"/>
              <a:t>shall be, </a:t>
            </a:r>
            <a:endParaRPr lang="en-US" dirty="0" smtClean="0"/>
          </a:p>
          <a:p>
            <a:pPr lvl="1"/>
            <a:r>
              <a:rPr lang="en-US" dirty="0" smtClean="0"/>
              <a:t>ECO Summit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Council of Ministers,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Council of Permanent Representatives, </a:t>
            </a:r>
            <a:endParaRPr lang="en-US" dirty="0" smtClean="0"/>
          </a:p>
          <a:p>
            <a:pPr lvl="1"/>
            <a:r>
              <a:rPr lang="en-US" dirty="0" smtClean="0"/>
              <a:t>a Secretariat, and </a:t>
            </a:r>
          </a:p>
          <a:p>
            <a:pPr lvl="1"/>
            <a:r>
              <a:rPr lang="en-US" dirty="0" smtClean="0"/>
              <a:t>Specialized </a:t>
            </a:r>
            <a:r>
              <a:rPr lang="en-US" dirty="0"/>
              <a:t>Agencies in specific fields of cooperation. </a:t>
            </a:r>
          </a:p>
          <a:p>
            <a:pPr lvl="1"/>
            <a:r>
              <a:rPr lang="en-US" dirty="0" smtClean="0"/>
              <a:t>a Regional Planning Council,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3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1. ECO-Summit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the </a:t>
            </a:r>
            <a:r>
              <a:rPr lang="en-US" b="1" dirty="0"/>
              <a:t>Article IV of the Treaty of </a:t>
            </a:r>
            <a:r>
              <a:rPr lang="en-US" b="1" dirty="0" smtClean="0"/>
              <a:t>Izmir</a:t>
            </a:r>
          </a:p>
          <a:p>
            <a:pPr lvl="1"/>
            <a:r>
              <a:rPr lang="en-US" b="1" dirty="0" smtClean="0"/>
              <a:t>the </a:t>
            </a:r>
            <a:r>
              <a:rPr lang="en-US" b="1" dirty="0"/>
              <a:t>Heads of State/Government </a:t>
            </a:r>
            <a:r>
              <a:rPr lang="en-US" b="1" dirty="0" smtClean="0"/>
              <a:t>meet </a:t>
            </a:r>
            <a:r>
              <a:rPr lang="en-US" b="1" dirty="0"/>
              <a:t>biennially or more often if considered </a:t>
            </a:r>
            <a:r>
              <a:rPr lang="en-US" b="1" dirty="0" smtClean="0"/>
              <a:t>necessary.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The </a:t>
            </a:r>
            <a:r>
              <a:rPr lang="en-US" b="1" dirty="0"/>
              <a:t>Summit meetings review the objective conditions and progress in implementation of ECO </a:t>
            </a:r>
            <a:r>
              <a:rPr lang="en-US" b="1" dirty="0" err="1"/>
              <a:t>programmes</a:t>
            </a:r>
            <a:r>
              <a:rPr lang="en-US" b="1" dirty="0"/>
              <a:t> and projects 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exchanging </a:t>
            </a:r>
            <a:r>
              <a:rPr lang="en-US" b="1" dirty="0"/>
              <a:t>views on regional and global issues of common interest to the ECO region.</a:t>
            </a:r>
            <a:br>
              <a:rPr lang="en-US" b="1" dirty="0"/>
            </a:br>
            <a:endParaRPr lang="en-US" b="1" dirty="0" smtClean="0"/>
          </a:p>
          <a:p>
            <a:r>
              <a:rPr lang="en-US" b="1" dirty="0" smtClean="0"/>
              <a:t>Since </a:t>
            </a:r>
            <a:r>
              <a:rPr lang="en-US" b="1" dirty="0"/>
              <a:t>ECO enlargement in 1992, 13 Summit meetings </a:t>
            </a:r>
            <a:r>
              <a:rPr lang="en-US" b="1" dirty="0" smtClean="0"/>
              <a:t>held</a:t>
            </a:r>
            <a:r>
              <a:rPr lang="en-US" b="1" dirty="0"/>
              <a:t>. 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The </a:t>
            </a:r>
            <a:r>
              <a:rPr lang="en-US" b="1" dirty="0"/>
              <a:t>last meeting, 13th </a:t>
            </a:r>
            <a:r>
              <a:rPr lang="en-US" b="1" dirty="0" smtClean="0"/>
              <a:t>Summit</a:t>
            </a:r>
            <a:r>
              <a:rPr lang="en-US" b="1" dirty="0"/>
              <a:t>, was held on 1st March 2017 in Islamabad, </a:t>
            </a:r>
            <a:r>
              <a:rPr lang="en-US" b="1" dirty="0" smtClean="0"/>
              <a:t>Pakistan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4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E:\NOA-Misc\eco-summit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1"/>
            <a:ext cx="9123218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3235" y="228600"/>
            <a:ext cx="4114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Summits Held So Far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1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2. COUNCIL </a:t>
            </a:r>
            <a:r>
              <a:rPr lang="en-US" dirty="0"/>
              <a:t>OF MINISTERS </a:t>
            </a:r>
            <a:endParaRPr lang="en-US" dirty="0" smtClean="0"/>
          </a:p>
          <a:p>
            <a:pPr lvl="1"/>
            <a:r>
              <a:rPr lang="en-US" dirty="0" smtClean="0"/>
              <a:t>the policy </a:t>
            </a:r>
            <a:r>
              <a:rPr lang="en-US" dirty="0"/>
              <a:t>and decision-making </a:t>
            </a:r>
            <a:r>
              <a:rPr lang="en-US" dirty="0" smtClean="0"/>
              <a:t>body </a:t>
            </a:r>
          </a:p>
          <a:p>
            <a:pPr lvl="1"/>
            <a:r>
              <a:rPr lang="en-US" dirty="0" smtClean="0"/>
              <a:t>It comprises </a:t>
            </a:r>
            <a:r>
              <a:rPr lang="en-US" dirty="0"/>
              <a:t>the Ministers of Foreign Affairs </a:t>
            </a:r>
            <a:r>
              <a:rPr lang="en-US" dirty="0" smtClean="0"/>
              <a:t>or </a:t>
            </a:r>
            <a:r>
              <a:rPr lang="en-US" dirty="0"/>
              <a:t>any other </a:t>
            </a:r>
            <a:r>
              <a:rPr lang="en-US" dirty="0" smtClean="0"/>
              <a:t>representatives </a:t>
            </a:r>
            <a:r>
              <a:rPr lang="en-US" dirty="0"/>
              <a:t>of full ministerial rank as may be nominated by the governments </a:t>
            </a:r>
            <a:endParaRPr lang="en-US" dirty="0" smtClean="0"/>
          </a:p>
          <a:p>
            <a:pPr lvl="1"/>
            <a:r>
              <a:rPr lang="en-US" dirty="0"/>
              <a:t>responsible for decision on/approval of policies, strategies, </a:t>
            </a:r>
            <a:r>
              <a:rPr lang="en-US" dirty="0" smtClean="0"/>
              <a:t>and work programs</a:t>
            </a:r>
            <a:endParaRPr lang="en-US" dirty="0"/>
          </a:p>
          <a:p>
            <a:r>
              <a:rPr lang="en-US" dirty="0" smtClean="0"/>
              <a:t>3. SECRETARIAT </a:t>
            </a:r>
          </a:p>
          <a:p>
            <a:pPr lvl="1"/>
            <a:r>
              <a:rPr lang="en-US" dirty="0" smtClean="0"/>
              <a:t>comprises </a:t>
            </a:r>
            <a:r>
              <a:rPr lang="en-US" dirty="0"/>
              <a:t>a Secretary-General and </a:t>
            </a:r>
            <a:r>
              <a:rPr lang="en-US" dirty="0" smtClean="0"/>
              <a:t>staff </a:t>
            </a:r>
          </a:p>
          <a:p>
            <a:pPr lvl="1"/>
            <a:r>
              <a:rPr lang="en-US" dirty="0" smtClean="0"/>
              <a:t>its </a:t>
            </a:r>
            <a:r>
              <a:rPr lang="en-US" dirty="0"/>
              <a:t>Headquarters in Tehran </a:t>
            </a:r>
          </a:p>
          <a:p>
            <a:pPr lvl="1"/>
            <a:r>
              <a:rPr lang="en-US" dirty="0"/>
              <a:t>The Secretary-General </a:t>
            </a:r>
            <a:r>
              <a:rPr lang="en-US" dirty="0" smtClean="0"/>
              <a:t>is </a:t>
            </a:r>
            <a:r>
              <a:rPr lang="en-US" dirty="0"/>
              <a:t>elected and appointed </a:t>
            </a:r>
            <a:r>
              <a:rPr lang="en-US" dirty="0" smtClean="0"/>
              <a:t>by</a:t>
            </a:r>
          </a:p>
          <a:p>
            <a:pPr lvl="2"/>
            <a:r>
              <a:rPr lang="en-US" dirty="0" smtClean="0"/>
              <a:t> </a:t>
            </a:r>
            <a:r>
              <a:rPr lang="en-US" dirty="0"/>
              <a:t>the Council of Ministers </a:t>
            </a:r>
            <a:endParaRPr lang="en-US" dirty="0" smtClean="0"/>
          </a:p>
          <a:p>
            <a:pPr lvl="2"/>
            <a:r>
              <a:rPr lang="en-US" dirty="0" smtClean="0"/>
              <a:t>for </a:t>
            </a:r>
            <a:r>
              <a:rPr lang="en-US" dirty="0"/>
              <a:t>a non-renewable term of three </a:t>
            </a:r>
            <a:r>
              <a:rPr lang="en-US" dirty="0" smtClean="0"/>
              <a:t>years</a:t>
            </a:r>
            <a:endParaRPr lang="en-US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3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4.The </a:t>
            </a:r>
            <a:r>
              <a:rPr lang="en-US" dirty="0"/>
              <a:t>Regional Planning Council (RPC)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Regional Planning Council (RPC) is the main technical planning body within ECO which comprises the heads of the Planning Organizations of the Member States 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0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Critical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52999"/>
          </a:xfrm>
        </p:spPr>
        <p:txBody>
          <a:bodyPr>
            <a:noAutofit/>
          </a:bodyPr>
          <a:lstStyle/>
          <a:p>
            <a:r>
              <a:rPr lang="en-US" sz="2800" dirty="0"/>
              <a:t>it is a trade bloc for the </a:t>
            </a:r>
            <a:r>
              <a:rPr lang="en-US" sz="2800" dirty="0" smtClean="0"/>
              <a:t>member states </a:t>
            </a:r>
            <a:r>
              <a:rPr lang="en-US" sz="2800" dirty="0"/>
              <a:t>connected to </a:t>
            </a:r>
          </a:p>
          <a:p>
            <a:pPr lvl="1"/>
            <a:r>
              <a:rPr lang="en-US" dirty="0"/>
              <a:t>The Mediterranean through Turkey</a:t>
            </a:r>
          </a:p>
          <a:p>
            <a:pPr lvl="1"/>
            <a:r>
              <a:rPr lang="en-US" dirty="0"/>
              <a:t>The Persian Gulf via Iran, and </a:t>
            </a:r>
          </a:p>
          <a:p>
            <a:pPr lvl="1"/>
            <a:r>
              <a:rPr lang="en-US" dirty="0"/>
              <a:t>The Arabian sea via Pakistan</a:t>
            </a:r>
          </a:p>
          <a:p>
            <a:r>
              <a:rPr lang="en-US" sz="2800" dirty="0"/>
              <a:t>It provides a platform to improve socio-economic development </a:t>
            </a:r>
          </a:p>
          <a:p>
            <a:r>
              <a:rPr lang="en-US" sz="2800" dirty="0"/>
              <a:t>promotes trade and investment opportunities.</a:t>
            </a:r>
          </a:p>
          <a:p>
            <a:r>
              <a:rPr lang="en-US" sz="2800" dirty="0"/>
              <a:t>The dream is to establish a single market for goods and services, much like </a:t>
            </a:r>
            <a:r>
              <a:rPr lang="en-US" sz="2800" dirty="0" smtClean="0"/>
              <a:t>ASEAN or the</a:t>
            </a:r>
            <a:r>
              <a:rPr lang="en-US" sz="2800" dirty="0"/>
              <a:t> </a:t>
            </a:r>
            <a:r>
              <a:rPr lang="en-US" sz="2800" dirty="0" smtClean="0"/>
              <a:t>EU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1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fontScale="92500" lnSpcReduction="20000"/>
          </a:bodyPr>
          <a:lstStyle/>
          <a:p>
            <a:endParaRPr lang="en-US" sz="2800" dirty="0"/>
          </a:p>
          <a:p>
            <a:r>
              <a:rPr lang="en-US" sz="2800" dirty="0" smtClean="0"/>
              <a:t>Terrorism and extremism: a common challenge for all the ECO members</a:t>
            </a:r>
          </a:p>
          <a:p>
            <a:r>
              <a:rPr lang="en-US" sz="2800" dirty="0" smtClean="0"/>
              <a:t>Peace </a:t>
            </a:r>
            <a:r>
              <a:rPr lang="en-US" sz="2800" dirty="0"/>
              <a:t>in Afghanistan and the Middle </a:t>
            </a:r>
            <a:r>
              <a:rPr lang="en-US" sz="2800" dirty="0" smtClean="0"/>
              <a:t>East</a:t>
            </a:r>
            <a:r>
              <a:rPr lang="en-US" sz="2800" dirty="0"/>
              <a:t>: a key to ECO success</a:t>
            </a:r>
          </a:p>
          <a:p>
            <a:r>
              <a:rPr lang="en-US" sz="2800" dirty="0" smtClean="0"/>
              <a:t>Iran </a:t>
            </a:r>
            <a:r>
              <a:rPr lang="en-US" sz="2800" dirty="0"/>
              <a:t>and Saudi Arabia: Rivalry over Middle Eastern politics and options for </a:t>
            </a:r>
            <a:r>
              <a:rPr lang="en-US" sz="2800" dirty="0" smtClean="0"/>
              <a:t>Pakistan</a:t>
            </a:r>
            <a:endParaRPr lang="en-US" sz="2800" dirty="0"/>
          </a:p>
          <a:p>
            <a:r>
              <a:rPr lang="en-US" sz="2800" dirty="0"/>
              <a:t>Iran under US sanctions and options for Pakistan</a:t>
            </a:r>
          </a:p>
          <a:p>
            <a:pPr lvl="1"/>
            <a:r>
              <a:rPr lang="en-US" dirty="0"/>
              <a:t>the </a:t>
            </a:r>
            <a:r>
              <a:rPr lang="en-US" dirty="0" smtClean="0"/>
              <a:t>Iran–Pakistan-India (</a:t>
            </a:r>
            <a:r>
              <a:rPr lang="en-US" dirty="0" err="1" smtClean="0"/>
              <a:t>IPI</a:t>
            </a:r>
            <a:r>
              <a:rPr lang="en-US" dirty="0" smtClean="0"/>
              <a:t>)gas </a:t>
            </a:r>
            <a:r>
              <a:rPr lang="en-US" dirty="0"/>
              <a:t>pipeline, as well as a </a:t>
            </a:r>
            <a:r>
              <a:rPr lang="en-US" dirty="0" smtClean="0"/>
              <a:t>Turkmenistan–Afghanistan–Pakistan-India (</a:t>
            </a:r>
            <a:r>
              <a:rPr lang="en-US" dirty="0" err="1" smtClean="0"/>
              <a:t>TAPI</a:t>
            </a:r>
            <a:r>
              <a:rPr lang="en-US" dirty="0" smtClean="0"/>
              <a:t>) pipeline</a:t>
            </a:r>
          </a:p>
          <a:p>
            <a:pPr lvl="1"/>
            <a:r>
              <a:rPr lang="en-US" dirty="0" smtClean="0"/>
              <a:t>Indian influence in Iran and Afghanistan</a:t>
            </a:r>
            <a:endParaRPr lang="en-US" dirty="0"/>
          </a:p>
          <a:p>
            <a:endParaRPr lang="en-US" sz="2800" dirty="0"/>
          </a:p>
          <a:p>
            <a:r>
              <a:rPr lang="en-US" sz="2800" dirty="0"/>
              <a:t>CPEC as a nodal point for regional connectivity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7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2057400"/>
            <a:ext cx="7772400" cy="1362075"/>
          </a:xfrm>
        </p:spPr>
        <p:txBody>
          <a:bodyPr/>
          <a:lstStyle/>
          <a:p>
            <a:r>
              <a:rPr lang="en-US" dirty="0" err="1" smtClean="0"/>
              <a:t>SCO</a:t>
            </a:r>
            <a:r>
              <a:rPr lang="en-US" dirty="0" smtClean="0"/>
              <a:t>-</a:t>
            </a:r>
            <a:r>
              <a:rPr lang="en-US" dirty="0" err="1" smtClean="0"/>
              <a:t>SAARC</a:t>
            </a:r>
            <a:r>
              <a:rPr lang="en-US" dirty="0" smtClean="0"/>
              <a:t>-ECO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CHANGING REGIONAL DYNAMICS &amp; FORMATION OF NEW ALIGNMENTS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Changing regional Dynamics of South Asia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05400"/>
          </a:xfrm>
        </p:spPr>
        <p:txBody>
          <a:bodyPr>
            <a:normAutofit fontScale="85000" lnSpcReduction="10000"/>
          </a:bodyPr>
          <a:lstStyle/>
          <a:p>
            <a:r>
              <a:rPr lang="en-US" sz="2400" b="1" dirty="0" smtClean="0"/>
              <a:t>Dividends of Afghan Peace Process for Pakistan</a:t>
            </a:r>
          </a:p>
          <a:p>
            <a:pPr lvl="1"/>
            <a:r>
              <a:rPr lang="en-US" sz="2000" b="1" dirty="0" smtClean="0"/>
              <a:t>India has been sidelined in this peace process</a:t>
            </a:r>
          </a:p>
          <a:p>
            <a:r>
              <a:rPr lang="en-US" sz="2400" b="1" dirty="0" smtClean="0"/>
              <a:t>Iran </a:t>
            </a:r>
            <a:r>
              <a:rPr lang="en-US" sz="2400" b="1" dirty="0"/>
              <a:t>Drops India From </a:t>
            </a:r>
            <a:r>
              <a:rPr lang="en-US" sz="2400" b="1" dirty="0" err="1"/>
              <a:t>Chabahar</a:t>
            </a:r>
            <a:r>
              <a:rPr lang="en-US" sz="2400" b="1" dirty="0"/>
              <a:t> </a:t>
            </a:r>
            <a:r>
              <a:rPr lang="en-US" sz="2400" b="1" dirty="0" smtClean="0"/>
              <a:t>Project</a:t>
            </a:r>
          </a:p>
          <a:p>
            <a:pPr lvl="1"/>
            <a:r>
              <a:rPr lang="en-US" sz="2000" b="1" dirty="0" smtClean="0"/>
              <a:t>Delay </a:t>
            </a:r>
            <a:r>
              <a:rPr lang="en-US" sz="2000" b="1" dirty="0"/>
              <a:t>In </a:t>
            </a:r>
            <a:r>
              <a:rPr lang="en-US" sz="2000" b="1" dirty="0" smtClean="0"/>
              <a:t>Funding from India</a:t>
            </a:r>
          </a:p>
          <a:p>
            <a:pPr lvl="1"/>
            <a:r>
              <a:rPr lang="en-US" sz="2000" b="1" dirty="0" smtClean="0"/>
              <a:t>India gradually reduced its oil imports from Iran since 2017</a:t>
            </a:r>
            <a:endParaRPr lang="en-US" sz="2000" b="1" dirty="0"/>
          </a:p>
          <a:p>
            <a:pPr lvl="1"/>
            <a:r>
              <a:rPr lang="en-US" sz="2000" b="1" dirty="0" smtClean="0"/>
              <a:t> China signed a ten year $400 </a:t>
            </a:r>
            <a:r>
              <a:rPr lang="en-US" sz="2000" b="1" dirty="0" err="1" smtClean="0"/>
              <a:t>Bil</a:t>
            </a:r>
            <a:r>
              <a:rPr lang="en-US" sz="2000" b="1" dirty="0" smtClean="0"/>
              <a:t>. investment deal with Iran for oil</a:t>
            </a:r>
          </a:p>
          <a:p>
            <a:pPr lvl="1"/>
            <a:r>
              <a:rPr lang="en-US" sz="2000" b="1" dirty="0" smtClean="0"/>
              <a:t>India has been sidelined in Iran</a:t>
            </a:r>
          </a:p>
          <a:p>
            <a:pPr lvl="1"/>
            <a:r>
              <a:rPr lang="en-US" sz="2000" b="1" dirty="0" smtClean="0"/>
              <a:t>India is moving to US camp---India to be a pivot for the US new containment policy</a:t>
            </a:r>
          </a:p>
          <a:p>
            <a:r>
              <a:rPr lang="en-US" sz="2400" b="1" dirty="0" smtClean="0"/>
              <a:t>Russia improving ties with Pakistan and Afghanistan</a:t>
            </a:r>
          </a:p>
          <a:p>
            <a:pPr lvl="1"/>
            <a:r>
              <a:rPr lang="en-US" sz="2000" b="1" dirty="0" smtClean="0"/>
              <a:t>Iran already has closed ties with Russia</a:t>
            </a:r>
          </a:p>
          <a:p>
            <a:pPr lvl="1"/>
            <a:r>
              <a:rPr lang="en-US" sz="2000" b="1" dirty="0" smtClean="0"/>
              <a:t>The New Great Game and emerging realignments of regional powers</a:t>
            </a:r>
          </a:p>
          <a:p>
            <a:r>
              <a:rPr lang="en-US" sz="2400" b="1" dirty="0" smtClean="0"/>
              <a:t>Repercussions for </a:t>
            </a:r>
            <a:r>
              <a:rPr lang="en-US" sz="2400" b="1" dirty="0" err="1" smtClean="0"/>
              <a:t>SCO</a:t>
            </a:r>
            <a:r>
              <a:rPr lang="en-US" sz="2400" b="1" dirty="0" smtClean="0"/>
              <a:t>-</a:t>
            </a:r>
            <a:r>
              <a:rPr lang="en-US" sz="2400" b="1" dirty="0" err="1" smtClean="0"/>
              <a:t>SAARC</a:t>
            </a:r>
            <a:r>
              <a:rPr lang="en-US" sz="2400" b="1" dirty="0" smtClean="0"/>
              <a:t>-ECO</a:t>
            </a:r>
          </a:p>
          <a:p>
            <a:r>
              <a:rPr lang="en-US" sz="2400" b="1" dirty="0" smtClean="0"/>
              <a:t>The questions will be???</a:t>
            </a:r>
          </a:p>
          <a:p>
            <a:pPr lvl="1"/>
            <a:r>
              <a:rPr lang="en-US" sz="2000" b="1" dirty="0" smtClean="0"/>
              <a:t>Should we isolate India in the region or bring her back from the US camp?</a:t>
            </a:r>
          </a:p>
          <a:p>
            <a:pPr lvl="1"/>
            <a:r>
              <a:rPr lang="en-US" sz="2000" b="1" dirty="0" smtClean="0"/>
              <a:t>What policy options India have in the </a:t>
            </a:r>
            <a:r>
              <a:rPr lang="en-US" sz="2000" b="1" dirty="0" err="1" smtClean="0"/>
              <a:t>SCO</a:t>
            </a:r>
            <a:r>
              <a:rPr lang="en-US" sz="2000" b="1" dirty="0" smtClean="0"/>
              <a:t>-</a:t>
            </a:r>
            <a:r>
              <a:rPr lang="en-US" sz="2000" b="1" dirty="0" err="1" smtClean="0"/>
              <a:t>SAARC</a:t>
            </a:r>
            <a:r>
              <a:rPr lang="en-US" sz="2000" b="1" dirty="0" smtClean="0"/>
              <a:t>-ECO region?</a:t>
            </a:r>
          </a:p>
          <a:p>
            <a:pPr lvl="2"/>
            <a:r>
              <a:rPr lang="en-US" sz="1600" b="1" dirty="0" smtClean="0"/>
              <a:t>India’s ‘Look </a:t>
            </a:r>
            <a:r>
              <a:rPr lang="en-US" sz="1600" b="1" smtClean="0"/>
              <a:t>East Policy’- </a:t>
            </a:r>
            <a:r>
              <a:rPr lang="en-US" sz="1600" b="1" dirty="0" smtClean="0"/>
              <a:t>ASEAN and APEC</a:t>
            </a:r>
            <a:endParaRPr lang="en-US" sz="1600" b="1" dirty="0"/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2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Outline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Background </a:t>
            </a:r>
          </a:p>
          <a:p>
            <a:pPr lvl="1"/>
            <a:r>
              <a:rPr lang="en-US" dirty="0" smtClean="0"/>
              <a:t>Brief History (Genesis)</a:t>
            </a:r>
          </a:p>
          <a:p>
            <a:pPr lvl="1"/>
            <a:r>
              <a:rPr lang="en-US" dirty="0" smtClean="0"/>
              <a:t>Members (and membership criteria)</a:t>
            </a:r>
          </a:p>
          <a:p>
            <a:r>
              <a:rPr lang="en-US" dirty="0" smtClean="0"/>
              <a:t>Charter, Objectives, Principles</a:t>
            </a:r>
          </a:p>
          <a:p>
            <a:r>
              <a:rPr lang="en-US" dirty="0" smtClean="0"/>
              <a:t>Structure</a:t>
            </a:r>
          </a:p>
          <a:p>
            <a:r>
              <a:rPr lang="en-US" dirty="0" smtClean="0"/>
              <a:t>Functions</a:t>
            </a:r>
          </a:p>
          <a:p>
            <a:r>
              <a:rPr lang="en-US" dirty="0" smtClean="0"/>
              <a:t>Issues and Challenges</a:t>
            </a:r>
          </a:p>
          <a:p>
            <a:pPr lvl="1"/>
            <a:r>
              <a:rPr lang="en-US" dirty="0" smtClean="0"/>
              <a:t>Geo-Strategic, Geo-Economic, ideological, trade, cultural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Latest/current developments</a:t>
            </a:r>
          </a:p>
          <a:p>
            <a:r>
              <a:rPr lang="en-US" dirty="0" smtClean="0"/>
              <a:t>Future Prospects</a:t>
            </a:r>
          </a:p>
          <a:p>
            <a:r>
              <a:rPr lang="en-US" dirty="0" smtClean="0"/>
              <a:t>Recommendations</a:t>
            </a:r>
          </a:p>
          <a:p>
            <a:r>
              <a:rPr lang="en-US" dirty="0" smtClean="0"/>
              <a:t>Conclusion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3900" y="2895600"/>
            <a:ext cx="7772400" cy="1362075"/>
          </a:xfrm>
        </p:spPr>
        <p:txBody>
          <a:bodyPr/>
          <a:lstStyle/>
          <a:p>
            <a:r>
              <a:rPr lang="en-US" dirty="0" err="1" smtClean="0"/>
              <a:t>SAARC</a:t>
            </a:r>
            <a:endParaRPr lang="en-US" dirty="0"/>
          </a:p>
        </p:txBody>
      </p:sp>
      <p:pic>
        <p:nvPicPr>
          <p:cNvPr id="1026" name="Picture 2" descr="E:\NOA-Misc\SAARC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33400"/>
            <a:ext cx="63246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NOA-Sarfraz Hussain Ansari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4A59E-3FC9-4801-8AD0-80F6E98BA68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4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4360</TotalTime>
  <Words>2553</Words>
  <Application>Microsoft Office PowerPoint</Application>
  <PresentationFormat>On-screen Show (4:3)</PresentationFormat>
  <Paragraphs>699</Paragraphs>
  <Slides>79</Slides>
  <Notes>6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0" baseType="lpstr">
      <vt:lpstr>Office Theme</vt:lpstr>
      <vt:lpstr>Pakistan and Regional Organizations</vt:lpstr>
      <vt:lpstr>Regional &amp; global organizations</vt:lpstr>
      <vt:lpstr>Multilateralism for Regional &amp; Global Cooperation</vt:lpstr>
      <vt:lpstr>Sources of Study</vt:lpstr>
      <vt:lpstr>Talking Points/ Food for thought</vt:lpstr>
      <vt:lpstr>National Security Vs Collective Security</vt:lpstr>
      <vt:lpstr>Regional Integration and Regionalism</vt:lpstr>
      <vt:lpstr>Outline </vt:lpstr>
      <vt:lpstr>SAARC</vt:lpstr>
      <vt:lpstr>PowerPoint Presentation</vt:lpstr>
      <vt:lpstr>Historical Background (Why SAARC)</vt:lpstr>
      <vt:lpstr>PowerPoint Presentation</vt:lpstr>
      <vt:lpstr>PowerPoint Presentation</vt:lpstr>
      <vt:lpstr> Article I- SAARC OBJECTIVES </vt:lpstr>
      <vt:lpstr>Article II-PRINCIPLES (Values)</vt:lpstr>
      <vt:lpstr>SAARC-Institutional framework</vt:lpstr>
      <vt:lpstr>PowerPoint Presentation</vt:lpstr>
      <vt:lpstr>PowerPoint Presentation</vt:lpstr>
      <vt:lpstr>PowerPoint Presentation</vt:lpstr>
      <vt:lpstr>SAARC-A Critical Analysis</vt:lpstr>
      <vt:lpstr>Economic Indicators</vt:lpstr>
      <vt:lpstr>Economic data is sourced from the IMF, current as of December 2019,</vt:lpstr>
      <vt:lpstr>PowerPoint Presentation</vt:lpstr>
      <vt:lpstr>PowerPoint Presentation</vt:lpstr>
      <vt:lpstr>SAARC-geo politics</vt:lpstr>
      <vt:lpstr>SAARC- Regional Power Politics</vt:lpstr>
      <vt:lpstr>SAARC-Critical Analysis  …conti</vt:lpstr>
      <vt:lpstr>The Geo-Strategic Region Claimed by Pakistan, China and India  </vt:lpstr>
      <vt:lpstr>PowerPoint Presentation</vt:lpstr>
      <vt:lpstr>Energy Corridor and Importance of Pakistan</vt:lpstr>
      <vt:lpstr>PowerPoint Presentation</vt:lpstr>
      <vt:lpstr>PowerPoint Presentation</vt:lpstr>
      <vt:lpstr>SARC: Successes</vt:lpstr>
      <vt:lpstr>Hurdles in SAARC Integration </vt:lpstr>
      <vt:lpstr>SAARC-Free Trade Area</vt:lpstr>
      <vt:lpstr>Future Scenarios </vt:lpstr>
      <vt:lpstr>SAARC: Conclusion</vt:lpstr>
      <vt:lpstr>SAARC Latest</vt:lpstr>
      <vt:lpstr>Factors that contribute in Power Politics &amp; Competition</vt:lpstr>
      <vt:lpstr>and  the emerging ‘Asian order’</vt:lpstr>
      <vt:lpstr>PowerPoint Presentation</vt:lpstr>
      <vt:lpstr>The Shanghai Cooperation Organization (SCO)</vt:lpstr>
      <vt:lpstr>SCO-Members, Observers, Dialogue Partners</vt:lpstr>
      <vt:lpstr>PowerPoint Presentation</vt:lpstr>
      <vt:lpstr>The SCO Goals</vt:lpstr>
      <vt:lpstr>SCO-Policy Principles</vt:lpstr>
      <vt:lpstr>SCO-Structure</vt:lpstr>
      <vt:lpstr>PowerPoint Presentation</vt:lpstr>
      <vt:lpstr>Sco and the rise of china</vt:lpstr>
      <vt:lpstr>Old Silk Route Map </vt:lpstr>
      <vt:lpstr>Regional Connectivity: Belt and Road Initiative 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SCO and Pakistan</vt:lpstr>
      <vt:lpstr>PowerPoint Presentation</vt:lpstr>
      <vt:lpstr>PowerPoint Presentation</vt:lpstr>
      <vt:lpstr>PowerPoint Presentation</vt:lpstr>
      <vt:lpstr>PowerPoint Presentation</vt:lpstr>
      <vt:lpstr>CSS Questions: SCO</vt:lpstr>
      <vt:lpstr>ECO</vt:lpstr>
      <vt:lpstr>PowerPoint Presentation</vt:lpstr>
      <vt:lpstr>Economic Cooperation Organization (ECO)</vt:lpstr>
      <vt:lpstr>Background</vt:lpstr>
      <vt:lpstr>Objectives &amp; Principles of Cooperation</vt:lpstr>
      <vt:lpstr>Membership</vt:lpstr>
      <vt:lpstr>Member States</vt:lpstr>
      <vt:lpstr>ECO Organs</vt:lpstr>
      <vt:lpstr>ORGANIZATIONAL STRUCTURE OF ECO</vt:lpstr>
      <vt:lpstr>1. ECO-Summit</vt:lpstr>
      <vt:lpstr>PowerPoint Presentation</vt:lpstr>
      <vt:lpstr>PowerPoint Presentation</vt:lpstr>
      <vt:lpstr>4.The Regional Planning Council (RPC)</vt:lpstr>
      <vt:lpstr>Critical Evaluation</vt:lpstr>
      <vt:lpstr>PowerPoint Presentation</vt:lpstr>
      <vt:lpstr>SCO-SAARC-ECO</vt:lpstr>
      <vt:lpstr>The Changing regional Dynamics of South Asia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Pakistan Affairs</dc:title>
  <dc:creator>sarfraz ansari</dc:creator>
  <cp:lastModifiedBy>sarfraz ansari</cp:lastModifiedBy>
  <cp:revision>194</cp:revision>
  <dcterms:created xsi:type="dcterms:W3CDTF">2019-02-07T18:20:07Z</dcterms:created>
  <dcterms:modified xsi:type="dcterms:W3CDTF">2020-12-27T14:39:45Z</dcterms:modified>
</cp:coreProperties>
</file>